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649DB-C460-4C75-887E-CF96AFBDA045}" type="datetimeFigureOut">
              <a:rPr lang="en-US" smtClean="0"/>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9C2EF-586D-4B5D-B263-4B9DAE13FF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6E90513-259A-44E2-8EDE-7F46FA69F5BB}" type="slidenum">
              <a:rPr lang="en-US"/>
              <a:pPr/>
              <a:t>1</a:t>
            </a:fld>
            <a:endParaRPr lang="en-US"/>
          </a:p>
        </p:txBody>
      </p:sp>
      <p:sp>
        <p:nvSpPr>
          <p:cNvPr id="162819" name="Rectangle 2"/>
          <p:cNvSpPr>
            <a:spLocks noGrp="1" noRot="1" noChangeAspect="1" noChangeArrowheads="1" noTextEdit="1"/>
          </p:cNvSpPr>
          <p:nvPr>
            <p:ph type="sldImg"/>
          </p:nvPr>
        </p:nvSpPr>
        <p:spPr>
          <a:xfrm>
            <a:off x="730051" y="692042"/>
            <a:ext cx="5399496" cy="3416407"/>
          </a:xfrm>
          <a:ln/>
        </p:spPr>
      </p:sp>
      <p:sp>
        <p:nvSpPr>
          <p:cNvPr id="162820"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23A3FFC-7A29-4FC1-A9D0-F8B70362A757}" type="slidenum">
              <a:rPr lang="en-US"/>
              <a:pPr/>
              <a:t>14</a:t>
            </a:fld>
            <a:endParaRPr lang="en-US"/>
          </a:p>
        </p:txBody>
      </p:sp>
      <p:sp>
        <p:nvSpPr>
          <p:cNvPr id="172035" name="Rectangle 2"/>
          <p:cNvSpPr>
            <a:spLocks noGrp="1" noRot="1" noChangeAspect="1" noChangeArrowheads="1" noTextEdit="1"/>
          </p:cNvSpPr>
          <p:nvPr>
            <p:ph type="sldImg"/>
          </p:nvPr>
        </p:nvSpPr>
        <p:spPr>
          <a:xfrm>
            <a:off x="722063" y="686202"/>
            <a:ext cx="5415471" cy="3428087"/>
          </a:xfrm>
          <a:ln/>
        </p:spPr>
      </p:sp>
      <p:sp>
        <p:nvSpPr>
          <p:cNvPr id="1720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D7DF8BC-F8C6-4FE4-96E2-100250D01A6E}" type="slidenum">
              <a:rPr lang="en-US"/>
              <a:pPr/>
              <a:t>15</a:t>
            </a:fld>
            <a:endParaRPr lang="en-US"/>
          </a:p>
        </p:txBody>
      </p:sp>
      <p:sp>
        <p:nvSpPr>
          <p:cNvPr id="173059" name="Rectangle 2"/>
          <p:cNvSpPr>
            <a:spLocks noGrp="1" noRot="1" noChangeAspect="1" noChangeArrowheads="1" noTextEdit="1"/>
          </p:cNvSpPr>
          <p:nvPr>
            <p:ph type="sldImg"/>
          </p:nvPr>
        </p:nvSpPr>
        <p:spPr>
          <a:xfrm>
            <a:off x="722063" y="686202"/>
            <a:ext cx="5415471" cy="3428087"/>
          </a:xfrm>
          <a:ln/>
        </p:spPr>
      </p:sp>
      <p:sp>
        <p:nvSpPr>
          <p:cNvPr id="173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BE2A92C4-E691-4A86-AA65-8BFBACCFD5DB}" type="slidenum">
              <a:rPr lang="en-US"/>
              <a:pPr/>
              <a:t>16</a:t>
            </a:fld>
            <a:endParaRPr lang="en-US"/>
          </a:p>
        </p:txBody>
      </p:sp>
      <p:sp>
        <p:nvSpPr>
          <p:cNvPr id="174083" name="Rectangle 2"/>
          <p:cNvSpPr>
            <a:spLocks noGrp="1" noRot="1" noChangeAspect="1" noChangeArrowheads="1" noTextEdit="1"/>
          </p:cNvSpPr>
          <p:nvPr>
            <p:ph type="sldImg"/>
          </p:nvPr>
        </p:nvSpPr>
        <p:spPr>
          <a:xfrm>
            <a:off x="722063" y="686202"/>
            <a:ext cx="5415471" cy="3428087"/>
          </a:xfrm>
          <a:ln/>
        </p:spPr>
      </p:sp>
      <p:sp>
        <p:nvSpPr>
          <p:cNvPr id="174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0E5FC986-FEE7-4B48-8872-373B8AEC0AD0}" type="slidenum">
              <a:rPr lang="en-US"/>
              <a:pPr/>
              <a:t>18</a:t>
            </a:fld>
            <a:endParaRPr lang="en-US"/>
          </a:p>
        </p:txBody>
      </p:sp>
      <p:sp>
        <p:nvSpPr>
          <p:cNvPr id="175107" name="Rectangle 2"/>
          <p:cNvSpPr>
            <a:spLocks noGrp="1" noRot="1" noChangeAspect="1" noChangeArrowheads="1" noTextEdit="1"/>
          </p:cNvSpPr>
          <p:nvPr>
            <p:ph type="sldImg"/>
          </p:nvPr>
        </p:nvSpPr>
        <p:spPr>
          <a:xfrm>
            <a:off x="722063" y="686202"/>
            <a:ext cx="5415471" cy="3428087"/>
          </a:xfrm>
          <a:ln/>
        </p:spPr>
      </p:sp>
      <p:sp>
        <p:nvSpPr>
          <p:cNvPr id="175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7CC884F-52C3-4C09-A708-8501B9229AB2}" type="slidenum">
              <a:rPr lang="en-US"/>
              <a:pPr/>
              <a:t>20</a:t>
            </a:fld>
            <a:endParaRPr lang="en-US"/>
          </a:p>
        </p:txBody>
      </p:sp>
      <p:sp>
        <p:nvSpPr>
          <p:cNvPr id="176131" name="Rectangle 2"/>
          <p:cNvSpPr>
            <a:spLocks noGrp="1" noRot="1" noChangeAspect="1" noChangeArrowheads="1" noTextEdit="1"/>
          </p:cNvSpPr>
          <p:nvPr>
            <p:ph type="sldImg"/>
          </p:nvPr>
        </p:nvSpPr>
        <p:spPr>
          <a:xfrm>
            <a:off x="722063" y="686202"/>
            <a:ext cx="5415471" cy="3428087"/>
          </a:xfrm>
          <a:ln/>
        </p:spPr>
      </p:sp>
      <p:sp>
        <p:nvSpPr>
          <p:cNvPr id="176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BD667452-AB13-49D7-B728-05102007575F}" type="slidenum">
              <a:rPr lang="en-US"/>
              <a:pPr/>
              <a:t>21</a:t>
            </a:fld>
            <a:endParaRPr lang="en-US"/>
          </a:p>
        </p:txBody>
      </p:sp>
      <p:sp>
        <p:nvSpPr>
          <p:cNvPr id="177155" name="Rectangle 2"/>
          <p:cNvSpPr>
            <a:spLocks noGrp="1" noRot="1" noChangeAspect="1" noChangeArrowheads="1" noTextEdit="1"/>
          </p:cNvSpPr>
          <p:nvPr>
            <p:ph type="sldImg"/>
          </p:nvPr>
        </p:nvSpPr>
        <p:spPr>
          <a:xfrm>
            <a:off x="722063" y="686202"/>
            <a:ext cx="5415471" cy="3428087"/>
          </a:xfrm>
          <a:ln/>
        </p:spPr>
      </p:sp>
      <p:sp>
        <p:nvSpPr>
          <p:cNvPr id="177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E3DF475A-12E0-4BB8-9A31-99BCDAFD23E2}" type="slidenum">
              <a:rPr lang="en-US"/>
              <a:pPr/>
              <a:t>24</a:t>
            </a:fld>
            <a:endParaRPr lang="en-US"/>
          </a:p>
        </p:txBody>
      </p:sp>
      <p:sp>
        <p:nvSpPr>
          <p:cNvPr id="178179" name="Rectangle 2"/>
          <p:cNvSpPr>
            <a:spLocks noGrp="1" noRot="1" noChangeAspect="1" noChangeArrowheads="1" noTextEdit="1"/>
          </p:cNvSpPr>
          <p:nvPr>
            <p:ph type="sldImg"/>
          </p:nvPr>
        </p:nvSpPr>
        <p:spPr>
          <a:xfrm>
            <a:off x="722063" y="686202"/>
            <a:ext cx="5415471" cy="3428087"/>
          </a:xfrm>
          <a:ln/>
        </p:spPr>
      </p:sp>
      <p:sp>
        <p:nvSpPr>
          <p:cNvPr id="178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01153EF-5F7E-4D05-8129-D2E0AFF1CC7A}" type="slidenum">
              <a:rPr lang="en-US"/>
              <a:pPr/>
              <a:t>25</a:t>
            </a:fld>
            <a:endParaRPr lang="en-US"/>
          </a:p>
        </p:txBody>
      </p:sp>
      <p:sp>
        <p:nvSpPr>
          <p:cNvPr id="179203" name="Rectangle 2"/>
          <p:cNvSpPr>
            <a:spLocks noGrp="1" noRot="1" noChangeAspect="1" noChangeArrowheads="1" noTextEdit="1"/>
          </p:cNvSpPr>
          <p:nvPr>
            <p:ph type="sldImg"/>
          </p:nvPr>
        </p:nvSpPr>
        <p:spPr>
          <a:xfrm>
            <a:off x="722063" y="686202"/>
            <a:ext cx="5415471" cy="3428087"/>
          </a:xfrm>
          <a:ln/>
        </p:spPr>
      </p:sp>
      <p:sp>
        <p:nvSpPr>
          <p:cNvPr id="179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F803845-4841-4B96-AF3C-801DDCD1665C}" type="slidenum">
              <a:rPr lang="en-US"/>
              <a:pPr/>
              <a:t>26</a:t>
            </a:fld>
            <a:endParaRPr lang="en-US"/>
          </a:p>
        </p:txBody>
      </p:sp>
      <p:sp>
        <p:nvSpPr>
          <p:cNvPr id="180227" name="Rectangle 2"/>
          <p:cNvSpPr>
            <a:spLocks noGrp="1" noRot="1" noChangeAspect="1" noChangeArrowheads="1" noTextEdit="1"/>
          </p:cNvSpPr>
          <p:nvPr>
            <p:ph type="sldImg"/>
          </p:nvPr>
        </p:nvSpPr>
        <p:spPr>
          <a:xfrm>
            <a:off x="722063" y="686202"/>
            <a:ext cx="5415471" cy="3428087"/>
          </a:xfrm>
          <a:ln/>
        </p:spPr>
      </p:sp>
      <p:sp>
        <p:nvSpPr>
          <p:cNvPr id="180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BD5C1BBF-2BF2-447B-A7D2-B96AAE0B95AC}" type="slidenum">
              <a:rPr lang="en-US"/>
              <a:pPr/>
              <a:t>27</a:t>
            </a:fld>
            <a:endParaRPr lang="en-US"/>
          </a:p>
        </p:txBody>
      </p:sp>
      <p:sp>
        <p:nvSpPr>
          <p:cNvPr id="181251" name="Rectangle 2"/>
          <p:cNvSpPr>
            <a:spLocks noGrp="1" noRot="1" noChangeAspect="1" noChangeArrowheads="1" noTextEdit="1"/>
          </p:cNvSpPr>
          <p:nvPr>
            <p:ph type="sldImg"/>
          </p:nvPr>
        </p:nvSpPr>
        <p:spPr>
          <a:xfrm>
            <a:off x="722063" y="686202"/>
            <a:ext cx="5415471" cy="3428087"/>
          </a:xfrm>
          <a:ln/>
        </p:spPr>
      </p:sp>
      <p:sp>
        <p:nvSpPr>
          <p:cNvPr id="181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4B070F2-079D-404A-8F7A-3C28709BB126}" type="slidenum">
              <a:rPr lang="en-US"/>
              <a:pPr/>
              <a:t>3</a:t>
            </a:fld>
            <a:endParaRPr lang="en-US"/>
          </a:p>
        </p:txBody>
      </p:sp>
      <p:sp>
        <p:nvSpPr>
          <p:cNvPr id="163843" name="Rectangle 2"/>
          <p:cNvSpPr>
            <a:spLocks noGrp="1" noRot="1" noChangeAspect="1" noChangeArrowheads="1" noTextEdit="1"/>
          </p:cNvSpPr>
          <p:nvPr>
            <p:ph type="sldImg"/>
          </p:nvPr>
        </p:nvSpPr>
        <p:spPr>
          <a:xfrm>
            <a:off x="722063" y="686202"/>
            <a:ext cx="5415471" cy="3428087"/>
          </a:xfrm>
          <a:ln/>
        </p:spPr>
      </p:sp>
      <p:sp>
        <p:nvSpPr>
          <p:cNvPr id="163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052ADAD6-C428-4BB7-819E-66E4B9712136}" type="slidenum">
              <a:rPr lang="en-US"/>
              <a:pPr/>
              <a:t>28</a:t>
            </a:fld>
            <a:endParaRPr lang="en-US"/>
          </a:p>
        </p:txBody>
      </p:sp>
      <p:sp>
        <p:nvSpPr>
          <p:cNvPr id="182275" name="Rectangle 2"/>
          <p:cNvSpPr>
            <a:spLocks noGrp="1" noRot="1" noChangeAspect="1" noChangeArrowheads="1" noTextEdit="1"/>
          </p:cNvSpPr>
          <p:nvPr>
            <p:ph type="sldImg"/>
          </p:nvPr>
        </p:nvSpPr>
        <p:spPr>
          <a:xfrm>
            <a:off x="722063" y="686202"/>
            <a:ext cx="5415471" cy="3428087"/>
          </a:xfrm>
          <a:ln/>
        </p:spPr>
      </p:sp>
      <p:sp>
        <p:nvSpPr>
          <p:cNvPr id="182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DE485412-CC03-44F5-B5FC-803749A23097}" type="slidenum">
              <a:rPr lang="en-US"/>
              <a:pPr/>
              <a:t>29</a:t>
            </a:fld>
            <a:endParaRPr lang="en-US"/>
          </a:p>
        </p:txBody>
      </p:sp>
      <p:sp>
        <p:nvSpPr>
          <p:cNvPr id="183299" name="Rectangle 2"/>
          <p:cNvSpPr>
            <a:spLocks noGrp="1" noRot="1" noChangeAspect="1" noChangeArrowheads="1" noTextEdit="1"/>
          </p:cNvSpPr>
          <p:nvPr>
            <p:ph type="sldImg"/>
          </p:nvPr>
        </p:nvSpPr>
        <p:spPr>
          <a:xfrm>
            <a:off x="722063" y="686202"/>
            <a:ext cx="5415471" cy="3428087"/>
          </a:xfrm>
          <a:ln/>
        </p:spPr>
      </p:sp>
      <p:sp>
        <p:nvSpPr>
          <p:cNvPr id="183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0A5D457F-33C9-4AF7-B101-921656E42956}" type="slidenum">
              <a:rPr lang="en-US"/>
              <a:pPr/>
              <a:t>44</a:t>
            </a:fld>
            <a:endParaRPr lang="en-US"/>
          </a:p>
        </p:txBody>
      </p:sp>
      <p:sp>
        <p:nvSpPr>
          <p:cNvPr id="184323" name="Rectangle 2"/>
          <p:cNvSpPr>
            <a:spLocks noGrp="1" noRot="1" noChangeAspect="1" noChangeArrowheads="1" noTextEdit="1"/>
          </p:cNvSpPr>
          <p:nvPr>
            <p:ph type="sldImg"/>
          </p:nvPr>
        </p:nvSpPr>
        <p:spPr>
          <a:xfrm>
            <a:off x="722063" y="686202"/>
            <a:ext cx="5415471" cy="3428087"/>
          </a:xfrm>
          <a:ln/>
        </p:spPr>
      </p:sp>
      <p:sp>
        <p:nvSpPr>
          <p:cNvPr id="184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9743CEB-0514-47B9-B47D-B2618DF1260E}" type="slidenum">
              <a:rPr lang="en-US"/>
              <a:pPr/>
              <a:t>45</a:t>
            </a:fld>
            <a:endParaRPr lang="en-US"/>
          </a:p>
        </p:txBody>
      </p:sp>
      <p:sp>
        <p:nvSpPr>
          <p:cNvPr id="185347" name="Rectangle 2"/>
          <p:cNvSpPr>
            <a:spLocks noGrp="1" noRot="1" noChangeAspect="1" noChangeArrowheads="1" noTextEdit="1"/>
          </p:cNvSpPr>
          <p:nvPr>
            <p:ph type="sldImg"/>
          </p:nvPr>
        </p:nvSpPr>
        <p:spPr>
          <a:xfrm>
            <a:off x="722063" y="686202"/>
            <a:ext cx="5415471" cy="3428087"/>
          </a:xfrm>
          <a:ln/>
        </p:spPr>
      </p:sp>
      <p:sp>
        <p:nvSpPr>
          <p:cNvPr id="185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D3A646E7-461F-4DE7-A52C-9EA95BDDEFD3}" type="slidenum">
              <a:rPr lang="en-US"/>
              <a:pPr/>
              <a:t>46</a:t>
            </a:fld>
            <a:endParaRPr lang="en-US"/>
          </a:p>
        </p:txBody>
      </p:sp>
      <p:sp>
        <p:nvSpPr>
          <p:cNvPr id="186371" name="Rectangle 2"/>
          <p:cNvSpPr>
            <a:spLocks noGrp="1" noRot="1" noChangeAspect="1" noChangeArrowheads="1" noTextEdit="1"/>
          </p:cNvSpPr>
          <p:nvPr>
            <p:ph type="sldImg"/>
          </p:nvPr>
        </p:nvSpPr>
        <p:spPr>
          <a:xfrm>
            <a:off x="722063" y="686202"/>
            <a:ext cx="5415471" cy="3428087"/>
          </a:xfrm>
          <a:ln/>
        </p:spPr>
      </p:sp>
      <p:sp>
        <p:nvSpPr>
          <p:cNvPr id="186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802AC35A-0F35-4341-8E8E-31DD50A0AD7A}" type="slidenum">
              <a:rPr lang="en-US"/>
              <a:pPr/>
              <a:t>47</a:t>
            </a:fld>
            <a:endParaRPr lang="en-US"/>
          </a:p>
        </p:txBody>
      </p:sp>
      <p:sp>
        <p:nvSpPr>
          <p:cNvPr id="187395" name="Rectangle 2"/>
          <p:cNvSpPr>
            <a:spLocks noGrp="1" noRot="1" noChangeAspect="1" noChangeArrowheads="1" noTextEdit="1"/>
          </p:cNvSpPr>
          <p:nvPr>
            <p:ph type="sldImg"/>
          </p:nvPr>
        </p:nvSpPr>
        <p:spPr>
          <a:xfrm>
            <a:off x="722063" y="686202"/>
            <a:ext cx="5415471" cy="3428087"/>
          </a:xfrm>
          <a:ln/>
        </p:spPr>
      </p:sp>
      <p:sp>
        <p:nvSpPr>
          <p:cNvPr id="187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3BA9668F-6CDE-4B54-A7D7-EF833FA99532}" type="slidenum">
              <a:rPr lang="en-US"/>
              <a:pPr/>
              <a:t>48</a:t>
            </a:fld>
            <a:endParaRPr lang="en-US"/>
          </a:p>
        </p:txBody>
      </p:sp>
      <p:sp>
        <p:nvSpPr>
          <p:cNvPr id="188419" name="Rectangle 2"/>
          <p:cNvSpPr>
            <a:spLocks noGrp="1" noRot="1" noChangeAspect="1" noChangeArrowheads="1" noTextEdit="1"/>
          </p:cNvSpPr>
          <p:nvPr>
            <p:ph type="sldImg"/>
          </p:nvPr>
        </p:nvSpPr>
        <p:spPr>
          <a:xfrm>
            <a:off x="722063" y="686202"/>
            <a:ext cx="5415471" cy="3428087"/>
          </a:xfrm>
          <a:ln/>
        </p:spPr>
      </p:sp>
      <p:sp>
        <p:nvSpPr>
          <p:cNvPr id="188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2A62A54-0DD9-42DE-A5AD-F03D812F398A}" type="slidenum">
              <a:rPr lang="en-US"/>
              <a:pPr/>
              <a:t>50</a:t>
            </a:fld>
            <a:endParaRPr lang="en-US"/>
          </a:p>
        </p:txBody>
      </p:sp>
      <p:sp>
        <p:nvSpPr>
          <p:cNvPr id="189443" name="Rectangle 2"/>
          <p:cNvSpPr>
            <a:spLocks noGrp="1" noRot="1" noChangeAspect="1" noChangeArrowheads="1" noTextEdit="1"/>
          </p:cNvSpPr>
          <p:nvPr>
            <p:ph type="sldImg"/>
          </p:nvPr>
        </p:nvSpPr>
        <p:spPr>
          <a:xfrm>
            <a:off x="722063" y="686202"/>
            <a:ext cx="5415471" cy="3428087"/>
          </a:xfrm>
          <a:ln/>
        </p:spPr>
      </p:sp>
      <p:sp>
        <p:nvSpPr>
          <p:cNvPr id="189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7621A7B-351E-420F-923A-246F138D8B9D}" type="slidenum">
              <a:rPr lang="en-US"/>
              <a:pPr/>
              <a:t>51</a:t>
            </a:fld>
            <a:endParaRPr lang="en-US"/>
          </a:p>
        </p:txBody>
      </p:sp>
      <p:sp>
        <p:nvSpPr>
          <p:cNvPr id="190467" name="Rectangle 2"/>
          <p:cNvSpPr>
            <a:spLocks noGrp="1" noRot="1" noChangeAspect="1" noChangeArrowheads="1" noTextEdit="1"/>
          </p:cNvSpPr>
          <p:nvPr>
            <p:ph type="sldImg"/>
          </p:nvPr>
        </p:nvSpPr>
        <p:spPr>
          <a:xfrm>
            <a:off x="722063" y="686202"/>
            <a:ext cx="5415471" cy="3428087"/>
          </a:xfrm>
          <a:ln/>
        </p:spPr>
      </p:sp>
      <p:sp>
        <p:nvSpPr>
          <p:cNvPr id="190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47B1E3A1-14DC-4F22-9A52-5DF55701B2CC}" type="slidenum">
              <a:rPr lang="en-US"/>
              <a:pPr/>
              <a:t>52</a:t>
            </a:fld>
            <a:endParaRPr lang="en-US"/>
          </a:p>
        </p:txBody>
      </p:sp>
      <p:sp>
        <p:nvSpPr>
          <p:cNvPr id="191491" name="Rectangle 2"/>
          <p:cNvSpPr>
            <a:spLocks noGrp="1" noRot="1" noChangeAspect="1" noChangeArrowheads="1" noTextEdit="1"/>
          </p:cNvSpPr>
          <p:nvPr>
            <p:ph type="sldImg"/>
          </p:nvPr>
        </p:nvSpPr>
        <p:spPr>
          <a:xfrm>
            <a:off x="1143000" y="685800"/>
            <a:ext cx="4573588" cy="3429000"/>
          </a:xfrm>
          <a:ln/>
        </p:spPr>
      </p:sp>
      <p:sp>
        <p:nvSpPr>
          <p:cNvPr id="191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EBCC5055-7420-41C5-872D-9AD8979AD94E}" type="slidenum">
              <a:rPr lang="en-US"/>
              <a:pPr/>
              <a:t>4</a:t>
            </a:fld>
            <a:endParaRPr lang="en-US"/>
          </a:p>
        </p:txBody>
      </p:sp>
      <p:sp>
        <p:nvSpPr>
          <p:cNvPr id="164867" name="Rectangle 2"/>
          <p:cNvSpPr>
            <a:spLocks noGrp="1" noRot="1" noChangeAspect="1" noChangeArrowheads="1" noTextEdit="1"/>
          </p:cNvSpPr>
          <p:nvPr>
            <p:ph type="sldImg"/>
          </p:nvPr>
        </p:nvSpPr>
        <p:spPr>
          <a:xfrm>
            <a:off x="722063" y="686202"/>
            <a:ext cx="5415471" cy="3428087"/>
          </a:xfrm>
          <a:ln/>
        </p:spPr>
      </p:sp>
      <p:sp>
        <p:nvSpPr>
          <p:cNvPr id="164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3A1D0347-119C-497A-92B1-C755FE1A8358}" type="slidenum">
              <a:rPr lang="en-US"/>
              <a:pPr/>
              <a:t>53</a:t>
            </a:fld>
            <a:endParaRPr lang="en-US"/>
          </a:p>
        </p:txBody>
      </p:sp>
      <p:sp>
        <p:nvSpPr>
          <p:cNvPr id="192515" name="Rectangle 2"/>
          <p:cNvSpPr>
            <a:spLocks noGrp="1" noRot="1" noChangeAspect="1" noChangeArrowheads="1" noTextEdit="1"/>
          </p:cNvSpPr>
          <p:nvPr>
            <p:ph type="sldImg"/>
          </p:nvPr>
        </p:nvSpPr>
        <p:spPr>
          <a:xfrm>
            <a:off x="722063" y="686202"/>
            <a:ext cx="5415471" cy="3428087"/>
          </a:xfrm>
          <a:ln/>
        </p:spPr>
      </p:sp>
      <p:sp>
        <p:nvSpPr>
          <p:cNvPr id="192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5CAF1B27-9A25-4148-BD97-A3A8E39D8B42}" type="slidenum">
              <a:rPr lang="en-US"/>
              <a:pPr/>
              <a:t>54</a:t>
            </a:fld>
            <a:endParaRPr lang="en-US"/>
          </a:p>
        </p:txBody>
      </p:sp>
      <p:sp>
        <p:nvSpPr>
          <p:cNvPr id="193539" name="Rectangle 2"/>
          <p:cNvSpPr>
            <a:spLocks noGrp="1" noRot="1" noChangeAspect="1" noChangeArrowheads="1" noTextEdit="1"/>
          </p:cNvSpPr>
          <p:nvPr>
            <p:ph type="sldImg"/>
          </p:nvPr>
        </p:nvSpPr>
        <p:spPr>
          <a:xfrm>
            <a:off x="722063" y="686202"/>
            <a:ext cx="5415471" cy="3428087"/>
          </a:xfrm>
          <a:ln/>
        </p:spPr>
      </p:sp>
      <p:sp>
        <p:nvSpPr>
          <p:cNvPr id="193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3474A7EE-D25D-4C0C-AE46-7FDF4D0312CC}" type="slidenum">
              <a:rPr lang="en-US"/>
              <a:pPr/>
              <a:t>55</a:t>
            </a:fld>
            <a:endParaRPr lang="en-US"/>
          </a:p>
        </p:txBody>
      </p:sp>
      <p:sp>
        <p:nvSpPr>
          <p:cNvPr id="194563" name="Rectangle 2"/>
          <p:cNvSpPr>
            <a:spLocks noGrp="1" noRot="1" noChangeAspect="1" noChangeArrowheads="1" noTextEdit="1"/>
          </p:cNvSpPr>
          <p:nvPr>
            <p:ph type="sldImg"/>
          </p:nvPr>
        </p:nvSpPr>
        <p:spPr>
          <a:xfrm>
            <a:off x="722063" y="686202"/>
            <a:ext cx="5415471" cy="3428087"/>
          </a:xfrm>
          <a:ln/>
        </p:spPr>
      </p:sp>
      <p:sp>
        <p:nvSpPr>
          <p:cNvPr id="1945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DA30B6F-34A7-4B94-B095-A6C157C55DEB}" type="slidenum">
              <a:rPr lang="en-US"/>
              <a:pPr/>
              <a:t>56</a:t>
            </a:fld>
            <a:endParaRPr lang="en-US"/>
          </a:p>
        </p:txBody>
      </p:sp>
      <p:sp>
        <p:nvSpPr>
          <p:cNvPr id="195587" name="Rectangle 2"/>
          <p:cNvSpPr>
            <a:spLocks noGrp="1" noRot="1" noChangeAspect="1" noChangeArrowheads="1" noTextEdit="1"/>
          </p:cNvSpPr>
          <p:nvPr>
            <p:ph type="sldImg"/>
          </p:nvPr>
        </p:nvSpPr>
        <p:spPr>
          <a:xfrm>
            <a:off x="722063" y="686202"/>
            <a:ext cx="5415471" cy="3428087"/>
          </a:xfrm>
          <a:ln/>
        </p:spPr>
      </p:sp>
      <p:sp>
        <p:nvSpPr>
          <p:cNvPr id="1955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25EFD21D-844B-4DEA-8DA9-2630A8ACEC7F}" type="slidenum">
              <a:rPr lang="en-US"/>
              <a:pPr/>
              <a:t>57</a:t>
            </a:fld>
            <a:endParaRPr lang="en-US"/>
          </a:p>
        </p:txBody>
      </p:sp>
      <p:sp>
        <p:nvSpPr>
          <p:cNvPr id="196611" name="Rectangle 2"/>
          <p:cNvSpPr>
            <a:spLocks noGrp="1" noRot="1" noChangeAspect="1" noChangeArrowheads="1" noTextEdit="1"/>
          </p:cNvSpPr>
          <p:nvPr>
            <p:ph type="sldImg"/>
          </p:nvPr>
        </p:nvSpPr>
        <p:spPr>
          <a:xfrm>
            <a:off x="722063" y="686202"/>
            <a:ext cx="5415471" cy="3428087"/>
          </a:xfrm>
          <a:ln/>
        </p:spPr>
      </p:sp>
      <p:sp>
        <p:nvSpPr>
          <p:cNvPr id="1966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ED5C36C-3A3D-49A8-9767-422DB2516970}" type="slidenum">
              <a:rPr lang="en-US"/>
              <a:pPr/>
              <a:t>58</a:t>
            </a:fld>
            <a:endParaRPr lang="en-US"/>
          </a:p>
        </p:txBody>
      </p:sp>
      <p:sp>
        <p:nvSpPr>
          <p:cNvPr id="197635" name="Rectangle 2"/>
          <p:cNvSpPr>
            <a:spLocks noGrp="1" noRot="1" noChangeAspect="1" noChangeArrowheads="1" noTextEdit="1"/>
          </p:cNvSpPr>
          <p:nvPr>
            <p:ph type="sldImg"/>
          </p:nvPr>
        </p:nvSpPr>
        <p:spPr>
          <a:xfrm>
            <a:off x="722063" y="686202"/>
            <a:ext cx="5415471" cy="3428087"/>
          </a:xfrm>
          <a:ln/>
        </p:spPr>
      </p:sp>
      <p:sp>
        <p:nvSpPr>
          <p:cNvPr id="1976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0A092AA-7ACB-42C6-984B-5D3D9EA215E9}" type="slidenum">
              <a:rPr lang="en-US"/>
              <a:pPr/>
              <a:t>59</a:t>
            </a:fld>
            <a:endParaRPr lang="en-US"/>
          </a:p>
        </p:txBody>
      </p:sp>
      <p:sp>
        <p:nvSpPr>
          <p:cNvPr id="198659" name="Rectangle 2"/>
          <p:cNvSpPr>
            <a:spLocks noGrp="1" noRot="1" noChangeAspect="1" noChangeArrowheads="1" noTextEdit="1"/>
          </p:cNvSpPr>
          <p:nvPr>
            <p:ph type="sldImg"/>
          </p:nvPr>
        </p:nvSpPr>
        <p:spPr>
          <a:xfrm>
            <a:off x="722063" y="686202"/>
            <a:ext cx="5415471" cy="3428087"/>
          </a:xfrm>
          <a:ln/>
        </p:spPr>
      </p:sp>
      <p:sp>
        <p:nvSpPr>
          <p:cNvPr id="198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E2DC75BE-19F2-45D5-B1CA-C4A52423E160}" type="slidenum">
              <a:rPr lang="en-US"/>
              <a:pPr/>
              <a:t>60</a:t>
            </a:fld>
            <a:endParaRPr lang="en-US"/>
          </a:p>
        </p:txBody>
      </p:sp>
      <p:sp>
        <p:nvSpPr>
          <p:cNvPr id="199683" name="Rectangle 2"/>
          <p:cNvSpPr>
            <a:spLocks noGrp="1" noRot="1" noChangeAspect="1" noChangeArrowheads="1" noTextEdit="1"/>
          </p:cNvSpPr>
          <p:nvPr>
            <p:ph type="sldImg"/>
          </p:nvPr>
        </p:nvSpPr>
        <p:spPr>
          <a:xfrm>
            <a:off x="722063" y="686202"/>
            <a:ext cx="5415471" cy="3428087"/>
          </a:xfrm>
          <a:ln/>
        </p:spPr>
      </p:sp>
      <p:sp>
        <p:nvSpPr>
          <p:cNvPr id="199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C91F967E-6B6C-4E99-B650-B2E9AF0A3902}" type="slidenum">
              <a:rPr lang="en-US"/>
              <a:pPr/>
              <a:t>61</a:t>
            </a:fld>
            <a:endParaRPr lang="en-US"/>
          </a:p>
        </p:txBody>
      </p:sp>
      <p:sp>
        <p:nvSpPr>
          <p:cNvPr id="200707" name="Rectangle 2"/>
          <p:cNvSpPr>
            <a:spLocks noGrp="1" noRot="1" noChangeAspect="1" noChangeArrowheads="1" noTextEdit="1"/>
          </p:cNvSpPr>
          <p:nvPr>
            <p:ph type="sldImg"/>
          </p:nvPr>
        </p:nvSpPr>
        <p:spPr>
          <a:xfrm>
            <a:off x="722063" y="686202"/>
            <a:ext cx="5415471" cy="3428087"/>
          </a:xfrm>
          <a:ln/>
        </p:spPr>
      </p:sp>
      <p:sp>
        <p:nvSpPr>
          <p:cNvPr id="2007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B054C5EA-41EC-4285-ACE0-946D307BF102}" type="slidenum">
              <a:rPr lang="en-US"/>
              <a:pPr/>
              <a:t>62</a:t>
            </a:fld>
            <a:endParaRPr lang="en-US"/>
          </a:p>
        </p:txBody>
      </p:sp>
      <p:sp>
        <p:nvSpPr>
          <p:cNvPr id="201731" name="Rectangle 2"/>
          <p:cNvSpPr>
            <a:spLocks noGrp="1" noRot="1" noChangeAspect="1" noChangeArrowheads="1" noTextEdit="1"/>
          </p:cNvSpPr>
          <p:nvPr>
            <p:ph type="sldImg"/>
          </p:nvPr>
        </p:nvSpPr>
        <p:spPr>
          <a:xfrm>
            <a:off x="722063" y="686202"/>
            <a:ext cx="5415471" cy="3428087"/>
          </a:xfrm>
          <a:ln/>
        </p:spPr>
      </p:sp>
      <p:sp>
        <p:nvSpPr>
          <p:cNvPr id="201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B57E62A0-F88D-41F5-B50E-3D2DF365F3D0}" type="slidenum">
              <a:rPr lang="en-US"/>
              <a:pPr/>
              <a:t>5</a:t>
            </a:fld>
            <a:endParaRPr lang="en-US"/>
          </a:p>
        </p:txBody>
      </p:sp>
      <p:sp>
        <p:nvSpPr>
          <p:cNvPr id="165891" name="Rectangle 2"/>
          <p:cNvSpPr>
            <a:spLocks noGrp="1" noRot="1" noChangeAspect="1" noChangeArrowheads="1" noTextEdit="1"/>
          </p:cNvSpPr>
          <p:nvPr>
            <p:ph type="sldImg"/>
          </p:nvPr>
        </p:nvSpPr>
        <p:spPr>
          <a:xfrm>
            <a:off x="730051" y="692042"/>
            <a:ext cx="5399496" cy="3416407"/>
          </a:xfrm>
          <a:ln/>
        </p:spPr>
      </p:sp>
      <p:sp>
        <p:nvSpPr>
          <p:cNvPr id="165892"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1ADF00BD-4C0B-4201-8340-C5671F972272}" type="slidenum">
              <a:rPr lang="en-US"/>
              <a:pPr/>
              <a:t>7</a:t>
            </a:fld>
            <a:endParaRPr lang="en-US"/>
          </a:p>
        </p:txBody>
      </p:sp>
      <p:sp>
        <p:nvSpPr>
          <p:cNvPr id="166915" name="Rectangle 2"/>
          <p:cNvSpPr>
            <a:spLocks noGrp="1" noRot="1" noChangeAspect="1" noChangeArrowheads="1" noTextEdit="1"/>
          </p:cNvSpPr>
          <p:nvPr>
            <p:ph type="sldImg"/>
          </p:nvPr>
        </p:nvSpPr>
        <p:spPr>
          <a:xfrm>
            <a:off x="722063" y="686202"/>
            <a:ext cx="5415471" cy="3428087"/>
          </a:xfrm>
          <a:ln/>
        </p:spPr>
      </p:sp>
      <p:sp>
        <p:nvSpPr>
          <p:cNvPr id="166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EB18146-AF02-480E-A746-FA82F5EA192A}" type="slidenum">
              <a:rPr lang="en-US"/>
              <a:pPr/>
              <a:t>8</a:t>
            </a:fld>
            <a:endParaRPr lang="en-US"/>
          </a:p>
        </p:txBody>
      </p:sp>
      <p:sp>
        <p:nvSpPr>
          <p:cNvPr id="167939" name="Rectangle 2"/>
          <p:cNvSpPr>
            <a:spLocks noGrp="1" noRot="1" noChangeAspect="1" noChangeArrowheads="1" noTextEdit="1"/>
          </p:cNvSpPr>
          <p:nvPr>
            <p:ph type="sldImg"/>
          </p:nvPr>
        </p:nvSpPr>
        <p:spPr>
          <a:xfrm>
            <a:off x="722063" y="686202"/>
            <a:ext cx="5415471" cy="3428087"/>
          </a:xfrm>
          <a:ln/>
        </p:spPr>
      </p:sp>
      <p:sp>
        <p:nvSpPr>
          <p:cNvPr id="167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0954DF8A-3FC9-4230-8218-6351E3AB6254}" type="slidenum">
              <a:rPr lang="en-US"/>
              <a:pPr/>
              <a:t>11</a:t>
            </a:fld>
            <a:endParaRPr lang="en-US"/>
          </a:p>
        </p:txBody>
      </p:sp>
      <p:sp>
        <p:nvSpPr>
          <p:cNvPr id="168963" name="Rectangle 2"/>
          <p:cNvSpPr>
            <a:spLocks noGrp="1" noRot="1" noChangeAspect="1" noChangeArrowheads="1" noTextEdit="1"/>
          </p:cNvSpPr>
          <p:nvPr>
            <p:ph type="sldImg"/>
          </p:nvPr>
        </p:nvSpPr>
        <p:spPr>
          <a:xfrm>
            <a:off x="722063" y="686202"/>
            <a:ext cx="5415471" cy="3428087"/>
          </a:xfrm>
          <a:ln/>
        </p:spPr>
      </p:sp>
      <p:sp>
        <p:nvSpPr>
          <p:cNvPr id="168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103F6F2-C445-492D-936D-66AB051D0274}" type="slidenum">
              <a:rPr lang="en-US"/>
              <a:pPr/>
              <a:t>12</a:t>
            </a:fld>
            <a:endParaRPr lang="en-US"/>
          </a:p>
        </p:txBody>
      </p:sp>
      <p:sp>
        <p:nvSpPr>
          <p:cNvPr id="169987" name="Rectangle 2"/>
          <p:cNvSpPr>
            <a:spLocks noGrp="1" noRot="1" noChangeAspect="1" noChangeArrowheads="1" noTextEdit="1"/>
          </p:cNvSpPr>
          <p:nvPr>
            <p:ph type="sldImg"/>
          </p:nvPr>
        </p:nvSpPr>
        <p:spPr>
          <a:xfrm>
            <a:off x="722063" y="686202"/>
            <a:ext cx="5415471" cy="3428087"/>
          </a:xfrm>
          <a:ln/>
        </p:spPr>
      </p:sp>
      <p:sp>
        <p:nvSpPr>
          <p:cNvPr id="169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EC14C0-54BC-4B71-A8C3-C4EFBF60F32A}" type="slidenum">
              <a:rPr lang="en-US"/>
              <a:pPr/>
              <a:t>13</a:t>
            </a:fld>
            <a:endParaRPr lang="en-US"/>
          </a:p>
        </p:txBody>
      </p:sp>
      <p:sp>
        <p:nvSpPr>
          <p:cNvPr id="171011" name="Rectangle 2"/>
          <p:cNvSpPr>
            <a:spLocks noGrp="1" noRot="1" noChangeAspect="1" noChangeArrowheads="1" noTextEdit="1"/>
          </p:cNvSpPr>
          <p:nvPr>
            <p:ph type="sldImg"/>
          </p:nvPr>
        </p:nvSpPr>
        <p:spPr>
          <a:xfrm>
            <a:off x="730051" y="692042"/>
            <a:ext cx="5399496" cy="3416407"/>
          </a:xfrm>
          <a:ln/>
        </p:spPr>
      </p:sp>
      <p:sp>
        <p:nvSpPr>
          <p:cNvPr id="171012" name="Rectangle 3"/>
          <p:cNvSpPr>
            <a:spLocks noGrp="1" noChangeArrowheads="1"/>
          </p:cNvSpPr>
          <p:nvPr>
            <p:ph type="body" idx="1"/>
          </p:nvPr>
        </p:nvSpPr>
        <p:spPr>
          <a:xfrm>
            <a:off x="913761" y="4343510"/>
            <a:ext cx="5030478" cy="4114289"/>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1189"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4239" y="1828800"/>
            <a:ext cx="377776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55301E7B-AA7A-4C49-BD77-3DA58C8D5F76}" type="slidenum">
              <a:rPr lang="en-GB"/>
              <a:pPr>
                <a:defRPr/>
              </a:pPr>
              <a:t>‹#›</a:t>
            </a:fld>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t>2011</a:t>
            </a: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3F8F2983-CC53-4658-986A-1A0A4E55DC0B}"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d/d2/Internet_map_1024.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december.com/present/internet.gi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9.jpeg"/><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www.ormed.com/Discovery/Screens/FM-Discovery.gif" TargetMode="Externa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CA047C2C-198A-437B-9387-4052C98FA217}" type="slidenum">
              <a:rPr lang="en-GB"/>
              <a:pPr>
                <a:defRPr/>
              </a:pPr>
              <a:t>1</a:t>
            </a:fld>
            <a:endParaRPr lang="en-GB"/>
          </a:p>
        </p:txBody>
      </p:sp>
      <p:sp>
        <p:nvSpPr>
          <p:cNvPr id="904195" name="Text Box 3"/>
          <p:cNvSpPr txBox="1">
            <a:spLocks noChangeArrowheads="1"/>
          </p:cNvSpPr>
          <p:nvPr/>
        </p:nvSpPr>
        <p:spPr bwMode="auto">
          <a:xfrm>
            <a:off x="1979736" y="908050"/>
            <a:ext cx="4931019" cy="427038"/>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200" baseline="0">
                <a:solidFill>
                  <a:srgbClr val="96004B"/>
                </a:solidFill>
                <a:effectLst>
                  <a:outerShdw blurRad="38100" dist="38100" dir="2700000" algn="tl">
                    <a:srgbClr val="000000"/>
                  </a:outerShdw>
                </a:effectLst>
              </a:rPr>
              <a:t>A Ring Network Topology</a:t>
            </a:r>
          </a:p>
        </p:txBody>
      </p:sp>
      <p:grpSp>
        <p:nvGrpSpPr>
          <p:cNvPr id="2" name="Group 5"/>
          <p:cNvGrpSpPr>
            <a:grpSpLocks/>
          </p:cNvGrpSpPr>
          <p:nvPr/>
        </p:nvGrpSpPr>
        <p:grpSpPr bwMode="auto">
          <a:xfrm>
            <a:off x="2306517" y="1562103"/>
            <a:ext cx="4404946" cy="5268913"/>
            <a:chOff x="1453" y="984"/>
            <a:chExt cx="2775" cy="3319"/>
          </a:xfrm>
        </p:grpSpPr>
        <p:sp>
          <p:nvSpPr>
            <p:cNvPr id="62470" name="Text Box 6"/>
            <p:cNvSpPr txBox="1">
              <a:spLocks noChangeArrowheads="1"/>
            </p:cNvSpPr>
            <p:nvPr/>
          </p:nvSpPr>
          <p:spPr bwMode="auto">
            <a:xfrm>
              <a:off x="2364" y="4072"/>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62471" name="Picture 7" descr="FIG08-07"/>
            <p:cNvPicPr>
              <a:picLocks noChangeAspect="1" noChangeArrowheads="1"/>
            </p:cNvPicPr>
            <p:nvPr/>
          </p:nvPicPr>
          <p:blipFill>
            <a:blip r:embed="rId3"/>
            <a:srcRect/>
            <a:stretch>
              <a:fillRect/>
            </a:stretch>
          </p:blipFill>
          <p:spPr bwMode="auto">
            <a:xfrm>
              <a:off x="1453" y="984"/>
              <a:ext cx="2775" cy="3066"/>
            </a:xfrm>
            <a:prstGeom prst="rect">
              <a:avLst/>
            </a:prstGeom>
            <a:no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B84E172D-C2FE-4965-9E39-BFB9F22B8661}" type="slidenum">
              <a:rPr lang="en-GB"/>
              <a:pPr>
                <a:defRPr/>
              </a:pPr>
              <a:t>10</a:t>
            </a:fld>
            <a:endParaRPr lang="en-GB"/>
          </a:p>
        </p:txBody>
      </p:sp>
      <p:pic>
        <p:nvPicPr>
          <p:cNvPr id="71684" name="Picture 2" descr="File:Internet map 1024.jpg">
            <a:hlinkClick r:id="rId2"/>
          </p:cNvPr>
          <p:cNvPicPr>
            <a:picLocks noChangeAspect="1" noChangeArrowheads="1"/>
          </p:cNvPicPr>
          <p:nvPr/>
        </p:nvPicPr>
        <p:blipFill>
          <a:blip r:embed="rId3"/>
          <a:srcRect/>
          <a:stretch>
            <a:fillRect/>
          </a:stretch>
        </p:blipFill>
        <p:spPr bwMode="auto">
          <a:xfrm>
            <a:off x="323852" y="0"/>
            <a:ext cx="4608634" cy="2781300"/>
          </a:xfrm>
          <a:prstGeom prst="rect">
            <a:avLst/>
          </a:prstGeom>
          <a:noFill/>
          <a:ln w="9525">
            <a:noFill/>
            <a:miter lim="800000"/>
            <a:headEnd/>
            <a:tailEnd/>
          </a:ln>
        </p:spPr>
      </p:pic>
      <p:pic>
        <p:nvPicPr>
          <p:cNvPr id="71685" name="Picture 3" descr="Barilan Internet-Thumb"/>
          <p:cNvPicPr>
            <a:picLocks noChangeAspect="1" noChangeArrowheads="1"/>
          </p:cNvPicPr>
          <p:nvPr/>
        </p:nvPicPr>
        <p:blipFill>
          <a:blip r:embed="rId4"/>
          <a:srcRect/>
          <a:stretch>
            <a:fillRect/>
          </a:stretch>
        </p:blipFill>
        <p:spPr bwMode="auto">
          <a:xfrm>
            <a:off x="5364774" y="0"/>
            <a:ext cx="3779226" cy="2781300"/>
          </a:xfrm>
          <a:prstGeom prst="rect">
            <a:avLst/>
          </a:prstGeom>
          <a:noFill/>
          <a:ln w="9525">
            <a:noFill/>
            <a:miter lim="800000"/>
            <a:headEnd/>
            <a:tailEnd/>
          </a:ln>
        </p:spPr>
      </p:pic>
      <p:sp>
        <p:nvSpPr>
          <p:cNvPr id="71686" name="Rectangle 4"/>
          <p:cNvSpPr>
            <a:spLocks noChangeArrowheads="1"/>
          </p:cNvSpPr>
          <p:nvPr/>
        </p:nvSpPr>
        <p:spPr bwMode="auto">
          <a:xfrm>
            <a:off x="2987920" y="2838452"/>
            <a:ext cx="4360489" cy="477054"/>
          </a:xfrm>
          <a:prstGeom prst="rect">
            <a:avLst/>
          </a:prstGeom>
          <a:noFill/>
          <a:ln w="9525">
            <a:noFill/>
            <a:miter lim="800000"/>
            <a:headEnd/>
            <a:tailEnd/>
          </a:ln>
        </p:spPr>
        <p:txBody>
          <a:bodyPr wrap="none" anchor="ctr">
            <a:spAutoFit/>
          </a:bodyPr>
          <a:lstStyle/>
          <a:p>
            <a:pPr algn="l"/>
            <a:r>
              <a:rPr lang="en-US">
                <a:solidFill>
                  <a:srgbClr val="CC9900"/>
                </a:solidFill>
                <a:latin typeface="Comic Sans MS" pitchFamily="66" charset="0"/>
              </a:rPr>
              <a:t>The Internet is just like the Universe</a:t>
            </a:r>
            <a:r>
              <a:rPr lang="en-US" sz="2500" b="0">
                <a:latin typeface="Comic Sans MS" pitchFamily="66" charset="0"/>
              </a:rPr>
              <a:t> </a:t>
            </a:r>
          </a:p>
        </p:txBody>
      </p:sp>
      <p:pic>
        <p:nvPicPr>
          <p:cNvPr id="71687" name="Picture 5" descr="internet"/>
          <p:cNvPicPr>
            <a:picLocks noChangeAspect="1" noChangeArrowheads="1"/>
          </p:cNvPicPr>
          <p:nvPr/>
        </p:nvPicPr>
        <p:blipFill>
          <a:blip r:embed="rId5"/>
          <a:srcRect/>
          <a:stretch>
            <a:fillRect/>
          </a:stretch>
        </p:blipFill>
        <p:spPr bwMode="auto">
          <a:xfrm>
            <a:off x="2124809" y="3141663"/>
            <a:ext cx="5399943" cy="31670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2011</a:t>
            </a:r>
            <a:endParaRPr lang="en-GB"/>
          </a:p>
        </p:txBody>
      </p:sp>
      <p:sp>
        <p:nvSpPr>
          <p:cNvPr id="7" name="Slide Number Placeholder 4"/>
          <p:cNvSpPr>
            <a:spLocks noGrp="1"/>
          </p:cNvSpPr>
          <p:nvPr>
            <p:ph type="sldNum" sz="quarter" idx="12"/>
          </p:nvPr>
        </p:nvSpPr>
        <p:spPr/>
        <p:txBody>
          <a:bodyPr/>
          <a:lstStyle/>
          <a:p>
            <a:pPr>
              <a:defRPr/>
            </a:pPr>
            <a:fld id="{87910AE0-DFDA-412D-83EE-5A83EA2CA08C}" type="slidenum">
              <a:rPr lang="en-GB"/>
              <a:pPr>
                <a:defRPr/>
              </a:pPr>
              <a:t>11</a:t>
            </a:fld>
            <a:endParaRPr lang="en-GB"/>
          </a:p>
        </p:txBody>
      </p:sp>
      <p:sp>
        <p:nvSpPr>
          <p:cNvPr id="1073154" name="Rectangle 2"/>
          <p:cNvSpPr>
            <a:spLocks noGrp="1" noChangeArrowheads="1"/>
          </p:cNvSpPr>
          <p:nvPr>
            <p:ph type="title"/>
          </p:nvPr>
        </p:nvSpPr>
        <p:spPr>
          <a:xfrm>
            <a:off x="685801" y="692153"/>
            <a:ext cx="6871189" cy="504825"/>
          </a:xfrm>
          <a:solidFill>
            <a:srgbClr val="CCFFCC"/>
          </a:solidFill>
        </p:spPr>
        <p:txBody>
          <a:bodyPr/>
          <a:lstStyle/>
          <a:p>
            <a:pPr eaLnBrk="1" hangingPunct="1">
              <a:defRPr/>
            </a:pPr>
            <a:r>
              <a:rPr lang="en-US" sz="2800" b="1" smtClean="0">
                <a:solidFill>
                  <a:srgbClr val="96004B"/>
                </a:solidFill>
                <a:effectLst>
                  <a:outerShdw blurRad="38100" dist="38100" dir="2700000" algn="tl">
                    <a:srgbClr val="000000"/>
                  </a:outerShdw>
                </a:effectLst>
                <a:latin typeface="Verdana" pitchFamily="34" charset="0"/>
              </a:rPr>
              <a:t>TCP/IP</a:t>
            </a:r>
          </a:p>
        </p:txBody>
      </p:sp>
      <p:sp>
        <p:nvSpPr>
          <p:cNvPr id="1073155" name="Rectangle 3"/>
          <p:cNvSpPr>
            <a:spLocks noGrp="1" noChangeArrowheads="1"/>
          </p:cNvSpPr>
          <p:nvPr>
            <p:ph type="body" idx="4294967295"/>
          </p:nvPr>
        </p:nvSpPr>
        <p:spPr>
          <a:xfrm>
            <a:off x="317989" y="1412878"/>
            <a:ext cx="7910146" cy="2016125"/>
          </a:xfrm>
          <a:solidFill>
            <a:srgbClr val="FFFF99"/>
          </a:solidFill>
        </p:spPr>
        <p:txBody>
          <a:bodyPr/>
          <a:lstStyle/>
          <a:p>
            <a:pPr eaLnBrk="1" hangingPunct="1">
              <a:lnSpc>
                <a:spcPct val="80000"/>
              </a:lnSpc>
              <a:defRPr/>
            </a:pPr>
            <a:r>
              <a:rPr lang="en-US" sz="1800" b="1" smtClean="0">
                <a:latin typeface="Verdana" pitchFamily="34" charset="0"/>
              </a:rPr>
              <a:t>Komunikimi apo bartja e t</a:t>
            </a:r>
            <a:r>
              <a:rPr lang="en-US" sz="1800" b="1" smtClean="0">
                <a:latin typeface="Verdana" pitchFamily="34" charset="0"/>
                <a:cs typeface="Tahoma" pitchFamily="34" charset="0"/>
              </a:rPr>
              <a:t>ë dhënave</a:t>
            </a:r>
            <a:r>
              <a:rPr lang="en-US" sz="1800" b="1" smtClean="0">
                <a:latin typeface="Verdana" pitchFamily="34" charset="0"/>
              </a:rPr>
              <a:t> nd</a:t>
            </a:r>
            <a:r>
              <a:rPr lang="en-US" sz="1800" b="1" smtClean="0">
                <a:latin typeface="Verdana" pitchFamily="34" charset="0"/>
                <a:cs typeface="Tahoma" pitchFamily="34" charset="0"/>
              </a:rPr>
              <a:t>ërmjet sistemeve kompjuterike në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Internet</a:t>
            </a:r>
            <a:r>
              <a:rPr lang="en-US" sz="1800" b="1" smtClean="0">
                <a:latin typeface="Verdana" pitchFamily="34" charset="0"/>
                <a:cs typeface="Tahoma" pitchFamily="34" charset="0"/>
              </a:rPr>
              <a:t> realizohet nëpërmjet të të ashtuquajturit</a:t>
            </a:r>
            <a:r>
              <a:rPr lang="en-US" sz="2000" smtClean="0">
                <a:latin typeface="Verdana" pitchFamily="34" charset="0"/>
                <a:cs typeface="Tahoma" pitchFamily="34" charset="0"/>
              </a:rPr>
              <a:t>:</a:t>
            </a:r>
          </a:p>
          <a:p>
            <a:pPr eaLnBrk="1" hangingPunct="1">
              <a:lnSpc>
                <a:spcPct val="80000"/>
              </a:lnSpc>
              <a:buFontTx/>
              <a:buNone/>
              <a:defRPr/>
            </a:pPr>
            <a:r>
              <a:rPr lang="en-US" sz="1800" b="1" smtClean="0">
                <a:solidFill>
                  <a:srgbClr val="96004B"/>
                </a:solidFill>
                <a:effectLst>
                  <a:outerShdw blurRad="38100" dist="38100" dir="2700000" algn="tl">
                    <a:srgbClr val="000000"/>
                  </a:outerShdw>
                </a:effectLst>
                <a:latin typeface="Verdana" pitchFamily="34" charset="0"/>
                <a:cs typeface="Tahoma" pitchFamily="34" charset="0"/>
              </a:rPr>
              <a:t>      Transmision Control Protocol/Internet Protocol-TCP/IP</a:t>
            </a:r>
            <a:r>
              <a:rPr lang="en-US" sz="2000" i="1" smtClean="0">
                <a:latin typeface="Verdana" pitchFamily="34" charset="0"/>
                <a:cs typeface="Tahoma" pitchFamily="34" charset="0"/>
              </a:rPr>
              <a:t>  </a:t>
            </a:r>
          </a:p>
          <a:p>
            <a:pPr eaLnBrk="1" hangingPunct="1">
              <a:lnSpc>
                <a:spcPct val="80000"/>
              </a:lnSpc>
              <a:buFontTx/>
              <a:buNone/>
              <a:defRPr/>
            </a:pPr>
            <a:r>
              <a:rPr lang="en-US" sz="2000" smtClean="0">
                <a:latin typeface="Verdana" pitchFamily="34" charset="0"/>
                <a:cs typeface="Tahoma" pitchFamily="34" charset="0"/>
              </a:rPr>
              <a:t>   </a:t>
            </a:r>
            <a:r>
              <a:rPr lang="en-US" sz="1800" b="1" smtClean="0">
                <a:latin typeface="Verdana" pitchFamily="34" charset="0"/>
                <a:cs typeface="Tahoma" pitchFamily="34" charset="0"/>
              </a:rPr>
              <a:t>me</a:t>
            </a:r>
            <a:r>
              <a:rPr lang="en-US" sz="1800" b="1" i="1" smtClean="0">
                <a:latin typeface="Verdana" pitchFamily="34" charset="0"/>
                <a:cs typeface="Tahoma" pitchFamily="34" charset="0"/>
              </a:rPr>
              <a:t> </a:t>
            </a:r>
            <a:r>
              <a:rPr lang="en-US" sz="1800" b="1" smtClean="0">
                <a:latin typeface="Verdana" pitchFamily="34" charset="0"/>
                <a:cs typeface="Tahoma" pitchFamily="34" charset="0"/>
              </a:rPr>
              <a:t>ndarje të të dhënave me madhësi të njejtë - të ashtuquajtura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paketa</a:t>
            </a:r>
            <a:r>
              <a:rPr lang="en-US" sz="1800" b="1" smtClean="0">
                <a:latin typeface="Verdana" pitchFamily="34" charset="0"/>
                <a:cs typeface="Tahoma" pitchFamily="34" charset="0"/>
              </a:rPr>
              <a:t> të cilat munden të jenë me gjatësi të njejta apo të ndryshme.</a:t>
            </a:r>
          </a:p>
        </p:txBody>
      </p:sp>
      <p:pic>
        <p:nvPicPr>
          <p:cNvPr id="72710" name="Picture 4" descr="Internet protocol diagram"/>
          <p:cNvPicPr>
            <a:picLocks noChangeAspect="1" noChangeArrowheads="1"/>
          </p:cNvPicPr>
          <p:nvPr/>
        </p:nvPicPr>
        <p:blipFill>
          <a:blip r:embed="rId3"/>
          <a:srcRect/>
          <a:stretch>
            <a:fillRect/>
          </a:stretch>
        </p:blipFill>
        <p:spPr bwMode="auto">
          <a:xfrm>
            <a:off x="3059724" y="4149725"/>
            <a:ext cx="3152043" cy="198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3154">
                                            <p:txEl>
                                              <p:charRg st="4294967295" end="4294967295"/>
                                            </p:txEl>
                                          </p:spTgt>
                                        </p:tgtEl>
                                        <p:attrNameLst>
                                          <p:attrName>style.visibility</p:attrName>
                                        </p:attrNameLst>
                                      </p:cBhvr>
                                      <p:to>
                                        <p:strVal val="visible"/>
                                      </p:to>
                                    </p:set>
                                    <p:animEffect transition="in" filter="fade">
                                      <p:cBhvr>
                                        <p:cTn id="7" dur="2000"/>
                                        <p:tgtEl>
                                          <p:spTgt spid="107315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3155">
                                            <p:txEl>
                                              <p:pRg st="0" end="0"/>
                                            </p:txEl>
                                          </p:spTgt>
                                        </p:tgtEl>
                                        <p:attrNameLst>
                                          <p:attrName>style.visibility</p:attrName>
                                        </p:attrNameLst>
                                      </p:cBhvr>
                                      <p:to>
                                        <p:strVal val="visible"/>
                                      </p:to>
                                    </p:set>
                                    <p:animEffect transition="in" filter="fade">
                                      <p:cBhvr>
                                        <p:cTn id="12" dur="2000"/>
                                        <p:tgtEl>
                                          <p:spTgt spid="1073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3155">
                                            <p:txEl>
                                              <p:pRg st="1" end="1"/>
                                            </p:txEl>
                                          </p:spTgt>
                                        </p:tgtEl>
                                        <p:attrNameLst>
                                          <p:attrName>style.visibility</p:attrName>
                                        </p:attrNameLst>
                                      </p:cBhvr>
                                      <p:to>
                                        <p:strVal val="visible"/>
                                      </p:to>
                                    </p:set>
                                    <p:animEffect transition="in" filter="fade">
                                      <p:cBhvr>
                                        <p:cTn id="17" dur="2000"/>
                                        <p:tgtEl>
                                          <p:spTgt spid="1073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3155">
                                            <p:txEl>
                                              <p:pRg st="2" end="2"/>
                                            </p:txEl>
                                          </p:spTgt>
                                        </p:tgtEl>
                                        <p:attrNameLst>
                                          <p:attrName>style.visibility</p:attrName>
                                        </p:attrNameLst>
                                      </p:cBhvr>
                                      <p:to>
                                        <p:strVal val="visible"/>
                                      </p:to>
                                    </p:set>
                                    <p:animEffect transition="in" filter="fade">
                                      <p:cBhvr>
                                        <p:cTn id="22" dur="2000"/>
                                        <p:tgtEl>
                                          <p:spTgt spid="1073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4" grpId="0"/>
      <p:bldP spid="1073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8B264B6A-FE10-4CCC-8B6E-0A67A3E0F21F}" type="slidenum">
              <a:rPr lang="en-GB"/>
              <a:pPr>
                <a:defRPr/>
              </a:pPr>
              <a:t>12</a:t>
            </a:fld>
            <a:endParaRPr lang="en-GB"/>
          </a:p>
        </p:txBody>
      </p:sp>
      <p:pic>
        <p:nvPicPr>
          <p:cNvPr id="73732" name="Picture 2"/>
          <p:cNvPicPr>
            <a:picLocks noChangeAspect="1" noChangeArrowheads="1"/>
          </p:cNvPicPr>
          <p:nvPr/>
        </p:nvPicPr>
        <p:blipFill>
          <a:blip r:embed="rId3"/>
          <a:srcRect/>
          <a:stretch>
            <a:fillRect/>
          </a:stretch>
        </p:blipFill>
        <p:spPr bwMode="auto">
          <a:xfrm>
            <a:off x="3276602" y="333375"/>
            <a:ext cx="5238750" cy="3657600"/>
          </a:xfrm>
          <a:prstGeom prst="rect">
            <a:avLst/>
          </a:prstGeom>
          <a:noFill/>
          <a:ln w="9525">
            <a:noFill/>
            <a:miter lim="800000"/>
            <a:headEnd/>
            <a:tailEnd/>
          </a:ln>
        </p:spPr>
      </p:pic>
      <p:pic>
        <p:nvPicPr>
          <p:cNvPr id="73733" name="Picture 3"/>
          <p:cNvPicPr>
            <a:picLocks noChangeAspect="1" noChangeArrowheads="1"/>
          </p:cNvPicPr>
          <p:nvPr/>
        </p:nvPicPr>
        <p:blipFill>
          <a:blip r:embed="rId4"/>
          <a:srcRect/>
          <a:stretch>
            <a:fillRect/>
          </a:stretch>
        </p:blipFill>
        <p:spPr bwMode="auto">
          <a:xfrm>
            <a:off x="250583" y="2997200"/>
            <a:ext cx="3858357" cy="2857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CC2CD479-ECD0-4740-8170-3ECA7BA6DF0E}" type="slidenum">
              <a:rPr lang="en-GB"/>
              <a:pPr>
                <a:defRPr/>
              </a:pPr>
              <a:t>13</a:t>
            </a:fld>
            <a:endParaRPr lang="en-GB"/>
          </a:p>
        </p:txBody>
      </p:sp>
      <p:sp>
        <p:nvSpPr>
          <p:cNvPr id="74756" name="Text Box 2"/>
          <p:cNvSpPr txBox="1">
            <a:spLocks noChangeArrowheads="1"/>
          </p:cNvSpPr>
          <p:nvPr/>
        </p:nvSpPr>
        <p:spPr bwMode="auto">
          <a:xfrm>
            <a:off x="1853712" y="1103313"/>
            <a:ext cx="5886450" cy="366712"/>
          </a:xfrm>
          <a:prstGeom prst="rect">
            <a:avLst/>
          </a:prstGeom>
          <a:solidFill>
            <a:srgbClr val="FFFF99"/>
          </a:solidFill>
          <a:ln w="12700">
            <a:noFill/>
            <a:miter lim="800000"/>
            <a:headEnd/>
            <a:tailEnd/>
          </a:ln>
        </p:spPr>
        <p:txBody>
          <a:bodyPr>
            <a:spAutoFit/>
          </a:bodyPr>
          <a:lstStyle/>
          <a:p>
            <a:pPr eaLnBrk="0" hangingPunct="0">
              <a:spcBef>
                <a:spcPct val="50000"/>
              </a:spcBef>
            </a:pPr>
            <a:r>
              <a:rPr lang="en-US" sz="1800" baseline="0">
                <a:solidFill>
                  <a:srgbClr val="96004B"/>
                </a:solidFill>
                <a:latin typeface="Arial" charset="0"/>
              </a:rPr>
              <a:t>Analysis of an Internet Address</a:t>
            </a:r>
          </a:p>
        </p:txBody>
      </p:sp>
      <p:grpSp>
        <p:nvGrpSpPr>
          <p:cNvPr id="2" name="Group 3"/>
          <p:cNvGrpSpPr>
            <a:grpSpLocks/>
          </p:cNvGrpSpPr>
          <p:nvPr/>
        </p:nvGrpSpPr>
        <p:grpSpPr bwMode="auto">
          <a:xfrm>
            <a:off x="788377" y="2255841"/>
            <a:ext cx="7835412" cy="3235325"/>
            <a:chOff x="497" y="1421"/>
            <a:chExt cx="4935" cy="2038"/>
          </a:xfrm>
        </p:grpSpPr>
        <p:sp>
          <p:nvSpPr>
            <p:cNvPr id="74758" name="Text Box 4"/>
            <p:cNvSpPr txBox="1">
              <a:spLocks noChangeArrowheads="1"/>
            </p:cNvSpPr>
            <p:nvPr/>
          </p:nvSpPr>
          <p:spPr bwMode="auto">
            <a:xfrm>
              <a:off x="2633" y="3228"/>
              <a:ext cx="888" cy="231"/>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74759" name="Picture 5" descr="laudonf09-04"/>
            <p:cNvPicPr>
              <a:picLocks noChangeAspect="1" noChangeArrowheads="1"/>
            </p:cNvPicPr>
            <p:nvPr/>
          </p:nvPicPr>
          <p:blipFill>
            <a:blip r:embed="rId3"/>
            <a:srcRect/>
            <a:stretch>
              <a:fillRect/>
            </a:stretch>
          </p:blipFill>
          <p:spPr bwMode="auto">
            <a:xfrm>
              <a:off x="497" y="1421"/>
              <a:ext cx="4935" cy="1414"/>
            </a:xfrm>
            <a:prstGeom prst="rect">
              <a:avLst/>
            </a:prstGeom>
            <a:solidFill>
              <a:schemeClr val="bg1"/>
            </a:solid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quarter" idx="10"/>
          </p:nvPr>
        </p:nvSpPr>
        <p:spPr/>
        <p:txBody>
          <a:bodyPr/>
          <a:lstStyle/>
          <a:p>
            <a:pPr>
              <a:defRPr/>
            </a:pPr>
            <a:r>
              <a:rPr lang="en-US"/>
              <a:t>2011</a:t>
            </a:r>
            <a:endParaRPr lang="en-GB"/>
          </a:p>
        </p:txBody>
      </p:sp>
      <p:sp>
        <p:nvSpPr>
          <p:cNvPr id="17" name="Slide Number Placeholder 3"/>
          <p:cNvSpPr>
            <a:spLocks noGrp="1"/>
          </p:cNvSpPr>
          <p:nvPr>
            <p:ph type="sldNum" sz="quarter" idx="12"/>
          </p:nvPr>
        </p:nvSpPr>
        <p:spPr/>
        <p:txBody>
          <a:bodyPr/>
          <a:lstStyle/>
          <a:p>
            <a:pPr>
              <a:defRPr/>
            </a:pPr>
            <a:fld id="{3A3EDC9F-7E74-40D3-B95C-49432F1BC9A9}" type="slidenum">
              <a:rPr lang="en-GB"/>
              <a:pPr>
                <a:defRPr/>
              </a:pPr>
              <a:t>14</a:t>
            </a:fld>
            <a:endParaRPr lang="en-GB"/>
          </a:p>
        </p:txBody>
      </p:sp>
      <p:grpSp>
        <p:nvGrpSpPr>
          <p:cNvPr id="2" name="Group 2"/>
          <p:cNvGrpSpPr>
            <a:grpSpLocks/>
          </p:cNvGrpSpPr>
          <p:nvPr/>
        </p:nvGrpSpPr>
        <p:grpSpPr bwMode="auto">
          <a:xfrm>
            <a:off x="1846385" y="908053"/>
            <a:ext cx="6164874" cy="5616575"/>
            <a:chOff x="1202" y="391"/>
            <a:chExt cx="3612" cy="3719"/>
          </a:xfrm>
        </p:grpSpPr>
        <p:pic>
          <p:nvPicPr>
            <p:cNvPr id="75782" name="Picture 3"/>
            <p:cNvPicPr preferRelativeResize="0">
              <a:picLocks noChangeAspect="1" noChangeArrowheads="1"/>
            </p:cNvPicPr>
            <p:nvPr/>
          </p:nvPicPr>
          <p:blipFill>
            <a:blip r:embed="rId3"/>
            <a:srcRect/>
            <a:stretch>
              <a:fillRect/>
            </a:stretch>
          </p:blipFill>
          <p:spPr bwMode="auto">
            <a:xfrm>
              <a:off x="1202" y="391"/>
              <a:ext cx="3612" cy="3676"/>
            </a:xfrm>
            <a:prstGeom prst="rect">
              <a:avLst/>
            </a:prstGeom>
            <a:solidFill>
              <a:srgbClr val="FFFFCC"/>
            </a:solidFill>
            <a:ln w="9525">
              <a:noFill/>
              <a:miter lim="800000"/>
              <a:headEnd/>
              <a:tailEnd/>
            </a:ln>
          </p:spPr>
        </p:pic>
        <p:grpSp>
          <p:nvGrpSpPr>
            <p:cNvPr id="3" name="Group 4"/>
            <p:cNvGrpSpPr>
              <a:grpSpLocks/>
            </p:cNvGrpSpPr>
            <p:nvPr/>
          </p:nvGrpSpPr>
          <p:grpSpPr bwMode="auto">
            <a:xfrm>
              <a:off x="1277" y="2159"/>
              <a:ext cx="2147" cy="1951"/>
              <a:chOff x="2455" y="6512"/>
              <a:chExt cx="3927" cy="4320"/>
            </a:xfrm>
          </p:grpSpPr>
          <p:grpSp>
            <p:nvGrpSpPr>
              <p:cNvPr id="4" name="Group 5"/>
              <p:cNvGrpSpPr>
                <a:grpSpLocks/>
              </p:cNvGrpSpPr>
              <p:nvPr/>
            </p:nvGrpSpPr>
            <p:grpSpPr bwMode="auto">
              <a:xfrm>
                <a:off x="3203" y="8672"/>
                <a:ext cx="2431" cy="2160"/>
                <a:chOff x="3203" y="8132"/>
                <a:chExt cx="2431" cy="2160"/>
              </a:xfrm>
            </p:grpSpPr>
            <p:sp>
              <p:nvSpPr>
                <p:cNvPr id="75787" name="Text Box 6"/>
                <p:cNvSpPr txBox="1">
                  <a:spLocks noChangeArrowheads="1"/>
                </p:cNvSpPr>
                <p:nvPr/>
              </p:nvSpPr>
              <p:spPr bwMode="auto">
                <a:xfrm>
                  <a:off x="3203" y="813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Sistemi kompjuterike</a:t>
                  </a:r>
                </a:p>
                <a:p>
                  <a:pPr algn="l" eaLnBrk="0" hangingPunct="0"/>
                  <a:endParaRPr lang="en-US" sz="1800" baseline="0">
                    <a:latin typeface="Arial" charset="0"/>
                    <a:ea typeface="Times New Roman" pitchFamily="18" charset="0"/>
                    <a:cs typeface="Arial" charset="0"/>
                  </a:endParaRPr>
                </a:p>
              </p:txBody>
            </p:sp>
            <p:sp>
              <p:nvSpPr>
                <p:cNvPr id="75788" name="Text Box 7"/>
                <p:cNvSpPr txBox="1">
                  <a:spLocks noChangeArrowheads="1"/>
                </p:cNvSpPr>
                <p:nvPr/>
              </p:nvSpPr>
              <p:spPr bwMode="auto">
                <a:xfrm>
                  <a:off x="3203" y="849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Router</a:t>
                  </a:r>
                </a:p>
                <a:p>
                  <a:pPr algn="l" eaLnBrk="0" hangingPunct="0"/>
                  <a:endParaRPr lang="en-US" sz="1800" baseline="0">
                    <a:ea typeface="Times New Roman" pitchFamily="18" charset="0"/>
                    <a:cs typeface="Arial" charset="0"/>
                  </a:endParaRPr>
                </a:p>
              </p:txBody>
            </p:sp>
            <p:sp>
              <p:nvSpPr>
                <p:cNvPr id="75789" name="Text Box 8"/>
                <p:cNvSpPr txBox="1">
                  <a:spLocks noChangeArrowheads="1"/>
                </p:cNvSpPr>
                <p:nvPr/>
              </p:nvSpPr>
              <p:spPr bwMode="auto">
                <a:xfrm>
                  <a:off x="3203" y="885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ndërlidhja</a:t>
                  </a:r>
                </a:p>
                <a:p>
                  <a:pPr algn="l" eaLnBrk="0" hangingPunct="0"/>
                  <a:endParaRPr lang="en-US" sz="2400" baseline="0">
                    <a:ea typeface="Times New Roman" pitchFamily="18" charset="0"/>
                    <a:cs typeface="Arial" charset="0"/>
                  </a:endParaRPr>
                </a:p>
              </p:txBody>
            </p:sp>
            <p:sp>
              <p:nvSpPr>
                <p:cNvPr id="75790" name="Text Box 9"/>
                <p:cNvSpPr txBox="1">
                  <a:spLocks noChangeArrowheads="1"/>
                </p:cNvSpPr>
                <p:nvPr/>
              </p:nvSpPr>
              <p:spPr bwMode="auto">
                <a:xfrm>
                  <a:off x="3203" y="921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Gateway</a:t>
                  </a:r>
                </a:p>
                <a:p>
                  <a:pPr algn="l" eaLnBrk="0" hangingPunct="0"/>
                  <a:endParaRPr lang="en-US" sz="1200" baseline="0">
                    <a:ea typeface="Times New Roman" pitchFamily="18" charset="0"/>
                    <a:cs typeface="Tahoma" pitchFamily="34" charset="0"/>
                  </a:endParaRPr>
                </a:p>
              </p:txBody>
            </p:sp>
            <p:sp>
              <p:nvSpPr>
                <p:cNvPr id="75791" name="Text Box 10"/>
                <p:cNvSpPr txBox="1">
                  <a:spLocks noChangeArrowheads="1"/>
                </p:cNvSpPr>
                <p:nvPr/>
              </p:nvSpPr>
              <p:spPr bwMode="auto">
                <a:xfrm>
                  <a:off x="3203" y="957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Paketi (TCP/IP-Protokoli</a:t>
                  </a:r>
                  <a:r>
                    <a:rPr lang="en-US" sz="1200" b="0" baseline="0">
                      <a:latin typeface="Arial" charset="0"/>
                      <a:ea typeface="Times New Roman" pitchFamily="18" charset="0"/>
                      <a:cs typeface="Arial" charset="0"/>
                    </a:rPr>
                    <a:t>)</a:t>
                  </a:r>
                </a:p>
                <a:p>
                  <a:pPr algn="l" eaLnBrk="0" hangingPunct="0"/>
                  <a:endParaRPr lang="en-US" sz="1200" b="0" baseline="0">
                    <a:latin typeface="Arial" charset="0"/>
                    <a:ea typeface="Times New Roman" pitchFamily="18" charset="0"/>
                    <a:cs typeface="Arial" charset="0"/>
                  </a:endParaRPr>
                </a:p>
              </p:txBody>
            </p:sp>
            <p:sp>
              <p:nvSpPr>
                <p:cNvPr id="75792" name="Text Box 11"/>
                <p:cNvSpPr txBox="1">
                  <a:spLocks noChangeArrowheads="1"/>
                </p:cNvSpPr>
                <p:nvPr/>
              </p:nvSpPr>
              <p:spPr bwMode="auto">
                <a:xfrm>
                  <a:off x="3203" y="9932"/>
                  <a:ext cx="2431" cy="360"/>
                </a:xfrm>
                <a:prstGeom prst="rect">
                  <a:avLst/>
                </a:prstGeom>
                <a:noFill/>
                <a:ln w="9525">
                  <a:noFill/>
                  <a:miter lim="800000"/>
                  <a:headEnd/>
                  <a:tailEnd/>
                </a:ln>
              </p:spPr>
              <p:txBody>
                <a:bodyPr/>
                <a:lstStyle/>
                <a:p>
                  <a:pPr algn="l"/>
                  <a:r>
                    <a:rPr lang="en-US" sz="1200" baseline="0">
                      <a:ea typeface="Times New Roman" pitchFamily="18" charset="0"/>
                      <a:cs typeface="Arial" charset="0"/>
                    </a:rPr>
                    <a:t>Paketi (protokol tjetër)</a:t>
                  </a:r>
                </a:p>
                <a:p>
                  <a:pPr algn="l" eaLnBrk="0" hangingPunct="0"/>
                  <a:endParaRPr lang="en-US" sz="1200" b="0" baseline="0">
                    <a:latin typeface="Comic Sans MS" pitchFamily="66" charset="0"/>
                    <a:ea typeface="Times New Roman" pitchFamily="18" charset="0"/>
                    <a:cs typeface="Tahoma" pitchFamily="34" charset="0"/>
                  </a:endParaRPr>
                </a:p>
              </p:txBody>
            </p:sp>
          </p:grpSp>
          <p:sp>
            <p:nvSpPr>
              <p:cNvPr id="75785" name="Text Box 12"/>
              <p:cNvSpPr txBox="1">
                <a:spLocks noChangeArrowheads="1"/>
              </p:cNvSpPr>
              <p:nvPr/>
            </p:nvSpPr>
            <p:spPr bwMode="auto">
              <a:xfrm>
                <a:off x="2455" y="7952"/>
                <a:ext cx="2431" cy="360"/>
              </a:xfrm>
              <a:prstGeom prst="rect">
                <a:avLst/>
              </a:prstGeom>
              <a:noFill/>
              <a:ln w="9525">
                <a:noFill/>
                <a:miter lim="800000"/>
                <a:headEnd/>
                <a:tailEnd/>
              </a:ln>
            </p:spPr>
            <p:txBody>
              <a:bodyPr/>
              <a:lstStyle/>
              <a:p>
                <a:pPr algn="l"/>
                <a:r>
                  <a:rPr lang="en-US" sz="1000" baseline="0">
                    <a:solidFill>
                      <a:srgbClr val="96004B"/>
                    </a:solidFill>
                    <a:ea typeface="Times New Roman" pitchFamily="18" charset="0"/>
                    <a:cs typeface="Tahoma" pitchFamily="34" charset="0"/>
                  </a:rPr>
                  <a:t>                  </a:t>
                </a:r>
                <a:r>
                  <a:rPr lang="en-US" sz="1400" baseline="0">
                    <a:ea typeface="Times New Roman" pitchFamily="18" charset="0"/>
                    <a:cs typeface="Tahoma" pitchFamily="34" charset="0"/>
                  </a:rPr>
                  <a:t>Legjenda</a:t>
                </a:r>
              </a:p>
            </p:txBody>
          </p:sp>
          <p:sp>
            <p:nvSpPr>
              <p:cNvPr id="75786" name="Text Box 13"/>
              <p:cNvSpPr txBox="1">
                <a:spLocks noChangeArrowheads="1"/>
              </p:cNvSpPr>
              <p:nvPr/>
            </p:nvSpPr>
            <p:spPr bwMode="auto">
              <a:xfrm>
                <a:off x="5073" y="6512"/>
                <a:ext cx="1309" cy="1080"/>
              </a:xfrm>
              <a:prstGeom prst="rect">
                <a:avLst/>
              </a:prstGeom>
              <a:noFill/>
              <a:ln w="9525">
                <a:noFill/>
                <a:miter lim="800000"/>
                <a:headEnd/>
                <a:tailEnd/>
              </a:ln>
            </p:spPr>
            <p:txBody>
              <a:bodyPr/>
              <a:lstStyle/>
              <a:p>
                <a:pPr algn="l"/>
                <a:r>
                  <a:rPr lang="en-US" sz="1400" b="0" baseline="0">
                    <a:latin typeface="Arial" charset="0"/>
                    <a:ea typeface="Times New Roman" pitchFamily="18" charset="0"/>
                    <a:cs typeface="Arial" charset="0"/>
                  </a:rPr>
                  <a:t>ndrimi i protokolit</a:t>
                </a:r>
              </a:p>
            </p:txBody>
          </p:sp>
        </p:grpSp>
      </p:grpSp>
      <p:sp>
        <p:nvSpPr>
          <p:cNvPr id="1079310" name="Rectangle 14"/>
          <p:cNvSpPr>
            <a:spLocks noChangeArrowheads="1"/>
          </p:cNvSpPr>
          <p:nvPr/>
        </p:nvSpPr>
        <p:spPr bwMode="auto">
          <a:xfrm flipV="1">
            <a:off x="2244971" y="236538"/>
            <a:ext cx="4985238" cy="457200"/>
          </a:xfrm>
          <a:prstGeom prst="rect">
            <a:avLst/>
          </a:prstGeom>
          <a:solidFill>
            <a:srgbClr val="CCFFFF"/>
          </a:solidFill>
          <a:ln w="9525">
            <a:noFill/>
            <a:miter lim="800000"/>
            <a:headEnd/>
            <a:tailEnd/>
          </a:ln>
          <a:effectLst/>
        </p:spPr>
        <p:txBody>
          <a:bodyPr rot="10800000" anchor="ctr">
            <a:spAutoFit/>
          </a:bodyPr>
          <a:lstStyle/>
          <a:p>
            <a:pPr>
              <a:defRPr/>
            </a:pPr>
            <a:r>
              <a:rPr lang="en-US" sz="2400" baseline="0">
                <a:solidFill>
                  <a:srgbClr val="96004B"/>
                </a:solidFill>
                <a:effectLst>
                  <a:outerShdw blurRad="38100" dist="38100" dir="2700000" algn="tl">
                    <a:srgbClr val="000000"/>
                  </a:outerShdw>
                </a:effectLst>
              </a:rPr>
              <a:t>Arhitektura e Internetit</a:t>
            </a:r>
            <a:endParaRPr lang="en-GB" sz="2400" baseline="0">
              <a:solidFill>
                <a:srgbClr val="96004B"/>
              </a:solidFill>
              <a:effectLst>
                <a:outerShdw blurRad="38100" dist="38100" dir="2700000" algn="tl">
                  <a:srgbClr val="000000"/>
                </a:outerShdw>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6A8D029-20CB-4C26-8563-E1B94D31A0BC}" type="slidenum">
              <a:rPr lang="en-GB"/>
              <a:pPr>
                <a:defRPr/>
              </a:pPr>
              <a:t>15</a:t>
            </a:fld>
            <a:endParaRPr lang="en-GB"/>
          </a:p>
        </p:txBody>
      </p:sp>
      <p:sp>
        <p:nvSpPr>
          <p:cNvPr id="1081346" name="Rectangle 2"/>
          <p:cNvSpPr>
            <a:spLocks noGrp="1" noChangeArrowheads="1"/>
          </p:cNvSpPr>
          <p:nvPr>
            <p:ph type="title"/>
          </p:nvPr>
        </p:nvSpPr>
        <p:spPr>
          <a:xfrm>
            <a:off x="685801" y="765175"/>
            <a:ext cx="6871189" cy="508000"/>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rPr>
              <a:t>Gateways</a:t>
            </a:r>
          </a:p>
        </p:txBody>
      </p:sp>
      <p:sp>
        <p:nvSpPr>
          <p:cNvPr id="1081347" name="Rectangle 3"/>
          <p:cNvSpPr>
            <a:spLocks noGrp="1" noChangeArrowheads="1"/>
          </p:cNvSpPr>
          <p:nvPr>
            <p:ph type="body" idx="1"/>
          </p:nvPr>
        </p:nvSpPr>
        <p:spPr>
          <a:xfrm>
            <a:off x="457200" y="1484313"/>
            <a:ext cx="8229600" cy="3097212"/>
          </a:xfrm>
          <a:solidFill>
            <a:srgbClr val="FFFF99"/>
          </a:solidFill>
        </p:spPr>
        <p:txBody>
          <a:bodyPr/>
          <a:lstStyle/>
          <a:p>
            <a:pPr eaLnBrk="1" hangingPunct="1">
              <a:defRPr/>
            </a:pPr>
            <a:r>
              <a:rPr lang="en-US" sz="1800" smtClean="0">
                <a:latin typeface="Verdana" pitchFamily="34" charset="0"/>
                <a:cs typeface="Tahoma" pitchFamily="34" charset="0"/>
              </a:rPr>
              <a:t> </a:t>
            </a:r>
            <a:r>
              <a:rPr lang="en-US" sz="1800" b="1" smtClean="0">
                <a:effectLst>
                  <a:outerShdw blurRad="38100" dist="38100" dir="2700000" algn="tl">
                    <a:srgbClr val="FFFFFF"/>
                  </a:outerShdw>
                </a:effectLst>
                <a:latin typeface="Verdana" pitchFamily="34" charset="0"/>
                <a:cs typeface="Tahoma" pitchFamily="34" charset="0"/>
              </a:rPr>
              <a:t>Të gjitha rrjetat kompjuterike nuk shfytëzojnë protokollin të njejtë për bartjen e të dhënave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TCP/IP</a:t>
            </a:r>
            <a:r>
              <a:rPr lang="en-US" sz="1800" b="1" smtClean="0">
                <a:effectLst>
                  <a:outerShdw blurRad="38100" dist="38100" dir="2700000" algn="tl">
                    <a:srgbClr val="FFFFFF"/>
                  </a:outerShdw>
                </a:effectLst>
                <a:latin typeface="Verdana" pitchFamily="34" charset="0"/>
                <a:cs typeface="Tahoma" pitchFamily="34" charset="0"/>
              </a:rPr>
              <a:t> </a:t>
            </a:r>
          </a:p>
          <a:p>
            <a:pPr eaLnBrk="1" hangingPunct="1">
              <a:defRPr/>
            </a:pPr>
            <a:r>
              <a:rPr lang="en-US" sz="1800" b="1" smtClean="0">
                <a:effectLst>
                  <a:outerShdw blurRad="38100" dist="38100" dir="2700000" algn="tl">
                    <a:srgbClr val="FFFFFF"/>
                  </a:outerShdw>
                </a:effectLst>
                <a:latin typeface="Verdana" pitchFamily="34" charset="0"/>
                <a:cs typeface="Tahoma" pitchFamily="34" charset="0"/>
              </a:rPr>
              <a:t>Për të komunikuar sistemet kompjuterike të rrjetave të tilla duhet ndërlidhur kompjutorët për komunikim  të të ashtuquajturit </a:t>
            </a:r>
            <a:r>
              <a:rPr lang="en-US" sz="1800" b="1" smtClean="0">
                <a:solidFill>
                  <a:srgbClr val="96004B"/>
                </a:solidFill>
                <a:effectLst>
                  <a:outerShdw blurRad="38100" dist="38100" dir="2700000" algn="tl">
                    <a:srgbClr val="000000"/>
                  </a:outerShdw>
                </a:effectLst>
                <a:latin typeface="Verdana" pitchFamily="34" charset="0"/>
              </a:rPr>
              <a:t>Gateways</a:t>
            </a:r>
            <a:r>
              <a:rPr lang="en-US" sz="1800" b="1" smtClean="0">
                <a:effectLst>
                  <a:outerShdw blurRad="38100" dist="38100" dir="2700000" algn="tl">
                    <a:srgbClr val="FFFFFF"/>
                  </a:outerShdw>
                </a:effectLst>
                <a:latin typeface="Verdana" pitchFamily="34" charset="0"/>
              </a:rPr>
              <a:t> t</a:t>
            </a:r>
            <a:r>
              <a:rPr lang="en-US" sz="1800" b="1" smtClean="0">
                <a:effectLst>
                  <a:outerShdw blurRad="38100" dist="38100" dir="2700000" algn="tl">
                    <a:srgbClr val="FFFFFF"/>
                  </a:outerShdw>
                </a:effectLst>
                <a:latin typeface="Verdana" pitchFamily="34" charset="0"/>
                <a:cs typeface="Tahoma" pitchFamily="34" charset="0"/>
              </a:rPr>
              <a:t>ë cilët bëjnë ndarjen e rrjetave totalisht njërën prej tjetrës, duke mos dhënë kurfar informatash për protokollin e rrjetit në fjal, por vetëm</a:t>
            </a:r>
            <a:r>
              <a:rPr lang="en-US" sz="2000" b="1" smtClean="0">
                <a:effectLst>
                  <a:outerShdw blurRad="38100" dist="38100" dir="2700000" algn="tl">
                    <a:srgbClr val="FFFFFF"/>
                  </a:outerShdw>
                </a:effectLst>
                <a:latin typeface="Verdana" pitchFamily="34" charset="0"/>
                <a:cs typeface="Tahoma" pitchFamily="34" charset="0"/>
              </a:rPr>
              <a:t> </a:t>
            </a:r>
            <a:r>
              <a:rPr lang="en-US" sz="1800" b="1" smtClean="0">
                <a:effectLst>
                  <a:outerShdw blurRad="38100" dist="38100" dir="2700000" algn="tl">
                    <a:srgbClr val="FFFFFF"/>
                  </a:outerShdw>
                </a:effectLst>
                <a:latin typeface="Verdana" pitchFamily="34" charset="0"/>
                <a:cs typeface="Tahoma" pitchFamily="34" charset="0"/>
              </a:rPr>
              <a:t>bëhet bartja e të dhënave (bazë)</a:t>
            </a:r>
            <a:r>
              <a:rPr lang="en-US" sz="1800" smtClean="0">
                <a:latin typeface="Verdana" pitchFamily="34" charset="0"/>
                <a:cs typeface="Tahoma" pitchFamily="34" charset="0"/>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00B20FA7-1E9A-4E69-9EC5-B59D700C0BAF}" type="slidenum">
              <a:rPr lang="en-GB"/>
              <a:pPr>
                <a:defRPr/>
              </a:pPr>
              <a:t>16</a:t>
            </a:fld>
            <a:endParaRPr lang="en-GB"/>
          </a:p>
        </p:txBody>
      </p:sp>
      <p:sp>
        <p:nvSpPr>
          <p:cNvPr id="1083394" name="Rectangle 2"/>
          <p:cNvSpPr>
            <a:spLocks noGrp="1" noChangeArrowheads="1"/>
          </p:cNvSpPr>
          <p:nvPr>
            <p:ph type="title"/>
          </p:nvPr>
        </p:nvSpPr>
        <p:spPr>
          <a:xfrm>
            <a:off x="685801" y="549275"/>
            <a:ext cx="6871189" cy="554038"/>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rPr>
              <a:t>Routers</a:t>
            </a:r>
          </a:p>
        </p:txBody>
      </p:sp>
      <p:sp>
        <p:nvSpPr>
          <p:cNvPr id="77829" name="Rectangle 3"/>
          <p:cNvSpPr>
            <a:spLocks noGrp="1" noChangeArrowheads="1"/>
          </p:cNvSpPr>
          <p:nvPr>
            <p:ph type="body" idx="1"/>
          </p:nvPr>
        </p:nvSpPr>
        <p:spPr>
          <a:xfrm>
            <a:off x="395654" y="1268416"/>
            <a:ext cx="8229600" cy="2447925"/>
          </a:xfrm>
          <a:solidFill>
            <a:srgbClr val="FFFF99"/>
          </a:solidFill>
        </p:spPr>
        <p:txBody>
          <a:bodyPr/>
          <a:lstStyle/>
          <a:p>
            <a:pPr eaLnBrk="1" hangingPunct="1"/>
            <a:r>
              <a:rPr lang="en-US" sz="2000" smtClean="0">
                <a:latin typeface="Verdana" pitchFamily="34" charset="0"/>
              </a:rPr>
              <a:t>Paraqesin kompjutor special planifikues t</a:t>
            </a:r>
            <a:r>
              <a:rPr lang="en-US" sz="2000" smtClean="0">
                <a:latin typeface="Verdana" pitchFamily="34" charset="0"/>
                <a:cs typeface="Tahoma" pitchFamily="34" charset="0"/>
              </a:rPr>
              <a:t>ë   rrugës në nyjet e rrjetave dhe janë përgjegjës për zgjedhjen e pjesës së rrugës të paketit që bartet </a:t>
            </a:r>
          </a:p>
          <a:p>
            <a:pPr eaLnBrk="1" hangingPunct="1"/>
            <a:r>
              <a:rPr lang="en-US" sz="2000" smtClean="0">
                <a:latin typeface="Verdana" pitchFamily="34" charset="0"/>
                <a:cs typeface="Tahoma" pitchFamily="34" charset="0"/>
              </a:rPr>
              <a:t>në bazë të analizës së adresës së memoruar në vet paketin (</a:t>
            </a:r>
            <a:r>
              <a:rPr lang="en-US" sz="2000" smtClean="0">
                <a:solidFill>
                  <a:srgbClr val="006699"/>
                </a:solidFill>
                <a:latin typeface="Verdana" pitchFamily="34" charset="0"/>
                <a:cs typeface="Tahoma" pitchFamily="34" charset="0"/>
              </a:rPr>
              <a:t>ku duhet arritur paketi</a:t>
            </a:r>
            <a:r>
              <a:rPr lang="en-US" sz="2000" smtClean="0">
                <a:latin typeface="Verdana" pitchFamily="34" charset="0"/>
                <a:cs typeface="Tahoma" pitchFamily="34" charset="0"/>
              </a:rPr>
              <a:t>) dhe në bazë të tabelës së adresave interne (</a:t>
            </a:r>
            <a:r>
              <a:rPr lang="en-US" sz="2000" smtClean="0">
                <a:solidFill>
                  <a:srgbClr val="996633"/>
                </a:solidFill>
                <a:latin typeface="Verdana" pitchFamily="34" charset="0"/>
                <a:cs typeface="Tahoma" pitchFamily="34" charset="0"/>
              </a:rPr>
              <a:t>routing tables</a:t>
            </a:r>
            <a:r>
              <a:rPr lang="en-US" sz="2000" smtClean="0">
                <a:latin typeface="Verdana" pitchFamily="34" charset="0"/>
                <a:cs typeface="Tahoma" pitchFamily="34" charset="0"/>
              </a:rPr>
              <a:t>) bën përcaktimin/zgjedjen e rrugës së mëtutjeshme të paketit të të dhënave nëpër rrjet.</a:t>
            </a:r>
            <a:r>
              <a:rPr lang="en-US" sz="2800" smtClean="0">
                <a:cs typeface="Tahoma" pitchFamily="34" charset="0"/>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BCDA735F-0C95-4673-A88A-7FE19293A5C2}" type="slidenum">
              <a:rPr lang="en-GB"/>
              <a:pPr>
                <a:defRPr/>
              </a:pPr>
              <a:t>17</a:t>
            </a:fld>
            <a:endParaRPr lang="en-GB"/>
          </a:p>
        </p:txBody>
      </p:sp>
      <p:pic>
        <p:nvPicPr>
          <p:cNvPr id="78852" name="Picture 2" descr="internet">
            <a:hlinkClick r:id="rId2"/>
          </p:cNvPr>
          <p:cNvPicPr>
            <a:picLocks noGrp="1" noChangeAspect="1" noChangeArrowheads="1"/>
          </p:cNvPicPr>
          <p:nvPr>
            <p:ph type="body" idx="1"/>
          </p:nvPr>
        </p:nvPicPr>
        <p:blipFill>
          <a:blip r:embed="rId3"/>
          <a:srcRect/>
          <a:stretch>
            <a:fillRect/>
          </a:stretch>
        </p:blipFill>
        <p:spPr>
          <a:xfrm>
            <a:off x="1825871" y="866778"/>
            <a:ext cx="4980843" cy="49815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61C097A-3C25-494C-818C-1B17FD9C85AC}" type="slidenum">
              <a:rPr lang="en-GB"/>
              <a:pPr>
                <a:defRPr/>
              </a:pPr>
              <a:t>18</a:t>
            </a:fld>
            <a:endParaRPr lang="en-GB"/>
          </a:p>
        </p:txBody>
      </p:sp>
      <p:sp>
        <p:nvSpPr>
          <p:cNvPr id="1086466" name="Rectangle 2"/>
          <p:cNvSpPr>
            <a:spLocks noGrp="1" noChangeArrowheads="1"/>
          </p:cNvSpPr>
          <p:nvPr>
            <p:ph type="title"/>
          </p:nvPr>
        </p:nvSpPr>
        <p:spPr>
          <a:xfrm>
            <a:off x="716575" y="406403"/>
            <a:ext cx="6501911" cy="536575"/>
          </a:xfrm>
          <a:solidFill>
            <a:srgbClr val="CCFFFF"/>
          </a:solidFill>
        </p:spPr>
        <p:txBody>
          <a:bodyPr/>
          <a:lstStyle/>
          <a:p>
            <a:pPr eaLnBrk="1" hangingPunct="1">
              <a:defRPr/>
            </a:pPr>
            <a:r>
              <a:rPr lang="en-US" smtClean="0"/>
              <a:t> </a:t>
            </a:r>
            <a:r>
              <a:rPr lang="en-US" sz="2800" b="1" smtClean="0">
                <a:solidFill>
                  <a:srgbClr val="96004B"/>
                </a:solidFill>
                <a:effectLst>
                  <a:outerShdw blurRad="38100" dist="38100" dir="2700000" algn="tl">
                    <a:srgbClr val="000000"/>
                  </a:outerShdw>
                </a:effectLst>
                <a:latin typeface="Verdana" pitchFamily="34" charset="0"/>
              </a:rPr>
              <a:t>Sh</a:t>
            </a:r>
            <a:r>
              <a:rPr lang="en-US" sz="2800" b="1" smtClean="0">
                <a:solidFill>
                  <a:srgbClr val="96004B"/>
                </a:solidFill>
                <a:effectLst>
                  <a:outerShdw blurRad="38100" dist="38100" dir="2700000" algn="tl">
                    <a:srgbClr val="000000"/>
                  </a:outerShdw>
                </a:effectLst>
                <a:latin typeface="Verdana" pitchFamily="34" charset="0"/>
                <a:cs typeface="Tahoma" pitchFamily="34" charset="0"/>
              </a:rPr>
              <a:t>ërbimet në Internet</a:t>
            </a:r>
          </a:p>
        </p:txBody>
      </p:sp>
      <p:sp>
        <p:nvSpPr>
          <p:cNvPr id="79877" name="Rectangle 3"/>
          <p:cNvSpPr>
            <a:spLocks noGrp="1" noChangeArrowheads="1"/>
          </p:cNvSpPr>
          <p:nvPr>
            <p:ph type="body" idx="1"/>
          </p:nvPr>
        </p:nvSpPr>
        <p:spPr>
          <a:xfrm>
            <a:off x="118698" y="1125541"/>
            <a:ext cx="9025303" cy="4175125"/>
          </a:xfrm>
          <a:solidFill>
            <a:srgbClr val="FFFF99"/>
          </a:solidFill>
        </p:spPr>
        <p:txBody>
          <a:bodyPr/>
          <a:lstStyle/>
          <a:p>
            <a:pPr eaLnBrk="1" hangingPunct="1">
              <a:lnSpc>
                <a:spcPct val="80000"/>
              </a:lnSpc>
              <a:buFontTx/>
              <a:buNone/>
            </a:pPr>
            <a:r>
              <a:rPr lang="en-US" sz="1800" b="1" smtClean="0">
                <a:solidFill>
                  <a:srgbClr val="006699"/>
                </a:solidFill>
                <a:latin typeface="Verdana" pitchFamily="34" charset="0"/>
              </a:rPr>
              <a:t>e-mail (electronic mail)–</a:t>
            </a:r>
            <a:r>
              <a:rPr lang="en-US" sz="1800" i="1" smtClean="0">
                <a:latin typeface="Verdana" pitchFamily="34" charset="0"/>
              </a:rPr>
              <a:t> </a:t>
            </a:r>
            <a:r>
              <a:rPr lang="en-US" sz="1800" smtClean="0">
                <a:latin typeface="Verdana" pitchFamily="34" charset="0"/>
              </a:rPr>
              <a:t>paraqet sh</a:t>
            </a:r>
            <a:r>
              <a:rPr lang="en-US" sz="1800" smtClean="0">
                <a:latin typeface="Verdana" pitchFamily="34" charset="0"/>
                <a:cs typeface="Tahoma" pitchFamily="34" charset="0"/>
              </a:rPr>
              <a:t>ërbimin më të shfrytëzuar të internetit, zakonisht kanë prapashtesat:</a:t>
            </a:r>
          </a:p>
          <a:p>
            <a:pPr eaLnBrk="1" hangingPunct="1">
              <a:lnSpc>
                <a:spcPct val="80000"/>
              </a:lnSpc>
              <a:buFontTx/>
              <a:buNone/>
            </a:pPr>
            <a:r>
              <a:rPr lang="en-US" sz="1800" i="1" smtClean="0">
                <a:solidFill>
                  <a:srgbClr val="006699"/>
                </a:solidFill>
                <a:latin typeface="Verdana" pitchFamily="34" charset="0"/>
              </a:rPr>
              <a:t>.</a:t>
            </a:r>
            <a:r>
              <a:rPr lang="en-US" sz="1800" smtClean="0">
                <a:solidFill>
                  <a:srgbClr val="006699"/>
                </a:solidFill>
                <a:latin typeface="Verdana" pitchFamily="34" charset="0"/>
              </a:rPr>
              <a:t>com</a:t>
            </a:r>
            <a:r>
              <a:rPr lang="en-US" sz="1800" smtClean="0">
                <a:latin typeface="Verdana" pitchFamily="34" charset="0"/>
              </a:rPr>
              <a:t> -p</a:t>
            </a:r>
            <a:r>
              <a:rPr lang="en-US" sz="1800" smtClean="0">
                <a:latin typeface="Verdana" pitchFamily="34" charset="0"/>
                <a:cs typeface="Tahoma" pitchFamily="34" charset="0"/>
              </a:rPr>
              <a:t>ër organizata komerciale dhe prfitabile</a:t>
            </a:r>
          </a:p>
          <a:p>
            <a:pPr eaLnBrk="1" hangingPunct="1">
              <a:lnSpc>
                <a:spcPct val="80000"/>
              </a:lnSpc>
              <a:buFontTx/>
              <a:buNone/>
            </a:pPr>
            <a:r>
              <a:rPr lang="en-US" sz="1800" smtClean="0">
                <a:solidFill>
                  <a:srgbClr val="006699"/>
                </a:solidFill>
                <a:latin typeface="Verdana" pitchFamily="34" charset="0"/>
              </a:rPr>
              <a:t>.org </a:t>
            </a:r>
            <a:r>
              <a:rPr lang="en-US" sz="1800" smtClean="0">
                <a:latin typeface="Verdana" pitchFamily="34" charset="0"/>
              </a:rPr>
              <a:t>– organizata t</a:t>
            </a:r>
            <a:r>
              <a:rPr lang="en-US" sz="1800" smtClean="0">
                <a:latin typeface="Verdana" pitchFamily="34" charset="0"/>
                <a:cs typeface="Tahoma" pitchFamily="34" charset="0"/>
              </a:rPr>
              <a:t>ë përziera dhe joprfitabile</a:t>
            </a:r>
          </a:p>
          <a:p>
            <a:pPr eaLnBrk="1" hangingPunct="1">
              <a:lnSpc>
                <a:spcPct val="80000"/>
              </a:lnSpc>
              <a:buFontTx/>
              <a:buNone/>
            </a:pPr>
            <a:r>
              <a:rPr lang="en-US" sz="1800" smtClean="0">
                <a:solidFill>
                  <a:srgbClr val="006699"/>
                </a:solidFill>
                <a:latin typeface="Verdana" pitchFamily="34" charset="0"/>
              </a:rPr>
              <a:t>.net</a:t>
            </a:r>
            <a:r>
              <a:rPr lang="en-US" sz="1800" smtClean="0">
                <a:latin typeface="Verdana" pitchFamily="34" charset="0"/>
              </a:rPr>
              <a:t> – infrastruktur</a:t>
            </a:r>
            <a:r>
              <a:rPr lang="en-US" sz="1800" smtClean="0">
                <a:latin typeface="Verdana" pitchFamily="34" charset="0"/>
                <a:cs typeface="Tahoma" pitchFamily="34" charset="0"/>
              </a:rPr>
              <a:t>ën dhe dhënësit e shërbimeve të internetit</a:t>
            </a:r>
          </a:p>
          <a:p>
            <a:pPr eaLnBrk="1" hangingPunct="1">
              <a:lnSpc>
                <a:spcPct val="80000"/>
              </a:lnSpc>
              <a:buFontTx/>
              <a:buNone/>
            </a:pPr>
            <a:r>
              <a:rPr lang="en-US" sz="1800" smtClean="0">
                <a:solidFill>
                  <a:srgbClr val="006699"/>
                </a:solidFill>
                <a:latin typeface="Verdana" pitchFamily="34" charset="0"/>
              </a:rPr>
              <a:t>.edu</a:t>
            </a:r>
            <a:r>
              <a:rPr lang="en-US" sz="1800" smtClean="0">
                <a:latin typeface="Verdana" pitchFamily="34" charset="0"/>
              </a:rPr>
              <a:t> – fakultete dhe univerzitete</a:t>
            </a:r>
          </a:p>
          <a:p>
            <a:pPr eaLnBrk="1" hangingPunct="1">
              <a:lnSpc>
                <a:spcPct val="80000"/>
              </a:lnSpc>
              <a:buFontTx/>
              <a:buNone/>
            </a:pPr>
            <a:r>
              <a:rPr lang="en-US" sz="1800" smtClean="0">
                <a:solidFill>
                  <a:srgbClr val="996633"/>
                </a:solidFill>
                <a:latin typeface="Verdana" pitchFamily="34" charset="0"/>
              </a:rPr>
              <a:t>.</a:t>
            </a:r>
            <a:r>
              <a:rPr lang="en-US" sz="1800" smtClean="0">
                <a:solidFill>
                  <a:srgbClr val="006699"/>
                </a:solidFill>
                <a:latin typeface="Verdana" pitchFamily="34" charset="0"/>
              </a:rPr>
              <a:t>gov</a:t>
            </a:r>
            <a:r>
              <a:rPr lang="en-US" sz="1800" smtClean="0">
                <a:latin typeface="Verdana" pitchFamily="34" charset="0"/>
              </a:rPr>
              <a:t> – institucione qeveritare</a:t>
            </a:r>
          </a:p>
          <a:p>
            <a:pPr eaLnBrk="1" hangingPunct="1">
              <a:lnSpc>
                <a:spcPct val="80000"/>
              </a:lnSpc>
              <a:buFontTx/>
              <a:buNone/>
            </a:pPr>
            <a:r>
              <a:rPr lang="en-US" sz="1800" smtClean="0">
                <a:solidFill>
                  <a:srgbClr val="006699"/>
                </a:solidFill>
                <a:latin typeface="Verdana" pitchFamily="34" charset="0"/>
              </a:rPr>
              <a:t>SMTP-(simple mail transport protocol)</a:t>
            </a:r>
            <a:r>
              <a:rPr lang="en-US" sz="1800" smtClean="0">
                <a:latin typeface="Verdana" pitchFamily="34" charset="0"/>
              </a:rPr>
              <a:t> protokoli p</a:t>
            </a:r>
            <a:r>
              <a:rPr lang="en-US" sz="1800" smtClean="0">
                <a:latin typeface="Verdana" pitchFamily="34" charset="0"/>
                <a:cs typeface="Tahoma" pitchFamily="34" charset="0"/>
              </a:rPr>
              <a:t>ër bartjen e postës</a:t>
            </a:r>
            <a:endParaRPr lang="en-US" sz="1800" smtClean="0">
              <a:latin typeface="Verdana" pitchFamily="34" charset="0"/>
            </a:endParaRPr>
          </a:p>
          <a:p>
            <a:pPr eaLnBrk="1" hangingPunct="1">
              <a:lnSpc>
                <a:spcPct val="80000"/>
              </a:lnSpc>
              <a:buFontTx/>
              <a:buNone/>
            </a:pPr>
            <a:r>
              <a:rPr lang="en-US" sz="1800" smtClean="0">
                <a:solidFill>
                  <a:srgbClr val="006699"/>
                </a:solidFill>
                <a:latin typeface="Verdana" pitchFamily="34" charset="0"/>
              </a:rPr>
              <a:t>SMTP –Server</a:t>
            </a:r>
            <a:r>
              <a:rPr lang="en-US" sz="1800" smtClean="0">
                <a:latin typeface="Verdana" pitchFamily="34" charset="0"/>
              </a:rPr>
              <a:t> – sistem kompjuterik n</a:t>
            </a:r>
            <a:r>
              <a:rPr lang="en-US" sz="1800" smtClean="0">
                <a:latin typeface="Verdana" pitchFamily="34" charset="0"/>
                <a:cs typeface="Tahoma" pitchFamily="34" charset="0"/>
              </a:rPr>
              <a:t>ëpërmjet të cilit bëhet bartja e postë</a:t>
            </a:r>
          </a:p>
          <a:p>
            <a:pPr eaLnBrk="1" hangingPunct="1">
              <a:lnSpc>
                <a:spcPct val="80000"/>
              </a:lnSpc>
              <a:buFontTx/>
              <a:buNone/>
            </a:pPr>
            <a:r>
              <a:rPr lang="en-US" sz="1800" b="1" smtClean="0">
                <a:solidFill>
                  <a:srgbClr val="006699"/>
                </a:solidFill>
                <a:latin typeface="Verdana" pitchFamily="34" charset="0"/>
              </a:rPr>
              <a:t>VoIP (Internet telephony, voice over IP-</a:t>
            </a:r>
            <a:r>
              <a:rPr lang="en-US" sz="1800" smtClean="0">
                <a:latin typeface="Verdana" pitchFamily="34" charset="0"/>
              </a:rPr>
              <a:t> bartja e telefonatave n</a:t>
            </a:r>
            <a:r>
              <a:rPr lang="en-US" sz="1800" smtClean="0">
                <a:latin typeface="Verdana" pitchFamily="34" charset="0"/>
                <a:cs typeface="Tahoma" pitchFamily="34" charset="0"/>
              </a:rPr>
              <a:t>ëpërmjet rrjetave kompjuterike të bazuara në IP posaqërisht nëpërmjet Internetit</a:t>
            </a:r>
          </a:p>
          <a:p>
            <a:pPr eaLnBrk="1" hangingPunct="1">
              <a:lnSpc>
                <a:spcPct val="80000"/>
              </a:lnSpc>
              <a:buFontTx/>
              <a:buNone/>
            </a:pPr>
            <a:r>
              <a:rPr lang="en-US" sz="1800" b="1" smtClean="0">
                <a:solidFill>
                  <a:srgbClr val="006699"/>
                </a:solidFill>
                <a:latin typeface="Verdana" pitchFamily="34" charset="0"/>
                <a:cs typeface="Tahoma" pitchFamily="34" charset="0"/>
              </a:rPr>
              <a:t>Weblogs – online ditarë</a:t>
            </a:r>
            <a:r>
              <a:rPr lang="en-US" sz="1800" b="1" smtClean="0">
                <a:solidFill>
                  <a:srgbClr val="996633"/>
                </a:solidFill>
                <a:latin typeface="Verdana" pitchFamily="34" charset="0"/>
                <a:cs typeface="Tahoma" pitchFamily="34" charset="0"/>
              </a:rPr>
              <a:t> </a:t>
            </a:r>
            <a:r>
              <a:rPr lang="en-US" sz="1800" smtClean="0">
                <a:latin typeface="Verdana" pitchFamily="34" charset="0"/>
                <a:cs typeface="Tahoma" pitchFamily="34" charset="0"/>
              </a:rPr>
              <a:t>(Web faqe private apo të ndërmarjeve, të radhitura kronologjikisht, kurse përmbajtja e tyre mundë të komentohet nga të tjerët. Përpos Weblogjeve personale ekzistojnë poashtu edhe Weblogje sipas temave të caktuara, si dhe Weblogje të ndërmarjeve të cilat shërbejnë për komunikim, diskutim si dhe për transferimin e diturisë)</a:t>
            </a:r>
          </a:p>
          <a:p>
            <a:pPr eaLnBrk="1" hangingPunct="1">
              <a:lnSpc>
                <a:spcPct val="80000"/>
              </a:lnSpc>
              <a:buFontTx/>
              <a:buNone/>
            </a:pPr>
            <a:endParaRPr lang="en-US" sz="1800" smtClean="0">
              <a:latin typeface="Verdana" pitchFamily="34" charset="0"/>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A1D07AB3-B162-429F-8BA4-B439A14805BA}" type="slidenum">
              <a:rPr lang="en-GB"/>
              <a:pPr>
                <a:defRPr/>
              </a:pPr>
              <a:t>19</a:t>
            </a:fld>
            <a:endParaRPr lang="en-GB"/>
          </a:p>
        </p:txBody>
      </p:sp>
      <p:sp>
        <p:nvSpPr>
          <p:cNvPr id="80900" name="Rectangle 2"/>
          <p:cNvSpPr>
            <a:spLocks noGrp="1" noChangeArrowheads="1"/>
          </p:cNvSpPr>
          <p:nvPr>
            <p:ph type="body" idx="1"/>
          </p:nvPr>
        </p:nvSpPr>
        <p:spPr>
          <a:xfrm>
            <a:off x="118698" y="549278"/>
            <a:ext cx="8641373" cy="4608513"/>
          </a:xfrm>
          <a:solidFill>
            <a:srgbClr val="FFFF99"/>
          </a:solidFill>
        </p:spPr>
        <p:txBody>
          <a:bodyPr/>
          <a:lstStyle/>
          <a:p>
            <a:pPr eaLnBrk="1" hangingPunct="1">
              <a:lnSpc>
                <a:spcPct val="90000"/>
              </a:lnSpc>
              <a:buFontTx/>
              <a:buNone/>
            </a:pPr>
            <a:r>
              <a:rPr lang="en-US" sz="1800" b="1" smtClean="0">
                <a:solidFill>
                  <a:srgbClr val="006699"/>
                </a:solidFill>
                <a:latin typeface="Verdana" pitchFamily="34" charset="0"/>
                <a:cs typeface="Tahoma" pitchFamily="34" charset="0"/>
              </a:rPr>
              <a:t>ViC (virtual community)-</a:t>
            </a:r>
            <a:r>
              <a:rPr lang="en-US" sz="1800" smtClean="0">
                <a:solidFill>
                  <a:srgbClr val="006699"/>
                </a:solidFill>
                <a:latin typeface="Verdana" pitchFamily="34" charset="0"/>
                <a:cs typeface="Tahoma" pitchFamily="34" charset="0"/>
              </a:rPr>
              <a:t> </a:t>
            </a:r>
            <a:r>
              <a:rPr lang="en-US" sz="1800" b="1" smtClean="0">
                <a:solidFill>
                  <a:srgbClr val="006699"/>
                </a:solidFill>
                <a:latin typeface="Verdana" pitchFamily="34" charset="0"/>
              </a:rPr>
              <a:t>Shoq</a:t>
            </a:r>
            <a:r>
              <a:rPr lang="en-US" sz="1800" b="1" smtClean="0">
                <a:solidFill>
                  <a:srgbClr val="006699"/>
                </a:solidFill>
                <a:latin typeface="Verdana" pitchFamily="34" charset="0"/>
                <a:cs typeface="Tahoma" pitchFamily="34" charset="0"/>
              </a:rPr>
              <a:t>ëritë virtuele</a:t>
            </a:r>
            <a:r>
              <a:rPr lang="en-US" sz="1800" b="1" smtClean="0">
                <a:solidFill>
                  <a:srgbClr val="996633"/>
                </a:solidFill>
                <a:latin typeface="Verdana" pitchFamily="34" charset="0"/>
                <a:cs typeface="Tahoma" pitchFamily="34" charset="0"/>
              </a:rPr>
              <a:t> </a:t>
            </a:r>
          </a:p>
          <a:p>
            <a:pPr eaLnBrk="1" hangingPunct="1">
              <a:lnSpc>
                <a:spcPct val="90000"/>
              </a:lnSpc>
            </a:pPr>
            <a:r>
              <a:rPr lang="en-US" sz="1800" smtClean="0">
                <a:latin typeface="Verdana" pitchFamily="34" charset="0"/>
                <a:cs typeface="Tahoma" pitchFamily="34" charset="0"/>
              </a:rPr>
              <a:t>Paraqet term gjenerik (i përgjithshëm) për të gjitha llojet e shoqërive, të cilat formohen nëpërmjet komunikimit përmes kanaleve elektronike</a:t>
            </a:r>
          </a:p>
          <a:p>
            <a:pPr eaLnBrk="1" hangingPunct="1">
              <a:lnSpc>
                <a:spcPct val="90000"/>
              </a:lnSpc>
            </a:pPr>
            <a:r>
              <a:rPr lang="en-US" sz="1800" smtClean="0">
                <a:latin typeface="Verdana" pitchFamily="34" charset="0"/>
                <a:cs typeface="Tahoma" pitchFamily="34" charset="0"/>
              </a:rPr>
              <a:t>Shoqëritë virtuele përshkruajnë bashkimin e individëve apo organizatave, të cilat kanë interese  dhe vlera të përbashkëta të cilat ndërmjet veti i këmbejnë, dhe për një kohë të gjatë përmes mediumeve elektronike në mënyrë të pamvarur në hapsirë (dhe pjesërisht) edhe në kohë komunikojnë</a:t>
            </a:r>
          </a:p>
          <a:p>
            <a:pPr eaLnBrk="1" hangingPunct="1">
              <a:lnSpc>
                <a:spcPct val="90000"/>
              </a:lnSpc>
            </a:pPr>
            <a:r>
              <a:rPr lang="en-US" sz="1800" i="1" smtClean="0">
                <a:latin typeface="Verdana" pitchFamily="34" charset="0"/>
                <a:cs typeface="Tahoma" pitchFamily="34" charset="0"/>
              </a:rPr>
              <a:t>Kategorit/llojet e shoqërive virtuele</a:t>
            </a:r>
          </a:p>
          <a:p>
            <a:pPr eaLnBrk="1" hangingPunct="1">
              <a:lnSpc>
                <a:spcPct val="90000"/>
              </a:lnSpc>
              <a:buFontTx/>
              <a:buNone/>
            </a:pPr>
            <a:r>
              <a:rPr lang="en-US" sz="1800" smtClean="0">
                <a:latin typeface="Verdana" pitchFamily="34" charset="0"/>
                <a:cs typeface="Tahoma" pitchFamily="34" charset="0"/>
              </a:rPr>
              <a:t>    </a:t>
            </a:r>
            <a:r>
              <a:rPr lang="en-US" sz="1800" smtClean="0">
                <a:solidFill>
                  <a:srgbClr val="006699"/>
                </a:solidFill>
                <a:latin typeface="Verdana" pitchFamily="34" charset="0"/>
                <a:cs typeface="Tahoma" pitchFamily="34" charset="0"/>
              </a:rPr>
              <a:t>- shoqëri të interesit (Communities of Interest)</a:t>
            </a:r>
          </a:p>
          <a:p>
            <a:pPr eaLnBrk="1" hangingPunct="1">
              <a:lnSpc>
                <a:spcPct val="90000"/>
              </a:lnSpc>
              <a:buFontTx/>
              <a:buNone/>
            </a:pPr>
            <a:r>
              <a:rPr lang="en-US" sz="1800" smtClean="0">
                <a:solidFill>
                  <a:srgbClr val="006699"/>
                </a:solidFill>
                <a:latin typeface="Verdana" pitchFamily="34" charset="0"/>
                <a:cs typeface="Tahoma" pitchFamily="34" charset="0"/>
              </a:rPr>
              <a:t>    - shoqëritë për hobby (Hobby Communities)</a:t>
            </a:r>
          </a:p>
          <a:p>
            <a:pPr eaLnBrk="1" hangingPunct="1">
              <a:lnSpc>
                <a:spcPct val="90000"/>
              </a:lnSpc>
              <a:buFontTx/>
              <a:buNone/>
            </a:pPr>
            <a:r>
              <a:rPr lang="en-US" sz="1800" smtClean="0">
                <a:solidFill>
                  <a:srgbClr val="006699"/>
                </a:solidFill>
                <a:latin typeface="Verdana" pitchFamily="34" charset="0"/>
                <a:cs typeface="Tahoma" pitchFamily="34" charset="0"/>
              </a:rPr>
              <a:t>    - shoqëritë e ndër/lidhjeve (Communities of Relationship) </a:t>
            </a:r>
          </a:p>
          <a:p>
            <a:pPr eaLnBrk="1" hangingPunct="1">
              <a:lnSpc>
                <a:spcPct val="90000"/>
              </a:lnSpc>
              <a:buFontTx/>
              <a:buNone/>
            </a:pPr>
            <a:r>
              <a:rPr lang="en-US" sz="1800" smtClean="0">
                <a:solidFill>
                  <a:srgbClr val="006699"/>
                </a:solidFill>
                <a:latin typeface="Verdana" pitchFamily="34" charset="0"/>
                <a:cs typeface="Tahoma" pitchFamily="34" charset="0"/>
              </a:rPr>
              <a:t>    -shoqëritë e imagjinatave dhe lojrave (Communities of Fantasy)</a:t>
            </a:r>
          </a:p>
          <a:p>
            <a:pPr eaLnBrk="1" hangingPunct="1">
              <a:lnSpc>
                <a:spcPct val="90000"/>
              </a:lnSpc>
              <a:buFontTx/>
              <a:buNone/>
            </a:pPr>
            <a:r>
              <a:rPr lang="en-US" sz="1800" smtClean="0">
                <a:solidFill>
                  <a:srgbClr val="006699"/>
                </a:solidFill>
                <a:latin typeface="Verdana" pitchFamily="34" charset="0"/>
                <a:cs typeface="Tahoma" pitchFamily="34" charset="0"/>
              </a:rPr>
              <a:t>    -shoqërit afariste (Business Communities)</a:t>
            </a:r>
          </a:p>
          <a:p>
            <a:pPr eaLnBrk="1" hangingPunct="1">
              <a:lnSpc>
                <a:spcPct val="90000"/>
              </a:lnSpc>
              <a:buFontTx/>
              <a:buNone/>
            </a:pPr>
            <a:r>
              <a:rPr lang="en-US" sz="1800" smtClean="0">
                <a:solidFill>
                  <a:srgbClr val="006699"/>
                </a:solidFill>
                <a:latin typeface="Verdana" pitchFamily="34" charset="0"/>
                <a:cs typeface="Tahoma" pitchFamily="34" charset="0"/>
              </a:rPr>
              <a:t>    - shoqërit tregtare (Communities of Commerce)</a:t>
            </a:r>
          </a:p>
          <a:p>
            <a:pPr eaLnBrk="1" hangingPunct="1">
              <a:lnSpc>
                <a:spcPct val="90000"/>
              </a:lnSpc>
              <a:buFontTx/>
              <a:buNone/>
            </a:pPr>
            <a:r>
              <a:rPr lang="en-US" sz="1800" smtClean="0">
                <a:solidFill>
                  <a:srgbClr val="006699"/>
                </a:solidFill>
                <a:latin typeface="Verdana" pitchFamily="34" charset="0"/>
                <a:cs typeface="Tahoma" pitchFamily="34" charset="0"/>
              </a:rPr>
              <a:t>    -shoqëritë e transakcioneve (Communities of Transaction)</a:t>
            </a:r>
          </a:p>
          <a:p>
            <a:pPr eaLnBrk="1" hangingPunct="1">
              <a:lnSpc>
                <a:spcPct val="90000"/>
              </a:lnSpc>
            </a:pPr>
            <a:endParaRPr lang="en-US" sz="1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2011</a:t>
            </a:r>
            <a:endParaRPr lang="en-GB"/>
          </a:p>
        </p:txBody>
      </p:sp>
      <p:sp>
        <p:nvSpPr>
          <p:cNvPr id="6" name="Slide Number Placeholder 4"/>
          <p:cNvSpPr>
            <a:spLocks noGrp="1"/>
          </p:cNvSpPr>
          <p:nvPr>
            <p:ph type="sldNum" sz="quarter" idx="12"/>
          </p:nvPr>
        </p:nvSpPr>
        <p:spPr/>
        <p:txBody>
          <a:bodyPr/>
          <a:lstStyle/>
          <a:p>
            <a:pPr>
              <a:defRPr/>
            </a:pPr>
            <a:fld id="{0525CEEA-CDFC-439D-BC0E-8CF148455C88}" type="slidenum">
              <a:rPr lang="en-GB"/>
              <a:pPr>
                <a:defRPr/>
              </a:pPr>
              <a:t>2</a:t>
            </a:fld>
            <a:endParaRPr lang="en-GB"/>
          </a:p>
        </p:txBody>
      </p:sp>
      <p:sp>
        <p:nvSpPr>
          <p:cNvPr id="984066" name="Text Box 2"/>
          <p:cNvSpPr txBox="1">
            <a:spLocks noGrp="1" noChangeArrowheads="1"/>
          </p:cNvSpPr>
          <p:nvPr>
            <p:ph type="title"/>
          </p:nvPr>
        </p:nvSpPr>
        <p:spPr>
          <a:xfrm>
            <a:off x="849924" y="692153"/>
            <a:ext cx="6871189" cy="627063"/>
          </a:xfrm>
          <a:solidFill>
            <a:srgbClr val="CCFFFF"/>
          </a:solidFill>
        </p:spPr>
        <p:txBody>
          <a:bodyPr/>
          <a:lstStyle/>
          <a:p>
            <a:pPr>
              <a:spcBef>
                <a:spcPct val="50000"/>
              </a:spcBef>
              <a:defRPr/>
            </a:pPr>
            <a:r>
              <a:rPr lang="en-US" sz="2400" b="1" smtClean="0">
                <a:solidFill>
                  <a:srgbClr val="96004B"/>
                </a:solidFill>
                <a:effectLst>
                  <a:outerShdw blurRad="38100" dist="38100" dir="2700000" algn="tl">
                    <a:srgbClr val="000000"/>
                  </a:outerShdw>
                </a:effectLst>
                <a:latin typeface="Verdana" pitchFamily="34" charset="0"/>
              </a:rPr>
              <a:t>Topologjia Hybrid (e p</a:t>
            </a:r>
            <a:r>
              <a:rPr lang="it-IT" sz="2400" b="1" smtClean="0">
                <a:solidFill>
                  <a:srgbClr val="96004B"/>
                </a:solidFill>
                <a:effectLst>
                  <a:outerShdw blurRad="38100" dist="38100" dir="2700000" algn="tl">
                    <a:srgbClr val="000000"/>
                  </a:outerShdw>
                </a:effectLst>
                <a:latin typeface="Verdana" pitchFamily="34" charset="0"/>
                <a:cs typeface="Tahoma" pitchFamily="34" charset="0"/>
              </a:rPr>
              <a:t>ërzier)</a:t>
            </a:r>
            <a:endParaRPr lang="en-US" sz="2400" b="1" smtClean="0">
              <a:solidFill>
                <a:srgbClr val="96004B"/>
              </a:solidFill>
              <a:effectLst>
                <a:outerShdw blurRad="38100" dist="38100" dir="2700000" algn="tl">
                  <a:srgbClr val="000000"/>
                </a:outerShdw>
              </a:effectLst>
              <a:latin typeface="Verdana" pitchFamily="34" charset="0"/>
              <a:cs typeface="Tahoma" pitchFamily="34" charset="0"/>
            </a:endParaRPr>
          </a:p>
        </p:txBody>
      </p:sp>
      <p:sp>
        <p:nvSpPr>
          <p:cNvPr id="984068" name="Rectangle 4"/>
          <p:cNvSpPr>
            <a:spLocks noChangeArrowheads="1"/>
          </p:cNvSpPr>
          <p:nvPr/>
        </p:nvSpPr>
        <p:spPr bwMode="auto">
          <a:xfrm>
            <a:off x="383931" y="1989141"/>
            <a:ext cx="8176846" cy="2160587"/>
          </a:xfrm>
          <a:prstGeom prst="rect">
            <a:avLst/>
          </a:prstGeom>
          <a:solidFill>
            <a:srgbClr val="FFFFCC"/>
          </a:solidFill>
          <a:ln w="9525">
            <a:noFill/>
            <a:miter lim="800000"/>
            <a:headEnd/>
            <a:tailEnd/>
          </a:ln>
        </p:spPr>
        <p:txBody>
          <a:bodyPr/>
          <a:lstStyle/>
          <a:p>
            <a:pPr marL="342900" indent="-342900" algn="l">
              <a:lnSpc>
                <a:spcPct val="80000"/>
              </a:lnSpc>
              <a:spcBef>
                <a:spcPct val="20000"/>
              </a:spcBef>
              <a:defRPr/>
            </a:pPr>
            <a:r>
              <a:rPr lang="en-US" sz="800" b="0" baseline="0">
                <a:latin typeface="Comic Sans MS" pitchFamily="66" charset="0"/>
              </a:rPr>
              <a:t> </a:t>
            </a:r>
            <a:endParaRPr lang="en-US" sz="800" baseline="0">
              <a:latin typeface="Comic Sans MS" pitchFamily="66" charset="0"/>
            </a:endParaRPr>
          </a:p>
          <a:p>
            <a:pPr marL="342900" indent="-342900" algn="l">
              <a:spcBef>
                <a:spcPct val="20000"/>
              </a:spcBef>
              <a:spcAft>
                <a:spcPct val="50000"/>
              </a:spcAft>
              <a:buFontTx/>
              <a:buChar char="•"/>
              <a:defRPr/>
            </a:pPr>
            <a:r>
              <a:rPr lang="en-US" sz="1700" baseline="0">
                <a:effectLst>
                  <a:outerShdw blurRad="38100" dist="38100" dir="2700000" algn="tl">
                    <a:srgbClr val="FFFFFF"/>
                  </a:outerShdw>
                </a:effectLst>
              </a:rPr>
              <a:t>Topologjia</a:t>
            </a:r>
            <a:r>
              <a:rPr lang="nb-NO" sz="1700" baseline="0">
                <a:effectLst>
                  <a:outerShdw blurRad="38100" dist="38100" dir="2700000" algn="tl">
                    <a:srgbClr val="FFFFFF"/>
                  </a:outerShdw>
                </a:effectLst>
              </a:rPr>
              <a:t> hybride n</a:t>
            </a:r>
            <a:r>
              <a:rPr lang="en-US" sz="1700" baseline="0">
                <a:effectLst>
                  <a:outerShdw blurRad="38100" dist="38100" dir="2700000" algn="tl">
                    <a:srgbClr val="FFFFFF"/>
                  </a:outerShdw>
                </a:effectLst>
              </a:rPr>
              <a:t>ënkupton shfrytëzimin e topologjive paraprake në një rrjet.</a:t>
            </a:r>
          </a:p>
          <a:p>
            <a:pPr marL="342900" indent="-342900" algn="l">
              <a:spcBef>
                <a:spcPct val="20000"/>
              </a:spcBef>
              <a:spcAft>
                <a:spcPct val="50000"/>
              </a:spcAft>
              <a:buFontTx/>
              <a:buChar char="•"/>
              <a:defRPr/>
            </a:pPr>
            <a:r>
              <a:rPr lang="en-US" sz="1700" baseline="0">
                <a:effectLst>
                  <a:outerShdw blurRad="38100" dist="38100" dir="2700000" algn="tl">
                    <a:srgbClr val="FFFFFF"/>
                  </a:outerShdw>
                </a:effectLst>
              </a:rPr>
              <a:t>Topologjia</a:t>
            </a:r>
            <a:r>
              <a:rPr lang="nb-NO" sz="1700" baseline="0">
                <a:effectLst>
                  <a:outerShdw blurRad="38100" dist="38100" dir="2700000" algn="tl">
                    <a:srgbClr val="FFFFFF"/>
                  </a:outerShdw>
                </a:effectLst>
              </a:rPr>
              <a:t> hybride m</a:t>
            </a:r>
            <a:r>
              <a:rPr lang="en-US" sz="1700" baseline="0">
                <a:effectLst>
                  <a:outerShdw blurRad="38100" dist="38100" dir="2700000" algn="tl">
                    <a:srgbClr val="FFFFFF"/>
                  </a:outerShdw>
                </a:effectLst>
              </a:rPr>
              <a:t>ë së shpeshti shfrytëzohet në rrjetët e mëdha e që përbëhet nga më shumë rrjetë lokale.</a:t>
            </a:r>
          </a:p>
          <a:p>
            <a:pPr marL="342900" indent="-342900" algn="l">
              <a:spcBef>
                <a:spcPct val="20000"/>
              </a:spcBef>
              <a:spcAft>
                <a:spcPct val="50000"/>
              </a:spcAft>
              <a:buFontTx/>
              <a:buChar char="•"/>
              <a:defRPr/>
            </a:pPr>
            <a:r>
              <a:rPr lang="en-US" sz="1700" baseline="0">
                <a:effectLst>
                  <a:outerShdw blurRad="38100" dist="38100" dir="2700000" algn="tl">
                    <a:srgbClr val="FFFFFF"/>
                  </a:outerShdw>
                </a:effectLst>
              </a:rPr>
              <a:t>Interneti është shembulli i rrjetit hybrid</a:t>
            </a:r>
            <a:r>
              <a:rPr lang="en-US" sz="1700" baseline="0">
                <a:solidFill>
                  <a:srgbClr val="0066CC"/>
                </a:solidFill>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DB335C1F-9E67-4E0A-A4AE-743A8A76F234}" type="slidenum">
              <a:rPr lang="en-GB"/>
              <a:pPr>
                <a:defRPr/>
              </a:pPr>
              <a:t>20</a:t>
            </a:fld>
            <a:endParaRPr lang="en-GB"/>
          </a:p>
        </p:txBody>
      </p:sp>
      <p:sp>
        <p:nvSpPr>
          <p:cNvPr id="81924" name="Rectangle 2"/>
          <p:cNvSpPr>
            <a:spLocks noGrp="1" noChangeArrowheads="1"/>
          </p:cNvSpPr>
          <p:nvPr>
            <p:ph type="body" idx="1"/>
          </p:nvPr>
        </p:nvSpPr>
        <p:spPr>
          <a:xfrm>
            <a:off x="457200" y="260353"/>
            <a:ext cx="8229600" cy="4824413"/>
          </a:xfrm>
          <a:solidFill>
            <a:srgbClr val="FFFF99"/>
          </a:solidFill>
        </p:spPr>
        <p:txBody>
          <a:bodyPr/>
          <a:lstStyle/>
          <a:p>
            <a:pPr eaLnBrk="1" hangingPunct="1">
              <a:lnSpc>
                <a:spcPct val="90000"/>
              </a:lnSpc>
            </a:pPr>
            <a:r>
              <a:rPr lang="en-US" sz="2000" b="1" smtClean="0">
                <a:solidFill>
                  <a:srgbClr val="006699"/>
                </a:solidFill>
                <a:latin typeface="Verdana" pitchFamily="34" charset="0"/>
              </a:rPr>
              <a:t>newgroups</a:t>
            </a:r>
            <a:r>
              <a:rPr lang="en-US" sz="2000" i="1" smtClean="0">
                <a:solidFill>
                  <a:srgbClr val="006699"/>
                </a:solidFill>
                <a:latin typeface="Verdana" pitchFamily="34" charset="0"/>
              </a:rPr>
              <a:t>–</a:t>
            </a:r>
            <a:r>
              <a:rPr lang="en-US" sz="2000" i="1" smtClean="0">
                <a:latin typeface="Verdana" pitchFamily="34" charset="0"/>
              </a:rPr>
              <a:t> </a:t>
            </a:r>
            <a:r>
              <a:rPr lang="en-US" sz="2000" smtClean="0">
                <a:latin typeface="Verdana" pitchFamily="34" charset="0"/>
              </a:rPr>
              <a:t>mund</a:t>
            </a:r>
            <a:r>
              <a:rPr lang="en-US" sz="2000" smtClean="0">
                <a:latin typeface="Verdana" pitchFamily="34" charset="0"/>
                <a:cs typeface="Tahoma" pitchFamily="34" charset="0"/>
              </a:rPr>
              <a:t>ëson të ashtuquajtura komjuter konferenca- </a:t>
            </a:r>
            <a:r>
              <a:rPr lang="en-US" sz="2000" smtClean="0">
                <a:solidFill>
                  <a:srgbClr val="006699"/>
                </a:solidFill>
                <a:latin typeface="Verdana" pitchFamily="34" charset="0"/>
                <a:cs typeface="Tahoma" pitchFamily="34" charset="0"/>
              </a:rPr>
              <a:t>Usenet</a:t>
            </a:r>
            <a:r>
              <a:rPr lang="en-US" sz="2000" smtClean="0">
                <a:latin typeface="Verdana" pitchFamily="34" charset="0"/>
                <a:cs typeface="Tahoma" pitchFamily="34" charset="0"/>
              </a:rPr>
              <a:t> më e njohura në internet (çdo grup posedon  një e-mail në të cilën edhe bazohet ky shërbim)</a:t>
            </a:r>
          </a:p>
          <a:p>
            <a:pPr eaLnBrk="1" hangingPunct="1">
              <a:lnSpc>
                <a:spcPct val="90000"/>
              </a:lnSpc>
            </a:pPr>
            <a:r>
              <a:rPr lang="en-US" sz="2000" smtClean="0">
                <a:latin typeface="Verdana" pitchFamily="34" charset="0"/>
                <a:cs typeface="Tahoma" pitchFamily="34" charset="0"/>
              </a:rPr>
              <a:t>kategorit kryesore të newgroups janë :</a:t>
            </a:r>
          </a:p>
          <a:p>
            <a:pPr eaLnBrk="1" hangingPunct="1">
              <a:lnSpc>
                <a:spcPct val="90000"/>
              </a:lnSpc>
              <a:buFontTx/>
              <a:buNone/>
            </a:pPr>
            <a:r>
              <a:rPr lang="en-US" sz="2000" i="1" smtClean="0">
                <a:latin typeface="Verdana" pitchFamily="34" charset="0"/>
                <a:cs typeface="Tahoma" pitchFamily="34" charset="0"/>
              </a:rPr>
              <a:t>   </a:t>
            </a:r>
            <a:r>
              <a:rPr lang="en-US" sz="2000" i="1" smtClean="0">
                <a:solidFill>
                  <a:srgbClr val="006699"/>
                </a:solidFill>
                <a:latin typeface="Verdana" pitchFamily="34" charset="0"/>
                <a:cs typeface="Tahoma" pitchFamily="34" charset="0"/>
              </a:rPr>
              <a:t>- </a:t>
            </a:r>
            <a:r>
              <a:rPr lang="en-US" sz="2000" smtClean="0">
                <a:solidFill>
                  <a:srgbClr val="006699"/>
                </a:solidFill>
                <a:latin typeface="Verdana" pitchFamily="34" charset="0"/>
                <a:cs typeface="Tahoma" pitchFamily="34" charset="0"/>
              </a:rPr>
              <a:t>Comp, news, sci, soc, talk, dhe misc</a:t>
            </a:r>
          </a:p>
          <a:p>
            <a:pPr eaLnBrk="1" hangingPunct="1">
              <a:lnSpc>
                <a:spcPct val="90000"/>
              </a:lnSpc>
            </a:pPr>
            <a:r>
              <a:rPr lang="en-US" sz="2000" b="1" smtClean="0">
                <a:solidFill>
                  <a:srgbClr val="006699"/>
                </a:solidFill>
                <a:latin typeface="Verdana" pitchFamily="34" charset="0"/>
              </a:rPr>
              <a:t>Chat (internet relay chat)–</a:t>
            </a:r>
            <a:r>
              <a:rPr lang="en-US" sz="2000" i="1" smtClean="0">
                <a:latin typeface="Verdana" pitchFamily="34" charset="0"/>
              </a:rPr>
              <a:t> </a:t>
            </a:r>
            <a:r>
              <a:rPr lang="en-US" sz="2000" smtClean="0">
                <a:latin typeface="Verdana" pitchFamily="34" charset="0"/>
              </a:rPr>
              <a:t>biseda n</a:t>
            </a:r>
            <a:r>
              <a:rPr lang="en-US" sz="2000" smtClean="0">
                <a:latin typeface="Verdana" pitchFamily="34" charset="0"/>
                <a:cs typeface="Tahoma" pitchFamily="34" charset="0"/>
              </a:rPr>
              <a:t>ë internet pothuajse në kohë reale – tekst e orientuar vegël komunikimi</a:t>
            </a:r>
            <a:endParaRPr lang="en-US" sz="2000" smtClean="0">
              <a:latin typeface="Verdana" pitchFamily="34" charset="0"/>
            </a:endParaRPr>
          </a:p>
          <a:p>
            <a:pPr eaLnBrk="1" hangingPunct="1">
              <a:lnSpc>
                <a:spcPct val="90000"/>
              </a:lnSpc>
            </a:pPr>
            <a:r>
              <a:rPr lang="en-US" sz="2000" b="1" smtClean="0">
                <a:solidFill>
                  <a:srgbClr val="006699"/>
                </a:solidFill>
                <a:latin typeface="Verdana" pitchFamily="34" charset="0"/>
              </a:rPr>
              <a:t>ftp (file transfer protocol)–</a:t>
            </a:r>
            <a:r>
              <a:rPr lang="en-US" sz="2000" smtClean="0">
                <a:latin typeface="Verdana" pitchFamily="34" charset="0"/>
              </a:rPr>
              <a:t> </a:t>
            </a:r>
            <a:r>
              <a:rPr lang="en-US" sz="2000" smtClean="0">
                <a:latin typeface="Verdana" pitchFamily="34" charset="0"/>
                <a:cs typeface="Tahoma" pitchFamily="34" charset="0"/>
              </a:rPr>
              <a:t>është zhvillua për </a:t>
            </a:r>
            <a:r>
              <a:rPr lang="en-US" sz="2000" smtClean="0">
                <a:latin typeface="Verdana" pitchFamily="34" charset="0"/>
              </a:rPr>
              <a:t>bartjen e t</a:t>
            </a:r>
            <a:r>
              <a:rPr lang="en-US" sz="2000" smtClean="0">
                <a:latin typeface="Verdana" pitchFamily="34" charset="0"/>
                <a:cs typeface="Tahoma" pitchFamily="34" charset="0"/>
              </a:rPr>
              <a:t>ë dhënave në internet/distanc ndërmjet sistemeve kompjuteristike (shfrytëzohet p.sh. për tërheqjen e verzioneve të reja/aktuale -</a:t>
            </a:r>
            <a:r>
              <a:rPr lang="en-US" sz="2000" smtClean="0">
                <a:solidFill>
                  <a:srgbClr val="006699"/>
                </a:solidFill>
                <a:latin typeface="Verdana" pitchFamily="34" charset="0"/>
                <a:cs typeface="Tahoma" pitchFamily="34" charset="0"/>
              </a:rPr>
              <a:t>updates </a:t>
            </a:r>
          </a:p>
          <a:p>
            <a:pPr eaLnBrk="1" hangingPunct="1">
              <a:lnSpc>
                <a:spcPct val="90000"/>
              </a:lnSpc>
            </a:pPr>
            <a:r>
              <a:rPr lang="en-US" sz="2000" b="1" smtClean="0">
                <a:solidFill>
                  <a:srgbClr val="006699"/>
                </a:solidFill>
                <a:latin typeface="Verdana" pitchFamily="34" charset="0"/>
                <a:cs typeface="Tahoma" pitchFamily="34" charset="0"/>
              </a:rPr>
              <a:t>Telnet</a:t>
            </a:r>
            <a:r>
              <a:rPr lang="en-US" sz="2000" b="1" smtClean="0">
                <a:latin typeface="Verdana" pitchFamily="34" charset="0"/>
                <a:cs typeface="Tahoma" pitchFamily="34" charset="0"/>
              </a:rPr>
              <a:t> </a:t>
            </a:r>
            <a:r>
              <a:rPr lang="en-US" sz="2000" i="1" smtClean="0">
                <a:latin typeface="Verdana" pitchFamily="34" charset="0"/>
                <a:cs typeface="Tahoma" pitchFamily="34" charset="0"/>
              </a:rPr>
              <a:t>– </a:t>
            </a:r>
            <a:r>
              <a:rPr lang="en-US" sz="2000" smtClean="0">
                <a:latin typeface="Verdana" pitchFamily="34" charset="0"/>
                <a:cs typeface="Tahoma" pitchFamily="34" charset="0"/>
              </a:rPr>
              <a:t>është zhvilluar që duke manipuluar me sisteme kompjuteristike nga distanca/nëpërmjet internetit të shfrytëzohen – sistemi personal i shfrytëzuesit vepron si një terminal i ndërlidhur në sistemin kompjuteristik qëndror</a:t>
            </a:r>
            <a:r>
              <a:rPr lang="en-US" sz="2200" smtClean="0">
                <a:cs typeface="Tahoma" pitchFamily="34" charset="0"/>
              </a:rPr>
              <a:t> </a:t>
            </a:r>
            <a:endParaRPr lang="en-US" sz="2200" i="1" smtClean="0">
              <a:cs typeface="Tahoma" pitchFamily="34" charset="0"/>
            </a:endParaRPr>
          </a:p>
          <a:p>
            <a:pPr eaLnBrk="1" hangingPunct="1">
              <a:lnSpc>
                <a:spcPct val="90000"/>
              </a:lnSpc>
            </a:pPr>
            <a:endParaRPr lang="en-US" sz="2200" smtClean="0">
              <a:cs typeface="Tahom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1E14E8BF-876D-499F-9E24-F849AA2729E4}" type="slidenum">
              <a:rPr lang="en-GB"/>
              <a:pPr>
                <a:defRPr/>
              </a:pPr>
              <a:t>21</a:t>
            </a:fld>
            <a:endParaRPr lang="en-GB"/>
          </a:p>
        </p:txBody>
      </p:sp>
      <p:sp>
        <p:nvSpPr>
          <p:cNvPr id="82948" name="Rectangle 2"/>
          <p:cNvSpPr>
            <a:spLocks noGrp="1" noChangeArrowheads="1"/>
          </p:cNvSpPr>
          <p:nvPr>
            <p:ph type="body" idx="1"/>
          </p:nvPr>
        </p:nvSpPr>
        <p:spPr>
          <a:xfrm>
            <a:off x="184639" y="476253"/>
            <a:ext cx="8502162" cy="3744913"/>
          </a:xfrm>
          <a:solidFill>
            <a:srgbClr val="FFFF99"/>
          </a:solidFill>
        </p:spPr>
        <p:txBody>
          <a:bodyPr/>
          <a:lstStyle/>
          <a:p>
            <a:pPr eaLnBrk="1" hangingPunct="1">
              <a:lnSpc>
                <a:spcPct val="90000"/>
              </a:lnSpc>
            </a:pPr>
            <a:r>
              <a:rPr lang="en-US" sz="1800" b="1" smtClean="0">
                <a:solidFill>
                  <a:srgbClr val="006699"/>
                </a:solidFill>
                <a:latin typeface="Verdana" pitchFamily="34" charset="0"/>
                <a:cs typeface="Tahoma" pitchFamily="34" charset="0"/>
              </a:rPr>
              <a:t>www</a:t>
            </a:r>
            <a:r>
              <a:rPr lang="en-US" sz="1800" b="1" i="1" smtClean="0">
                <a:solidFill>
                  <a:srgbClr val="006699"/>
                </a:solidFill>
                <a:latin typeface="Verdana" pitchFamily="34" charset="0"/>
                <a:cs typeface="Tahoma" pitchFamily="34" charset="0"/>
              </a:rPr>
              <a:t> </a:t>
            </a:r>
            <a:r>
              <a:rPr lang="en-US" sz="1800" b="1" smtClean="0">
                <a:solidFill>
                  <a:srgbClr val="006699"/>
                </a:solidFill>
                <a:latin typeface="Verdana" pitchFamily="34" charset="0"/>
                <a:cs typeface="Tahoma" pitchFamily="34" charset="0"/>
              </a:rPr>
              <a:t>(world wide web)</a:t>
            </a:r>
            <a:r>
              <a:rPr lang="en-US" sz="1800" smtClean="0">
                <a:latin typeface="Verdana" pitchFamily="34" charset="0"/>
                <a:cs typeface="Tahoma" pitchFamily="34" charset="0"/>
              </a:rPr>
              <a:t> – rrjet kompjuteristik i bazuar në internet e cila lejon që individët nga një kompjuter të i qasen informatave të deponuara në ndonjë kompjuter tjetër.</a:t>
            </a:r>
          </a:p>
          <a:p>
            <a:pPr eaLnBrk="1" hangingPunct="1">
              <a:lnSpc>
                <a:spcPct val="90000"/>
              </a:lnSpc>
            </a:pPr>
            <a:r>
              <a:rPr lang="en-US" sz="1800" smtClean="0">
                <a:latin typeface="Verdana" pitchFamily="34" charset="0"/>
                <a:cs typeface="Tahoma" pitchFamily="34" charset="0"/>
              </a:rPr>
              <a:t>Sistem i serverëve të internetit i cili mbështetë dokumente special të formatuara. </a:t>
            </a:r>
          </a:p>
          <a:p>
            <a:pPr eaLnBrk="1" hangingPunct="1">
              <a:lnSpc>
                <a:spcPct val="90000"/>
              </a:lnSpc>
            </a:pPr>
            <a:r>
              <a:rPr lang="en-US" sz="1800" smtClean="0">
                <a:latin typeface="Verdana" pitchFamily="34" charset="0"/>
                <a:cs typeface="Tahoma" pitchFamily="34" charset="0"/>
              </a:rPr>
              <a:t>Këto dokumente  janë të formatuara në  </a:t>
            </a:r>
            <a:r>
              <a:rPr lang="en-US" sz="1800" smtClean="0">
                <a:solidFill>
                  <a:srgbClr val="006699"/>
                </a:solidFill>
                <a:latin typeface="Verdana" pitchFamily="34" charset="0"/>
                <a:cs typeface="Tahoma" pitchFamily="34" charset="0"/>
              </a:rPr>
              <a:t>markup language</a:t>
            </a:r>
            <a:r>
              <a:rPr lang="en-US" sz="1800" i="1" smtClean="0">
                <a:latin typeface="Verdana" pitchFamily="34" charset="0"/>
                <a:cs typeface="Tahoma" pitchFamily="34" charset="0"/>
              </a:rPr>
              <a:t> </a:t>
            </a:r>
            <a:r>
              <a:rPr lang="en-US" sz="1800" smtClean="0">
                <a:latin typeface="Verdana" pitchFamily="34" charset="0"/>
                <a:cs typeface="Tahoma" pitchFamily="34" charset="0"/>
              </a:rPr>
              <a:t>të ashtuquajturën </a:t>
            </a:r>
            <a:r>
              <a:rPr lang="en-US" sz="1800" smtClean="0">
                <a:solidFill>
                  <a:srgbClr val="006699"/>
                </a:solidFill>
                <a:latin typeface="Verdana" pitchFamily="34" charset="0"/>
                <a:cs typeface="Tahoma" pitchFamily="34" charset="0"/>
              </a:rPr>
              <a:t>HTML (Hyper Text Markup Language)</a:t>
            </a:r>
            <a:r>
              <a:rPr lang="en-US" sz="1800" i="1" smtClean="0">
                <a:solidFill>
                  <a:srgbClr val="996633"/>
                </a:solidFill>
                <a:latin typeface="Verdana" pitchFamily="34" charset="0"/>
                <a:cs typeface="Tahoma" pitchFamily="34" charset="0"/>
              </a:rPr>
              <a:t> </a:t>
            </a:r>
            <a:r>
              <a:rPr lang="en-US" sz="1800" i="1" smtClean="0">
                <a:latin typeface="Verdana" pitchFamily="34" charset="0"/>
                <a:cs typeface="Tahoma" pitchFamily="34" charset="0"/>
              </a:rPr>
              <a:t>e</a:t>
            </a:r>
            <a:r>
              <a:rPr lang="en-US" sz="1800" smtClean="0">
                <a:latin typeface="Verdana" pitchFamily="34" charset="0"/>
                <a:cs typeface="Tahoma" pitchFamily="34" charset="0"/>
              </a:rPr>
              <a:t> cila mbështet linke  me dokumentet tjera si p.sh grafika, audio dhe video fajlle, e që nënkupton se mundet të kalohet prej një dokumenti në tjetër dokument vetëm duke klikuar në linkun gjegjës, dhe paraqet bazën e Web-it.</a:t>
            </a:r>
          </a:p>
          <a:p>
            <a:pPr eaLnBrk="1" hangingPunct="1">
              <a:lnSpc>
                <a:spcPct val="90000"/>
              </a:lnSpc>
            </a:pPr>
            <a:r>
              <a:rPr lang="en-US" sz="1800" smtClean="0">
                <a:latin typeface="Verdana" pitchFamily="34" charset="0"/>
                <a:cs typeface="Tahoma" pitchFamily="34" charset="0"/>
              </a:rPr>
              <a:t>Nuk janë të gjithë serverët e internetit pjesë e World Wide Web e cila poashtu nuk është sinonim i Internetit</a:t>
            </a:r>
          </a:p>
          <a:p>
            <a:pPr eaLnBrk="1" hangingPunct="1">
              <a:lnSpc>
                <a:spcPct val="90000"/>
              </a:lnSpc>
            </a:pPr>
            <a:endParaRPr lang="en-US" sz="1800" smtClean="0">
              <a:latin typeface="Verdana" pitchFamily="34" charset="0"/>
              <a:cs typeface="Tahoma"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B002E9BA-7CCB-4D58-80FB-CFC5523A1941}" type="slidenum">
              <a:rPr lang="en-GB"/>
              <a:pPr>
                <a:defRPr/>
              </a:pPr>
              <a:t>22</a:t>
            </a:fld>
            <a:endParaRPr lang="en-GB"/>
          </a:p>
        </p:txBody>
      </p:sp>
      <p:pic>
        <p:nvPicPr>
          <p:cNvPr id="83972" name="Picture 2" descr="normaltext-hypertext"/>
          <p:cNvPicPr>
            <a:picLocks noChangeAspect="1" noChangeArrowheads="1"/>
          </p:cNvPicPr>
          <p:nvPr/>
        </p:nvPicPr>
        <p:blipFill>
          <a:blip r:embed="rId2"/>
          <a:srcRect/>
          <a:stretch>
            <a:fillRect/>
          </a:stretch>
        </p:blipFill>
        <p:spPr bwMode="auto">
          <a:xfrm>
            <a:off x="1" y="333375"/>
            <a:ext cx="4536831" cy="3168650"/>
          </a:xfrm>
          <a:prstGeom prst="rect">
            <a:avLst/>
          </a:prstGeom>
          <a:noFill/>
          <a:ln w="9525">
            <a:noFill/>
            <a:miter lim="800000"/>
            <a:headEnd/>
            <a:tailEnd/>
          </a:ln>
        </p:spPr>
      </p:pic>
      <p:pic>
        <p:nvPicPr>
          <p:cNvPr id="83973" name="Picture 3"/>
          <p:cNvPicPr>
            <a:picLocks noChangeAspect="1" noChangeArrowheads="1"/>
          </p:cNvPicPr>
          <p:nvPr/>
        </p:nvPicPr>
        <p:blipFill>
          <a:blip r:embed="rId3"/>
          <a:srcRect/>
          <a:stretch>
            <a:fillRect/>
          </a:stretch>
        </p:blipFill>
        <p:spPr bwMode="auto">
          <a:xfrm>
            <a:off x="4787414" y="333377"/>
            <a:ext cx="4215911" cy="3167063"/>
          </a:xfrm>
          <a:prstGeom prst="rect">
            <a:avLst/>
          </a:prstGeom>
          <a:noFill/>
          <a:ln w="9525">
            <a:noFill/>
            <a:miter lim="800000"/>
            <a:headEnd/>
            <a:tailEnd/>
          </a:ln>
        </p:spPr>
      </p:pic>
      <p:pic>
        <p:nvPicPr>
          <p:cNvPr id="83974" name="Picture 4" descr="BasicHypertext xy"/>
          <p:cNvPicPr>
            <a:picLocks noChangeAspect="1" noChangeArrowheads="1"/>
          </p:cNvPicPr>
          <p:nvPr/>
        </p:nvPicPr>
        <p:blipFill>
          <a:blip r:embed="rId4"/>
          <a:srcRect/>
          <a:stretch>
            <a:fillRect/>
          </a:stretch>
        </p:blipFill>
        <p:spPr bwMode="auto">
          <a:xfrm>
            <a:off x="2483827" y="3573466"/>
            <a:ext cx="4740519" cy="31194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EA585F6-EB8C-45A0-92AA-C3454DBB9684}" type="slidenum">
              <a:rPr lang="en-GB"/>
              <a:pPr>
                <a:defRPr/>
              </a:pPr>
              <a:t>23</a:t>
            </a:fld>
            <a:endParaRPr lang="en-GB"/>
          </a:p>
        </p:txBody>
      </p:sp>
      <p:pic>
        <p:nvPicPr>
          <p:cNvPr id="84996" name="Picture 2" descr="A_tipical_web_site_structure"/>
          <p:cNvPicPr>
            <a:picLocks noChangeAspect="1" noChangeArrowheads="1"/>
          </p:cNvPicPr>
          <p:nvPr/>
        </p:nvPicPr>
        <p:blipFill>
          <a:blip r:embed="rId2"/>
          <a:srcRect/>
          <a:stretch>
            <a:fillRect/>
          </a:stretch>
        </p:blipFill>
        <p:spPr bwMode="auto">
          <a:xfrm>
            <a:off x="4668715" y="549278"/>
            <a:ext cx="4202723" cy="5688013"/>
          </a:xfrm>
          <a:prstGeom prst="rect">
            <a:avLst/>
          </a:prstGeom>
          <a:noFill/>
          <a:ln w="9525">
            <a:noFill/>
            <a:miter lim="800000"/>
            <a:headEnd/>
            <a:tailEnd/>
          </a:ln>
        </p:spPr>
      </p:pic>
      <p:pic>
        <p:nvPicPr>
          <p:cNvPr id="84997" name="Picture 3"/>
          <p:cNvPicPr>
            <a:picLocks noChangeAspect="1" noChangeArrowheads="1"/>
          </p:cNvPicPr>
          <p:nvPr/>
        </p:nvPicPr>
        <p:blipFill>
          <a:blip r:embed="rId3"/>
          <a:srcRect/>
          <a:stretch>
            <a:fillRect/>
          </a:stretch>
        </p:blipFill>
        <p:spPr bwMode="auto">
          <a:xfrm>
            <a:off x="108439" y="1268413"/>
            <a:ext cx="4608635" cy="3816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020F8008-9D07-4D89-8749-71AAB909A548}" type="slidenum">
              <a:rPr lang="en-GB"/>
              <a:pPr>
                <a:defRPr/>
              </a:pPr>
              <a:t>24</a:t>
            </a:fld>
            <a:endParaRPr lang="en-GB"/>
          </a:p>
        </p:txBody>
      </p:sp>
      <p:sp>
        <p:nvSpPr>
          <p:cNvPr id="86020" name="Rectangle 2"/>
          <p:cNvSpPr>
            <a:spLocks noGrp="1" noChangeArrowheads="1"/>
          </p:cNvSpPr>
          <p:nvPr>
            <p:ph type="title"/>
          </p:nvPr>
        </p:nvSpPr>
        <p:spPr>
          <a:xfrm>
            <a:off x="783983" y="981075"/>
            <a:ext cx="6871188" cy="539750"/>
          </a:xfrm>
          <a:solidFill>
            <a:srgbClr val="CCFFFF"/>
          </a:solidFill>
        </p:spPr>
        <p:txBody>
          <a:bodyPr/>
          <a:lstStyle/>
          <a:p>
            <a:pPr eaLnBrk="1" hangingPunct="1"/>
            <a:r>
              <a:rPr lang="en-US" sz="2400" b="1" smtClean="0">
                <a:solidFill>
                  <a:srgbClr val="96004B"/>
                </a:solidFill>
                <a:latin typeface="Verdana" pitchFamily="34" charset="0"/>
                <a:cs typeface="Tahoma" pitchFamily="34" charset="0"/>
              </a:rPr>
              <a:t>Realiteti Virtual</a:t>
            </a:r>
          </a:p>
        </p:txBody>
      </p:sp>
      <p:sp>
        <p:nvSpPr>
          <p:cNvPr id="86021" name="Rectangle 3"/>
          <p:cNvSpPr>
            <a:spLocks noGrp="1" noChangeArrowheads="1"/>
          </p:cNvSpPr>
          <p:nvPr>
            <p:ph type="body" idx="1"/>
          </p:nvPr>
        </p:nvSpPr>
        <p:spPr>
          <a:xfrm>
            <a:off x="317989" y="1989138"/>
            <a:ext cx="7842738" cy="3313112"/>
          </a:xfrm>
          <a:solidFill>
            <a:srgbClr val="FFFFCC"/>
          </a:solidFill>
        </p:spPr>
        <p:txBody>
          <a:bodyPr/>
          <a:lstStyle/>
          <a:p>
            <a:pPr eaLnBrk="1" hangingPunct="1"/>
            <a:r>
              <a:rPr lang="en-US" sz="2000" smtClean="0">
                <a:latin typeface="Tahoma" pitchFamily="34" charset="0"/>
                <a:cs typeface="Tahoma" pitchFamily="34" charset="0"/>
              </a:rPr>
              <a:t>Nuk ka definicion standart për termin Realitet Virtual. </a:t>
            </a:r>
            <a:r>
              <a:rPr lang="en-GB" sz="2000" smtClean="0">
                <a:latin typeface="Tahoma" pitchFamily="34" charset="0"/>
                <a:cs typeface="Tahoma" pitchFamily="34" charset="0"/>
              </a:rPr>
              <a:t>Përkufizimet më të zakonshme  nënkuptojn se Realiteti Virtual (Virtual Reality) është nj</a:t>
            </a:r>
            <a:r>
              <a:rPr lang="en-US" sz="2000" smtClean="0">
                <a:latin typeface="Tahoma" pitchFamily="34" charset="0"/>
                <a:cs typeface="Tahoma" pitchFamily="34" charset="0"/>
              </a:rPr>
              <a:t>ë</a:t>
            </a:r>
            <a:r>
              <a:rPr lang="en-GB" sz="2000" smtClean="0">
                <a:latin typeface="Tahoma" pitchFamily="34" charset="0"/>
                <a:cs typeface="Tahoma" pitchFamily="34" charset="0"/>
              </a:rPr>
              <a:t> </a:t>
            </a:r>
            <a:r>
              <a:rPr lang="en-GB" sz="2000" smtClean="0">
                <a:solidFill>
                  <a:srgbClr val="006699"/>
                </a:solidFill>
                <a:latin typeface="Tahoma" pitchFamily="34" charset="0"/>
                <a:cs typeface="Tahoma" pitchFamily="34" charset="0"/>
              </a:rPr>
              <a:t>grafik</a:t>
            </a:r>
            <a:r>
              <a:rPr lang="en-US" sz="2000" smtClean="0">
                <a:solidFill>
                  <a:srgbClr val="006699"/>
                </a:solidFill>
                <a:latin typeface="Tahoma" pitchFamily="34" charset="0"/>
                <a:cs typeface="Tahoma" pitchFamily="34" charset="0"/>
              </a:rPr>
              <a:t>ë </a:t>
            </a:r>
            <a:r>
              <a:rPr lang="en-GB" sz="2000" smtClean="0">
                <a:solidFill>
                  <a:srgbClr val="006699"/>
                </a:solidFill>
                <a:latin typeface="Tahoma" pitchFamily="34" charset="0"/>
                <a:cs typeface="Tahoma" pitchFamily="34" charset="0"/>
              </a:rPr>
              <a:t> interaktive tre-dimenzionale,e gjeneruar nga kompjutori</a:t>
            </a:r>
            <a:r>
              <a:rPr lang="en-GB" sz="2000" smtClean="0">
                <a:solidFill>
                  <a:srgbClr val="006666"/>
                </a:solidFill>
                <a:latin typeface="Tahoma" pitchFamily="34" charset="0"/>
                <a:cs typeface="Tahoma" pitchFamily="34" charset="0"/>
              </a:rPr>
              <a:t>.</a:t>
            </a:r>
          </a:p>
          <a:p>
            <a:pPr eaLnBrk="1" hangingPunct="1"/>
            <a:r>
              <a:rPr lang="en-GB" sz="2000" smtClean="0">
                <a:latin typeface="Tahoma" pitchFamily="34" charset="0"/>
                <a:cs typeface="Tahoma" pitchFamily="34" charset="0"/>
              </a:rPr>
              <a:t> Në Realitetin Virtual, një person "beson", se ajo që ai ose ajo po bën është e vërtetë edhe pse ajo është krijuar artificialisht.</a:t>
            </a:r>
            <a:br>
              <a:rPr lang="en-GB" sz="2000" smtClean="0">
                <a:latin typeface="Tahoma" pitchFamily="34" charset="0"/>
                <a:cs typeface="Tahoma" pitchFamily="34" charset="0"/>
              </a:rPr>
            </a:br>
            <a:r>
              <a:rPr lang="en-GB" sz="2000" smtClean="0">
                <a:latin typeface="Tahoma" pitchFamily="34" charset="0"/>
                <a:cs typeface="Tahoma" pitchFamily="34" charset="0"/>
              </a:rPr>
              <a:t>Më shumë se një person dhe madje një grup  mund ta ndajnë dhe të ndërveprojnë në të njëjtin mjedis artificial.</a:t>
            </a:r>
          </a:p>
          <a:p>
            <a:pPr eaLnBrk="1" hangingPunct="1"/>
            <a:r>
              <a:rPr lang="en-GB" sz="2000" smtClean="0">
                <a:latin typeface="Tahoma" pitchFamily="34" charset="0"/>
                <a:cs typeface="Tahoma" pitchFamily="34" charset="0"/>
              </a:rPr>
              <a:t> </a:t>
            </a:r>
            <a:r>
              <a:rPr lang="en-US" sz="2000" smtClean="0">
                <a:latin typeface="Tahoma" pitchFamily="34" charset="0"/>
                <a:cs typeface="Tahoma" pitchFamily="34" charset="0"/>
              </a:rPr>
              <a:t>Për këtë arsye, Realiteti Virtual  mund të jetë një medium i fuqishëm për komunikim, argëtim, dhe mësim.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714CEFD0-4D21-4541-9A80-040B1CDB65DD}" type="slidenum">
              <a:rPr lang="en-GB"/>
              <a:pPr>
                <a:defRPr/>
              </a:pPr>
              <a:t>25</a:t>
            </a:fld>
            <a:endParaRPr lang="en-GB"/>
          </a:p>
        </p:txBody>
      </p:sp>
      <p:sp>
        <p:nvSpPr>
          <p:cNvPr id="87044" name="Rectangle 2"/>
          <p:cNvSpPr>
            <a:spLocks noGrp="1" noChangeArrowheads="1"/>
          </p:cNvSpPr>
          <p:nvPr>
            <p:ph type="body" idx="1"/>
          </p:nvPr>
        </p:nvSpPr>
        <p:spPr>
          <a:xfrm>
            <a:off x="252046" y="1412875"/>
            <a:ext cx="8770327" cy="4535488"/>
          </a:xfrm>
          <a:solidFill>
            <a:srgbClr val="FFFFCC"/>
          </a:solidFill>
        </p:spPr>
        <p:txBody>
          <a:bodyPr/>
          <a:lstStyle/>
          <a:p>
            <a:pPr eaLnBrk="1" hangingPunct="1">
              <a:lnSpc>
                <a:spcPct val="80000"/>
              </a:lnSpc>
            </a:pPr>
            <a:r>
              <a:rPr lang="en-US" sz="1800" b="1" smtClean="0">
                <a:latin typeface="Tahoma" pitchFamily="34" charset="0"/>
                <a:cs typeface="Tahoma" pitchFamily="34" charset="0"/>
              </a:rPr>
              <a:t>Si bazë e zhvillimit të e-businessit paraqitet një dimenzion i ri në mardhënjet ekonomike, e ajo është </a:t>
            </a:r>
            <a:r>
              <a:rPr lang="en-US" sz="1800" b="1" smtClean="0">
                <a:solidFill>
                  <a:srgbClr val="006666"/>
                </a:solidFill>
                <a:latin typeface="Tahoma" pitchFamily="34" charset="0"/>
                <a:cs typeface="Tahoma" pitchFamily="34" charset="0"/>
              </a:rPr>
              <a:t>bota virtuele</a:t>
            </a:r>
            <a:r>
              <a:rPr lang="en-US" sz="1800" b="1" smtClean="0">
                <a:latin typeface="Tahoma" pitchFamily="34" charset="0"/>
                <a:cs typeface="Tahoma" pitchFamily="34" charset="0"/>
              </a:rPr>
              <a:t> e trëgëtisë elektronike e cila zhvillohet nëpërmjet kanaleve digjitale të të dhënave.</a:t>
            </a:r>
          </a:p>
          <a:p>
            <a:pPr eaLnBrk="1" hangingPunct="1">
              <a:lnSpc>
                <a:spcPct val="80000"/>
              </a:lnSpc>
            </a:pPr>
            <a:r>
              <a:rPr lang="en-US" sz="1800" b="1" smtClean="0">
                <a:latin typeface="Tahoma" pitchFamily="34" charset="0"/>
                <a:cs typeface="Tahoma" pitchFamily="34" charset="0"/>
              </a:rPr>
              <a:t>Në këtë kontekst termi Viertual paraqet:” </a:t>
            </a:r>
            <a:r>
              <a:rPr lang="en-US" sz="1800" b="1" smtClean="0">
                <a:solidFill>
                  <a:srgbClr val="006666"/>
                </a:solidFill>
                <a:latin typeface="Tahoma" pitchFamily="34" charset="0"/>
                <a:cs typeface="Tahoma" pitchFamily="34" charset="0"/>
              </a:rPr>
              <a:t>diç e cila është artificiale</a:t>
            </a:r>
            <a:r>
              <a:rPr lang="en-US" sz="1800" b="1" smtClean="0">
                <a:latin typeface="Tahoma" pitchFamily="34" charset="0"/>
                <a:cs typeface="Tahoma" pitchFamily="34" charset="0"/>
              </a:rPr>
              <a:t>, </a:t>
            </a:r>
            <a:r>
              <a:rPr lang="en-US" sz="1800" b="1" smtClean="0">
                <a:solidFill>
                  <a:srgbClr val="006666"/>
                </a:solidFill>
                <a:latin typeface="Tahoma" pitchFamily="34" charset="0"/>
                <a:cs typeface="Tahoma" pitchFamily="34" charset="0"/>
              </a:rPr>
              <a:t>e mundëshme, diç e cila vepron ,sikur të ishte’, si mudësi apo aftësi për të ekzistuar</a:t>
            </a:r>
            <a:r>
              <a:rPr lang="en-US" sz="1800" b="1" smtClean="0">
                <a:latin typeface="Tahoma" pitchFamily="34" charset="0"/>
                <a:cs typeface="Tahoma" pitchFamily="34" charset="0"/>
              </a:rPr>
              <a:t>, </a:t>
            </a:r>
            <a:r>
              <a:rPr lang="en-US" sz="1800" b="1" smtClean="0">
                <a:solidFill>
                  <a:srgbClr val="006666"/>
                </a:solidFill>
                <a:latin typeface="Tahoma" pitchFamily="34" charset="0"/>
                <a:cs typeface="Tahoma" pitchFamily="34" charset="0"/>
              </a:rPr>
              <a:t>për të qenë prezent aty</a:t>
            </a:r>
            <a:r>
              <a:rPr lang="en-US" sz="1800" b="1" smtClean="0">
                <a:latin typeface="Tahoma" pitchFamily="34" charset="0"/>
                <a:cs typeface="Tahoma" pitchFamily="34" charset="0"/>
              </a:rPr>
              <a:t> (Duden –fjalor gjerman) apo:</a:t>
            </a:r>
          </a:p>
          <a:p>
            <a:pPr eaLnBrk="1" hangingPunct="1">
              <a:lnSpc>
                <a:spcPct val="80000"/>
              </a:lnSpc>
              <a:buFontTx/>
              <a:buNone/>
            </a:pPr>
            <a:r>
              <a:rPr lang="en-US" sz="1800" b="1" smtClean="0">
                <a:latin typeface="Tahoma" pitchFamily="34" charset="0"/>
                <a:cs typeface="Tahoma" pitchFamily="34" charset="0"/>
              </a:rPr>
              <a:t>     diç - </a:t>
            </a:r>
            <a:r>
              <a:rPr lang="en-US" sz="1800" b="1" smtClean="0">
                <a:solidFill>
                  <a:srgbClr val="006666"/>
                </a:solidFill>
                <a:latin typeface="Tahoma" pitchFamily="34" charset="0"/>
                <a:cs typeface="Tahoma" pitchFamily="34" charset="0"/>
              </a:rPr>
              <a:t>“existing in the mind, especially as a product of imagination</a:t>
            </a:r>
            <a:r>
              <a:rPr lang="en-US" sz="1800" b="1" smtClean="0">
                <a:latin typeface="Tahoma" pitchFamily="34" charset="0"/>
                <a:cs typeface="Tahoma" pitchFamily="34" charset="0"/>
              </a:rPr>
              <a:t>” (Amerikan Heritage Dictionary). </a:t>
            </a:r>
          </a:p>
          <a:p>
            <a:pPr eaLnBrk="1" hangingPunct="1">
              <a:lnSpc>
                <a:spcPct val="80000"/>
              </a:lnSpc>
              <a:buFontTx/>
              <a:buNone/>
            </a:pPr>
            <a:r>
              <a:rPr lang="en-US" sz="1800" b="1" smtClean="0">
                <a:latin typeface="Tahoma" pitchFamily="34" charset="0"/>
                <a:cs typeface="Tahoma" pitchFamily="34" charset="0"/>
              </a:rPr>
              <a:t>Kjo do të thotë se qeverisja me informatat digjitale si form e komunikimit jo-real përbëhet ekskluzivisht në bazë të një bashkimit apo kombinimit  të kanaleve të të dhënave respektivisht kanaleve Informative.</a:t>
            </a:r>
          </a:p>
          <a:p>
            <a:pPr eaLnBrk="1" hangingPunct="1">
              <a:lnSpc>
                <a:spcPct val="80000"/>
              </a:lnSpc>
              <a:buFontTx/>
              <a:buNone/>
            </a:pPr>
            <a:r>
              <a:rPr lang="en-US" sz="1800" b="1" smtClean="0">
                <a:latin typeface="Tahoma" pitchFamily="34" charset="0"/>
                <a:cs typeface="Tahoma" pitchFamily="34" charset="0"/>
              </a:rPr>
              <a:t>Në bazë të rëndësisë së Informacionit si faktorë mbështetës, autonom,dhe konkurues (që sjell përparsi komparative-konkuruese), si dhe rritjes së digjitalizimit, në të ardhmën do të mundë të flasim për dy nivele të biznesit:</a:t>
            </a:r>
          </a:p>
          <a:p>
            <a:pPr eaLnBrk="1" hangingPunct="1">
              <a:lnSpc>
                <a:spcPct val="80000"/>
              </a:lnSpc>
              <a:buFontTx/>
              <a:buNone/>
            </a:pPr>
            <a:r>
              <a:rPr lang="en-US" sz="1800" b="1" smtClean="0">
                <a:latin typeface="Tahoma" pitchFamily="34" charset="0"/>
                <a:cs typeface="Tahoma" pitchFamily="34" charset="0"/>
              </a:rPr>
              <a:t>     - Përkrah </a:t>
            </a:r>
            <a:r>
              <a:rPr lang="en-US" sz="1800" b="1" smtClean="0">
                <a:solidFill>
                  <a:srgbClr val="006666"/>
                </a:solidFill>
                <a:latin typeface="Tahoma" pitchFamily="34" charset="0"/>
                <a:cs typeface="Tahoma" pitchFamily="34" charset="0"/>
              </a:rPr>
              <a:t>nivelit real</a:t>
            </a:r>
            <a:r>
              <a:rPr lang="en-US" sz="1800" b="1" smtClean="0">
                <a:solidFill>
                  <a:schemeClr val="tx2"/>
                </a:solidFill>
                <a:latin typeface="Tahoma" pitchFamily="34" charset="0"/>
                <a:cs typeface="Tahoma" pitchFamily="34" charset="0"/>
              </a:rPr>
              <a:t> </a:t>
            </a:r>
            <a:r>
              <a:rPr lang="en-US" sz="1800" b="1" smtClean="0">
                <a:latin typeface="Tahoma" pitchFamily="34" charset="0"/>
                <a:cs typeface="Tahoma" pitchFamily="34" charset="0"/>
              </a:rPr>
              <a:t>të produkteve fizike respektivisht shërbimeve (niveli real i biznesit), do të zhvillohet edhe një</a:t>
            </a:r>
          </a:p>
          <a:p>
            <a:pPr eaLnBrk="1" hangingPunct="1">
              <a:lnSpc>
                <a:spcPct val="80000"/>
              </a:lnSpc>
              <a:buFontTx/>
              <a:buNone/>
            </a:pPr>
            <a:r>
              <a:rPr lang="en-US" sz="1800" b="1" smtClean="0">
                <a:latin typeface="Tahoma" pitchFamily="34" charset="0"/>
                <a:cs typeface="Tahoma" pitchFamily="34" charset="0"/>
              </a:rPr>
              <a:t>     - </a:t>
            </a:r>
            <a:r>
              <a:rPr lang="en-US" sz="1800" b="1" smtClean="0">
                <a:solidFill>
                  <a:srgbClr val="006666"/>
                </a:solidFill>
                <a:latin typeface="Tahoma" pitchFamily="34" charset="0"/>
                <a:cs typeface="Tahoma" pitchFamily="34" charset="0"/>
              </a:rPr>
              <a:t>nivel elektronik</a:t>
            </a:r>
            <a:r>
              <a:rPr lang="en-US" sz="1800" b="1" smtClean="0">
                <a:latin typeface="Tahoma" pitchFamily="34" charset="0"/>
                <a:cs typeface="Tahoma" pitchFamily="34" charset="0"/>
              </a:rPr>
              <a:t> i të dhënave digjitale respektivisht kanaleve komunikuese        pra </a:t>
            </a:r>
            <a:r>
              <a:rPr lang="en-US" sz="1800" b="1" smtClean="0">
                <a:solidFill>
                  <a:srgbClr val="006666"/>
                </a:solidFill>
                <a:latin typeface="Tahoma" pitchFamily="34" charset="0"/>
                <a:cs typeface="Tahoma" pitchFamily="34" charset="0"/>
              </a:rPr>
              <a:t>niveli virtuel i biznesit</a:t>
            </a:r>
            <a:r>
              <a:rPr lang="en-US" sz="1800" b="1" smtClean="0">
                <a:solidFill>
                  <a:schemeClr val="tx2"/>
                </a:solidFill>
                <a:latin typeface="Tahoma" pitchFamily="34" charset="0"/>
                <a:cs typeface="Tahoma" pitchFamily="34" charset="0"/>
              </a:rPr>
              <a:t>. </a:t>
            </a:r>
          </a:p>
        </p:txBody>
      </p:sp>
      <p:sp>
        <p:nvSpPr>
          <p:cNvPr id="1155075" name="Rectangle 3"/>
          <p:cNvSpPr>
            <a:spLocks noGrp="1" noChangeArrowheads="1"/>
          </p:cNvSpPr>
          <p:nvPr>
            <p:ph type="title"/>
          </p:nvPr>
        </p:nvSpPr>
        <p:spPr>
          <a:xfrm>
            <a:off x="983273" y="476250"/>
            <a:ext cx="6493119" cy="806450"/>
          </a:xfrm>
          <a:solidFill>
            <a:srgbClr val="CCFFFF"/>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cs typeface="Tahoma" pitchFamily="34" charset="0"/>
              </a:rPr>
              <a:t>Virtualiteti - Mundësit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4E449838-E42A-4011-ABD9-CF258EB9951B}" type="slidenum">
              <a:rPr lang="en-GB"/>
              <a:pPr>
                <a:defRPr/>
              </a:pPr>
              <a:t>26</a:t>
            </a:fld>
            <a:endParaRPr lang="en-GB"/>
          </a:p>
        </p:txBody>
      </p:sp>
      <p:sp>
        <p:nvSpPr>
          <p:cNvPr id="1157122" name="Rectangle 2"/>
          <p:cNvSpPr>
            <a:spLocks noGrp="1" noChangeArrowheads="1"/>
          </p:cNvSpPr>
          <p:nvPr>
            <p:ph type="title"/>
          </p:nvPr>
        </p:nvSpPr>
        <p:spPr>
          <a:xfrm>
            <a:off x="517281" y="1196978"/>
            <a:ext cx="3845169" cy="512763"/>
          </a:xfrm>
          <a:solidFill>
            <a:srgbClr val="FFFFCC"/>
          </a:solidFill>
        </p:spPr>
        <p:txBody>
          <a:bodyPr/>
          <a:lstStyle/>
          <a:p>
            <a:pPr eaLnBrk="1" hangingPunct="1">
              <a:defRPr/>
            </a:pPr>
            <a:r>
              <a:rPr lang="en-US" sz="2400" b="1" smtClean="0">
                <a:solidFill>
                  <a:srgbClr val="0033CC"/>
                </a:solidFill>
                <a:effectLst>
                  <a:outerShdw blurRad="38100" dist="38100" dir="2700000" algn="tl">
                    <a:srgbClr val="000000"/>
                  </a:outerShdw>
                </a:effectLst>
                <a:latin typeface="Verdana" pitchFamily="34" charset="0"/>
                <a:cs typeface="Tahoma" pitchFamily="34" charset="0"/>
              </a:rPr>
              <a:t>Organizatat Virtuele</a:t>
            </a:r>
          </a:p>
        </p:txBody>
      </p:sp>
      <p:sp>
        <p:nvSpPr>
          <p:cNvPr id="1157123" name="Rectangle 3"/>
          <p:cNvSpPr>
            <a:spLocks noGrp="1" noChangeArrowheads="1"/>
          </p:cNvSpPr>
          <p:nvPr>
            <p:ph type="body" idx="1"/>
          </p:nvPr>
        </p:nvSpPr>
        <p:spPr>
          <a:xfrm>
            <a:off x="252046" y="2924178"/>
            <a:ext cx="8702920" cy="3744913"/>
          </a:xfrm>
          <a:solidFill>
            <a:srgbClr val="FFFFCC"/>
          </a:solidFill>
        </p:spPr>
        <p:txBody>
          <a:bodyPr/>
          <a:lstStyle/>
          <a:p>
            <a:pPr eaLnBrk="1" hangingPunct="1">
              <a:lnSpc>
                <a:spcPct val="90000"/>
              </a:lnSpc>
              <a:defRPr/>
            </a:pPr>
            <a:r>
              <a:rPr lang="en-US" sz="2000" smtClean="0">
                <a:latin typeface="Verdana" pitchFamily="34" charset="0"/>
                <a:cs typeface="Tahoma" pitchFamily="34" charset="0"/>
              </a:rPr>
              <a:t>Paraqesin organizata gjeografikisht të dislocuara të cilat janë të ndërlidhura në bazë të interesit të përbashkët, kurse bashkpunimi realizohet nëpërmjet punëve  të pamvarura të tyre, nëpërmjet hapsirës dhe kohës, me ndihmën e teknologjive informative dhe telekomunikuese</a:t>
            </a:r>
          </a:p>
          <a:p>
            <a:pPr eaLnBrk="1" hangingPunct="1">
              <a:lnSpc>
                <a:spcPct val="90000"/>
              </a:lnSpc>
              <a:defRPr/>
            </a:pPr>
            <a:r>
              <a:rPr lang="en-US" sz="2000" smtClean="0">
                <a:latin typeface="Verdana" pitchFamily="34" charset="0"/>
                <a:cs typeface="Tahoma" pitchFamily="34" charset="0"/>
              </a:rPr>
              <a:t>Grup i identifikuar i njerzëve apo organizatave të cilët në mënyrë të konsiderueshme më shumë i shfrytzojnë informatat dhe teknologjitë komunikuese se sa interakcionet fizike.</a:t>
            </a:r>
          </a:p>
          <a:p>
            <a:pPr eaLnBrk="1" hangingPunct="1">
              <a:lnSpc>
                <a:spcPct val="90000"/>
              </a:lnSpc>
              <a:buFontTx/>
              <a:buNone/>
              <a:defRPr/>
            </a:pPr>
            <a:r>
              <a:rPr lang="en-US" sz="2000" smtClean="0">
                <a:latin typeface="Verdana" pitchFamily="34" charset="0"/>
                <a:cs typeface="Tahoma" pitchFamily="34" charset="0"/>
              </a:rPr>
              <a:t> </a:t>
            </a:r>
            <a:r>
              <a:rPr lang="en-US" sz="1800" b="1" smtClean="0">
                <a:effectLst>
                  <a:outerShdw blurRad="38100" dist="38100" dir="2700000" algn="tl">
                    <a:srgbClr val="FFFFFF"/>
                  </a:outerShdw>
                </a:effectLst>
                <a:latin typeface="Verdana" pitchFamily="34" charset="0"/>
                <a:cs typeface="Tahoma" pitchFamily="34" charset="0"/>
              </a:rPr>
              <a:t>Organizatat Virtuele janë të organizuara si</a:t>
            </a:r>
            <a:r>
              <a:rPr lang="en-US" sz="2400" smtClean="0">
                <a:latin typeface="Tahoma" pitchFamily="34" charset="0"/>
                <a:cs typeface="Tahoma" pitchFamily="34" charset="0"/>
              </a:rPr>
              <a:t>:</a:t>
            </a:r>
          </a:p>
          <a:p>
            <a:pPr eaLnBrk="1" hangingPunct="1">
              <a:lnSpc>
                <a:spcPct val="90000"/>
              </a:lnSpc>
              <a:buFontTx/>
              <a:buNone/>
              <a:defRPr/>
            </a:pPr>
            <a:r>
              <a:rPr lang="en-US" sz="1800" b="1" smtClean="0">
                <a:effectLst>
                  <a:outerShdw blurRad="38100" dist="38100" dir="2700000" algn="tl">
                    <a:srgbClr val="FFFFFF"/>
                  </a:outerShdw>
                </a:effectLst>
                <a:latin typeface="Verdana" pitchFamily="34" charset="0"/>
                <a:cs typeface="Tahoma" pitchFamily="34" charset="0"/>
              </a:rPr>
              <a:t>     </a:t>
            </a:r>
            <a:r>
              <a:rPr lang="en-US" sz="1800" b="1" smtClean="0">
                <a:solidFill>
                  <a:srgbClr val="0033CC"/>
                </a:solidFill>
                <a:effectLst>
                  <a:outerShdw blurRad="38100" dist="38100" dir="2700000" algn="tl">
                    <a:srgbClr val="000000"/>
                  </a:outerShdw>
                </a:effectLst>
                <a:latin typeface="Verdana" pitchFamily="34" charset="0"/>
                <a:cs typeface="Tahoma" pitchFamily="34" charset="0"/>
              </a:rPr>
              <a:t>- </a:t>
            </a:r>
            <a:r>
              <a:rPr lang="en-US" sz="1700" b="1" smtClean="0">
                <a:solidFill>
                  <a:srgbClr val="0033CC"/>
                </a:solidFill>
                <a:effectLst>
                  <a:outerShdw blurRad="38100" dist="38100" dir="2700000" algn="tl">
                    <a:srgbClr val="000000"/>
                  </a:outerShdw>
                </a:effectLst>
                <a:latin typeface="Verdana" pitchFamily="34" charset="0"/>
                <a:cs typeface="Tahoma" pitchFamily="34" charset="0"/>
              </a:rPr>
              <a:t>TELEWORK</a:t>
            </a:r>
          </a:p>
          <a:p>
            <a:pPr eaLnBrk="1" hangingPunct="1">
              <a:lnSpc>
                <a:spcPct val="90000"/>
              </a:lnSpc>
              <a:buFontTx/>
              <a:buNone/>
              <a:defRPr/>
            </a:pPr>
            <a:r>
              <a:rPr lang="en-US" sz="1700" b="1" smtClean="0">
                <a:solidFill>
                  <a:srgbClr val="0033CC"/>
                </a:solidFill>
                <a:effectLst>
                  <a:outerShdw blurRad="38100" dist="38100" dir="2700000" algn="tl">
                    <a:srgbClr val="000000"/>
                  </a:outerShdw>
                </a:effectLst>
                <a:latin typeface="Verdana" pitchFamily="34" charset="0"/>
                <a:cs typeface="Tahoma" pitchFamily="34" charset="0"/>
              </a:rPr>
              <a:t>     - ZYRAT VIRTUELE</a:t>
            </a:r>
          </a:p>
          <a:p>
            <a:pPr eaLnBrk="1" hangingPunct="1">
              <a:lnSpc>
                <a:spcPct val="90000"/>
              </a:lnSpc>
              <a:buFontTx/>
              <a:buNone/>
              <a:defRPr/>
            </a:pPr>
            <a:r>
              <a:rPr lang="en-US" sz="1700" b="1" smtClean="0">
                <a:solidFill>
                  <a:srgbClr val="0033CC"/>
                </a:solidFill>
                <a:effectLst>
                  <a:outerShdw blurRad="38100" dist="38100" dir="2700000" algn="tl">
                    <a:srgbClr val="000000"/>
                  </a:outerShdw>
                </a:effectLst>
                <a:latin typeface="Verdana" pitchFamily="34" charset="0"/>
                <a:cs typeface="Tahoma" pitchFamily="34" charset="0"/>
              </a:rPr>
              <a:t>     - EKIPET VIRTUELE</a:t>
            </a:r>
          </a:p>
        </p:txBody>
      </p:sp>
      <p:pic>
        <p:nvPicPr>
          <p:cNvPr id="88070" name="Picture 4" descr="With a Semantic Grid application a virtual organisation linking all actors can rapidly be made"/>
          <p:cNvPicPr>
            <a:picLocks noChangeAspect="1" noChangeArrowheads="1"/>
          </p:cNvPicPr>
          <p:nvPr/>
        </p:nvPicPr>
        <p:blipFill>
          <a:blip r:embed="rId3"/>
          <a:srcRect/>
          <a:stretch>
            <a:fillRect/>
          </a:stretch>
        </p:blipFill>
        <p:spPr bwMode="auto">
          <a:xfrm>
            <a:off x="6367098" y="4941888"/>
            <a:ext cx="2776903" cy="1898650"/>
          </a:xfrm>
          <a:prstGeom prst="rect">
            <a:avLst/>
          </a:prstGeom>
          <a:noFill/>
          <a:ln w="9525">
            <a:noFill/>
            <a:miter lim="800000"/>
            <a:headEnd/>
            <a:tailEnd/>
          </a:ln>
        </p:spPr>
      </p:pic>
      <p:pic>
        <p:nvPicPr>
          <p:cNvPr id="88071" name="Picture 5" descr="slide2"/>
          <p:cNvPicPr>
            <a:picLocks noChangeAspect="1" noChangeArrowheads="1"/>
          </p:cNvPicPr>
          <p:nvPr/>
        </p:nvPicPr>
        <p:blipFill>
          <a:blip r:embed="rId4"/>
          <a:srcRect/>
          <a:stretch>
            <a:fillRect/>
          </a:stretch>
        </p:blipFill>
        <p:spPr bwMode="auto">
          <a:xfrm>
            <a:off x="5111262" y="0"/>
            <a:ext cx="4032738" cy="29146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A7E599AE-FEA5-4DE9-85D0-9F1A6DC18F3E}" type="slidenum">
              <a:rPr lang="en-GB"/>
              <a:pPr>
                <a:defRPr/>
              </a:pPr>
              <a:t>27</a:t>
            </a:fld>
            <a:endParaRPr lang="en-GB"/>
          </a:p>
        </p:txBody>
      </p:sp>
      <p:sp>
        <p:nvSpPr>
          <p:cNvPr id="1260546" name="Rectangle 2"/>
          <p:cNvSpPr>
            <a:spLocks noGrp="1" noChangeArrowheads="1"/>
          </p:cNvSpPr>
          <p:nvPr>
            <p:ph type="title"/>
          </p:nvPr>
        </p:nvSpPr>
        <p:spPr>
          <a:xfrm>
            <a:off x="317990" y="277816"/>
            <a:ext cx="8508023" cy="1495425"/>
          </a:xfrm>
          <a:solidFill>
            <a:srgbClr val="CCFFFF"/>
          </a:solidFill>
        </p:spPr>
        <p:txBody>
          <a:bodyPr/>
          <a:lstStyle/>
          <a:p>
            <a:pPr eaLnBrk="1" hangingPunct="1">
              <a:defRPr/>
            </a:pPr>
            <a:r>
              <a:rPr lang="en-US" sz="1900" b="1" smtClean="0">
                <a:solidFill>
                  <a:srgbClr val="96004B"/>
                </a:solidFill>
                <a:effectLst>
                  <a:outerShdw blurRad="38100" dist="38100" dir="2700000" algn="tl">
                    <a:srgbClr val="000000"/>
                  </a:outerShdw>
                </a:effectLst>
                <a:latin typeface="Verdana" pitchFamily="34" charset="0"/>
              </a:rPr>
              <a:t>Presionet e Biznesit, Përgjigjet (Reagimet) Organizative,</a:t>
            </a:r>
            <a:br>
              <a:rPr lang="en-US" sz="1900" b="1" smtClean="0">
                <a:solidFill>
                  <a:srgbClr val="96004B"/>
                </a:solidFill>
                <a:effectLst>
                  <a:outerShdw blurRad="38100" dist="38100" dir="2700000" algn="tl">
                    <a:srgbClr val="000000"/>
                  </a:outerShdw>
                </a:effectLst>
                <a:latin typeface="Verdana" pitchFamily="34" charset="0"/>
              </a:rPr>
            </a:br>
            <a:r>
              <a:rPr lang="en-US" sz="1900" b="1" smtClean="0">
                <a:solidFill>
                  <a:srgbClr val="96004B"/>
                </a:solidFill>
                <a:effectLst>
                  <a:outerShdw blurRad="38100" dist="38100" dir="2700000" algn="tl">
                    <a:srgbClr val="000000"/>
                  </a:outerShdw>
                </a:effectLst>
                <a:latin typeface="Verdana" pitchFamily="34" charset="0"/>
              </a:rPr>
              <a:t> dhe Mbështetja nga TI</a:t>
            </a:r>
            <a:r>
              <a:rPr lang="en-US" sz="2200" b="1" smtClean="0">
                <a:effectLst>
                  <a:outerShdw blurRad="38100" dist="38100" dir="2700000" algn="tl">
                    <a:srgbClr val="FFFFFF"/>
                  </a:outerShdw>
                </a:effectLst>
                <a:latin typeface="Verdana" pitchFamily="34" charset="0"/>
              </a:rPr>
              <a:t> </a:t>
            </a:r>
            <a:br>
              <a:rPr lang="en-US" sz="2200" b="1" smtClean="0">
                <a:effectLst>
                  <a:outerShdw blurRad="38100" dist="38100" dir="2700000" algn="tl">
                    <a:srgbClr val="FFFFFF"/>
                  </a:outerShdw>
                </a:effectLst>
                <a:latin typeface="Verdana" pitchFamily="34" charset="0"/>
              </a:rPr>
            </a:br>
            <a:r>
              <a:rPr lang="en-US" sz="2200" b="1" smtClean="0">
                <a:effectLst>
                  <a:outerShdw blurRad="38100" dist="38100" dir="2700000" algn="tl">
                    <a:srgbClr val="FFFFFF"/>
                  </a:outerShdw>
                </a:effectLst>
                <a:latin typeface="Verdana" pitchFamily="34" charset="0"/>
              </a:rPr>
              <a:t> </a:t>
            </a:r>
            <a:r>
              <a:rPr lang="en-US" sz="1800" b="1" smtClean="0">
                <a:solidFill>
                  <a:srgbClr val="0066CC"/>
                </a:solidFill>
                <a:effectLst>
                  <a:outerShdw blurRad="38100" dist="38100" dir="2700000" algn="tl">
                    <a:srgbClr val="000000"/>
                  </a:outerShdw>
                </a:effectLst>
                <a:latin typeface="Verdana" pitchFamily="34" charset="0"/>
                <a:cs typeface="Tahoma" pitchFamily="34" charset="0"/>
              </a:rPr>
              <a:t>Business Pressures, Organizational Responses,</a:t>
            </a:r>
            <a:br>
              <a:rPr lang="en-US" sz="1800" b="1" smtClean="0">
                <a:solidFill>
                  <a:srgbClr val="0066CC"/>
                </a:solidFill>
                <a:effectLst>
                  <a:outerShdw blurRad="38100" dist="38100" dir="2700000" algn="tl">
                    <a:srgbClr val="000000"/>
                  </a:outerShdw>
                </a:effectLst>
                <a:latin typeface="Verdana" pitchFamily="34" charset="0"/>
                <a:cs typeface="Tahoma" pitchFamily="34" charset="0"/>
              </a:rPr>
            </a:br>
            <a:r>
              <a:rPr lang="en-US" sz="1800" b="1" smtClean="0">
                <a:solidFill>
                  <a:srgbClr val="0066CC"/>
                </a:solidFill>
                <a:effectLst>
                  <a:outerShdw blurRad="38100" dist="38100" dir="2700000" algn="tl">
                    <a:srgbClr val="000000"/>
                  </a:outerShdw>
                </a:effectLst>
                <a:latin typeface="Verdana" pitchFamily="34" charset="0"/>
                <a:cs typeface="Tahoma" pitchFamily="34" charset="0"/>
              </a:rPr>
              <a:t> and IT Support</a:t>
            </a:r>
            <a:r>
              <a:rPr lang="en-US" sz="2200" b="1" smtClean="0">
                <a:solidFill>
                  <a:srgbClr val="990033"/>
                </a:solidFill>
                <a:effectLst>
                  <a:outerShdw blurRad="38100" dist="38100" dir="2700000" algn="tl">
                    <a:srgbClr val="000000"/>
                  </a:outerShdw>
                </a:effectLst>
                <a:latin typeface="Verdana" pitchFamily="34" charset="0"/>
                <a:cs typeface="Tahoma" pitchFamily="34" charset="0"/>
              </a:rPr>
              <a:t> </a:t>
            </a:r>
          </a:p>
        </p:txBody>
      </p:sp>
      <p:sp>
        <p:nvSpPr>
          <p:cNvPr id="1260550" name="Rectangle 6"/>
          <p:cNvSpPr>
            <a:spLocks noGrp="1" noChangeArrowheads="1"/>
          </p:cNvSpPr>
          <p:nvPr>
            <p:ph type="body" idx="1"/>
          </p:nvPr>
        </p:nvSpPr>
        <p:spPr>
          <a:xfrm>
            <a:off x="583223" y="2276475"/>
            <a:ext cx="7696200" cy="3657600"/>
          </a:xfrm>
          <a:solidFill>
            <a:srgbClr val="FFFFCC"/>
          </a:solidFill>
        </p:spPr>
        <p:txBody>
          <a:bodyPr/>
          <a:lstStyle/>
          <a:p>
            <a:pPr eaLnBrk="1" hangingPunct="1">
              <a:buFontTx/>
              <a:buNone/>
              <a:defRPr/>
            </a:pPr>
            <a:r>
              <a:rPr lang="en-GB" sz="1600" b="1" smtClean="0">
                <a:latin typeface="Verdana" pitchFamily="34" charset="0"/>
              </a:rPr>
              <a:t>Presioni nga biznesi, mjedisi  biznesor është kombinim i faktorëve social, ligjore, ekonomik, fizik, dhe politike që ndikojnë në aktivitetet e biznesore.</a:t>
            </a:r>
            <a:r>
              <a:rPr lang="en-GB" sz="1600" smtClean="0">
                <a:latin typeface="Verdana" pitchFamily="34" charset="0"/>
              </a:rPr>
              <a:t> </a:t>
            </a:r>
          </a:p>
          <a:p>
            <a:pPr eaLnBrk="1" hangingPunct="1">
              <a:buFontTx/>
              <a:buNone/>
              <a:defRPr/>
            </a:pPr>
            <a:r>
              <a:rPr lang="en-GB" sz="1600" b="1" smtClean="0">
                <a:latin typeface="Verdana" pitchFamily="34" charset="0"/>
              </a:rPr>
              <a:t>Ndryshime të dukshme në ndonjë nga këto faktor kanë gjasa për të krijuar presion biznesit në organizatë.</a:t>
            </a:r>
            <a:r>
              <a:rPr lang="en-GB" sz="1600" smtClean="0">
                <a:latin typeface="Verdana" pitchFamily="34" charset="0"/>
              </a:rPr>
              <a:t> </a:t>
            </a:r>
            <a:br>
              <a:rPr lang="en-GB" sz="1600" smtClean="0">
                <a:latin typeface="Verdana" pitchFamily="34" charset="0"/>
              </a:rPr>
            </a:br>
            <a:endParaRPr lang="en-GB" sz="1600" smtClean="0">
              <a:latin typeface="Verdana" pitchFamily="34" charset="0"/>
            </a:endParaRPr>
          </a:p>
          <a:p>
            <a:pPr eaLnBrk="1" hangingPunct="1">
              <a:buFontTx/>
              <a:buNone/>
              <a:defRPr/>
            </a:pPr>
            <a:r>
              <a:rPr lang="en-GB" sz="1800" smtClean="0">
                <a:latin typeface="Verdana" pitchFamily="34" charset="0"/>
              </a:rPr>
              <a:t>Jan</a:t>
            </a:r>
            <a:r>
              <a:rPr lang="en-GB" sz="1600" b="1" smtClean="0">
                <a:latin typeface="Verdana" pitchFamily="34" charset="0"/>
              </a:rPr>
              <a:t>ë </a:t>
            </a:r>
            <a:r>
              <a:rPr lang="en-GB" sz="1800" smtClean="0">
                <a:latin typeface="Verdana" pitchFamily="34" charset="0"/>
              </a:rPr>
              <a:t>tri lloje të presioneve të biznesit me të cilat përballet Organizata- </a:t>
            </a:r>
            <a:r>
              <a:rPr lang="en-GB" sz="1800" smtClean="0">
                <a:solidFill>
                  <a:srgbClr val="96004B"/>
                </a:solidFill>
                <a:latin typeface="Verdana" pitchFamily="34" charset="0"/>
              </a:rPr>
              <a:t>- </a:t>
            </a:r>
            <a:r>
              <a:rPr lang="en-GB" sz="1600" b="1" smtClean="0">
                <a:solidFill>
                  <a:srgbClr val="96004B"/>
                </a:solidFill>
                <a:effectLst>
                  <a:outerShdw blurRad="38100" dist="38100" dir="2700000" algn="tl">
                    <a:srgbClr val="000000"/>
                  </a:outerShdw>
                </a:effectLst>
                <a:latin typeface="Verdana" pitchFamily="34" charset="0"/>
              </a:rPr>
              <a:t>Tregu,</a:t>
            </a:r>
          </a:p>
          <a:p>
            <a:pPr eaLnBrk="1" hangingPunct="1">
              <a:buFontTx/>
              <a:buNone/>
              <a:defRPr/>
            </a:pPr>
            <a:r>
              <a:rPr lang="en-GB" sz="1600" b="1" smtClean="0">
                <a:solidFill>
                  <a:srgbClr val="96004B"/>
                </a:solidFill>
                <a:effectLst>
                  <a:outerShdw blurRad="38100" dist="38100" dir="2700000" algn="tl">
                    <a:srgbClr val="000000"/>
                  </a:outerShdw>
                </a:effectLst>
                <a:latin typeface="Verdana" pitchFamily="34" charset="0"/>
              </a:rPr>
              <a:t>     - Teknologjia, </a:t>
            </a:r>
            <a:r>
              <a:rPr lang="en-GB" sz="1600" b="1" smtClean="0">
                <a:effectLst>
                  <a:outerShdw blurRad="38100" dist="38100" dir="2700000" algn="tl">
                    <a:srgbClr val="FFFFFF"/>
                  </a:outerShdw>
                </a:effectLst>
                <a:latin typeface="Verdana" pitchFamily="34" charset="0"/>
              </a:rPr>
              <a:t>dhe</a:t>
            </a:r>
            <a:r>
              <a:rPr lang="en-GB" sz="1600" b="1" smtClean="0">
                <a:solidFill>
                  <a:srgbClr val="96004B"/>
                </a:solidFill>
                <a:effectLst>
                  <a:outerShdw blurRad="38100" dist="38100" dir="2700000" algn="tl">
                    <a:srgbClr val="000000"/>
                  </a:outerShdw>
                </a:effectLst>
                <a:latin typeface="Verdana" pitchFamily="34" charset="0"/>
              </a:rPr>
              <a:t> </a:t>
            </a:r>
          </a:p>
          <a:p>
            <a:pPr eaLnBrk="1" hangingPunct="1">
              <a:buFontTx/>
              <a:buNone/>
              <a:defRPr/>
            </a:pPr>
            <a:r>
              <a:rPr lang="en-GB" sz="1600" b="1" smtClean="0">
                <a:solidFill>
                  <a:srgbClr val="96004B"/>
                </a:solidFill>
                <a:effectLst>
                  <a:outerShdw blurRad="38100" dist="38100" dir="2700000" algn="tl">
                    <a:srgbClr val="000000"/>
                  </a:outerShdw>
                </a:effectLst>
                <a:latin typeface="Verdana" pitchFamily="34" charset="0"/>
              </a:rPr>
              <a:t>     - Presionet shoqërore</a:t>
            </a:r>
            <a:r>
              <a:rPr lang="en-GB" sz="1800" smtClean="0">
                <a:latin typeface="Verdana" pitchFamily="34"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5D7F5EB-C8FF-40AA-9CB4-340B7A8A1D09}" type="slidenum">
              <a:rPr lang="en-GB"/>
              <a:pPr>
                <a:defRPr/>
              </a:pPr>
              <a:t>28</a:t>
            </a:fld>
            <a:endParaRPr lang="en-GB"/>
          </a:p>
        </p:txBody>
      </p:sp>
      <p:sp>
        <p:nvSpPr>
          <p:cNvPr id="1262594" name="Rectangle 2"/>
          <p:cNvSpPr>
            <a:spLocks noGrp="1" noChangeArrowheads="1"/>
          </p:cNvSpPr>
          <p:nvPr>
            <p:ph type="title"/>
          </p:nvPr>
        </p:nvSpPr>
        <p:spPr>
          <a:xfrm>
            <a:off x="849924" y="620713"/>
            <a:ext cx="6871189" cy="612775"/>
          </a:xfrm>
          <a:solidFill>
            <a:srgbClr val="FFFFCC"/>
          </a:solidFill>
        </p:spPr>
        <p:txBody>
          <a:bodyPr/>
          <a:lstStyle/>
          <a:p>
            <a:pPr eaLnBrk="1" hangingPunct="1">
              <a:defRPr/>
            </a:pPr>
            <a:r>
              <a:rPr lang="en-US" sz="2800" smtClean="0">
                <a:latin typeface="Tahoma" pitchFamily="34" charset="0"/>
                <a:cs typeface="Tahoma" pitchFamily="34" charset="0"/>
              </a:rPr>
              <a:t> </a:t>
            </a:r>
            <a:r>
              <a:rPr lang="en-GB" sz="2000" smtClean="0">
                <a:latin typeface="Verdana" pitchFamily="34" charset="0"/>
              </a:rPr>
              <a:t> </a:t>
            </a:r>
            <a:r>
              <a:rPr lang="en-GB" sz="2000" b="1" smtClean="0">
                <a:solidFill>
                  <a:srgbClr val="96004B"/>
                </a:solidFill>
                <a:effectLst>
                  <a:outerShdw blurRad="38100" dist="38100" dir="2700000" algn="tl">
                    <a:srgbClr val="000000"/>
                  </a:outerShdw>
                </a:effectLst>
                <a:latin typeface="Verdana" pitchFamily="34" charset="0"/>
              </a:rPr>
              <a:t>Mbështetje nga TI për përgjigjet Organizative</a:t>
            </a:r>
            <a:r>
              <a:rPr lang="en-GB" sz="2000" smtClean="0">
                <a:latin typeface="Verdana" pitchFamily="34" charset="0"/>
              </a:rPr>
              <a:t> </a:t>
            </a:r>
            <a:br>
              <a:rPr lang="en-GB" sz="2000" smtClean="0">
                <a:latin typeface="Verdana" pitchFamily="34" charset="0"/>
              </a:rPr>
            </a:br>
            <a:r>
              <a:rPr lang="en-GB" sz="2000" smtClean="0">
                <a:latin typeface="Verdana" pitchFamily="34" charset="0"/>
              </a:rPr>
              <a:t> </a:t>
            </a:r>
            <a:r>
              <a:rPr lang="en-US" sz="2000" b="1" smtClean="0">
                <a:solidFill>
                  <a:srgbClr val="0033CC"/>
                </a:solidFill>
                <a:effectLst>
                  <a:outerShdw blurRad="38100" dist="38100" dir="2700000" algn="tl">
                    <a:srgbClr val="000000"/>
                  </a:outerShdw>
                </a:effectLst>
                <a:latin typeface="Verdana" pitchFamily="34" charset="0"/>
                <a:cs typeface="Tahoma" pitchFamily="34" charset="0"/>
              </a:rPr>
              <a:t>IT support for organizational responses</a:t>
            </a:r>
          </a:p>
        </p:txBody>
      </p:sp>
      <p:pic>
        <p:nvPicPr>
          <p:cNvPr id="90117" name="Picture 4" descr="w0002-nn"/>
          <p:cNvPicPr>
            <a:picLocks noGrp="1" noChangeAspect="1" noChangeArrowheads="1"/>
          </p:cNvPicPr>
          <p:nvPr>
            <p:ph idx="1"/>
          </p:nvPr>
        </p:nvPicPr>
        <p:blipFill>
          <a:blip r:embed="rId3"/>
          <a:srcRect/>
          <a:stretch>
            <a:fillRect/>
          </a:stretch>
        </p:blipFill>
        <p:spPr>
          <a:xfrm>
            <a:off x="2244969" y="1628777"/>
            <a:ext cx="4718538" cy="4765675"/>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4C8AE78F-4648-4761-85D6-DBE16A89BD79}" type="slidenum">
              <a:rPr lang="en-GB"/>
              <a:pPr>
                <a:defRPr/>
              </a:pPr>
              <a:t>29</a:t>
            </a:fld>
            <a:endParaRPr lang="en-GB"/>
          </a:p>
        </p:txBody>
      </p:sp>
      <p:sp>
        <p:nvSpPr>
          <p:cNvPr id="1264642" name="Rectangle 2"/>
          <p:cNvSpPr>
            <a:spLocks noGrp="1" noChangeArrowheads="1"/>
          </p:cNvSpPr>
          <p:nvPr>
            <p:ph type="title"/>
          </p:nvPr>
        </p:nvSpPr>
        <p:spPr>
          <a:xfrm>
            <a:off x="539262" y="277816"/>
            <a:ext cx="8147538" cy="630237"/>
          </a:xfrm>
          <a:solidFill>
            <a:srgbClr val="CCFFFF"/>
          </a:solidFill>
        </p:spPr>
        <p:txBody>
          <a:bodyPr/>
          <a:lstStyle/>
          <a:p>
            <a:pPr eaLnBrk="1" hangingPunct="1">
              <a:defRPr/>
            </a:pPr>
            <a:r>
              <a:rPr lang="en-GB" sz="2200" b="1" smtClean="0">
                <a:solidFill>
                  <a:srgbClr val="96004B"/>
                </a:solidFill>
                <a:effectLst>
                  <a:outerShdw blurRad="38100" dist="38100" dir="2700000" algn="tl">
                    <a:srgbClr val="000000"/>
                  </a:outerShdw>
                </a:effectLst>
                <a:latin typeface="Verdana" pitchFamily="34" charset="0"/>
              </a:rPr>
              <a:t>Tre Llojet e Presionin t</a:t>
            </a:r>
            <a:r>
              <a:rPr lang="en-US" sz="2200" b="1" smtClean="0">
                <a:solidFill>
                  <a:srgbClr val="96004B"/>
                </a:solidFill>
                <a:effectLst>
                  <a:outerShdw blurRad="38100" dist="38100" dir="2700000" algn="tl">
                    <a:srgbClr val="000000"/>
                  </a:outerShdw>
                </a:effectLst>
                <a:latin typeface="Verdana" pitchFamily="34" charset="0"/>
              </a:rPr>
              <a:t>ë</a:t>
            </a:r>
            <a:r>
              <a:rPr lang="en-GB" sz="2200" b="1" smtClean="0">
                <a:solidFill>
                  <a:srgbClr val="96004B"/>
                </a:solidFill>
                <a:effectLst>
                  <a:outerShdw blurRad="38100" dist="38100" dir="2700000" algn="tl">
                    <a:srgbClr val="000000"/>
                  </a:outerShdw>
                </a:effectLst>
                <a:latin typeface="Verdana" pitchFamily="34" charset="0"/>
              </a:rPr>
              <a:t> Biznesit</a:t>
            </a:r>
            <a:r>
              <a:rPr lang="en-GB" sz="2200" b="1" smtClean="0">
                <a:latin typeface="Verdana" pitchFamily="34" charset="0"/>
              </a:rPr>
              <a:t/>
            </a:r>
            <a:br>
              <a:rPr lang="en-GB" sz="2200" b="1" smtClean="0">
                <a:latin typeface="Verdana" pitchFamily="34" charset="0"/>
              </a:rPr>
            </a:br>
            <a:r>
              <a:rPr lang="en-US" sz="1800" b="1" smtClean="0">
                <a:solidFill>
                  <a:srgbClr val="0033CC"/>
                </a:solidFill>
                <a:latin typeface="Verdana" pitchFamily="34" charset="0"/>
                <a:cs typeface="Tahoma" pitchFamily="34" charset="0"/>
              </a:rPr>
              <a:t>The Three Types of Business Pressure</a:t>
            </a:r>
            <a:r>
              <a:rPr lang="en-GB" sz="2000" smtClean="0">
                <a:latin typeface="Verdana" pitchFamily="34" charset="0"/>
              </a:rPr>
              <a:t> </a:t>
            </a:r>
            <a:endParaRPr lang="en-US" sz="2000" smtClean="0">
              <a:latin typeface="Verdana" pitchFamily="34" charset="0"/>
            </a:endParaRPr>
          </a:p>
        </p:txBody>
      </p:sp>
      <p:sp>
        <p:nvSpPr>
          <p:cNvPr id="1264643" name="Rectangle 3"/>
          <p:cNvSpPr>
            <a:spLocks noGrp="1" noChangeArrowheads="1"/>
          </p:cNvSpPr>
          <p:nvPr>
            <p:ph type="body" idx="1"/>
          </p:nvPr>
        </p:nvSpPr>
        <p:spPr>
          <a:xfrm>
            <a:off x="716573" y="981078"/>
            <a:ext cx="7444154" cy="4176713"/>
          </a:xfrm>
        </p:spPr>
        <p:txBody>
          <a:bodyPr/>
          <a:lstStyle/>
          <a:p>
            <a:pPr eaLnBrk="1" hangingPunct="1">
              <a:lnSpc>
                <a:spcPct val="90000"/>
              </a:lnSpc>
              <a:buFontTx/>
              <a:buNone/>
              <a:defRPr/>
            </a:pPr>
            <a:endParaRPr lang="en-GB" sz="2400" b="1" smtClean="0">
              <a:latin typeface="Verdana" pitchFamily="34" charset="0"/>
            </a:endParaRPr>
          </a:p>
          <a:p>
            <a:pPr lvl="1" eaLnBrk="1" hangingPunct="1">
              <a:lnSpc>
                <a:spcPct val="90000"/>
              </a:lnSpc>
              <a:buFontTx/>
              <a:buNone/>
              <a:defRPr/>
            </a:pPr>
            <a:r>
              <a:rPr lang="en-GB" sz="2000" b="1" smtClean="0">
                <a:solidFill>
                  <a:schemeClr val="folHlink"/>
                </a:solidFill>
                <a:effectLst>
                  <a:outerShdw blurRad="38100" dist="38100" dir="2700000" algn="tl">
                    <a:srgbClr val="C0C0C0"/>
                  </a:outerShdw>
                </a:effectLst>
                <a:latin typeface="Verdana" pitchFamily="34" charset="0"/>
              </a:rPr>
              <a:t>Presioni i Tregut</a:t>
            </a:r>
            <a:r>
              <a:rPr lang="en-GB" sz="2000" smtClean="0">
                <a:latin typeface="Verdana" pitchFamily="34" charset="0"/>
              </a:rPr>
              <a:t> </a:t>
            </a:r>
            <a:br>
              <a:rPr lang="en-GB" sz="2000" smtClean="0">
                <a:latin typeface="Verdana" pitchFamily="34" charset="0"/>
              </a:rPr>
            </a:br>
            <a:r>
              <a:rPr lang="en-GB" sz="1800" smtClean="0">
                <a:latin typeface="Verdana" pitchFamily="34" charset="0"/>
              </a:rPr>
              <a:t>- Ekonomia globale dhe konkurrenca e fortë </a:t>
            </a:r>
            <a:br>
              <a:rPr lang="en-GB" sz="1800" smtClean="0">
                <a:latin typeface="Verdana" pitchFamily="34" charset="0"/>
              </a:rPr>
            </a:br>
            <a:r>
              <a:rPr lang="en-GB" sz="1800" smtClean="0">
                <a:latin typeface="Verdana" pitchFamily="34" charset="0"/>
              </a:rPr>
              <a:t>- ndryshimi apo transformimi i natyrës së –fuqisë punëtore </a:t>
            </a:r>
            <a:br>
              <a:rPr lang="en-GB" sz="1800" smtClean="0">
                <a:latin typeface="Verdana" pitchFamily="34" charset="0"/>
              </a:rPr>
            </a:br>
            <a:r>
              <a:rPr lang="en-GB" sz="1800" smtClean="0">
                <a:latin typeface="Verdana" pitchFamily="34" charset="0"/>
              </a:rPr>
              <a:t>- klientë të fuqishëm</a:t>
            </a:r>
          </a:p>
          <a:p>
            <a:pPr lvl="1" eaLnBrk="1" hangingPunct="1">
              <a:lnSpc>
                <a:spcPct val="90000"/>
              </a:lnSpc>
              <a:buFontTx/>
              <a:buNone/>
              <a:defRPr/>
            </a:pPr>
            <a:r>
              <a:rPr lang="en-GB" sz="2000" b="1" smtClean="0">
                <a:solidFill>
                  <a:schemeClr val="folHlink"/>
                </a:solidFill>
                <a:effectLst>
                  <a:outerShdw blurRad="38100" dist="38100" dir="2700000" algn="tl">
                    <a:srgbClr val="C0C0C0"/>
                  </a:outerShdw>
                </a:effectLst>
                <a:latin typeface="Verdana" pitchFamily="34" charset="0"/>
              </a:rPr>
              <a:t>Presionet Teknologjike</a:t>
            </a:r>
            <a:r>
              <a:rPr lang="en-GB" sz="2000" smtClean="0">
                <a:latin typeface="Verdana" pitchFamily="34" charset="0"/>
              </a:rPr>
              <a:t> </a:t>
            </a:r>
            <a:br>
              <a:rPr lang="en-GB" sz="2000" smtClean="0">
                <a:latin typeface="Verdana" pitchFamily="34" charset="0"/>
              </a:rPr>
            </a:br>
            <a:r>
              <a:rPr lang="en-GB" sz="2000" smtClean="0">
                <a:latin typeface="Verdana" pitchFamily="34" charset="0"/>
              </a:rPr>
              <a:t>- </a:t>
            </a:r>
            <a:r>
              <a:rPr lang="en-GB" sz="1800" smtClean="0">
                <a:latin typeface="Verdana" pitchFamily="34" charset="0"/>
              </a:rPr>
              <a:t>Inovacionet Teknologjike dhe Vjetrimi </a:t>
            </a:r>
            <a:br>
              <a:rPr lang="en-GB" sz="1800" smtClean="0">
                <a:latin typeface="Verdana" pitchFamily="34" charset="0"/>
              </a:rPr>
            </a:br>
            <a:r>
              <a:rPr lang="en-GB" sz="1800" smtClean="0">
                <a:latin typeface="Verdana" pitchFamily="34" charset="0"/>
              </a:rPr>
              <a:t>- Mbingarkesa Informative</a:t>
            </a:r>
            <a:r>
              <a:rPr lang="en-GB" sz="2000" smtClean="0">
                <a:latin typeface="Verdana" pitchFamily="34" charset="0"/>
              </a:rPr>
              <a:t>. </a:t>
            </a:r>
          </a:p>
          <a:p>
            <a:pPr lvl="1" eaLnBrk="1" hangingPunct="1">
              <a:lnSpc>
                <a:spcPct val="90000"/>
              </a:lnSpc>
              <a:buFontTx/>
              <a:buNone/>
              <a:defRPr/>
            </a:pPr>
            <a:r>
              <a:rPr lang="en-GB" sz="2000" b="1" smtClean="0">
                <a:solidFill>
                  <a:schemeClr val="folHlink"/>
                </a:solidFill>
                <a:effectLst>
                  <a:outerShdw blurRad="38100" dist="38100" dir="2700000" algn="tl">
                    <a:srgbClr val="C0C0C0"/>
                  </a:outerShdw>
                </a:effectLst>
                <a:latin typeface="Verdana" pitchFamily="34" charset="0"/>
              </a:rPr>
              <a:t>Presioni shoqëror</a:t>
            </a:r>
            <a:r>
              <a:rPr lang="en-GB" sz="2000" smtClean="0">
                <a:latin typeface="Verdana" pitchFamily="34" charset="0"/>
              </a:rPr>
              <a:t> </a:t>
            </a:r>
            <a:br>
              <a:rPr lang="en-GB" sz="2000" smtClean="0">
                <a:latin typeface="Verdana" pitchFamily="34" charset="0"/>
              </a:rPr>
            </a:br>
            <a:r>
              <a:rPr lang="en-GB" sz="1800" smtClean="0">
                <a:latin typeface="Verdana" pitchFamily="34" charset="0"/>
              </a:rPr>
              <a:t>-Përgjegjësia Sociale</a:t>
            </a:r>
            <a:br>
              <a:rPr lang="en-GB" sz="1800" smtClean="0">
                <a:latin typeface="Verdana" pitchFamily="34" charset="0"/>
              </a:rPr>
            </a:br>
            <a:r>
              <a:rPr lang="en-GB" sz="1800" smtClean="0">
                <a:latin typeface="Verdana" pitchFamily="34" charset="0"/>
              </a:rPr>
              <a:t>-Rregullimiet dhe derregullimet  e Qeverisë </a:t>
            </a:r>
          </a:p>
          <a:p>
            <a:pPr lvl="1" eaLnBrk="1" hangingPunct="1">
              <a:lnSpc>
                <a:spcPct val="90000"/>
              </a:lnSpc>
              <a:buFontTx/>
              <a:buNone/>
              <a:defRPr/>
            </a:pPr>
            <a:r>
              <a:rPr lang="en-GB" sz="1800" smtClean="0">
                <a:latin typeface="Verdana" pitchFamily="34" charset="0"/>
              </a:rPr>
              <a:t>    -Shpenzimet për programe sociale </a:t>
            </a:r>
            <a:br>
              <a:rPr lang="en-GB" sz="1800" smtClean="0">
                <a:latin typeface="Verdana" pitchFamily="34" charset="0"/>
              </a:rPr>
            </a:br>
            <a:r>
              <a:rPr lang="en-GB" sz="1800" smtClean="0">
                <a:latin typeface="Verdana" pitchFamily="34" charset="0"/>
              </a:rPr>
              <a:t>-Mbrojtja kundër sulmeve terroriste </a:t>
            </a:r>
            <a:br>
              <a:rPr lang="en-GB" sz="1800" smtClean="0">
                <a:latin typeface="Verdana" pitchFamily="34" charset="0"/>
              </a:rPr>
            </a:br>
            <a:r>
              <a:rPr lang="en-GB" sz="1800" smtClean="0">
                <a:latin typeface="Verdana" pitchFamily="34" charset="0"/>
              </a:rPr>
              <a:t>-Çështjet Etike</a:t>
            </a:r>
            <a:endParaRPr lang="en-US" sz="1800" smtClean="0">
              <a:latin typeface="Verdana" pitchFamily="34" charset="0"/>
              <a:cs typeface="Tahoma" pitchFamily="34" charset="0"/>
            </a:endParaRPr>
          </a:p>
          <a:p>
            <a:pPr lvl="1" eaLnBrk="1" hangingPunct="1">
              <a:lnSpc>
                <a:spcPct val="90000"/>
              </a:lnSpc>
              <a:defRPr/>
            </a:pPr>
            <a:endParaRPr lang="en-US" sz="1800" smtClean="0">
              <a:latin typeface="Verdana" pitchFamily="34" charset="0"/>
              <a:cs typeface="Tahoma" pitchFamily="34" charset="0"/>
            </a:endParaRPr>
          </a:p>
          <a:p>
            <a:pPr lvl="1" eaLnBrk="1" hangingPunct="1">
              <a:lnSpc>
                <a:spcPct val="90000"/>
              </a:lnSpc>
              <a:defRPr/>
            </a:pPr>
            <a:endParaRPr lang="en-US" sz="800" smtClean="0">
              <a:latin typeface="Verdana" pitchFamily="34" charset="0"/>
              <a:cs typeface="Tahoma" pitchFamily="34" charset="0"/>
            </a:endParaRPr>
          </a:p>
          <a:p>
            <a:pPr lvl="1" eaLnBrk="1" hangingPunct="1">
              <a:lnSpc>
                <a:spcPct val="90000"/>
              </a:lnSpc>
              <a:buFontTx/>
              <a:buNone/>
              <a:defRPr/>
            </a:pPr>
            <a:endParaRPr lang="en-US" sz="800" smtClean="0">
              <a:latin typeface="Verdana" pitchFamily="34" charset="0"/>
              <a:cs typeface="Tahoma" pitchFamily="34" charset="0"/>
            </a:endParaRPr>
          </a:p>
        </p:txBody>
      </p:sp>
      <p:sp>
        <p:nvSpPr>
          <p:cNvPr id="91142" name="Text Box 4"/>
          <p:cNvSpPr txBox="1">
            <a:spLocks noChangeArrowheads="1"/>
          </p:cNvSpPr>
          <p:nvPr/>
        </p:nvSpPr>
        <p:spPr bwMode="auto">
          <a:xfrm>
            <a:off x="8244254" y="6237291"/>
            <a:ext cx="649166" cy="274637"/>
          </a:xfrm>
          <a:prstGeom prst="rect">
            <a:avLst/>
          </a:prstGeom>
          <a:noFill/>
          <a:ln w="9525" algn="ctr">
            <a:noFill/>
            <a:miter lim="800000"/>
            <a:headEnd/>
            <a:tailEnd/>
          </a:ln>
        </p:spPr>
        <p:txBody>
          <a:bodyPr>
            <a:spAutoFit/>
          </a:bodyPr>
          <a:lstStyle/>
          <a:p>
            <a:pPr>
              <a:spcBef>
                <a:spcPct val="50000"/>
              </a:spcBef>
            </a:pPr>
            <a:r>
              <a:rPr lang="en-US" sz="1200" b="0" baseline="0">
                <a:latin typeface="Arial" charset="0"/>
                <a:cs typeface="Arial" charset="0"/>
              </a:rPr>
              <a:t>18</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5B2B28AD-0FD5-4BDE-A2B1-7E05ED448876}" type="slidenum">
              <a:rPr lang="en-GB"/>
              <a:pPr>
                <a:defRPr/>
              </a:pPr>
              <a:t>3</a:t>
            </a:fld>
            <a:endParaRPr lang="en-GB"/>
          </a:p>
        </p:txBody>
      </p:sp>
      <p:pic>
        <p:nvPicPr>
          <p:cNvPr id="64516" name="Picture 2"/>
          <p:cNvPicPr>
            <a:picLocks noChangeAspect="1" noChangeArrowheads="1"/>
          </p:cNvPicPr>
          <p:nvPr/>
        </p:nvPicPr>
        <p:blipFill>
          <a:blip r:embed="rId3" cstate="print"/>
          <a:srcRect/>
          <a:stretch>
            <a:fillRect/>
          </a:stretch>
        </p:blipFill>
        <p:spPr bwMode="auto">
          <a:xfrm>
            <a:off x="2113085" y="260350"/>
            <a:ext cx="5205046" cy="659765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a:t>2011</a:t>
            </a:r>
            <a:endParaRPr lang="en-GB"/>
          </a:p>
        </p:txBody>
      </p:sp>
      <p:sp>
        <p:nvSpPr>
          <p:cNvPr id="7" name="Slide Number Placeholder 6"/>
          <p:cNvSpPr>
            <a:spLocks noGrp="1"/>
          </p:cNvSpPr>
          <p:nvPr>
            <p:ph type="sldNum" sz="quarter" idx="12"/>
          </p:nvPr>
        </p:nvSpPr>
        <p:spPr/>
        <p:txBody>
          <a:bodyPr/>
          <a:lstStyle/>
          <a:p>
            <a:pPr>
              <a:defRPr/>
            </a:pPr>
            <a:fld id="{46DB4D0E-E803-4142-B0F9-0676B55134BA}" type="slidenum">
              <a:rPr lang="en-GB"/>
              <a:pPr>
                <a:defRPr/>
              </a:pPr>
              <a:t>30</a:t>
            </a:fld>
            <a:endParaRPr lang="en-GB"/>
          </a:p>
        </p:txBody>
      </p:sp>
      <p:sp>
        <p:nvSpPr>
          <p:cNvPr id="1176578" name="Rectangle 2"/>
          <p:cNvSpPr>
            <a:spLocks noGrp="1" noChangeArrowheads="1"/>
          </p:cNvSpPr>
          <p:nvPr>
            <p:ph type="title"/>
          </p:nvPr>
        </p:nvSpPr>
        <p:spPr>
          <a:xfrm>
            <a:off x="583224" y="1052513"/>
            <a:ext cx="6871189" cy="576262"/>
          </a:xfrm>
          <a:solidFill>
            <a:srgbClr val="CCFFFF"/>
          </a:solidFill>
        </p:spPr>
        <p:txBody>
          <a:bodyPr lIns="92075" tIns="46038" rIns="92075" bIns="46038" anchor="ctr"/>
          <a:lstStyle/>
          <a:p>
            <a:pPr eaLnBrk="1" hangingPunct="1">
              <a:defRPr/>
            </a:pPr>
            <a:r>
              <a:rPr lang="en-US" sz="2400" b="1" smtClean="0">
                <a:solidFill>
                  <a:srgbClr val="990033"/>
                </a:solidFill>
                <a:effectLst>
                  <a:outerShdw blurRad="38100" dist="38100" dir="2700000" algn="tl">
                    <a:srgbClr val="000000"/>
                  </a:outerShdw>
                </a:effectLst>
                <a:latin typeface="Tahoma" pitchFamily="34" charset="0"/>
                <a:cs typeface="Tahoma" pitchFamily="34" charset="0"/>
              </a:rPr>
              <a:t>Sistemet Informative-konceptet dhe definicioni</a:t>
            </a:r>
          </a:p>
        </p:txBody>
      </p:sp>
      <p:sp>
        <p:nvSpPr>
          <p:cNvPr id="92165" name="Rectangle 3"/>
          <p:cNvSpPr>
            <a:spLocks noGrp="1" noChangeArrowheads="1"/>
          </p:cNvSpPr>
          <p:nvPr>
            <p:ph type="body" sz="half" idx="1"/>
          </p:nvPr>
        </p:nvSpPr>
        <p:spPr>
          <a:xfrm>
            <a:off x="451338" y="3860800"/>
            <a:ext cx="4520712" cy="1512888"/>
          </a:xfrm>
          <a:solidFill>
            <a:srgbClr val="CCFFFF"/>
          </a:solidFill>
        </p:spPr>
        <p:txBody>
          <a:bodyPr lIns="92075" tIns="46038" rIns="92075" bIns="46038"/>
          <a:lstStyle/>
          <a:p>
            <a:pPr eaLnBrk="1" hangingPunct="1">
              <a:lnSpc>
                <a:spcPct val="90000"/>
              </a:lnSpc>
            </a:pPr>
            <a:r>
              <a:rPr lang="en-US" sz="1400" smtClean="0">
                <a:latin typeface="Tahoma" pitchFamily="34" charset="0"/>
                <a:cs typeface="Tahoma" pitchFamily="34" charset="0"/>
              </a:rPr>
              <a:t> Management:  What is management?</a:t>
            </a:r>
          </a:p>
          <a:p>
            <a:pPr eaLnBrk="1" hangingPunct="1">
              <a:lnSpc>
                <a:spcPct val="90000"/>
              </a:lnSpc>
            </a:pPr>
            <a:r>
              <a:rPr lang="en-US" sz="1400" smtClean="0">
                <a:latin typeface="Tahoma" pitchFamily="34" charset="0"/>
                <a:cs typeface="Tahoma" pitchFamily="34" charset="0"/>
              </a:rPr>
              <a:t> Information:  What is information?</a:t>
            </a:r>
          </a:p>
          <a:p>
            <a:pPr eaLnBrk="1" hangingPunct="1">
              <a:lnSpc>
                <a:spcPct val="90000"/>
              </a:lnSpc>
            </a:pPr>
            <a:r>
              <a:rPr lang="en-US" sz="1400" smtClean="0">
                <a:latin typeface="Tahoma" pitchFamily="34" charset="0"/>
                <a:cs typeface="Tahoma" pitchFamily="34" charset="0"/>
              </a:rPr>
              <a:t> Systems:  What are systems?</a:t>
            </a:r>
          </a:p>
          <a:p>
            <a:pPr eaLnBrk="1" hangingPunct="1">
              <a:lnSpc>
                <a:spcPct val="90000"/>
              </a:lnSpc>
            </a:pPr>
            <a:r>
              <a:rPr lang="en-US" sz="1400" smtClean="0">
                <a:latin typeface="Tahoma" pitchFamily="34" charset="0"/>
                <a:cs typeface="Tahoma" pitchFamily="34" charset="0"/>
              </a:rPr>
              <a:t> What is an Organization</a:t>
            </a:r>
          </a:p>
          <a:p>
            <a:pPr eaLnBrk="1" hangingPunct="1">
              <a:lnSpc>
                <a:spcPct val="90000"/>
              </a:lnSpc>
            </a:pPr>
            <a:r>
              <a:rPr lang="en-US" sz="1400" smtClean="0">
                <a:latin typeface="Tahoma" pitchFamily="34" charset="0"/>
                <a:cs typeface="Tahoma" pitchFamily="34" charset="0"/>
              </a:rPr>
              <a:t> Information Systems: What are Information Systems?</a:t>
            </a:r>
          </a:p>
        </p:txBody>
      </p:sp>
      <p:sp>
        <p:nvSpPr>
          <p:cNvPr id="92166" name="Rectangle 4"/>
          <p:cNvSpPr>
            <a:spLocks noChangeArrowheads="1"/>
          </p:cNvSpPr>
          <p:nvPr/>
        </p:nvSpPr>
        <p:spPr bwMode="auto">
          <a:xfrm>
            <a:off x="383931" y="1844678"/>
            <a:ext cx="8376138" cy="1573213"/>
          </a:xfrm>
          <a:prstGeom prst="rect">
            <a:avLst/>
          </a:prstGeom>
          <a:solidFill>
            <a:srgbClr val="FFFF9F"/>
          </a:solidFill>
          <a:ln w="9525">
            <a:noFill/>
            <a:miter lim="800000"/>
            <a:headEnd/>
            <a:tailEnd/>
          </a:ln>
        </p:spPr>
        <p:txBody>
          <a:bodyPr>
            <a:spAutoFit/>
          </a:bodyPr>
          <a:lstStyle/>
          <a:p>
            <a:pPr algn="l">
              <a:spcAft>
                <a:spcPct val="10000"/>
              </a:spcAft>
            </a:pPr>
            <a:r>
              <a:rPr lang="en-US" sz="1800" baseline="0">
                <a:solidFill>
                  <a:srgbClr val="292929"/>
                </a:solidFill>
                <a:latin typeface="Tahoma" pitchFamily="34" charset="0"/>
                <a:cs typeface="Tahoma" pitchFamily="34" charset="0"/>
              </a:rPr>
              <a:t>Managementi: Çka është menaxhmenti?</a:t>
            </a:r>
          </a:p>
          <a:p>
            <a:pPr algn="l">
              <a:spcAft>
                <a:spcPct val="10000"/>
              </a:spcAft>
            </a:pPr>
            <a:r>
              <a:rPr lang="en-US" sz="1800" baseline="0">
                <a:solidFill>
                  <a:srgbClr val="292929"/>
                </a:solidFill>
                <a:latin typeface="Tahoma" pitchFamily="34" charset="0"/>
                <a:cs typeface="Tahoma" pitchFamily="34" charset="0"/>
              </a:rPr>
              <a:t>Informationi: Çka është informacioni?</a:t>
            </a:r>
          </a:p>
          <a:p>
            <a:pPr algn="l">
              <a:spcAft>
                <a:spcPct val="10000"/>
              </a:spcAft>
            </a:pPr>
            <a:r>
              <a:rPr lang="en-US" sz="1800" baseline="0">
                <a:solidFill>
                  <a:srgbClr val="292929"/>
                </a:solidFill>
                <a:latin typeface="Tahoma" pitchFamily="34" charset="0"/>
                <a:cs typeface="Tahoma" pitchFamily="34" charset="0"/>
              </a:rPr>
              <a:t>Sistemet: Çka janë sistemet?</a:t>
            </a:r>
          </a:p>
          <a:p>
            <a:pPr algn="l">
              <a:spcAft>
                <a:spcPct val="10000"/>
              </a:spcAft>
            </a:pPr>
            <a:r>
              <a:rPr lang="en-US" sz="1800" baseline="0">
                <a:solidFill>
                  <a:srgbClr val="292929"/>
                </a:solidFill>
                <a:latin typeface="Tahoma" pitchFamily="34" charset="0"/>
                <a:cs typeface="Tahoma" pitchFamily="34" charset="0"/>
              </a:rPr>
              <a:t>Çka është organizata?</a:t>
            </a:r>
          </a:p>
          <a:p>
            <a:pPr algn="l">
              <a:spcAft>
                <a:spcPct val="10000"/>
              </a:spcAft>
            </a:pPr>
            <a:r>
              <a:rPr lang="en-US" sz="1800" baseline="0">
                <a:solidFill>
                  <a:srgbClr val="292929"/>
                </a:solidFill>
                <a:latin typeface="Tahoma" pitchFamily="34" charset="0"/>
                <a:cs typeface="Tahoma" pitchFamily="34" charset="0"/>
              </a:rPr>
              <a:t>Sistemet e Informationit: Çka paraqesin Sistemet e Informacionit?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4F2AC2B7-0115-478C-94F7-0483C3DFB826}" type="slidenum">
              <a:rPr lang="en-GB"/>
              <a:pPr>
                <a:defRPr/>
              </a:pPr>
              <a:t>31</a:t>
            </a:fld>
            <a:endParaRPr lang="en-GB"/>
          </a:p>
        </p:txBody>
      </p:sp>
      <p:pic>
        <p:nvPicPr>
          <p:cNvPr id="93188" name="Picture 2"/>
          <p:cNvPicPr>
            <a:picLocks noChangeAspect="1" noChangeArrowheads="1"/>
          </p:cNvPicPr>
          <p:nvPr/>
        </p:nvPicPr>
        <p:blipFill>
          <a:blip r:embed="rId2"/>
          <a:srcRect/>
          <a:stretch>
            <a:fillRect/>
          </a:stretch>
        </p:blipFill>
        <p:spPr bwMode="auto">
          <a:xfrm>
            <a:off x="716574" y="260353"/>
            <a:ext cx="7511562" cy="6151563"/>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699CCF07-60EA-438F-BCD2-37799584DDDE}" type="slidenum">
              <a:rPr lang="en-GB"/>
              <a:pPr>
                <a:defRPr/>
              </a:pPr>
              <a:t>32</a:t>
            </a:fld>
            <a:endParaRPr lang="en-GB"/>
          </a:p>
        </p:txBody>
      </p:sp>
      <p:sp>
        <p:nvSpPr>
          <p:cNvPr id="1268738" name="Rectangle 2"/>
          <p:cNvSpPr>
            <a:spLocks noChangeArrowheads="1"/>
          </p:cNvSpPr>
          <p:nvPr/>
        </p:nvSpPr>
        <p:spPr bwMode="auto">
          <a:xfrm>
            <a:off x="118698" y="773115"/>
            <a:ext cx="9025303" cy="5025991"/>
          </a:xfrm>
          <a:prstGeom prst="rect">
            <a:avLst/>
          </a:prstGeom>
          <a:solidFill>
            <a:srgbClr val="FFFF9F"/>
          </a:solidFill>
          <a:ln w="9525">
            <a:noFill/>
            <a:miter lim="800000"/>
            <a:headEnd/>
            <a:tailEnd/>
          </a:ln>
          <a:effectLst/>
        </p:spPr>
        <p:txBody>
          <a:bodyPr anchor="ctr">
            <a:spAutoFit/>
          </a:bodyPr>
          <a:lstStyle/>
          <a:p>
            <a:pPr algn="l">
              <a:spcBef>
                <a:spcPct val="20000"/>
              </a:spcBef>
              <a:spcAft>
                <a:spcPct val="20000"/>
              </a:spcAft>
              <a:defRPr/>
            </a:pPr>
            <a:r>
              <a:rPr lang="it-IT" sz="1900" baseline="0">
                <a:solidFill>
                  <a:srgbClr val="003399"/>
                </a:solidFill>
                <a:latin typeface="Tahoma" pitchFamily="34" charset="0"/>
                <a:cs typeface="Tahoma" pitchFamily="34" charset="0"/>
              </a:rPr>
              <a:t>Sistemet Informative t</a:t>
            </a:r>
            <a:r>
              <a:rPr lang="en-US" sz="1900" baseline="0">
                <a:solidFill>
                  <a:srgbClr val="003399"/>
                </a:solidFill>
                <a:latin typeface="Tahoma"/>
                <a:cs typeface="Tahoma" pitchFamily="34" charset="0"/>
              </a:rPr>
              <a:t>ë</a:t>
            </a:r>
            <a:r>
              <a:rPr lang="it-IT" sz="1900" baseline="0">
                <a:solidFill>
                  <a:srgbClr val="003399"/>
                </a:solidFill>
                <a:latin typeface="Tahoma" pitchFamily="34" charset="0"/>
                <a:cs typeface="Tahoma" pitchFamily="34" charset="0"/>
              </a:rPr>
              <a:t> Menaxhimentit  mund të analizohet në këtë mënyrë</a:t>
            </a:r>
            <a:r>
              <a:rPr lang="it-IT" sz="1900" b="0" baseline="0">
                <a:latin typeface="Tahoma" pitchFamily="34" charset="0"/>
                <a:cs typeface="Tahoma" pitchFamily="34" charset="0"/>
              </a:rPr>
              <a:t>:</a:t>
            </a:r>
          </a:p>
          <a:p>
            <a:pPr algn="l">
              <a:spcBef>
                <a:spcPct val="20000"/>
              </a:spcBef>
              <a:spcAft>
                <a:spcPct val="20000"/>
              </a:spcAft>
              <a:defRPr/>
            </a:pPr>
            <a:endParaRPr lang="it-IT" sz="1900" b="0" baseline="0">
              <a:latin typeface="Tahoma" pitchFamily="34" charset="0"/>
              <a:cs typeface="Tahoma" pitchFamily="34" charset="0"/>
            </a:endParaRPr>
          </a:p>
          <a:p>
            <a:pPr algn="l">
              <a:spcBef>
                <a:spcPct val="20000"/>
              </a:spcBef>
              <a:spcAft>
                <a:spcPct val="20000"/>
              </a:spcAft>
              <a:defRPr/>
            </a:pPr>
            <a:r>
              <a:rPr lang="it-IT" sz="1700" baseline="0">
                <a:solidFill>
                  <a:srgbClr val="990033"/>
                </a:solidFill>
                <a:effectLst>
                  <a:outerShdw blurRad="38100" dist="38100" dir="2700000" algn="tl">
                    <a:srgbClr val="000000"/>
                  </a:outerShdw>
                </a:effectLst>
                <a:latin typeface="Tahoma" pitchFamily="34" charset="0"/>
                <a:cs typeface="Tahoma" pitchFamily="34" charset="0"/>
              </a:rPr>
              <a:t>Menaxhimi</a:t>
            </a:r>
            <a:r>
              <a:rPr lang="it-IT" sz="1700" b="0" baseline="0">
                <a:latin typeface="Tahoma" pitchFamily="34" charset="0"/>
                <a:cs typeface="Tahoma" pitchFamily="34" charset="0"/>
              </a:rPr>
              <a:t>: Menaxhimi i mbulon </a:t>
            </a:r>
            <a:r>
              <a:rPr lang="it-IT" sz="1700" b="0" u="sng" baseline="0">
                <a:latin typeface="Tahoma" pitchFamily="34" charset="0"/>
                <a:cs typeface="Tahoma" pitchFamily="34" charset="0"/>
              </a:rPr>
              <a:t>planifikimin</a:t>
            </a:r>
            <a:r>
              <a:rPr lang="it-IT" sz="1700" b="0" baseline="0">
                <a:latin typeface="Tahoma" pitchFamily="34" charset="0"/>
                <a:cs typeface="Tahoma" pitchFamily="34" charset="0"/>
              </a:rPr>
              <a:t>, </a:t>
            </a:r>
            <a:r>
              <a:rPr lang="it-IT" sz="1700" b="0" u="sng" baseline="0">
                <a:latin typeface="Tahoma" pitchFamily="34" charset="0"/>
                <a:cs typeface="Tahoma" pitchFamily="34" charset="0"/>
              </a:rPr>
              <a:t>kontrollin</a:t>
            </a:r>
            <a:r>
              <a:rPr lang="it-IT" sz="1700" b="0" baseline="0">
                <a:latin typeface="Tahoma" pitchFamily="34" charset="0"/>
                <a:cs typeface="Tahoma" pitchFamily="34" charset="0"/>
              </a:rPr>
              <a:t> dhe </a:t>
            </a:r>
            <a:r>
              <a:rPr lang="it-IT" sz="1700" b="0" u="sng" baseline="0">
                <a:latin typeface="Tahoma" pitchFamily="34" charset="0"/>
                <a:cs typeface="Tahoma" pitchFamily="34" charset="0"/>
              </a:rPr>
              <a:t>administrimin</a:t>
            </a:r>
            <a:r>
              <a:rPr lang="it-IT" sz="1700" b="0" baseline="0">
                <a:latin typeface="Tahoma" pitchFamily="34" charset="0"/>
                <a:cs typeface="Tahoma" pitchFamily="34" charset="0"/>
              </a:rPr>
              <a:t> e operacioneve të caktuara.</a:t>
            </a:r>
          </a:p>
          <a:p>
            <a:pPr algn="l">
              <a:spcBef>
                <a:spcPct val="20000"/>
              </a:spcBef>
              <a:defRPr/>
            </a:pPr>
            <a:r>
              <a:rPr lang="it-IT" sz="1700" b="0" u="sng" baseline="0">
                <a:latin typeface="Tahoma" pitchFamily="34" charset="0"/>
                <a:cs typeface="Tahoma" pitchFamily="34" charset="0"/>
              </a:rPr>
              <a:t>Menaxhmenti i lartë trajton Planifikimin</a:t>
            </a:r>
            <a:r>
              <a:rPr lang="it-IT" sz="1700" b="0" baseline="0">
                <a:latin typeface="Tahoma" pitchFamily="34" charset="0"/>
                <a:cs typeface="Tahoma" pitchFamily="34" charset="0"/>
              </a:rPr>
              <a:t>, </a:t>
            </a:r>
            <a:r>
              <a:rPr lang="it-IT" sz="1700" b="0" u="sng" baseline="0">
                <a:latin typeface="Tahoma" pitchFamily="34" charset="0"/>
                <a:cs typeface="Tahoma" pitchFamily="34" charset="0"/>
              </a:rPr>
              <a:t>Menaxhmenti i mes</a:t>
            </a:r>
            <a:r>
              <a:rPr lang="it-IT" sz="1700" b="0" u="sng" baseline="0">
                <a:latin typeface="Lucida Bright" pitchFamily="18" charset="0"/>
                <a:cs typeface="Tahoma" pitchFamily="34" charset="0"/>
              </a:rPr>
              <a:t>ë</a:t>
            </a:r>
            <a:r>
              <a:rPr lang="it-IT" sz="1700" b="0" u="sng" baseline="0">
                <a:latin typeface="Tahoma" pitchFamily="34" charset="0"/>
                <a:cs typeface="Tahoma" pitchFamily="34" charset="0"/>
              </a:rPr>
              <a:t>m përqendrohet në kontrollin</a:t>
            </a:r>
            <a:r>
              <a:rPr lang="it-IT" sz="1700" b="0" baseline="0">
                <a:latin typeface="Tahoma" pitchFamily="34" charset="0"/>
                <a:cs typeface="Tahoma" pitchFamily="34" charset="0"/>
              </a:rPr>
              <a:t> dhe </a:t>
            </a:r>
            <a:r>
              <a:rPr lang="it-IT" sz="1700" b="0" u="sng" baseline="0">
                <a:latin typeface="Tahoma" pitchFamily="34" charset="0"/>
                <a:cs typeface="Tahoma" pitchFamily="34" charset="0"/>
              </a:rPr>
              <a:t>menaxhmenti i ulët ka të bëjë me Administratën aktuale</a:t>
            </a:r>
            <a:r>
              <a:rPr lang="it-IT" sz="1700" b="0" baseline="0">
                <a:latin typeface="Tahoma" pitchFamily="34" charset="0"/>
                <a:cs typeface="Tahoma" pitchFamily="34" charset="0"/>
              </a:rPr>
              <a:t>.</a:t>
            </a:r>
            <a:endParaRPr lang="en-US" sz="1700" b="0" baseline="0">
              <a:latin typeface="Tahoma" pitchFamily="34" charset="0"/>
              <a:cs typeface="Tahoma" pitchFamily="34" charset="0"/>
            </a:endParaRPr>
          </a:p>
          <a:p>
            <a:pPr algn="l">
              <a:spcBef>
                <a:spcPct val="20000"/>
              </a:spcBef>
              <a:buFontTx/>
              <a:buChar char="•"/>
              <a:defRPr/>
            </a:pPr>
            <a:r>
              <a:rPr lang="en-US" sz="1700" baseline="0">
                <a:solidFill>
                  <a:srgbClr val="990033"/>
                </a:solidFill>
                <a:effectLst>
                  <a:outerShdw blurRad="38100" dist="38100" dir="2700000" algn="tl">
                    <a:srgbClr val="000000"/>
                  </a:outerShdw>
                </a:effectLst>
                <a:latin typeface="Tahoma" pitchFamily="34" charset="0"/>
                <a:cs typeface="Tahoma" pitchFamily="34" charset="0"/>
              </a:rPr>
              <a:t>Informata</a:t>
            </a:r>
            <a:r>
              <a:rPr lang="en-US" sz="1700" b="0" baseline="0">
                <a:latin typeface="Tahoma" pitchFamily="34" charset="0"/>
                <a:cs typeface="Tahoma" pitchFamily="34" charset="0"/>
              </a:rPr>
              <a:t>: Informacioni, në SIM, do të thotë të dhëna të përpunuara që ndihmojnë menaxhmentin në planifikimin, kontrollin dhe operacionet. </a:t>
            </a:r>
          </a:p>
          <a:p>
            <a:pPr algn="l">
              <a:spcBef>
                <a:spcPct val="20000"/>
              </a:spcBef>
              <a:defRPr/>
            </a:pPr>
            <a:r>
              <a:rPr lang="en-US" sz="1700" b="0" baseline="0">
                <a:latin typeface="Tahoma" pitchFamily="34" charset="0"/>
                <a:cs typeface="Tahoma" pitchFamily="34" charset="0"/>
              </a:rPr>
              <a:t> -</a:t>
            </a:r>
            <a:r>
              <a:rPr lang="en-US" sz="1700" b="0" u="sng" baseline="0">
                <a:latin typeface="Tahoma" pitchFamily="34" charset="0"/>
                <a:cs typeface="Tahoma" pitchFamily="34" charset="0"/>
              </a:rPr>
              <a:t>Të dhënat paraqesin të gjitha faktet që dalin nga operacionet e caktuara.</a:t>
            </a:r>
          </a:p>
          <a:p>
            <a:pPr algn="l">
              <a:spcBef>
                <a:spcPct val="20000"/>
              </a:spcBef>
              <a:defRPr/>
            </a:pPr>
            <a:r>
              <a:rPr lang="en-US" sz="1700" b="0" baseline="0">
                <a:latin typeface="Tahoma" pitchFamily="34" charset="0"/>
                <a:cs typeface="Tahoma" pitchFamily="34" charset="0"/>
              </a:rPr>
              <a:t> -</a:t>
            </a:r>
            <a:r>
              <a:rPr lang="en-US" sz="1700" b="0" u="sng" baseline="0">
                <a:latin typeface="Tahoma" pitchFamily="34" charset="0"/>
                <a:cs typeface="Tahoma" pitchFamily="34" charset="0"/>
              </a:rPr>
              <a:t>E dhëna është e përpunuar që dmth e regjistruar,e përmbledhur,e krahasuar dhe në fund e prezantuar menaxhmentit në formën e një (SIM) raportit</a:t>
            </a:r>
            <a:r>
              <a:rPr lang="en-US" sz="1700" b="0" baseline="0">
                <a:latin typeface="Tahoma" pitchFamily="34" charset="0"/>
                <a:cs typeface="Tahoma" pitchFamily="34" charset="0"/>
              </a:rPr>
              <a:t> .</a:t>
            </a:r>
          </a:p>
          <a:p>
            <a:pPr algn="l">
              <a:spcBef>
                <a:spcPct val="20000"/>
              </a:spcBef>
              <a:buFontTx/>
              <a:buChar char="•"/>
              <a:defRPr/>
            </a:pPr>
            <a:r>
              <a:rPr lang="en-US" sz="1700" baseline="0">
                <a:solidFill>
                  <a:srgbClr val="990033"/>
                </a:solidFill>
                <a:effectLst>
                  <a:outerShdw blurRad="38100" dist="38100" dir="2700000" algn="tl">
                    <a:srgbClr val="000000"/>
                  </a:outerShdw>
                </a:effectLst>
                <a:latin typeface="Tahoma" pitchFamily="34" charset="0"/>
                <a:cs typeface="Tahoma" pitchFamily="34" charset="0"/>
              </a:rPr>
              <a:t>Sistemi</a:t>
            </a:r>
            <a:r>
              <a:rPr lang="en-US" sz="1700" b="0" baseline="0">
                <a:latin typeface="Tahoma" pitchFamily="34" charset="0"/>
                <a:cs typeface="Tahoma" pitchFamily="34" charset="0"/>
              </a:rPr>
              <a:t>: Të dhënat janë përpunuar në informacion me ndihmën e një sistemi. </a:t>
            </a:r>
          </a:p>
          <a:p>
            <a:pPr algn="l">
              <a:spcBef>
                <a:spcPct val="20000"/>
              </a:spcBef>
              <a:defRPr/>
            </a:pPr>
            <a:r>
              <a:rPr lang="en-US" sz="1700" b="0" baseline="0">
                <a:latin typeface="Tahoma" pitchFamily="34" charset="0"/>
                <a:cs typeface="Tahoma" pitchFamily="34" charset="0"/>
              </a:rPr>
              <a:t>-</a:t>
            </a:r>
            <a:r>
              <a:rPr lang="en-US" sz="1700" b="0" u="sng" baseline="0">
                <a:latin typeface="Tahoma" pitchFamily="34" charset="0"/>
                <a:cs typeface="Tahoma" pitchFamily="34" charset="0"/>
              </a:rPr>
              <a:t>Një sistem është i përbërë nga inputet, procesimet, dhe outputet  dhe feedback-u (lidhja e serishme prapavajtëse ose kontrolli.</a:t>
            </a:r>
          </a:p>
          <a:p>
            <a:pPr algn="l">
              <a:defRPr/>
            </a:pPr>
            <a:endParaRPr lang="en-US" sz="800" b="0" u="sng" baseline="0">
              <a:latin typeface="Tahoma" pitchFamily="34" charset="0"/>
              <a:cs typeface="Tahoma" pitchFamily="34" charset="0"/>
            </a:endParaRPr>
          </a:p>
          <a:p>
            <a:pPr algn="l">
              <a:defRPr/>
            </a:pPr>
            <a:r>
              <a:rPr lang="en-US" sz="1600" i="1" baseline="0">
                <a:solidFill>
                  <a:schemeClr val="folHlink"/>
                </a:solidFill>
                <a:latin typeface="Tahoma" pitchFamily="34" charset="0"/>
                <a:cs typeface="Tahoma" pitchFamily="34" charset="0"/>
              </a:rPr>
              <a:t>Kështu </a:t>
            </a:r>
            <a:r>
              <a:rPr lang="en-US" sz="1600" i="1" baseline="0">
                <a:solidFill>
                  <a:schemeClr val="folHlink"/>
                </a:solidFill>
                <a:effectLst>
                  <a:outerShdw blurRad="38100" dist="38100" dir="2700000" algn="tl">
                    <a:srgbClr val="000000"/>
                  </a:outerShdw>
                </a:effectLst>
                <a:latin typeface="Tahoma" pitchFamily="34" charset="0"/>
                <a:cs typeface="Tahoma" pitchFamily="34" charset="0"/>
              </a:rPr>
              <a:t>SIM </a:t>
            </a:r>
            <a:r>
              <a:rPr lang="en-US" sz="1600" i="1" baseline="0">
                <a:solidFill>
                  <a:schemeClr val="folHlink"/>
                </a:solidFill>
                <a:latin typeface="Tahoma" pitchFamily="34" charset="0"/>
                <a:cs typeface="Tahoma" pitchFamily="34" charset="0"/>
              </a:rPr>
              <a:t>do të thotë  </a:t>
            </a:r>
            <a:r>
              <a:rPr lang="en-US" sz="1600" i="1" baseline="0">
                <a:solidFill>
                  <a:schemeClr val="folHlink"/>
                </a:solidFill>
                <a:effectLst>
                  <a:outerShdw blurRad="38100" dist="38100" dir="2700000" algn="tl">
                    <a:srgbClr val="000000"/>
                  </a:outerShdw>
                </a:effectLst>
                <a:latin typeface="Tahoma" pitchFamily="34" charset="0"/>
                <a:cs typeface="Tahoma" pitchFamily="34" charset="0"/>
              </a:rPr>
              <a:t>Sistem Informativ</a:t>
            </a:r>
            <a:r>
              <a:rPr lang="en-US" sz="1600" i="1" baseline="0">
                <a:solidFill>
                  <a:schemeClr val="folHlink"/>
                </a:solidFill>
                <a:latin typeface="Tahoma" pitchFamily="34" charset="0"/>
                <a:cs typeface="Tahoma" pitchFamily="34" charset="0"/>
              </a:rPr>
              <a:t> për përpunimin e të dhënave në mënyrë që </a:t>
            </a:r>
            <a:r>
              <a:rPr lang="en-US" sz="1600" i="1" baseline="0">
                <a:solidFill>
                  <a:schemeClr val="folHlink"/>
                </a:solidFill>
                <a:effectLst>
                  <a:outerShdw blurRad="38100" dist="38100" dir="2700000" algn="tl">
                    <a:srgbClr val="000000"/>
                  </a:outerShdw>
                </a:effectLst>
                <a:latin typeface="Tahoma" pitchFamily="34" charset="0"/>
                <a:cs typeface="Tahoma" pitchFamily="34" charset="0"/>
              </a:rPr>
              <a:t>Menaxhmentit</a:t>
            </a:r>
            <a:r>
              <a:rPr lang="en-US" sz="1600" i="1" baseline="0">
                <a:solidFill>
                  <a:schemeClr val="folHlink"/>
                </a:solidFill>
                <a:latin typeface="Tahoma" pitchFamily="34" charset="0"/>
                <a:cs typeface="Tahoma" pitchFamily="34" charset="0"/>
              </a:rPr>
              <a:t> t’ia ofroj informacionet e duhura për kryerjen e funksioneve të tija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AA8A85AA-136B-4E1D-A2C0-D9869A008081}" type="slidenum">
              <a:rPr lang="en-GB"/>
              <a:pPr>
                <a:defRPr/>
              </a:pPr>
              <a:t>33</a:t>
            </a:fld>
            <a:endParaRPr lang="en-GB"/>
          </a:p>
        </p:txBody>
      </p:sp>
      <p:sp>
        <p:nvSpPr>
          <p:cNvPr id="1287170" name="Rectangle 2"/>
          <p:cNvSpPr>
            <a:spLocks noGrp="1" noChangeArrowheads="1"/>
          </p:cNvSpPr>
          <p:nvPr>
            <p:ph type="body" idx="1"/>
          </p:nvPr>
        </p:nvSpPr>
        <p:spPr>
          <a:xfrm>
            <a:off x="252048" y="692153"/>
            <a:ext cx="8773258" cy="5400675"/>
          </a:xfrm>
          <a:solidFill>
            <a:srgbClr val="FFFF9F"/>
          </a:solidFill>
        </p:spPr>
        <p:txBody>
          <a:bodyPr/>
          <a:lstStyle/>
          <a:p>
            <a:pPr algn="ctr" eaLnBrk="1" hangingPunct="1">
              <a:buFontTx/>
              <a:buNone/>
              <a:defRPr/>
            </a:pPr>
            <a:r>
              <a:rPr lang="en-US" sz="2400" b="1" smtClean="0">
                <a:solidFill>
                  <a:srgbClr val="96004B"/>
                </a:solidFill>
                <a:effectLst>
                  <a:outerShdw blurRad="38100" dist="38100" dir="2700000" algn="tl">
                    <a:srgbClr val="000000"/>
                  </a:outerShdw>
                </a:effectLst>
                <a:latin typeface="Verdana" pitchFamily="34" charset="0"/>
                <a:cs typeface="Tahoma" pitchFamily="34" charset="0"/>
              </a:rPr>
              <a:t>Çfarë bëjnë Menaxherët?</a:t>
            </a:r>
            <a:r>
              <a:rPr lang="en-US" sz="2400" b="1" smtClean="0">
                <a:solidFill>
                  <a:srgbClr val="990033"/>
                </a:solidFill>
                <a:latin typeface="Verdana" pitchFamily="34" charset="0"/>
                <a:cs typeface="Tahoma" pitchFamily="34" charset="0"/>
              </a:rPr>
              <a:t> </a:t>
            </a:r>
            <a:endParaRPr lang="en-US" sz="2000" u="sng" smtClean="0">
              <a:solidFill>
                <a:srgbClr val="0066CC"/>
              </a:solidFill>
              <a:latin typeface="Verdana" pitchFamily="34" charset="0"/>
              <a:cs typeface="Tahoma" pitchFamily="34" charset="0"/>
            </a:endParaRPr>
          </a:p>
          <a:p>
            <a:pPr eaLnBrk="1" hangingPunct="1">
              <a:spcBef>
                <a:spcPct val="40000"/>
              </a:spcBef>
              <a:spcAft>
                <a:spcPct val="20000"/>
              </a:spcAft>
              <a:buFontTx/>
              <a:buNone/>
              <a:defRPr/>
            </a:pPr>
            <a:r>
              <a:rPr lang="en-US" sz="1800" smtClean="0">
                <a:latin typeface="Verdana" pitchFamily="34" charset="0"/>
                <a:cs typeface="Tahoma" pitchFamily="34" charset="0"/>
              </a:rPr>
              <a:t>Sipas teoricien francez të menaxhimentit, Henri Fayol,(1916) Menaxherët  kryejë pesë funksionet kryesore. </a:t>
            </a:r>
            <a:r>
              <a:rPr lang="en-US" sz="2000" b="1" u="sng" smtClean="0">
                <a:solidFill>
                  <a:srgbClr val="000099"/>
                </a:solidFill>
                <a:latin typeface="Verdana" pitchFamily="34" charset="0"/>
                <a:cs typeface="Tahoma" pitchFamily="34" charset="0"/>
              </a:rPr>
              <a:t>planning</a:t>
            </a:r>
            <a:r>
              <a:rPr lang="en-US" sz="2000" b="1" smtClean="0">
                <a:solidFill>
                  <a:srgbClr val="000099"/>
                </a:solidFill>
                <a:latin typeface="Verdana" pitchFamily="34" charset="0"/>
                <a:cs typeface="Tahoma" pitchFamily="34" charset="0"/>
              </a:rPr>
              <a:t>, </a:t>
            </a:r>
            <a:r>
              <a:rPr lang="en-US" sz="2000" b="1" u="sng" smtClean="0">
                <a:solidFill>
                  <a:srgbClr val="000099"/>
                </a:solidFill>
                <a:latin typeface="Verdana" pitchFamily="34" charset="0"/>
                <a:cs typeface="Tahoma" pitchFamily="34" charset="0"/>
              </a:rPr>
              <a:t>organizing, commanding</a:t>
            </a:r>
            <a:r>
              <a:rPr lang="en-US" sz="2000" b="1" smtClean="0">
                <a:solidFill>
                  <a:srgbClr val="0066CC"/>
                </a:solidFill>
                <a:latin typeface="Verdana" pitchFamily="34" charset="0"/>
                <a:cs typeface="Tahoma" pitchFamily="34" charset="0"/>
              </a:rPr>
              <a:t>, </a:t>
            </a:r>
            <a:r>
              <a:rPr lang="en-US" sz="2000" b="1" u="sng" smtClean="0">
                <a:solidFill>
                  <a:srgbClr val="000099"/>
                </a:solidFill>
                <a:latin typeface="Verdana" pitchFamily="34" charset="0"/>
                <a:cs typeface="Tahoma" pitchFamily="34" charset="0"/>
              </a:rPr>
              <a:t>coordinating</a:t>
            </a:r>
            <a:r>
              <a:rPr lang="en-US" sz="2000" smtClean="0">
                <a:solidFill>
                  <a:srgbClr val="0066CC"/>
                </a:solidFill>
                <a:latin typeface="Verdana" pitchFamily="34" charset="0"/>
                <a:cs typeface="Tahoma" pitchFamily="34" charset="0"/>
              </a:rPr>
              <a:t> </a:t>
            </a:r>
            <a:r>
              <a:rPr lang="en-US" sz="2000" smtClean="0">
                <a:latin typeface="Verdana" pitchFamily="34" charset="0"/>
                <a:cs typeface="Tahoma" pitchFamily="34" charset="0"/>
              </a:rPr>
              <a:t>and</a:t>
            </a:r>
            <a:r>
              <a:rPr lang="en-US" sz="2000" smtClean="0">
                <a:solidFill>
                  <a:srgbClr val="0066CC"/>
                </a:solidFill>
                <a:latin typeface="Verdana" pitchFamily="34" charset="0"/>
                <a:cs typeface="Tahoma" pitchFamily="34" charset="0"/>
              </a:rPr>
              <a:t> </a:t>
            </a:r>
            <a:r>
              <a:rPr lang="en-US" sz="2000" b="1" u="sng" smtClean="0">
                <a:solidFill>
                  <a:srgbClr val="000099"/>
                </a:solidFill>
                <a:latin typeface="Verdana" pitchFamily="34" charset="0"/>
                <a:cs typeface="Tahoma" pitchFamily="34" charset="0"/>
              </a:rPr>
              <a:t>controlling</a:t>
            </a:r>
            <a:r>
              <a:rPr lang="en-US" sz="2000" u="sng" smtClean="0">
                <a:solidFill>
                  <a:srgbClr val="0066CC"/>
                </a:solidFill>
                <a:latin typeface="Verdana" pitchFamily="34" charset="0"/>
                <a:cs typeface="Tahoma" pitchFamily="34" charset="0"/>
              </a:rPr>
              <a:t>. </a:t>
            </a:r>
            <a:endParaRPr lang="en-US" sz="1800" smtClean="0">
              <a:latin typeface="Verdana" pitchFamily="34" charset="0"/>
              <a:cs typeface="Tahoma" pitchFamily="34" charset="0"/>
            </a:endParaRPr>
          </a:p>
          <a:p>
            <a:pPr eaLnBrk="1" hangingPunct="1">
              <a:defRPr/>
            </a:pPr>
            <a:r>
              <a:rPr lang="en-US" sz="1800" smtClean="0">
                <a:solidFill>
                  <a:srgbClr val="003399"/>
                </a:solidFill>
                <a:latin typeface="Verdana" pitchFamily="34" charset="0"/>
                <a:cs typeface="Tahoma" pitchFamily="34" charset="0"/>
              </a:rPr>
              <a:t>bëjn plane se çka duhet të bëjnë</a:t>
            </a:r>
          </a:p>
          <a:p>
            <a:pPr eaLnBrk="1" hangingPunct="1">
              <a:defRPr/>
            </a:pPr>
            <a:r>
              <a:rPr lang="en-US" sz="1800" smtClean="0">
                <a:solidFill>
                  <a:srgbClr val="003399"/>
                </a:solidFill>
                <a:latin typeface="Verdana" pitchFamily="34" charset="0"/>
                <a:cs typeface="Tahoma" pitchFamily="34" charset="0"/>
              </a:rPr>
              <a:t>organizojnë për të përmbushur planin.</a:t>
            </a:r>
          </a:p>
          <a:p>
            <a:pPr eaLnBrk="1" hangingPunct="1">
              <a:defRPr/>
            </a:pPr>
            <a:r>
              <a:rPr lang="en-US" sz="1800" smtClean="0">
                <a:solidFill>
                  <a:srgbClr val="003399"/>
                </a:solidFill>
                <a:latin typeface="Verdana" pitchFamily="34" charset="0"/>
                <a:cs typeface="Tahoma" pitchFamily="34" charset="0"/>
              </a:rPr>
              <a:t>ata e ekipojnë organizatën e tyre me burimet e nevojshme.</a:t>
            </a:r>
          </a:p>
          <a:p>
            <a:pPr eaLnBrk="1" hangingPunct="1">
              <a:defRPr/>
            </a:pPr>
            <a:r>
              <a:rPr lang="en-US" sz="1800" smtClean="0">
                <a:solidFill>
                  <a:srgbClr val="003399"/>
                </a:solidFill>
                <a:latin typeface="Verdana" pitchFamily="34" charset="0"/>
                <a:cs typeface="Tahoma" pitchFamily="34" charset="0"/>
              </a:rPr>
              <a:t>ata i drejtojnë  burimet  në dispozicion për të realizuar planin, dhe së fundi,</a:t>
            </a:r>
          </a:p>
          <a:p>
            <a:pPr eaLnBrk="1" hangingPunct="1">
              <a:defRPr/>
            </a:pPr>
            <a:r>
              <a:rPr lang="en-US" sz="1800" smtClean="0">
                <a:solidFill>
                  <a:srgbClr val="003399"/>
                </a:solidFill>
                <a:latin typeface="Verdana" pitchFamily="34" charset="0"/>
                <a:cs typeface="Tahoma" pitchFamily="34" charset="0"/>
              </a:rPr>
              <a:t>ata kontrollojnë burimet, dukei mbajtjur ato në kurs e duhur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E4A0CA32-9FE9-4631-A145-018DEFB1D633}" type="slidenum">
              <a:rPr lang="en-GB"/>
              <a:pPr>
                <a:defRPr/>
              </a:pPr>
              <a:t>34</a:t>
            </a:fld>
            <a:endParaRPr lang="en-GB"/>
          </a:p>
        </p:txBody>
      </p:sp>
      <p:sp>
        <p:nvSpPr>
          <p:cNvPr id="1291266" name="Rectangle 2"/>
          <p:cNvSpPr>
            <a:spLocks noGrp="1" noChangeArrowheads="1"/>
          </p:cNvSpPr>
          <p:nvPr>
            <p:ph type="body" idx="1"/>
          </p:nvPr>
        </p:nvSpPr>
        <p:spPr>
          <a:xfrm>
            <a:off x="583223" y="333378"/>
            <a:ext cx="7696200" cy="5903913"/>
          </a:xfrm>
          <a:solidFill>
            <a:srgbClr val="FFFF9F"/>
          </a:solidFill>
        </p:spPr>
        <p:txBody>
          <a:bodyPr/>
          <a:lstStyle/>
          <a:p>
            <a:pPr eaLnBrk="1" hangingPunct="1">
              <a:lnSpc>
                <a:spcPct val="80000"/>
              </a:lnSpc>
              <a:buFontTx/>
              <a:buNone/>
              <a:defRPr/>
            </a:pPr>
            <a:r>
              <a:rPr lang="en-US" sz="1600" b="1" smtClean="0">
                <a:solidFill>
                  <a:srgbClr val="96004B"/>
                </a:solidFill>
                <a:effectLst>
                  <a:outerShdw blurRad="38100" dist="38100" dir="2700000" algn="tl">
                    <a:srgbClr val="000000"/>
                  </a:outerShdw>
                </a:effectLst>
                <a:latin typeface="Verdana" pitchFamily="34" charset="0"/>
                <a:cs typeface="Tahoma" pitchFamily="34" charset="0"/>
              </a:rPr>
              <a:t>Management</a:t>
            </a:r>
            <a:r>
              <a:rPr lang="en-US" sz="1500" b="1" smtClean="0">
                <a:solidFill>
                  <a:srgbClr val="96004B"/>
                </a:solidFill>
                <a:latin typeface="Verdana" pitchFamily="34" charset="0"/>
                <a:cs typeface="Tahoma" pitchFamily="34" charset="0"/>
              </a:rPr>
              <a:t> </a:t>
            </a:r>
            <a:endParaRPr lang="en-US" sz="1400" u="sng" smtClean="0">
              <a:solidFill>
                <a:srgbClr val="0066CC"/>
              </a:solidFill>
              <a:latin typeface="Verdana" pitchFamily="34" charset="0"/>
              <a:cs typeface="Tahoma" pitchFamily="34" charset="0"/>
            </a:endParaRPr>
          </a:p>
          <a:p>
            <a:pPr eaLnBrk="1" hangingPunct="1">
              <a:lnSpc>
                <a:spcPct val="80000"/>
              </a:lnSpc>
              <a:buFontTx/>
              <a:buNone/>
              <a:defRPr/>
            </a:pPr>
            <a:r>
              <a:rPr lang="en-US" sz="1400" smtClean="0">
                <a:latin typeface="Verdana" pitchFamily="34" charset="0"/>
                <a:cs typeface="Tahoma" pitchFamily="34" charset="0"/>
              </a:rPr>
              <a:t>      However, this model is unsatisfactory for indicating all management tasks.</a:t>
            </a:r>
          </a:p>
          <a:p>
            <a:pPr eaLnBrk="1" hangingPunct="1">
              <a:lnSpc>
                <a:spcPct val="80000"/>
              </a:lnSpc>
              <a:buFontTx/>
              <a:buNone/>
              <a:defRPr/>
            </a:pPr>
            <a:r>
              <a:rPr lang="en-US" sz="1400" smtClean="0">
                <a:latin typeface="Verdana" pitchFamily="34" charset="0"/>
                <a:cs typeface="Tahoma" pitchFamily="34" charset="0"/>
              </a:rPr>
              <a:t>     Therefore, </a:t>
            </a:r>
            <a:r>
              <a:rPr lang="en-US" sz="1400" b="1" u="sng" smtClean="0">
                <a:latin typeface="Verdana" pitchFamily="34" charset="0"/>
                <a:cs typeface="Tahoma" pitchFamily="34" charset="0"/>
              </a:rPr>
              <a:t>Henry Mintzberg</a:t>
            </a:r>
            <a:r>
              <a:rPr lang="en-US" sz="1400" b="1" smtClean="0">
                <a:latin typeface="Verdana" pitchFamily="34" charset="0"/>
                <a:cs typeface="Tahoma" pitchFamily="34" charset="0"/>
              </a:rPr>
              <a:t> proposed </a:t>
            </a:r>
            <a:r>
              <a:rPr lang="en-US" sz="1400" b="1" smtClean="0">
                <a:solidFill>
                  <a:srgbClr val="0066CC"/>
                </a:solidFill>
                <a:latin typeface="Verdana" pitchFamily="34" charset="0"/>
                <a:cs typeface="Tahoma" pitchFamily="34" charset="0"/>
              </a:rPr>
              <a:t>3 categories of management roles</a:t>
            </a:r>
            <a:r>
              <a:rPr lang="en-US" sz="1400" smtClean="0">
                <a:latin typeface="Verdana" pitchFamily="34" charset="0"/>
                <a:cs typeface="Tahoma" pitchFamily="34" charset="0"/>
              </a:rPr>
              <a:t> called the </a:t>
            </a:r>
            <a:r>
              <a:rPr lang="en-US" sz="1400" b="1" u="sng" smtClean="0">
                <a:solidFill>
                  <a:srgbClr val="000099"/>
                </a:solidFill>
                <a:latin typeface="Verdana" pitchFamily="34" charset="0"/>
                <a:cs typeface="Tahoma" pitchFamily="34" charset="0"/>
              </a:rPr>
              <a:t>behavioral model</a:t>
            </a:r>
            <a:r>
              <a:rPr lang="en-US" sz="1400" u="sng" smtClean="0">
                <a:latin typeface="Verdana" pitchFamily="34" charset="0"/>
                <a:cs typeface="Tahoma" pitchFamily="34" charset="0"/>
              </a:rPr>
              <a:t>.</a:t>
            </a:r>
            <a:r>
              <a:rPr lang="en-US" sz="1400" smtClean="0">
                <a:latin typeface="Verdana" pitchFamily="34" charset="0"/>
                <a:cs typeface="Tahoma" pitchFamily="34" charset="0"/>
              </a:rPr>
              <a:t> </a:t>
            </a:r>
          </a:p>
          <a:p>
            <a:pPr eaLnBrk="1" hangingPunct="1">
              <a:lnSpc>
                <a:spcPct val="80000"/>
              </a:lnSpc>
              <a:buFontTx/>
              <a:buNone/>
              <a:defRPr/>
            </a:pPr>
            <a:r>
              <a:rPr lang="en-US" sz="1400" smtClean="0">
                <a:latin typeface="Verdana" pitchFamily="34" charset="0"/>
                <a:cs typeface="Tahoma" pitchFamily="34" charset="0"/>
              </a:rPr>
              <a:t>     </a:t>
            </a:r>
            <a:r>
              <a:rPr lang="en-US" sz="1400" b="1" smtClean="0">
                <a:solidFill>
                  <a:srgbClr val="0066CC"/>
                </a:solidFill>
                <a:latin typeface="Verdana" pitchFamily="34" charset="0"/>
                <a:cs typeface="Tahoma" pitchFamily="34" charset="0"/>
              </a:rPr>
              <a:t>From analyzing managers’ day-to-day behavior</a:t>
            </a:r>
            <a:r>
              <a:rPr lang="en-US" sz="1400" smtClean="0">
                <a:latin typeface="Verdana" pitchFamily="34" charset="0"/>
                <a:cs typeface="Tahoma" pitchFamily="34" charset="0"/>
              </a:rPr>
              <a:t>, Henry Mintzberg concluded </a:t>
            </a:r>
            <a:r>
              <a:rPr lang="en-US" sz="1400" b="1" smtClean="0">
                <a:latin typeface="Verdana" pitchFamily="34" charset="0"/>
                <a:cs typeface="Tahoma" pitchFamily="34" charset="0"/>
              </a:rPr>
              <a:t>management roles to 3 categories</a:t>
            </a:r>
            <a:r>
              <a:rPr lang="en-US" sz="1400" smtClean="0">
                <a:latin typeface="Verdana" pitchFamily="34" charset="0"/>
                <a:cs typeface="Tahoma" pitchFamily="34" charset="0"/>
              </a:rPr>
              <a:t> consisting:</a:t>
            </a:r>
          </a:p>
          <a:p>
            <a:pPr eaLnBrk="1" hangingPunct="1">
              <a:lnSpc>
                <a:spcPct val="80000"/>
              </a:lnSpc>
              <a:buFontTx/>
              <a:buNone/>
              <a:defRPr/>
            </a:pPr>
            <a:endParaRPr lang="en-US" sz="1400" b="1" smtClean="0">
              <a:latin typeface="Verdana" pitchFamily="34" charset="0"/>
              <a:cs typeface="Tahoma" pitchFamily="34" charset="0"/>
            </a:endParaRPr>
          </a:p>
          <a:p>
            <a:pPr eaLnBrk="1" hangingPunct="1">
              <a:lnSpc>
                <a:spcPct val="80000"/>
              </a:lnSpc>
              <a:defRPr/>
            </a:pPr>
            <a:r>
              <a:rPr lang="en-US" sz="1500" b="1" u="sng" smtClean="0">
                <a:solidFill>
                  <a:srgbClr val="990033"/>
                </a:solidFill>
                <a:latin typeface="Verdana" pitchFamily="34" charset="0"/>
                <a:cs typeface="Tahoma" pitchFamily="34" charset="0"/>
              </a:rPr>
              <a:t>Interpersonal Roles</a:t>
            </a:r>
            <a:r>
              <a:rPr lang="en-US" sz="1400" b="1" smtClean="0">
                <a:latin typeface="Verdana" pitchFamily="34" charset="0"/>
                <a:cs typeface="Tahoma" pitchFamily="34" charset="0"/>
              </a:rPr>
              <a:t>.</a:t>
            </a:r>
            <a:r>
              <a:rPr lang="en-US" sz="1400" smtClean="0">
                <a:latin typeface="Verdana" pitchFamily="34" charset="0"/>
                <a:cs typeface="Tahoma" pitchFamily="34" charset="0"/>
              </a:rPr>
              <a:t> </a:t>
            </a:r>
            <a:r>
              <a:rPr lang="en-US" sz="1400" b="1" smtClean="0">
                <a:latin typeface="Verdana" pitchFamily="34" charset="0"/>
                <a:cs typeface="Tahoma" pitchFamily="34" charset="0"/>
              </a:rPr>
              <a:t>Management tasks involve </a:t>
            </a:r>
            <a:r>
              <a:rPr lang="en-US" sz="1400" b="1" u="sng" smtClean="0">
                <a:solidFill>
                  <a:srgbClr val="0066CC"/>
                </a:solidFill>
                <a:latin typeface="Verdana" pitchFamily="34" charset="0"/>
                <a:cs typeface="Tahoma" pitchFamily="34" charset="0"/>
              </a:rPr>
              <a:t>interaction with people</a:t>
            </a:r>
            <a:r>
              <a:rPr lang="en-US" sz="1400" b="1" smtClean="0">
                <a:solidFill>
                  <a:srgbClr val="0066CC"/>
                </a:solidFill>
                <a:latin typeface="Verdana" pitchFamily="34" charset="0"/>
                <a:cs typeface="Tahoma" pitchFamily="34" charset="0"/>
              </a:rPr>
              <a:t> to lead</a:t>
            </a:r>
            <a:r>
              <a:rPr lang="en-US" sz="1400" b="1" smtClean="0">
                <a:latin typeface="Verdana" pitchFamily="34" charset="0"/>
                <a:cs typeface="Tahoma" pitchFamily="34" charset="0"/>
              </a:rPr>
              <a:t>, </a:t>
            </a:r>
            <a:r>
              <a:rPr lang="en-US" sz="1400" b="1" smtClean="0">
                <a:solidFill>
                  <a:srgbClr val="0066CC"/>
                </a:solidFill>
                <a:latin typeface="Verdana" pitchFamily="34" charset="0"/>
                <a:cs typeface="Tahoma" pitchFamily="34" charset="0"/>
              </a:rPr>
              <a:t>motivate, counsel and support</a:t>
            </a:r>
            <a:r>
              <a:rPr lang="en-US" sz="1400" b="1" smtClean="0">
                <a:latin typeface="Verdana" pitchFamily="34" charset="0"/>
                <a:cs typeface="Tahoma" pitchFamily="34" charset="0"/>
              </a:rPr>
              <a:t>. It can be supported by</a:t>
            </a:r>
            <a:r>
              <a:rPr lang="en-US" sz="1400" b="1" smtClean="0">
                <a:solidFill>
                  <a:srgbClr val="FF198C"/>
                </a:solidFill>
                <a:latin typeface="Verdana" pitchFamily="34" charset="0"/>
                <a:cs typeface="Tahoma" pitchFamily="34" charset="0"/>
              </a:rPr>
              <a:t> Information Systems </a:t>
            </a:r>
            <a:r>
              <a:rPr lang="en-US" sz="1400" b="1" smtClean="0">
                <a:latin typeface="Verdana" pitchFamily="34" charset="0"/>
                <a:cs typeface="Tahoma" pitchFamily="34" charset="0"/>
              </a:rPr>
              <a:t>like</a:t>
            </a:r>
            <a:r>
              <a:rPr lang="en-US" sz="1400" b="1" smtClean="0">
                <a:solidFill>
                  <a:srgbClr val="FF198C"/>
                </a:solidFill>
                <a:latin typeface="Verdana" pitchFamily="34" charset="0"/>
                <a:cs typeface="Tahoma" pitchFamily="34" charset="0"/>
              </a:rPr>
              <a:t> electronic mail, presentation graphics, video teleconferencing </a:t>
            </a:r>
            <a:r>
              <a:rPr lang="en-US" sz="1400" b="1" smtClean="0">
                <a:latin typeface="Verdana" pitchFamily="34" charset="0"/>
                <a:cs typeface="Tahoma" pitchFamily="34" charset="0"/>
              </a:rPr>
              <a:t>and</a:t>
            </a:r>
            <a:r>
              <a:rPr lang="en-US" sz="1400" b="1" smtClean="0">
                <a:solidFill>
                  <a:srgbClr val="FF198C"/>
                </a:solidFill>
                <a:latin typeface="Verdana" pitchFamily="34" charset="0"/>
                <a:cs typeface="Tahoma" pitchFamily="34" charset="0"/>
              </a:rPr>
              <a:t> voice mail.</a:t>
            </a:r>
          </a:p>
          <a:p>
            <a:pPr eaLnBrk="1" hangingPunct="1">
              <a:lnSpc>
                <a:spcPct val="80000"/>
              </a:lnSpc>
              <a:defRPr/>
            </a:pPr>
            <a:endParaRPr lang="en-US" sz="1400" b="1" smtClean="0">
              <a:solidFill>
                <a:srgbClr val="FF198C"/>
              </a:solidFill>
              <a:latin typeface="Verdana" pitchFamily="34" charset="0"/>
              <a:cs typeface="Tahoma" pitchFamily="34" charset="0"/>
            </a:endParaRPr>
          </a:p>
          <a:p>
            <a:pPr eaLnBrk="1" hangingPunct="1">
              <a:lnSpc>
                <a:spcPct val="80000"/>
              </a:lnSpc>
              <a:defRPr/>
            </a:pPr>
            <a:r>
              <a:rPr lang="en-US" sz="1500" b="1" u="sng" smtClean="0">
                <a:solidFill>
                  <a:srgbClr val="990033"/>
                </a:solidFill>
                <a:latin typeface="Verdana" pitchFamily="34" charset="0"/>
                <a:cs typeface="Tahoma" pitchFamily="34" charset="0"/>
              </a:rPr>
              <a:t>Informational Roles</a:t>
            </a:r>
            <a:r>
              <a:rPr lang="en-US" sz="1500" b="1" smtClean="0">
                <a:latin typeface="Verdana" pitchFamily="34" charset="0"/>
                <a:cs typeface="Tahoma" pitchFamily="34" charset="0"/>
              </a:rPr>
              <a:t>. </a:t>
            </a:r>
          </a:p>
          <a:p>
            <a:pPr eaLnBrk="1" hangingPunct="1">
              <a:lnSpc>
                <a:spcPct val="80000"/>
              </a:lnSpc>
              <a:buFontTx/>
              <a:buNone/>
              <a:defRPr/>
            </a:pPr>
            <a:r>
              <a:rPr lang="en-US" sz="1500" b="1" smtClean="0">
                <a:latin typeface="Verdana" pitchFamily="34" charset="0"/>
                <a:cs typeface="Tahoma" pitchFamily="34" charset="0"/>
              </a:rPr>
              <a:t>      - </a:t>
            </a:r>
            <a:r>
              <a:rPr lang="en-US" sz="1400" b="1" smtClean="0">
                <a:latin typeface="Verdana" pitchFamily="34" charset="0"/>
                <a:cs typeface="Tahoma" pitchFamily="34" charset="0"/>
              </a:rPr>
              <a:t>Management tasks involve </a:t>
            </a:r>
            <a:r>
              <a:rPr lang="en-US" sz="1400" b="1" u="sng" smtClean="0">
                <a:solidFill>
                  <a:srgbClr val="0066CC"/>
                </a:solidFill>
                <a:latin typeface="Verdana" pitchFamily="34" charset="0"/>
                <a:cs typeface="Tahoma" pitchFamily="34" charset="0"/>
              </a:rPr>
              <a:t>receiving and sending information</a:t>
            </a:r>
            <a:r>
              <a:rPr lang="en-US" sz="1400" b="1" smtClean="0">
                <a:solidFill>
                  <a:srgbClr val="0066CC"/>
                </a:solidFill>
                <a:latin typeface="Verdana" pitchFamily="34" charset="0"/>
                <a:cs typeface="Tahoma" pitchFamily="34" charset="0"/>
              </a:rPr>
              <a:t> to</a:t>
            </a:r>
            <a:r>
              <a:rPr lang="en-US" sz="1400" b="1" smtClean="0">
                <a:latin typeface="Verdana" pitchFamily="34" charset="0"/>
                <a:cs typeface="Tahoma" pitchFamily="34" charset="0"/>
              </a:rPr>
              <a:t> </a:t>
            </a:r>
            <a:r>
              <a:rPr lang="en-US" sz="1400" b="1" smtClean="0">
                <a:solidFill>
                  <a:srgbClr val="0066CC"/>
                </a:solidFill>
                <a:latin typeface="Verdana" pitchFamily="34" charset="0"/>
                <a:cs typeface="Tahoma" pitchFamily="34" charset="0"/>
              </a:rPr>
              <a:t>communicate to other people in an organization</a:t>
            </a:r>
            <a:r>
              <a:rPr lang="en-US" sz="1400" b="1" smtClean="0">
                <a:latin typeface="Verdana" pitchFamily="34" charset="0"/>
                <a:cs typeface="Tahoma" pitchFamily="34" charset="0"/>
              </a:rPr>
              <a:t>. </a:t>
            </a:r>
          </a:p>
          <a:p>
            <a:pPr eaLnBrk="1" hangingPunct="1">
              <a:lnSpc>
                <a:spcPct val="80000"/>
              </a:lnSpc>
              <a:buFontTx/>
              <a:buNone/>
              <a:defRPr/>
            </a:pPr>
            <a:r>
              <a:rPr lang="en-US" sz="1400" b="1" smtClean="0">
                <a:latin typeface="Verdana" pitchFamily="34" charset="0"/>
                <a:cs typeface="Tahoma" pitchFamily="34" charset="0"/>
              </a:rPr>
              <a:t>       -</a:t>
            </a:r>
            <a:r>
              <a:rPr lang="en-US" sz="1400" b="1" u="sng" smtClean="0">
                <a:latin typeface="Verdana" pitchFamily="34" charset="0"/>
                <a:cs typeface="Tahoma" pitchFamily="34" charset="0"/>
              </a:rPr>
              <a:t>This communication</a:t>
            </a:r>
            <a:r>
              <a:rPr lang="en-US" sz="1400" b="1" smtClean="0">
                <a:latin typeface="Verdana" pitchFamily="34" charset="0"/>
                <a:cs typeface="Tahoma" pitchFamily="34" charset="0"/>
              </a:rPr>
              <a:t> </a:t>
            </a:r>
            <a:r>
              <a:rPr lang="en-US" sz="1400" b="1" smtClean="0">
                <a:solidFill>
                  <a:srgbClr val="0066CC"/>
                </a:solidFill>
                <a:latin typeface="Verdana" pitchFamily="34" charset="0"/>
                <a:cs typeface="Tahoma" pitchFamily="34" charset="0"/>
              </a:rPr>
              <a:t>can make an</a:t>
            </a:r>
            <a:r>
              <a:rPr lang="en-US" sz="1400" b="1" smtClean="0">
                <a:latin typeface="Verdana" pitchFamily="34" charset="0"/>
                <a:cs typeface="Tahoma" pitchFamily="34" charset="0"/>
              </a:rPr>
              <a:t> </a:t>
            </a:r>
            <a:r>
              <a:rPr lang="en-US" sz="1400" b="1" smtClean="0">
                <a:solidFill>
                  <a:srgbClr val="0066CC"/>
                </a:solidFill>
                <a:latin typeface="Verdana" pitchFamily="34" charset="0"/>
                <a:cs typeface="Tahoma" pitchFamily="34" charset="0"/>
              </a:rPr>
              <a:t>organization </a:t>
            </a:r>
            <a:r>
              <a:rPr lang="en-US" sz="1400" b="1" u="sng" smtClean="0">
                <a:solidFill>
                  <a:srgbClr val="0066CC"/>
                </a:solidFill>
                <a:latin typeface="Verdana" pitchFamily="34" charset="0"/>
                <a:cs typeface="Tahoma" pitchFamily="34" charset="0"/>
              </a:rPr>
              <a:t>meeting its goals and objectives</a:t>
            </a:r>
            <a:r>
              <a:rPr lang="en-US" sz="1400" b="1" u="sng" smtClean="0">
                <a:latin typeface="Verdana" pitchFamily="34" charset="0"/>
                <a:cs typeface="Tahoma" pitchFamily="34" charset="0"/>
              </a:rPr>
              <a:t>.</a:t>
            </a:r>
          </a:p>
          <a:p>
            <a:pPr eaLnBrk="1" hangingPunct="1">
              <a:lnSpc>
                <a:spcPct val="80000"/>
              </a:lnSpc>
              <a:buFontTx/>
              <a:buNone/>
              <a:defRPr/>
            </a:pPr>
            <a:r>
              <a:rPr lang="en-US" sz="1400" b="1" smtClean="0">
                <a:latin typeface="Verdana" pitchFamily="34" charset="0"/>
                <a:cs typeface="Tahoma" pitchFamily="34" charset="0"/>
              </a:rPr>
              <a:t>       -It can be supported by </a:t>
            </a:r>
            <a:r>
              <a:rPr lang="en-US" sz="1400" b="1" smtClean="0">
                <a:solidFill>
                  <a:srgbClr val="0066CC"/>
                </a:solidFill>
                <a:effectLst>
                  <a:outerShdw blurRad="38100" dist="38100" dir="2700000" algn="tl">
                    <a:srgbClr val="000000"/>
                  </a:outerShdw>
                </a:effectLst>
                <a:latin typeface="Verdana" pitchFamily="34" charset="0"/>
                <a:cs typeface="Tahoma" pitchFamily="34" charset="0"/>
              </a:rPr>
              <a:t>Information Systems</a:t>
            </a:r>
            <a:r>
              <a:rPr lang="en-US" sz="1400" b="1" smtClean="0">
                <a:latin typeface="Verdana" pitchFamily="34" charset="0"/>
                <a:cs typeface="Tahoma" pitchFamily="34" charset="0"/>
              </a:rPr>
              <a:t> like </a:t>
            </a:r>
            <a:r>
              <a:rPr lang="en-US" sz="1400" b="1" smtClean="0">
                <a:solidFill>
                  <a:srgbClr val="0066CC"/>
                </a:solidFill>
                <a:effectLst>
                  <a:outerShdw blurRad="38100" dist="38100" dir="2700000" algn="tl">
                    <a:srgbClr val="000000"/>
                  </a:outerShdw>
                </a:effectLst>
                <a:latin typeface="Verdana" pitchFamily="34" charset="0"/>
                <a:cs typeface="Tahoma" pitchFamily="34" charset="0"/>
              </a:rPr>
              <a:t>Decision Support Systems</a:t>
            </a:r>
            <a:r>
              <a:rPr lang="en-US" sz="1400" b="1" smtClean="0">
                <a:latin typeface="Verdana" pitchFamily="34" charset="0"/>
                <a:cs typeface="Tahoma" pitchFamily="34" charset="0"/>
              </a:rPr>
              <a:t> and </a:t>
            </a:r>
            <a:r>
              <a:rPr lang="en-US" sz="1400" b="1" smtClean="0">
                <a:solidFill>
                  <a:srgbClr val="0066CC"/>
                </a:solidFill>
                <a:effectLst>
                  <a:outerShdw blurRad="38100" dist="38100" dir="2700000" algn="tl">
                    <a:srgbClr val="000000"/>
                  </a:outerShdw>
                </a:effectLst>
                <a:latin typeface="Verdana" pitchFamily="34" charset="0"/>
                <a:cs typeface="Tahoma" pitchFamily="34" charset="0"/>
              </a:rPr>
              <a:t>Executive Information System</a:t>
            </a:r>
            <a:r>
              <a:rPr lang="en-US" sz="1400" b="1" smtClean="0">
                <a:latin typeface="Verdana" pitchFamily="34" charset="0"/>
                <a:cs typeface="Tahoma" pitchFamily="34" charset="0"/>
              </a:rPr>
              <a:t>.</a:t>
            </a:r>
          </a:p>
          <a:p>
            <a:pPr eaLnBrk="1" hangingPunct="1">
              <a:lnSpc>
                <a:spcPct val="80000"/>
              </a:lnSpc>
              <a:buFontTx/>
              <a:buNone/>
              <a:defRPr/>
            </a:pPr>
            <a:endParaRPr lang="en-US" sz="1400" b="1" smtClean="0">
              <a:latin typeface="Verdana" pitchFamily="34" charset="0"/>
              <a:cs typeface="Tahoma" pitchFamily="34" charset="0"/>
            </a:endParaRPr>
          </a:p>
          <a:p>
            <a:pPr eaLnBrk="1" hangingPunct="1">
              <a:lnSpc>
                <a:spcPct val="80000"/>
              </a:lnSpc>
              <a:defRPr/>
            </a:pPr>
            <a:r>
              <a:rPr lang="en-US" sz="1600" b="1" u="sng" smtClean="0">
                <a:solidFill>
                  <a:srgbClr val="96004B"/>
                </a:solidFill>
                <a:latin typeface="Verdana" pitchFamily="34" charset="0"/>
                <a:cs typeface="Tahoma" pitchFamily="34" charset="0"/>
              </a:rPr>
              <a:t>Decisional Roles</a:t>
            </a:r>
            <a:r>
              <a:rPr lang="en-US" sz="1500" b="1" smtClean="0">
                <a:latin typeface="Verdana" pitchFamily="34" charset="0"/>
                <a:cs typeface="Tahoma" pitchFamily="34" charset="0"/>
              </a:rPr>
              <a:t>.  </a:t>
            </a:r>
          </a:p>
          <a:p>
            <a:pPr eaLnBrk="1" hangingPunct="1">
              <a:lnSpc>
                <a:spcPct val="80000"/>
              </a:lnSpc>
              <a:buFontTx/>
              <a:buNone/>
              <a:defRPr/>
            </a:pPr>
            <a:r>
              <a:rPr lang="en-US" sz="1500" b="1" smtClean="0">
                <a:latin typeface="Verdana" pitchFamily="34" charset="0"/>
                <a:cs typeface="Tahoma" pitchFamily="34" charset="0"/>
              </a:rPr>
              <a:t>     -</a:t>
            </a:r>
            <a:r>
              <a:rPr lang="en-US" sz="1400" b="1" smtClean="0">
                <a:latin typeface="Verdana" pitchFamily="34" charset="0"/>
                <a:cs typeface="Tahoma" pitchFamily="34" charset="0"/>
              </a:rPr>
              <a:t>Management tasks involve Initiating Planning, Controlling, Allocation and negotiating </a:t>
            </a:r>
            <a:r>
              <a:rPr lang="en-US" sz="1400" b="1" u="sng" smtClean="0">
                <a:latin typeface="Verdana" pitchFamily="34" charset="0"/>
                <a:cs typeface="Tahoma" pitchFamily="34" charset="0"/>
              </a:rPr>
              <a:t>to solve problems and adjust an organization</a:t>
            </a:r>
            <a:r>
              <a:rPr lang="en-US" sz="1400" b="1" smtClean="0">
                <a:latin typeface="Verdana" pitchFamily="34" charset="0"/>
                <a:cs typeface="Tahoma" pitchFamily="34" charset="0"/>
              </a:rPr>
              <a:t> following </a:t>
            </a:r>
            <a:r>
              <a:rPr lang="en-US" sz="1400" b="1" u="sng" smtClean="0">
                <a:latin typeface="Verdana" pitchFamily="34" charset="0"/>
                <a:cs typeface="Tahoma" pitchFamily="34" charset="0"/>
              </a:rPr>
              <a:t>fluctuated environment. </a:t>
            </a:r>
          </a:p>
          <a:p>
            <a:pPr eaLnBrk="1" hangingPunct="1">
              <a:lnSpc>
                <a:spcPct val="80000"/>
              </a:lnSpc>
              <a:buFontTx/>
              <a:buNone/>
              <a:defRPr/>
            </a:pPr>
            <a:r>
              <a:rPr lang="en-US" sz="1400" b="1" smtClean="0">
                <a:latin typeface="Verdana" pitchFamily="34" charset="0"/>
                <a:cs typeface="Tahoma" pitchFamily="34" charset="0"/>
              </a:rPr>
              <a:t>     - It can be supported by information systems like decision support systems and executive information system.</a:t>
            </a:r>
          </a:p>
          <a:p>
            <a:pPr eaLnBrk="1" hangingPunct="1">
              <a:lnSpc>
                <a:spcPct val="80000"/>
              </a:lnSpc>
              <a:defRPr/>
            </a:pPr>
            <a:endParaRPr lang="en-US" sz="800" b="1" smtClean="0">
              <a:latin typeface="Verdana" pitchFamily="34" charset="0"/>
              <a:cs typeface="Tahoma" pitchFamily="34" charset="0"/>
            </a:endParaRPr>
          </a:p>
          <a:p>
            <a:pPr eaLnBrk="1" hangingPunct="1">
              <a:lnSpc>
                <a:spcPct val="80000"/>
              </a:lnSpc>
              <a:defRPr/>
            </a:pPr>
            <a:r>
              <a:rPr lang="en-US" sz="1400" b="1" i="1" u="sng" smtClean="0">
                <a:solidFill>
                  <a:srgbClr val="000099"/>
                </a:solidFill>
                <a:latin typeface="Verdana" pitchFamily="34" charset="0"/>
                <a:cs typeface="Tahoma" pitchFamily="34" charset="0"/>
              </a:rPr>
              <a:t>Information Systems are created</a:t>
            </a:r>
            <a:r>
              <a:rPr lang="en-US" sz="1400" b="1" i="1" smtClean="0">
                <a:solidFill>
                  <a:srgbClr val="000099"/>
                </a:solidFill>
                <a:latin typeface="Verdana" pitchFamily="34" charset="0"/>
                <a:cs typeface="Tahoma" pitchFamily="34" charset="0"/>
              </a:rPr>
              <a:t> for </a:t>
            </a:r>
            <a:r>
              <a:rPr lang="en-US" sz="1400" b="1" i="1" u="sng" smtClean="0">
                <a:solidFill>
                  <a:srgbClr val="000099"/>
                </a:solidFill>
                <a:latin typeface="Verdana" pitchFamily="34" charset="0"/>
                <a:cs typeface="Tahoma" pitchFamily="34" charset="0"/>
              </a:rPr>
              <a:t>3 categories of management roles</a:t>
            </a:r>
            <a:r>
              <a:rPr lang="en-US" sz="1400" b="1" i="1" smtClean="0">
                <a:solidFill>
                  <a:srgbClr val="000099"/>
                </a:solidFill>
                <a:latin typeface="Verdana" pitchFamily="34" charset="0"/>
                <a:cs typeface="Tahoma" pitchFamily="34" charset="0"/>
              </a:rPr>
              <a:t> called </a:t>
            </a:r>
            <a:r>
              <a:rPr lang="en-US" sz="1400" b="1" i="1" u="sng" smtClean="0">
                <a:solidFill>
                  <a:srgbClr val="000099"/>
                </a:solidFill>
                <a:latin typeface="Verdana" pitchFamily="34" charset="0"/>
                <a:cs typeface="Tahoma" pitchFamily="34" charset="0"/>
              </a:rPr>
              <a:t>Management Information Systems (MIS).</a:t>
            </a:r>
          </a:p>
          <a:p>
            <a:pPr eaLnBrk="1" hangingPunct="1">
              <a:lnSpc>
                <a:spcPct val="80000"/>
              </a:lnSpc>
              <a:defRPr/>
            </a:pPr>
            <a:endParaRPr lang="en-US" sz="800" smtClean="0">
              <a:latin typeface="Tahoma" pitchFamily="34" charset="0"/>
              <a:cs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a:t>2011</a:t>
            </a:r>
            <a:endParaRPr lang="en-GB"/>
          </a:p>
        </p:txBody>
      </p:sp>
      <p:sp>
        <p:nvSpPr>
          <p:cNvPr id="11" name="Slide Number Placeholder 5"/>
          <p:cNvSpPr>
            <a:spLocks noGrp="1"/>
          </p:cNvSpPr>
          <p:nvPr>
            <p:ph type="sldNum" sz="quarter" idx="12"/>
          </p:nvPr>
        </p:nvSpPr>
        <p:spPr/>
        <p:txBody>
          <a:bodyPr/>
          <a:lstStyle/>
          <a:p>
            <a:pPr>
              <a:defRPr/>
            </a:pPr>
            <a:fld id="{9E2282FC-03C0-4387-B1FB-9FFAB37E7FAA}" type="slidenum">
              <a:rPr lang="en-GB"/>
              <a:pPr>
                <a:defRPr/>
              </a:pPr>
              <a:t>35</a:t>
            </a:fld>
            <a:endParaRPr lang="en-GB"/>
          </a:p>
        </p:txBody>
      </p:sp>
      <p:sp>
        <p:nvSpPr>
          <p:cNvPr id="97284" name="Rectangle 2"/>
          <p:cNvSpPr>
            <a:spLocks noGrp="1" noChangeArrowheads="1"/>
          </p:cNvSpPr>
          <p:nvPr>
            <p:ph type="body" idx="1"/>
          </p:nvPr>
        </p:nvSpPr>
        <p:spPr>
          <a:xfrm>
            <a:off x="383931" y="765178"/>
            <a:ext cx="8176846" cy="4721225"/>
          </a:xfrm>
          <a:solidFill>
            <a:srgbClr val="FFFF9F"/>
          </a:solidFill>
        </p:spPr>
        <p:txBody>
          <a:bodyPr/>
          <a:lstStyle/>
          <a:p>
            <a:pPr eaLnBrk="1" hangingPunct="1">
              <a:lnSpc>
                <a:spcPct val="90000"/>
              </a:lnSpc>
              <a:buFontTx/>
              <a:buNone/>
            </a:pPr>
            <a:endParaRPr lang="en-US" sz="1600" b="1" smtClean="0">
              <a:solidFill>
                <a:srgbClr val="336600"/>
              </a:solidFill>
              <a:latin typeface="Tahoma" pitchFamily="34" charset="0"/>
              <a:cs typeface="Tahoma" pitchFamily="34" charset="0"/>
            </a:endParaRPr>
          </a:p>
          <a:p>
            <a:pPr eaLnBrk="1" hangingPunct="1">
              <a:lnSpc>
                <a:spcPct val="90000"/>
              </a:lnSpc>
              <a:buFontTx/>
              <a:buNone/>
            </a:pPr>
            <a:endParaRPr lang="en-US" sz="1600" b="1" smtClean="0">
              <a:latin typeface="Tahoma" pitchFamily="34" charset="0"/>
              <a:cs typeface="Tahoma" pitchFamily="34" charset="0"/>
            </a:endParaRPr>
          </a:p>
          <a:p>
            <a:pPr eaLnBrk="1" hangingPunct="1">
              <a:lnSpc>
                <a:spcPct val="90000"/>
              </a:lnSpc>
              <a:buFontTx/>
              <a:buNone/>
            </a:pPr>
            <a:r>
              <a:rPr lang="en-US" sz="1800" b="1" smtClean="0">
                <a:solidFill>
                  <a:srgbClr val="990033"/>
                </a:solidFill>
                <a:latin typeface="Tahoma" pitchFamily="34" charset="0"/>
                <a:cs typeface="Tahoma" pitchFamily="34" charset="0"/>
              </a:rPr>
              <a:t>Five Main Resources- </a:t>
            </a:r>
            <a:r>
              <a:rPr lang="en-US" sz="1800" b="1" smtClean="0">
                <a:latin typeface="Tahoma" pitchFamily="34" charset="0"/>
                <a:cs typeface="Tahoma" pitchFamily="34" charset="0"/>
              </a:rPr>
              <a:t>Pesë Burimet kryesore</a:t>
            </a:r>
            <a:endParaRPr lang="en-US" sz="1800" b="1" smtClean="0">
              <a:solidFill>
                <a:srgbClr val="990033"/>
              </a:solidFill>
              <a:latin typeface="Tahoma" pitchFamily="34" charset="0"/>
              <a:cs typeface="Tahoma" pitchFamily="34" charset="0"/>
            </a:endParaRPr>
          </a:p>
          <a:p>
            <a:pPr eaLnBrk="1" hangingPunct="1">
              <a:lnSpc>
                <a:spcPct val="90000"/>
              </a:lnSpc>
              <a:buFontTx/>
              <a:buNone/>
            </a:pPr>
            <a:endParaRPr lang="en-US" sz="1600" b="1" smtClean="0">
              <a:solidFill>
                <a:srgbClr val="990033"/>
              </a:solidFill>
              <a:latin typeface="Tahoma" pitchFamily="34" charset="0"/>
              <a:cs typeface="Tahoma" pitchFamily="34" charset="0"/>
            </a:endParaRPr>
          </a:p>
          <a:p>
            <a:pPr eaLnBrk="1" hangingPunct="1">
              <a:lnSpc>
                <a:spcPct val="90000"/>
              </a:lnSpc>
              <a:buFontTx/>
              <a:buNone/>
            </a:pPr>
            <a:r>
              <a:rPr lang="en-US" sz="1600" b="1" smtClean="0">
                <a:solidFill>
                  <a:srgbClr val="0033CC"/>
                </a:solidFill>
                <a:latin typeface="Tahoma" pitchFamily="34" charset="0"/>
                <a:cs typeface="Tahoma" pitchFamily="34" charset="0"/>
              </a:rPr>
              <a:t>A manager is required to manage five main types of resources effectively</a:t>
            </a:r>
            <a:r>
              <a:rPr lang="en-US" sz="1600" smtClean="0">
                <a:solidFill>
                  <a:srgbClr val="0033CC"/>
                </a:solidFill>
                <a:latin typeface="Tahoma" pitchFamily="34" charset="0"/>
                <a:cs typeface="Tahoma" pitchFamily="34" charset="0"/>
              </a:rPr>
              <a:t>:</a:t>
            </a:r>
          </a:p>
          <a:p>
            <a:pPr eaLnBrk="1" hangingPunct="1">
              <a:lnSpc>
                <a:spcPct val="90000"/>
              </a:lnSpc>
              <a:buFontTx/>
              <a:buNone/>
            </a:pPr>
            <a:r>
              <a:rPr lang="en-US" sz="1500" b="1" smtClean="0">
                <a:latin typeface="Tahoma" pitchFamily="34" charset="0"/>
                <a:cs typeface="Tahoma" pitchFamily="34" charset="0"/>
              </a:rPr>
              <a:t>Një menaxher duhet të menaxhoj me pesë lloje kryesore të burimeve në mënyrë efektive:</a:t>
            </a:r>
            <a:r>
              <a:rPr lang="en-US" sz="1600" smtClean="0">
                <a:latin typeface="Tahoma" pitchFamily="34" charset="0"/>
                <a:cs typeface="Tahoma" pitchFamily="34" charset="0"/>
              </a:rPr>
              <a:t> </a:t>
            </a:r>
          </a:p>
          <a:p>
            <a:pPr eaLnBrk="1" hangingPunct="1">
              <a:lnSpc>
                <a:spcPct val="90000"/>
              </a:lnSpc>
              <a:buFontTx/>
              <a:buNone/>
            </a:pPr>
            <a:endParaRPr lang="en-US" sz="1600" smtClean="0">
              <a:latin typeface="Tahoma" pitchFamily="34" charset="0"/>
              <a:cs typeface="Tahoma" pitchFamily="34" charset="0"/>
            </a:endParaRPr>
          </a:p>
          <a:p>
            <a:pPr eaLnBrk="1" hangingPunct="1">
              <a:lnSpc>
                <a:spcPct val="90000"/>
              </a:lnSpc>
              <a:buFontTx/>
              <a:buNone/>
            </a:pPr>
            <a:r>
              <a:rPr lang="en-US" sz="1600" smtClean="0">
                <a:latin typeface="Tahoma" pitchFamily="34" charset="0"/>
                <a:cs typeface="Tahoma" pitchFamily="34" charset="0"/>
              </a:rPr>
              <a:t>• </a:t>
            </a:r>
            <a:r>
              <a:rPr lang="en-US" sz="1600" b="1" smtClean="0">
                <a:solidFill>
                  <a:srgbClr val="003399"/>
                </a:solidFill>
                <a:latin typeface="Tahoma" pitchFamily="34" charset="0"/>
                <a:cs typeface="Tahoma" pitchFamily="34" charset="0"/>
              </a:rPr>
              <a:t>Personnel</a:t>
            </a:r>
          </a:p>
          <a:p>
            <a:pPr eaLnBrk="1" hangingPunct="1">
              <a:lnSpc>
                <a:spcPct val="90000"/>
              </a:lnSpc>
              <a:buFontTx/>
              <a:buNone/>
            </a:pPr>
            <a:r>
              <a:rPr lang="en-US" sz="1600" smtClean="0">
                <a:latin typeface="Tahoma" pitchFamily="34" charset="0"/>
                <a:cs typeface="Tahoma" pitchFamily="34" charset="0"/>
              </a:rPr>
              <a:t>• </a:t>
            </a:r>
            <a:r>
              <a:rPr lang="en-US" sz="1600" b="1" smtClean="0">
                <a:solidFill>
                  <a:srgbClr val="003399"/>
                </a:solidFill>
                <a:latin typeface="Tahoma" pitchFamily="34" charset="0"/>
                <a:cs typeface="Tahoma" pitchFamily="34" charset="0"/>
              </a:rPr>
              <a:t>Materia</a:t>
            </a:r>
            <a:r>
              <a:rPr lang="en-US" sz="1600" smtClean="0">
                <a:solidFill>
                  <a:srgbClr val="003399"/>
                </a:solidFill>
                <a:latin typeface="Tahoma" pitchFamily="34" charset="0"/>
                <a:cs typeface="Tahoma" pitchFamily="34" charset="0"/>
              </a:rPr>
              <a:t>l</a:t>
            </a:r>
          </a:p>
          <a:p>
            <a:pPr eaLnBrk="1" hangingPunct="1">
              <a:lnSpc>
                <a:spcPct val="90000"/>
              </a:lnSpc>
              <a:buFontTx/>
              <a:buNone/>
            </a:pPr>
            <a:r>
              <a:rPr lang="en-US" sz="1600" smtClean="0">
                <a:latin typeface="Tahoma" pitchFamily="34" charset="0"/>
                <a:cs typeface="Tahoma" pitchFamily="34" charset="0"/>
              </a:rPr>
              <a:t>• </a:t>
            </a:r>
            <a:r>
              <a:rPr lang="en-US" sz="1600" b="1" smtClean="0">
                <a:solidFill>
                  <a:srgbClr val="003399"/>
                </a:solidFill>
                <a:latin typeface="Tahoma" pitchFamily="34" charset="0"/>
                <a:cs typeface="Tahoma" pitchFamily="34" charset="0"/>
              </a:rPr>
              <a:t>Machines</a:t>
            </a:r>
            <a:r>
              <a:rPr lang="en-US" sz="1600" smtClean="0">
                <a:latin typeface="Tahoma" pitchFamily="34" charset="0"/>
                <a:cs typeface="Tahoma" pitchFamily="34" charset="0"/>
              </a:rPr>
              <a:t> (duke përfshirë objektet dhe energjinë)</a:t>
            </a:r>
          </a:p>
          <a:p>
            <a:pPr eaLnBrk="1" hangingPunct="1">
              <a:lnSpc>
                <a:spcPct val="90000"/>
              </a:lnSpc>
              <a:buFontTx/>
              <a:buNone/>
            </a:pPr>
            <a:r>
              <a:rPr lang="en-US" sz="1600" smtClean="0">
                <a:latin typeface="Tahoma" pitchFamily="34" charset="0"/>
                <a:cs typeface="Tahoma" pitchFamily="34" charset="0"/>
              </a:rPr>
              <a:t>• </a:t>
            </a:r>
            <a:r>
              <a:rPr lang="en-US" sz="1600" b="1" smtClean="0">
                <a:solidFill>
                  <a:srgbClr val="003399"/>
                </a:solidFill>
                <a:latin typeface="Tahoma" pitchFamily="34" charset="0"/>
                <a:cs typeface="Tahoma" pitchFamily="34" charset="0"/>
              </a:rPr>
              <a:t>Money</a:t>
            </a:r>
          </a:p>
          <a:p>
            <a:pPr eaLnBrk="1" hangingPunct="1">
              <a:lnSpc>
                <a:spcPct val="90000"/>
              </a:lnSpc>
              <a:buFontTx/>
              <a:buNone/>
            </a:pPr>
            <a:endParaRPr lang="en-US" sz="1600" smtClean="0">
              <a:latin typeface="Tahoma" pitchFamily="34" charset="0"/>
              <a:cs typeface="Tahoma" pitchFamily="34" charset="0"/>
            </a:endParaRPr>
          </a:p>
          <a:p>
            <a:pPr eaLnBrk="1" hangingPunct="1">
              <a:lnSpc>
                <a:spcPct val="90000"/>
              </a:lnSpc>
              <a:buFontTx/>
              <a:buNone/>
            </a:pPr>
            <a:endParaRPr lang="en-US" sz="1600" smtClean="0">
              <a:latin typeface="Tahoma" pitchFamily="34" charset="0"/>
              <a:cs typeface="Tahoma" pitchFamily="34" charset="0"/>
            </a:endParaRPr>
          </a:p>
          <a:p>
            <a:pPr eaLnBrk="1" hangingPunct="1">
              <a:lnSpc>
                <a:spcPct val="90000"/>
              </a:lnSpc>
              <a:buFontTx/>
              <a:buNone/>
            </a:pPr>
            <a:r>
              <a:rPr lang="en-US" sz="1600" smtClean="0">
                <a:latin typeface="Tahoma" pitchFamily="34" charset="0"/>
                <a:cs typeface="Tahoma" pitchFamily="34" charset="0"/>
              </a:rPr>
              <a:t>• </a:t>
            </a:r>
            <a:r>
              <a:rPr lang="en-US" sz="1600" b="1" smtClean="0">
                <a:solidFill>
                  <a:srgbClr val="003399"/>
                </a:solidFill>
                <a:latin typeface="Tahoma" pitchFamily="34" charset="0"/>
                <a:cs typeface="Tahoma" pitchFamily="34" charset="0"/>
              </a:rPr>
              <a:t>Information</a:t>
            </a:r>
            <a:r>
              <a:rPr lang="en-US" sz="1600" smtClean="0">
                <a:latin typeface="Tahoma" pitchFamily="34" charset="0"/>
                <a:cs typeface="Tahoma" pitchFamily="34" charset="0"/>
              </a:rPr>
              <a:t> (duke përfshirë të dhënat)</a:t>
            </a:r>
            <a:r>
              <a:rPr lang="en-US" sz="1600" smtClean="0"/>
              <a:t>  </a:t>
            </a:r>
            <a:r>
              <a:rPr lang="en-US" sz="2000" smtClean="0">
                <a:latin typeface="Tahoma" pitchFamily="34" charset="0"/>
                <a:cs typeface="Tahoma" pitchFamily="34" charset="0"/>
              </a:rPr>
              <a:t>} </a:t>
            </a:r>
            <a:r>
              <a:rPr lang="en-US" sz="1800" b="1" smtClean="0">
                <a:solidFill>
                  <a:srgbClr val="990033"/>
                </a:solidFill>
                <a:latin typeface="Tahoma" pitchFamily="34" charset="0"/>
                <a:cs typeface="Tahoma" pitchFamily="34" charset="0"/>
              </a:rPr>
              <a:t>Conceptual</a:t>
            </a:r>
          </a:p>
          <a:p>
            <a:pPr eaLnBrk="1" hangingPunct="1">
              <a:lnSpc>
                <a:spcPct val="90000"/>
              </a:lnSpc>
              <a:buFontTx/>
              <a:buNone/>
            </a:pPr>
            <a:endParaRPr lang="en-US" sz="1800" b="1" smtClean="0">
              <a:solidFill>
                <a:srgbClr val="990033"/>
              </a:solidFill>
              <a:latin typeface="Tahoma" pitchFamily="34" charset="0"/>
              <a:cs typeface="Tahoma" pitchFamily="34" charset="0"/>
            </a:endParaRPr>
          </a:p>
          <a:p>
            <a:pPr eaLnBrk="1" hangingPunct="1">
              <a:lnSpc>
                <a:spcPct val="90000"/>
              </a:lnSpc>
            </a:pPr>
            <a:endParaRPr lang="en-US" sz="1600" b="1" smtClean="0">
              <a:latin typeface="Tahoma" pitchFamily="34" charset="0"/>
              <a:cs typeface="Tahoma" pitchFamily="34" charset="0"/>
            </a:endParaRPr>
          </a:p>
          <a:p>
            <a:pPr eaLnBrk="1" hangingPunct="1">
              <a:lnSpc>
                <a:spcPct val="90000"/>
              </a:lnSpc>
              <a:buFontTx/>
              <a:buNone/>
            </a:pPr>
            <a:endParaRPr lang="en-US" sz="1800" b="1" smtClean="0">
              <a:solidFill>
                <a:srgbClr val="990033"/>
              </a:solidFill>
              <a:latin typeface="Tahoma" pitchFamily="34" charset="0"/>
              <a:cs typeface="Tahoma" pitchFamily="34" charset="0"/>
            </a:endParaRPr>
          </a:p>
          <a:p>
            <a:pPr eaLnBrk="1" hangingPunct="1">
              <a:lnSpc>
                <a:spcPct val="90000"/>
              </a:lnSpc>
              <a:buFontTx/>
              <a:buNone/>
            </a:pPr>
            <a:endParaRPr lang="en-US" sz="2000" b="1" smtClean="0">
              <a:latin typeface="Tahoma" pitchFamily="34" charset="0"/>
              <a:cs typeface="Tahoma" pitchFamily="34" charset="0"/>
            </a:endParaRPr>
          </a:p>
        </p:txBody>
      </p:sp>
      <p:grpSp>
        <p:nvGrpSpPr>
          <p:cNvPr id="2" name="Group 3"/>
          <p:cNvGrpSpPr>
            <a:grpSpLocks/>
          </p:cNvGrpSpPr>
          <p:nvPr/>
        </p:nvGrpSpPr>
        <p:grpSpPr bwMode="auto">
          <a:xfrm>
            <a:off x="2179028" y="2852738"/>
            <a:ext cx="3914042" cy="1008062"/>
            <a:chOff x="1487" y="1797"/>
            <a:chExt cx="2671" cy="635"/>
          </a:xfrm>
        </p:grpSpPr>
        <p:grpSp>
          <p:nvGrpSpPr>
            <p:cNvPr id="3" name="Group 4"/>
            <p:cNvGrpSpPr>
              <a:grpSpLocks/>
            </p:cNvGrpSpPr>
            <p:nvPr/>
          </p:nvGrpSpPr>
          <p:grpSpPr bwMode="auto">
            <a:xfrm>
              <a:off x="1487" y="1797"/>
              <a:ext cx="1860" cy="635"/>
              <a:chOff x="1487" y="1570"/>
              <a:chExt cx="2041" cy="635"/>
            </a:xfrm>
          </p:grpSpPr>
          <p:sp>
            <p:nvSpPr>
              <p:cNvPr id="97288" name="Line 5"/>
              <p:cNvSpPr>
                <a:spLocks noChangeShapeType="1"/>
              </p:cNvSpPr>
              <p:nvPr/>
            </p:nvSpPr>
            <p:spPr bwMode="auto">
              <a:xfrm>
                <a:off x="3528" y="1570"/>
                <a:ext cx="0" cy="635"/>
              </a:xfrm>
              <a:prstGeom prst="line">
                <a:avLst/>
              </a:prstGeom>
              <a:noFill/>
              <a:ln w="9525">
                <a:solidFill>
                  <a:schemeClr val="tx1"/>
                </a:solidFill>
                <a:round/>
                <a:headEnd/>
                <a:tailEnd/>
              </a:ln>
            </p:spPr>
            <p:txBody>
              <a:bodyPr/>
              <a:lstStyle/>
              <a:p>
                <a:endParaRPr lang="en-US"/>
              </a:p>
            </p:txBody>
          </p:sp>
          <p:sp>
            <p:nvSpPr>
              <p:cNvPr id="97289" name="Line 6"/>
              <p:cNvSpPr>
                <a:spLocks noChangeShapeType="1"/>
              </p:cNvSpPr>
              <p:nvPr/>
            </p:nvSpPr>
            <p:spPr bwMode="auto">
              <a:xfrm flipH="1">
                <a:off x="1532" y="2205"/>
                <a:ext cx="1996" cy="0"/>
              </a:xfrm>
              <a:prstGeom prst="line">
                <a:avLst/>
              </a:prstGeom>
              <a:noFill/>
              <a:ln w="9525">
                <a:solidFill>
                  <a:schemeClr val="tx1"/>
                </a:solidFill>
                <a:round/>
                <a:headEnd/>
                <a:tailEnd type="triangle" w="med" len="med"/>
              </a:ln>
            </p:spPr>
            <p:txBody>
              <a:bodyPr/>
              <a:lstStyle/>
              <a:p>
                <a:endParaRPr lang="en-US"/>
              </a:p>
            </p:txBody>
          </p:sp>
          <p:sp>
            <p:nvSpPr>
              <p:cNvPr id="97290" name="Line 7"/>
              <p:cNvSpPr>
                <a:spLocks noChangeShapeType="1"/>
              </p:cNvSpPr>
              <p:nvPr/>
            </p:nvSpPr>
            <p:spPr bwMode="auto">
              <a:xfrm flipH="1">
                <a:off x="1487" y="1570"/>
                <a:ext cx="2041" cy="0"/>
              </a:xfrm>
              <a:prstGeom prst="line">
                <a:avLst/>
              </a:prstGeom>
              <a:noFill/>
              <a:ln w="9525">
                <a:solidFill>
                  <a:schemeClr val="tx1"/>
                </a:solidFill>
                <a:round/>
                <a:headEnd/>
                <a:tailEnd type="triangle" w="med" len="med"/>
              </a:ln>
            </p:spPr>
            <p:txBody>
              <a:bodyPr/>
              <a:lstStyle/>
              <a:p>
                <a:endParaRPr lang="en-US"/>
              </a:p>
            </p:txBody>
          </p:sp>
        </p:grpSp>
        <p:sp>
          <p:nvSpPr>
            <p:cNvPr id="97287" name="Rectangle 8"/>
            <p:cNvSpPr>
              <a:spLocks noChangeArrowheads="1"/>
            </p:cNvSpPr>
            <p:nvPr/>
          </p:nvSpPr>
          <p:spPr bwMode="auto">
            <a:xfrm>
              <a:off x="3483" y="2024"/>
              <a:ext cx="675" cy="233"/>
            </a:xfrm>
            <a:prstGeom prst="rect">
              <a:avLst/>
            </a:prstGeom>
            <a:noFill/>
            <a:ln w="9525">
              <a:noFill/>
              <a:miter lim="800000"/>
              <a:headEnd/>
              <a:tailEnd/>
            </a:ln>
          </p:spPr>
          <p:txBody>
            <a:bodyPr wrap="none">
              <a:spAutoFit/>
            </a:bodyPr>
            <a:lstStyle/>
            <a:p>
              <a:pPr algn="l"/>
              <a:r>
                <a:rPr lang="en-US" sz="1800" baseline="0">
                  <a:solidFill>
                    <a:srgbClr val="990033"/>
                  </a:solidFill>
                  <a:latin typeface="Tahoma" pitchFamily="34" charset="0"/>
                  <a:cs typeface="Tahoma" pitchFamily="34" charset="0"/>
                </a:rPr>
                <a:t>Physical</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1B37165-D0D5-43AA-AFFE-E362A44D46E1}" type="slidenum">
              <a:rPr lang="en-GB"/>
              <a:pPr>
                <a:defRPr/>
              </a:pPr>
              <a:t>36</a:t>
            </a:fld>
            <a:endParaRPr lang="en-GB"/>
          </a:p>
        </p:txBody>
      </p:sp>
      <p:sp>
        <p:nvSpPr>
          <p:cNvPr id="98308" name="Rectangle 2"/>
          <p:cNvSpPr>
            <a:spLocks noGrp="1" noChangeArrowheads="1"/>
          </p:cNvSpPr>
          <p:nvPr>
            <p:ph type="body" idx="1"/>
          </p:nvPr>
        </p:nvSpPr>
        <p:spPr>
          <a:xfrm>
            <a:off x="1714500" y="4581525"/>
            <a:ext cx="7178920" cy="1873250"/>
          </a:xfrm>
          <a:solidFill>
            <a:srgbClr val="CCFFFF"/>
          </a:solidFill>
        </p:spPr>
        <p:txBody>
          <a:bodyPr/>
          <a:lstStyle/>
          <a:p>
            <a:pPr eaLnBrk="1" hangingPunct="1">
              <a:lnSpc>
                <a:spcPct val="80000"/>
              </a:lnSpc>
              <a:buFontTx/>
              <a:buNone/>
            </a:pPr>
            <a:r>
              <a:rPr lang="en-US" sz="1200" b="1" smtClean="0">
                <a:solidFill>
                  <a:srgbClr val="336600"/>
                </a:solidFill>
                <a:latin typeface="Tahoma" pitchFamily="34" charset="0"/>
                <a:cs typeface="Tahoma" pitchFamily="34" charset="0"/>
              </a:rPr>
              <a:t>Management Knowledge</a:t>
            </a:r>
          </a:p>
          <a:p>
            <a:pPr eaLnBrk="1" hangingPunct="1">
              <a:lnSpc>
                <a:spcPct val="80000"/>
              </a:lnSpc>
              <a:buFontTx/>
              <a:buNone/>
            </a:pPr>
            <a:r>
              <a:rPr lang="en-US" sz="1200" b="1" smtClean="0">
                <a:latin typeface="Tahoma" pitchFamily="34" charset="0"/>
                <a:cs typeface="Tahoma" pitchFamily="34" charset="0"/>
              </a:rPr>
              <a:t>                   </a:t>
            </a:r>
            <a:r>
              <a:rPr lang="en-US" sz="1200" b="1" smtClean="0">
                <a:solidFill>
                  <a:srgbClr val="990033"/>
                </a:solidFill>
                <a:latin typeface="Tahoma" pitchFamily="34" charset="0"/>
                <a:cs typeface="Tahoma" pitchFamily="34" charset="0"/>
              </a:rPr>
              <a:t>Computer literacy</a:t>
            </a:r>
          </a:p>
          <a:p>
            <a:pPr eaLnBrk="1" hangingPunct="1">
              <a:lnSpc>
                <a:spcPct val="80000"/>
              </a:lnSpc>
              <a:buFontTx/>
              <a:buNone/>
            </a:pPr>
            <a:r>
              <a:rPr lang="en-US" sz="1200" smtClean="0">
                <a:latin typeface="Tahoma" pitchFamily="34" charset="0"/>
                <a:cs typeface="Tahoma" pitchFamily="34" charset="0"/>
              </a:rPr>
              <a:t>This knowledge includes an understanding of computer terminology, a</a:t>
            </a:r>
          </a:p>
          <a:p>
            <a:pPr eaLnBrk="1" hangingPunct="1">
              <a:lnSpc>
                <a:spcPct val="80000"/>
              </a:lnSpc>
              <a:buFontTx/>
              <a:buNone/>
            </a:pPr>
            <a:r>
              <a:rPr lang="en-US" sz="1200" smtClean="0">
                <a:latin typeface="Tahoma" pitchFamily="34" charset="0"/>
                <a:cs typeface="Tahoma" pitchFamily="34" charset="0"/>
              </a:rPr>
              <a:t>recognition of its strengths and weaknesses, an ability to use the computer ..etc</a:t>
            </a:r>
          </a:p>
          <a:p>
            <a:pPr eaLnBrk="1" hangingPunct="1">
              <a:lnSpc>
                <a:spcPct val="80000"/>
              </a:lnSpc>
              <a:buFontTx/>
              <a:buNone/>
            </a:pPr>
            <a:r>
              <a:rPr lang="en-US" sz="1200" b="1" smtClean="0">
                <a:latin typeface="Tahoma" pitchFamily="34" charset="0"/>
                <a:cs typeface="Tahoma" pitchFamily="34" charset="0"/>
              </a:rPr>
              <a:t>                  </a:t>
            </a:r>
            <a:r>
              <a:rPr lang="en-US" sz="1200" b="1" smtClean="0">
                <a:solidFill>
                  <a:srgbClr val="990033"/>
                </a:solidFill>
                <a:latin typeface="Tahoma" pitchFamily="34" charset="0"/>
                <a:cs typeface="Tahoma" pitchFamily="34" charset="0"/>
              </a:rPr>
              <a:t>Information literacy</a:t>
            </a:r>
          </a:p>
          <a:p>
            <a:pPr eaLnBrk="1" hangingPunct="1">
              <a:lnSpc>
                <a:spcPct val="80000"/>
              </a:lnSpc>
              <a:buFontTx/>
              <a:buNone/>
            </a:pPr>
            <a:r>
              <a:rPr lang="en-US" sz="1200" smtClean="0">
                <a:latin typeface="Tahoma" pitchFamily="34" charset="0"/>
                <a:cs typeface="Tahoma" pitchFamily="34" charset="0"/>
              </a:rPr>
              <a:t>A manager should also have information literacy which consists of</a:t>
            </a:r>
          </a:p>
          <a:p>
            <a:pPr eaLnBrk="1" hangingPunct="1">
              <a:lnSpc>
                <a:spcPct val="80000"/>
              </a:lnSpc>
              <a:buFontTx/>
              <a:buNone/>
            </a:pPr>
            <a:r>
              <a:rPr lang="en-US" sz="1200" smtClean="0">
                <a:latin typeface="Tahoma" pitchFamily="34" charset="0"/>
                <a:cs typeface="Tahoma" pitchFamily="34" charset="0"/>
              </a:rPr>
              <a:t>understanding how to use information at each step of the problem solving</a:t>
            </a:r>
          </a:p>
          <a:p>
            <a:pPr eaLnBrk="1" hangingPunct="1">
              <a:lnSpc>
                <a:spcPct val="80000"/>
              </a:lnSpc>
              <a:buFontTx/>
              <a:buNone/>
            </a:pPr>
            <a:r>
              <a:rPr lang="en-US" sz="1200" smtClean="0">
                <a:latin typeface="Tahoma" pitchFamily="34" charset="0"/>
                <a:cs typeface="Tahoma" pitchFamily="34" charset="0"/>
              </a:rPr>
              <a:t>process, where this information can be obtained from, and how to share information with others.</a:t>
            </a:r>
          </a:p>
          <a:p>
            <a:pPr eaLnBrk="1" hangingPunct="1">
              <a:lnSpc>
                <a:spcPct val="80000"/>
              </a:lnSpc>
              <a:buFontTx/>
              <a:buNone/>
            </a:pPr>
            <a:r>
              <a:rPr lang="en-US" sz="1200" smtClean="0">
                <a:latin typeface="Tahoma" pitchFamily="34" charset="0"/>
                <a:cs typeface="Tahoma" pitchFamily="34" charset="0"/>
              </a:rPr>
              <a:t>Information literacy is not dependent on computer literacy. A manager can be information literate but computer illiterate.</a:t>
            </a:r>
          </a:p>
        </p:txBody>
      </p:sp>
      <p:sp>
        <p:nvSpPr>
          <p:cNvPr id="1289219" name="Rectangle 3"/>
          <p:cNvSpPr>
            <a:spLocks noChangeArrowheads="1"/>
          </p:cNvSpPr>
          <p:nvPr/>
        </p:nvSpPr>
        <p:spPr bwMode="auto">
          <a:xfrm>
            <a:off x="184638" y="260350"/>
            <a:ext cx="8641374" cy="3465564"/>
          </a:xfrm>
          <a:prstGeom prst="rect">
            <a:avLst/>
          </a:prstGeom>
          <a:solidFill>
            <a:srgbClr val="FFFF9F"/>
          </a:solidFill>
          <a:ln w="9525">
            <a:noFill/>
            <a:miter lim="800000"/>
            <a:headEnd/>
            <a:tailEnd/>
          </a:ln>
          <a:effectLst/>
        </p:spPr>
        <p:txBody>
          <a:bodyPr>
            <a:spAutoFit/>
          </a:bodyPr>
          <a:lstStyle/>
          <a:p>
            <a:pPr algn="l">
              <a:spcBef>
                <a:spcPct val="20000"/>
              </a:spcBef>
              <a:defRPr/>
            </a:pPr>
            <a:r>
              <a:rPr lang="en-US">
                <a:solidFill>
                  <a:srgbClr val="339966"/>
                </a:solidFill>
                <a:effectLst>
                  <a:outerShdw blurRad="38100" dist="38100" dir="2700000" algn="tl">
                    <a:srgbClr val="000000"/>
                  </a:outerShdw>
                </a:effectLst>
                <a:latin typeface="Comic Sans MS" pitchFamily="66" charset="0"/>
              </a:rPr>
              <a:t>Management Knowledge</a:t>
            </a:r>
            <a:endParaRPr lang="en-US" sz="1600" b="0" baseline="0">
              <a:solidFill>
                <a:srgbClr val="339966"/>
              </a:solidFill>
              <a:effectLst>
                <a:outerShdw blurRad="38100" dist="38100" dir="2700000" algn="tl">
                  <a:srgbClr val="000000"/>
                </a:outerShdw>
              </a:effectLst>
              <a:latin typeface="Comic Sans MS" pitchFamily="66" charset="0"/>
              <a:cs typeface="Tahoma" pitchFamily="34" charset="0"/>
            </a:endParaRPr>
          </a:p>
          <a:p>
            <a:pPr algn="l">
              <a:spcBef>
                <a:spcPct val="20000"/>
              </a:spcBef>
              <a:defRPr/>
            </a:pPr>
            <a:r>
              <a:rPr lang="en-US" sz="1600" baseline="0">
                <a:solidFill>
                  <a:srgbClr val="990033"/>
                </a:solidFill>
                <a:latin typeface="Tahoma" pitchFamily="34" charset="0"/>
                <a:cs typeface="Tahoma" pitchFamily="34" charset="0"/>
              </a:rPr>
              <a:t>      </a:t>
            </a:r>
            <a:r>
              <a:rPr lang="en-US" sz="1700" baseline="0">
                <a:solidFill>
                  <a:srgbClr val="990033"/>
                </a:solidFill>
                <a:effectLst>
                  <a:outerShdw blurRad="38100" dist="38100" dir="2700000" algn="tl">
                    <a:srgbClr val="000000"/>
                  </a:outerShdw>
                </a:effectLst>
                <a:latin typeface="Tahoma" pitchFamily="34" charset="0"/>
                <a:cs typeface="Tahoma" pitchFamily="34" charset="0"/>
              </a:rPr>
              <a:t>Alfabetizmi kompjuterik</a:t>
            </a:r>
          </a:p>
          <a:p>
            <a:pPr algn="l">
              <a:spcBef>
                <a:spcPct val="20000"/>
              </a:spcBef>
              <a:buFontTx/>
              <a:buChar char="-"/>
              <a:defRPr/>
            </a:pPr>
            <a:r>
              <a:rPr lang="en-US" sz="1500" baseline="0">
                <a:solidFill>
                  <a:srgbClr val="0033CC"/>
                </a:solidFill>
                <a:latin typeface="Tahoma" pitchFamily="34" charset="0"/>
                <a:cs typeface="Tahoma" pitchFamily="34" charset="0"/>
              </a:rPr>
              <a:t>Kjo njohuri përfshin kuptimin e terminologjisë kompjuterike, njohjen e anëve forta dhe të </a:t>
            </a:r>
          </a:p>
          <a:p>
            <a:pPr algn="l">
              <a:spcBef>
                <a:spcPct val="20000"/>
              </a:spcBef>
              <a:defRPr/>
            </a:pPr>
            <a:r>
              <a:rPr lang="en-US" sz="1500" baseline="0">
                <a:solidFill>
                  <a:srgbClr val="0033CC"/>
                </a:solidFill>
                <a:latin typeface="Tahoma" pitchFamily="34" charset="0"/>
                <a:cs typeface="Tahoma" pitchFamily="34" charset="0"/>
              </a:rPr>
              <a:t>  dobëta të saj, aftësi për të përdorur kompjuterin, etj</a:t>
            </a:r>
            <a:r>
              <a:rPr lang="en-US" sz="1600" b="0" baseline="0">
                <a:latin typeface="Tahoma" pitchFamily="34" charset="0"/>
                <a:cs typeface="Tahoma" pitchFamily="34" charset="0"/>
              </a:rPr>
              <a:t> ..</a:t>
            </a:r>
          </a:p>
          <a:p>
            <a:pPr algn="l">
              <a:spcBef>
                <a:spcPct val="20000"/>
              </a:spcBef>
              <a:defRPr/>
            </a:pPr>
            <a:endParaRPr lang="en-US" sz="800" b="0" baseline="0">
              <a:latin typeface="Tahoma" pitchFamily="34" charset="0"/>
              <a:cs typeface="Tahoma" pitchFamily="34" charset="0"/>
            </a:endParaRPr>
          </a:p>
          <a:p>
            <a:pPr algn="l">
              <a:defRPr/>
            </a:pPr>
            <a:r>
              <a:rPr lang="en-US" sz="1600" baseline="0">
                <a:solidFill>
                  <a:srgbClr val="990033"/>
                </a:solidFill>
                <a:latin typeface="Tahoma" pitchFamily="34" charset="0"/>
                <a:cs typeface="Tahoma" pitchFamily="34" charset="0"/>
              </a:rPr>
              <a:t>      </a:t>
            </a:r>
            <a:r>
              <a:rPr lang="en-US" sz="1700" baseline="0">
                <a:solidFill>
                  <a:srgbClr val="990033"/>
                </a:solidFill>
                <a:effectLst>
                  <a:outerShdw blurRad="38100" dist="38100" dir="2700000" algn="tl">
                    <a:srgbClr val="000000"/>
                  </a:outerShdw>
                </a:effectLst>
                <a:latin typeface="Tahoma" pitchFamily="34" charset="0"/>
                <a:cs typeface="Tahoma" pitchFamily="34" charset="0"/>
              </a:rPr>
              <a:t>Alfabetizmi Informativ</a:t>
            </a:r>
          </a:p>
          <a:p>
            <a:pPr algn="l">
              <a:spcBef>
                <a:spcPct val="20000"/>
              </a:spcBef>
              <a:buFontTx/>
              <a:buChar char="-"/>
              <a:defRPr/>
            </a:pPr>
            <a:r>
              <a:rPr lang="en-US" sz="1600" b="0" baseline="0">
                <a:solidFill>
                  <a:srgbClr val="0033CC"/>
                </a:solidFill>
                <a:latin typeface="Tahoma" pitchFamily="34" charset="0"/>
                <a:cs typeface="Tahoma" pitchFamily="34" charset="0"/>
              </a:rPr>
              <a:t> </a:t>
            </a:r>
            <a:r>
              <a:rPr lang="en-US" sz="1500" baseline="0">
                <a:solidFill>
                  <a:srgbClr val="0033CC"/>
                </a:solidFill>
                <a:latin typeface="Tahoma" pitchFamily="34" charset="0"/>
                <a:cs typeface="Tahoma" pitchFamily="34" charset="0"/>
              </a:rPr>
              <a:t>një menaxher duhet gjithashtu të ketë pregaditje “shkrim-lexim” informativ që përbëhet nga:</a:t>
            </a:r>
          </a:p>
          <a:p>
            <a:pPr algn="l">
              <a:spcBef>
                <a:spcPct val="20000"/>
              </a:spcBef>
              <a:buFontTx/>
              <a:buChar char="-"/>
              <a:defRPr/>
            </a:pPr>
            <a:r>
              <a:rPr lang="en-US" sz="1500" baseline="0">
                <a:solidFill>
                  <a:srgbClr val="0033CC"/>
                </a:solidFill>
                <a:latin typeface="Tahoma" pitchFamily="34" charset="0"/>
                <a:cs typeface="Tahoma" pitchFamily="34" charset="0"/>
              </a:rPr>
              <a:t> të kuptuarit se si të përdoren informacionet në çdo hap në procesin e zgjidhjes së problemeve </a:t>
            </a:r>
          </a:p>
          <a:p>
            <a:pPr algn="l">
              <a:spcBef>
                <a:spcPct val="20000"/>
              </a:spcBef>
              <a:buFontTx/>
              <a:buChar char="-"/>
              <a:defRPr/>
            </a:pPr>
            <a:r>
              <a:rPr lang="en-US" sz="1500" baseline="0">
                <a:solidFill>
                  <a:srgbClr val="0033CC"/>
                </a:solidFill>
                <a:latin typeface="Tahoma" pitchFamily="34" charset="0"/>
                <a:cs typeface="Tahoma" pitchFamily="34" charset="0"/>
              </a:rPr>
              <a:t> prej nga mundë të merren informatat e duhura, dhe</a:t>
            </a:r>
          </a:p>
          <a:p>
            <a:pPr algn="l">
              <a:spcBef>
                <a:spcPct val="20000"/>
              </a:spcBef>
              <a:buFontTx/>
              <a:buChar char="-"/>
              <a:defRPr/>
            </a:pPr>
            <a:r>
              <a:rPr lang="en-US" sz="1500" baseline="0">
                <a:solidFill>
                  <a:srgbClr val="0033CC"/>
                </a:solidFill>
                <a:latin typeface="Tahoma" pitchFamily="34" charset="0"/>
                <a:cs typeface="Tahoma" pitchFamily="34" charset="0"/>
              </a:rPr>
              <a:t> si të ndahen këto informacione me të tjerët.</a:t>
            </a:r>
          </a:p>
          <a:p>
            <a:pPr algn="l">
              <a:spcBef>
                <a:spcPct val="20000"/>
              </a:spcBef>
              <a:buFontTx/>
              <a:buChar char="-"/>
              <a:defRPr/>
            </a:pPr>
            <a:endParaRPr lang="en-US" sz="800" b="0" baseline="0">
              <a:solidFill>
                <a:srgbClr val="808000"/>
              </a:solidFill>
              <a:latin typeface="Tahoma" pitchFamily="34" charset="0"/>
              <a:cs typeface="Tahoma" pitchFamily="34" charset="0"/>
            </a:endParaRPr>
          </a:p>
          <a:p>
            <a:pPr algn="l">
              <a:spcBef>
                <a:spcPct val="20000"/>
              </a:spcBef>
              <a:defRPr/>
            </a:pPr>
            <a:r>
              <a:rPr lang="en-US" sz="1600" b="0" baseline="0">
                <a:latin typeface="Tahoma" pitchFamily="34" charset="0"/>
                <a:cs typeface="Tahoma" pitchFamily="34" charset="0"/>
              </a:rPr>
              <a:t>- </a:t>
            </a:r>
            <a:r>
              <a:rPr lang="en-US" sz="1500" baseline="0">
                <a:latin typeface="Tahoma" pitchFamily="34" charset="0"/>
                <a:cs typeface="Tahoma" pitchFamily="34" charset="0"/>
              </a:rPr>
              <a:t>Alfabetizmi informativ nuk është i varur nga alfabetizmi kompjuteristik. Një menaxher mund të pregaditje informative, por të jetë  analfabet kompjuteristik</a:t>
            </a:r>
            <a:r>
              <a:rPr lang="en-US" sz="1500" b="0" baseline="0">
                <a:latin typeface="Tahoma" pitchFamily="34" charset="0"/>
                <a:cs typeface="Tahoma"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AA67DFA2-F69E-41E3-9801-17A4E72C2EC9}" type="slidenum">
              <a:rPr lang="en-GB"/>
              <a:pPr>
                <a:defRPr/>
              </a:pPr>
              <a:t>37</a:t>
            </a:fld>
            <a:endParaRPr lang="en-GB"/>
          </a:p>
        </p:txBody>
      </p:sp>
      <p:sp>
        <p:nvSpPr>
          <p:cNvPr id="1178626" name="Rectangle 2"/>
          <p:cNvSpPr>
            <a:spLocks noGrp="1" noChangeArrowheads="1"/>
          </p:cNvSpPr>
          <p:nvPr>
            <p:ph type="body" idx="1"/>
          </p:nvPr>
        </p:nvSpPr>
        <p:spPr>
          <a:xfrm>
            <a:off x="317990" y="1773241"/>
            <a:ext cx="8442080" cy="4319587"/>
          </a:xfrm>
          <a:solidFill>
            <a:srgbClr val="FFFF9F"/>
          </a:solidFill>
        </p:spPr>
        <p:txBody>
          <a:bodyPr/>
          <a:lstStyle/>
          <a:p>
            <a:pPr marL="609600" indent="-609600" algn="ctr" eaLnBrk="1" hangingPunct="1">
              <a:spcBef>
                <a:spcPct val="30000"/>
              </a:spcBef>
              <a:buFontTx/>
              <a:buNone/>
              <a:defRPr/>
            </a:pPr>
            <a:r>
              <a:rPr lang="en-US" sz="2200" b="1" smtClean="0">
                <a:solidFill>
                  <a:srgbClr val="990033"/>
                </a:solidFill>
                <a:latin typeface="Verdana" pitchFamily="34" charset="0"/>
                <a:cs typeface="Tahoma" pitchFamily="34" charset="0"/>
              </a:rPr>
              <a:t>         </a:t>
            </a:r>
            <a:r>
              <a:rPr lang="en-US" sz="2200" b="1" smtClean="0">
                <a:solidFill>
                  <a:srgbClr val="990033"/>
                </a:solidFill>
                <a:effectLst>
                  <a:outerShdw blurRad="38100" dist="38100" dir="2700000" algn="tl">
                    <a:srgbClr val="000000"/>
                  </a:outerShdw>
                </a:effectLst>
                <a:latin typeface="Verdana" pitchFamily="34" charset="0"/>
                <a:cs typeface="Tahoma" pitchFamily="34" charset="0"/>
              </a:rPr>
              <a:t>Pse po ose pse jo?</a:t>
            </a:r>
          </a:p>
          <a:p>
            <a:pPr marL="609600" indent="-609600" eaLnBrk="1" hangingPunct="1">
              <a:spcBef>
                <a:spcPct val="10000"/>
              </a:spcBef>
              <a:spcAft>
                <a:spcPct val="30000"/>
              </a:spcAft>
              <a:buFontTx/>
              <a:buNone/>
              <a:defRPr/>
            </a:pPr>
            <a:r>
              <a:rPr lang="en-US" smtClean="0">
                <a:latin typeface="Verdana" pitchFamily="34" charset="0"/>
                <a:cs typeface="Tahoma" pitchFamily="34" charset="0"/>
              </a:rPr>
              <a:t>        </a:t>
            </a:r>
            <a:r>
              <a:rPr lang="en-US" sz="2000" b="1" smtClean="0">
                <a:latin typeface="Verdana" pitchFamily="34" charset="0"/>
                <a:cs typeface="Tahoma" pitchFamily="34" charset="0"/>
              </a:rPr>
              <a:t>- Zhvillimi dhe shfytëzimi i Sistemeve të Informacionit ka të bëjë me Organizimin, Menaxhimin, dhe dimensione të teknologjisë.</a:t>
            </a:r>
          </a:p>
          <a:p>
            <a:pPr marL="609600" indent="-609600" eaLnBrk="1" hangingPunct="1">
              <a:buFontTx/>
              <a:buNone/>
              <a:defRPr/>
            </a:pPr>
            <a:r>
              <a:rPr lang="en-US" sz="2200" smtClean="0">
                <a:latin typeface="Verdana" pitchFamily="34" charset="0"/>
                <a:cs typeface="Tahoma" pitchFamily="34" charset="0"/>
              </a:rPr>
              <a:t>        </a:t>
            </a:r>
            <a:r>
              <a:rPr lang="en-US" sz="2200" b="1" smtClean="0">
                <a:solidFill>
                  <a:srgbClr val="990033"/>
                </a:solidFill>
                <a:effectLst>
                  <a:outerShdw blurRad="38100" dist="38100" dir="2700000" algn="tl">
                    <a:srgbClr val="000000"/>
                  </a:outerShdw>
                </a:effectLst>
                <a:latin typeface="Verdana" pitchFamily="34" charset="0"/>
                <a:cs typeface="Tahoma" pitchFamily="34" charset="0"/>
              </a:rPr>
              <a:t>Është e rëndësishme të kuptohet se</a:t>
            </a:r>
            <a:r>
              <a:rPr lang="en-US" sz="2600" b="1" smtClean="0">
                <a:solidFill>
                  <a:srgbClr val="990033"/>
                </a:solidFill>
                <a:latin typeface="Verdana" pitchFamily="34" charset="0"/>
                <a:cs typeface="Tahoma" pitchFamily="34" charset="0"/>
              </a:rPr>
              <a:t>:</a:t>
            </a:r>
          </a:p>
          <a:p>
            <a:pPr marL="609600" indent="-609600" eaLnBrk="1" hangingPunct="1">
              <a:buFontTx/>
              <a:buNone/>
              <a:defRPr/>
            </a:pPr>
            <a:r>
              <a:rPr lang="en-US" sz="2800" b="1" smtClean="0">
                <a:latin typeface="Verdana" pitchFamily="34" charset="0"/>
                <a:cs typeface="Tahoma" pitchFamily="34" charset="0"/>
              </a:rPr>
              <a:t>       </a:t>
            </a:r>
            <a:r>
              <a:rPr lang="en-US" sz="2000" b="1" smtClean="0">
                <a:latin typeface="Verdana" pitchFamily="34" charset="0"/>
                <a:cs typeface="Tahoma" pitchFamily="34" charset="0"/>
              </a:rPr>
              <a:t> - </a:t>
            </a:r>
            <a:r>
              <a:rPr lang="en-US" sz="2000" b="1" smtClean="0">
                <a:solidFill>
                  <a:srgbClr val="003366"/>
                </a:solidFill>
                <a:effectLst>
                  <a:outerShdw blurRad="38100" dist="38100" dir="2700000" algn="tl">
                    <a:srgbClr val="000000"/>
                  </a:outerShdw>
                </a:effectLst>
                <a:latin typeface="Verdana" pitchFamily="34" charset="0"/>
                <a:cs typeface="Tahoma" pitchFamily="34" charset="0"/>
              </a:rPr>
              <a:t>Kush  do të përdor Sistemet e Informacionit</a:t>
            </a:r>
            <a:r>
              <a:rPr lang="en-US" sz="2000" b="1" smtClean="0">
                <a:latin typeface="Verdana" pitchFamily="34" charset="0"/>
                <a:cs typeface="Tahoma" pitchFamily="34" charset="0"/>
              </a:rPr>
              <a:t> dhe se</a:t>
            </a:r>
          </a:p>
          <a:p>
            <a:pPr marL="609600" indent="-609600" eaLnBrk="1" hangingPunct="1">
              <a:buFontTx/>
              <a:buNone/>
              <a:defRPr/>
            </a:pPr>
            <a:r>
              <a:rPr lang="en-US" sz="2000" b="1" smtClean="0">
                <a:latin typeface="Verdana" pitchFamily="34" charset="0"/>
                <a:cs typeface="Tahoma" pitchFamily="34" charset="0"/>
              </a:rPr>
              <a:t>           - </a:t>
            </a:r>
            <a:r>
              <a:rPr lang="en-US" sz="2000" b="1" smtClean="0">
                <a:solidFill>
                  <a:srgbClr val="003366"/>
                </a:solidFill>
                <a:effectLst>
                  <a:outerShdw blurRad="38100" dist="38100" dir="2700000" algn="tl">
                    <a:srgbClr val="000000"/>
                  </a:outerShdw>
                </a:effectLst>
                <a:latin typeface="Verdana" pitchFamily="34" charset="0"/>
                <a:cs typeface="Tahoma" pitchFamily="34" charset="0"/>
              </a:rPr>
              <a:t>Si Sistemet e Informacionit do të shfrytëzohen</a:t>
            </a:r>
            <a:r>
              <a:rPr lang="en-US" sz="2000" b="1" smtClean="0">
                <a:latin typeface="Verdana" pitchFamily="34" charset="0"/>
                <a:cs typeface="Tahoma" pitchFamily="34" charset="0"/>
              </a:rPr>
              <a:t> për të lehtësuar vendim-marjen dhe kontrollin brenda organizatës.</a:t>
            </a:r>
          </a:p>
          <a:p>
            <a:pPr marL="609600" indent="-609600" eaLnBrk="1" hangingPunct="1">
              <a:spcAft>
                <a:spcPct val="30000"/>
              </a:spcAft>
              <a:buFontTx/>
              <a:buNone/>
              <a:defRPr/>
            </a:pPr>
            <a:endParaRPr lang="en-US" sz="2400" smtClean="0"/>
          </a:p>
        </p:txBody>
      </p:sp>
      <p:sp>
        <p:nvSpPr>
          <p:cNvPr id="1178627" name="Rectangle 3"/>
          <p:cNvSpPr>
            <a:spLocks noGrp="1" noChangeArrowheads="1"/>
          </p:cNvSpPr>
          <p:nvPr>
            <p:ph type="title"/>
          </p:nvPr>
        </p:nvSpPr>
        <p:spPr>
          <a:xfrm>
            <a:off x="1182566" y="404813"/>
            <a:ext cx="6871188" cy="1116012"/>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Verdana" pitchFamily="34" charset="0"/>
              </a:rPr>
              <a:t>Sistemet e Informacionit janë shumë të rëndësishme që të lihen në duart e  specialistëve kompjuterik -</a:t>
            </a:r>
            <a:endParaRPr lang="en-US" sz="2400" b="1" i="1" smtClean="0">
              <a:solidFill>
                <a:srgbClr val="96004B"/>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a:t>2011</a:t>
            </a:r>
            <a:endParaRPr lang="en-GB"/>
          </a:p>
        </p:txBody>
      </p:sp>
      <p:sp>
        <p:nvSpPr>
          <p:cNvPr id="9" name="Slide Number Placeholder 3"/>
          <p:cNvSpPr>
            <a:spLocks noGrp="1"/>
          </p:cNvSpPr>
          <p:nvPr>
            <p:ph type="sldNum" sz="quarter" idx="12"/>
          </p:nvPr>
        </p:nvSpPr>
        <p:spPr/>
        <p:txBody>
          <a:bodyPr/>
          <a:lstStyle/>
          <a:p>
            <a:pPr>
              <a:defRPr/>
            </a:pPr>
            <a:fld id="{86201E54-EB3D-4F79-A59E-1A8A0B388ECE}" type="slidenum">
              <a:rPr lang="en-GB"/>
              <a:pPr>
                <a:defRPr/>
              </a:pPr>
              <a:t>38</a:t>
            </a:fld>
            <a:endParaRPr lang="en-GB"/>
          </a:p>
        </p:txBody>
      </p:sp>
      <p:sp>
        <p:nvSpPr>
          <p:cNvPr id="1286146" name="Text Box 2"/>
          <p:cNvSpPr txBox="1">
            <a:spLocks noChangeArrowheads="1"/>
          </p:cNvSpPr>
          <p:nvPr/>
        </p:nvSpPr>
        <p:spPr bwMode="auto">
          <a:xfrm>
            <a:off x="650631" y="692150"/>
            <a:ext cx="7644912" cy="1119188"/>
          </a:xfrm>
          <a:prstGeom prst="rect">
            <a:avLst/>
          </a:prstGeom>
          <a:noFill/>
          <a:ln w="12700">
            <a:noFill/>
            <a:miter lim="800000"/>
            <a:headEnd/>
            <a:tailEnd/>
          </a:ln>
          <a:effectLst/>
        </p:spPr>
        <p:txBody>
          <a:bodyPr>
            <a:spAutoFit/>
          </a:bodyPr>
          <a:lstStyle/>
          <a:p>
            <a:pPr eaLnBrk="0" hangingPunct="0">
              <a:spcBef>
                <a:spcPct val="50000"/>
              </a:spcBef>
              <a:defRPr/>
            </a:pPr>
            <a:r>
              <a:rPr lang="en-US" sz="1800" baseline="0">
                <a:solidFill>
                  <a:srgbClr val="006699"/>
                </a:solidFill>
                <a:effectLst>
                  <a:outerShdw blurRad="38100" dist="38100" dir="2700000" algn="tl">
                    <a:srgbClr val="C0C0C0"/>
                  </a:outerShdw>
                </a:effectLst>
                <a:cs typeface="Arial" charset="0"/>
              </a:rPr>
              <a:t>LLOJET KRYESORE TË SISTEMEVE NË ORGANIZATA</a:t>
            </a:r>
          </a:p>
          <a:p>
            <a:pPr eaLnBrk="0" hangingPunct="0">
              <a:spcBef>
                <a:spcPct val="50000"/>
              </a:spcBef>
              <a:defRPr/>
            </a:pPr>
            <a:r>
              <a:rPr lang="en-US" sz="1600" baseline="0">
                <a:solidFill>
                  <a:schemeClr val="tx2"/>
                </a:solidFill>
                <a:effectLst>
                  <a:outerShdw blurRad="38100" dist="38100" dir="2700000" algn="tl">
                    <a:srgbClr val="C0C0C0"/>
                  </a:outerShdw>
                </a:effectLst>
              </a:rPr>
              <a:t>MAJOR TYPES OF SYSTEMS IN ORGANIZATIONS</a:t>
            </a:r>
            <a:r>
              <a:rPr lang="en-US">
                <a:solidFill>
                  <a:schemeClr val="tx2"/>
                </a:solidFill>
              </a:rPr>
              <a:t> </a:t>
            </a:r>
          </a:p>
          <a:p>
            <a:pPr eaLnBrk="0" hangingPunct="0">
              <a:spcBef>
                <a:spcPct val="50000"/>
              </a:spcBef>
              <a:defRPr/>
            </a:pPr>
            <a:endParaRPr lang="en-US" sz="1400" baseline="0">
              <a:solidFill>
                <a:srgbClr val="006699"/>
              </a:solidFill>
              <a:latin typeface="Arial" charset="0"/>
              <a:cs typeface="Arial" charset="0"/>
            </a:endParaRPr>
          </a:p>
        </p:txBody>
      </p:sp>
      <p:grpSp>
        <p:nvGrpSpPr>
          <p:cNvPr id="2" name="Group 3"/>
          <p:cNvGrpSpPr>
            <a:grpSpLocks/>
          </p:cNvGrpSpPr>
          <p:nvPr/>
        </p:nvGrpSpPr>
        <p:grpSpPr bwMode="auto">
          <a:xfrm>
            <a:off x="4040067" y="1628776"/>
            <a:ext cx="4736123" cy="4692482"/>
            <a:chOff x="1200" y="1205"/>
            <a:chExt cx="3234" cy="3121"/>
          </a:xfrm>
        </p:grpSpPr>
        <p:sp>
          <p:nvSpPr>
            <p:cNvPr id="100359" name="Rectangle 4"/>
            <p:cNvSpPr>
              <a:spLocks noChangeArrowheads="1"/>
            </p:cNvSpPr>
            <p:nvPr/>
          </p:nvSpPr>
          <p:spPr bwMode="auto">
            <a:xfrm>
              <a:off x="2439" y="4080"/>
              <a:ext cx="126" cy="246"/>
            </a:xfrm>
            <a:prstGeom prst="rect">
              <a:avLst/>
            </a:prstGeom>
            <a:noFill/>
            <a:ln w="9525">
              <a:noFill/>
              <a:miter lim="800000"/>
              <a:headEnd/>
              <a:tailEnd/>
            </a:ln>
          </p:spPr>
          <p:txBody>
            <a:bodyPr wrap="none">
              <a:spAutoFit/>
            </a:bodyPr>
            <a:lstStyle/>
            <a:p>
              <a:pPr algn="l"/>
              <a:endParaRPr lang="en-GB" sz="1800" baseline="0">
                <a:latin typeface="Arial" charset="0"/>
              </a:endParaRPr>
            </a:p>
          </p:txBody>
        </p:sp>
        <p:pic>
          <p:nvPicPr>
            <p:cNvPr id="100360" name="Picture 5" descr="fg02_01"/>
            <p:cNvPicPr>
              <a:picLocks noChangeAspect="1" noChangeArrowheads="1"/>
            </p:cNvPicPr>
            <p:nvPr/>
          </p:nvPicPr>
          <p:blipFill>
            <a:blip r:embed="rId2"/>
            <a:srcRect/>
            <a:stretch>
              <a:fillRect/>
            </a:stretch>
          </p:blipFill>
          <p:spPr bwMode="auto">
            <a:xfrm>
              <a:off x="1200" y="1205"/>
              <a:ext cx="3234" cy="2899"/>
            </a:xfrm>
            <a:prstGeom prst="rect">
              <a:avLst/>
            </a:prstGeom>
            <a:noFill/>
            <a:ln w="9525">
              <a:noFill/>
              <a:miter lim="800000"/>
              <a:headEnd/>
              <a:tailEnd/>
            </a:ln>
          </p:spPr>
        </p:pic>
      </p:grpSp>
      <p:pic>
        <p:nvPicPr>
          <p:cNvPr id="100358" name="Picture 6"/>
          <p:cNvPicPr>
            <a:picLocks noChangeAspect="1" noChangeArrowheads="1"/>
          </p:cNvPicPr>
          <p:nvPr/>
        </p:nvPicPr>
        <p:blipFill>
          <a:blip r:embed="rId3"/>
          <a:srcRect/>
          <a:stretch>
            <a:fillRect/>
          </a:stretch>
        </p:blipFill>
        <p:spPr bwMode="auto">
          <a:xfrm>
            <a:off x="184638" y="1700213"/>
            <a:ext cx="3774831" cy="3067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6C2A7980-E480-4B10-B3D2-1B1C57DF3049}" type="slidenum">
              <a:rPr lang="en-GB"/>
              <a:pPr>
                <a:defRPr/>
              </a:pPr>
              <a:t>39</a:t>
            </a:fld>
            <a:endParaRPr lang="en-GB"/>
          </a:p>
        </p:txBody>
      </p:sp>
      <p:sp>
        <p:nvSpPr>
          <p:cNvPr id="1179650" name="Rectangle 2"/>
          <p:cNvSpPr>
            <a:spLocks noGrp="1" noChangeArrowheads="1"/>
          </p:cNvSpPr>
          <p:nvPr>
            <p:ph type="title"/>
          </p:nvPr>
        </p:nvSpPr>
        <p:spPr>
          <a:xfrm>
            <a:off x="685801" y="152403"/>
            <a:ext cx="6871189" cy="1116013"/>
          </a:xfrm>
          <a:solidFill>
            <a:srgbClr val="CCFFCC"/>
          </a:solidFill>
        </p:spPr>
        <p:txBody>
          <a:bodyPr/>
          <a:lstStyle/>
          <a:p>
            <a:pPr eaLnBrk="1" hangingPunct="1">
              <a:defRPr/>
            </a:pPr>
            <a:r>
              <a:rPr lang="en-US" sz="2200" b="1" smtClean="0">
                <a:solidFill>
                  <a:srgbClr val="96004B"/>
                </a:solidFill>
                <a:effectLst>
                  <a:outerShdw blurRad="38100" dist="38100" dir="2700000" algn="tl">
                    <a:srgbClr val="000000"/>
                  </a:outerShdw>
                </a:effectLst>
                <a:latin typeface="Verdana" pitchFamily="34" charset="0"/>
                <a:cs typeface="Tahoma" pitchFamily="34" charset="0"/>
              </a:rPr>
              <a:t>Sistemet e Informacionit janë shumë të rëndësishme që të lihen në duart e  specialistëve kompjuterik</a:t>
            </a:r>
            <a:r>
              <a:rPr lang="en-US" sz="2400" b="1" smtClean="0">
                <a:solidFill>
                  <a:srgbClr val="96004B"/>
                </a:solidFill>
                <a:effectLst>
                  <a:outerShdw blurRad="38100" dist="38100" dir="2700000" algn="tl">
                    <a:srgbClr val="000000"/>
                  </a:outerShdw>
                </a:effectLst>
                <a:latin typeface="Verdana" pitchFamily="34" charset="0"/>
                <a:cs typeface="Tahoma" pitchFamily="34" charset="0"/>
              </a:rPr>
              <a:t> - </a:t>
            </a:r>
            <a:r>
              <a:rPr lang="en-US" sz="1800" b="1" i="1" smtClean="0">
                <a:solidFill>
                  <a:srgbClr val="96004B"/>
                </a:solidFill>
                <a:effectLst>
                  <a:outerShdw blurRad="38100" dist="38100" dir="2700000" algn="tl">
                    <a:srgbClr val="000000"/>
                  </a:outerShdw>
                </a:effectLst>
                <a:latin typeface="Verdana" pitchFamily="34" charset="0"/>
                <a:cs typeface="Tahoma" pitchFamily="34" charset="0"/>
              </a:rPr>
              <a:t>vazhdim</a:t>
            </a:r>
          </a:p>
        </p:txBody>
      </p:sp>
      <p:sp>
        <p:nvSpPr>
          <p:cNvPr id="1179651" name="Rectangle 3"/>
          <p:cNvSpPr>
            <a:spLocks noGrp="1" noChangeArrowheads="1"/>
          </p:cNvSpPr>
          <p:nvPr>
            <p:ph type="body" idx="1"/>
          </p:nvPr>
        </p:nvSpPr>
        <p:spPr>
          <a:xfrm>
            <a:off x="184640" y="1412875"/>
            <a:ext cx="8442081" cy="4073525"/>
          </a:xfrm>
          <a:solidFill>
            <a:srgbClr val="FFFFCC"/>
          </a:solidFill>
        </p:spPr>
        <p:txBody>
          <a:bodyPr/>
          <a:lstStyle/>
          <a:p>
            <a:pPr eaLnBrk="1" hangingPunct="1">
              <a:lnSpc>
                <a:spcPct val="80000"/>
              </a:lnSpc>
              <a:spcAft>
                <a:spcPct val="50000"/>
              </a:spcAft>
              <a:buFontTx/>
              <a:buNone/>
              <a:defRPr/>
            </a:pPr>
            <a:r>
              <a:rPr lang="en-US" sz="1800" smtClean="0">
                <a:effectLst>
                  <a:outerShdw blurRad="38100" dist="38100" dir="2700000" algn="tl">
                    <a:srgbClr val="FFFFFF"/>
                  </a:outerShdw>
                </a:effectLst>
                <a:latin typeface="Verdana" pitchFamily="34" charset="0"/>
                <a:cs typeface="Tahoma" pitchFamily="34" charset="0"/>
              </a:rPr>
              <a:t>- Specialistë kompjuterik e kuptojnë teknologjinë dhe padyshim luajnë një rol të rëndësishëm në zhvillimin dhe mirëmbajtjen e sistemeve të informacionit.</a:t>
            </a:r>
          </a:p>
          <a:p>
            <a:pPr eaLnBrk="1" hangingPunct="1">
              <a:lnSpc>
                <a:spcPct val="80000"/>
              </a:lnSpc>
              <a:spcAft>
                <a:spcPct val="50000"/>
              </a:spcAft>
              <a:buFontTx/>
              <a:buNone/>
              <a:defRPr/>
            </a:pPr>
            <a:r>
              <a:rPr lang="en-US" sz="1800" smtClean="0">
                <a:effectLst>
                  <a:outerShdw blurRad="38100" dist="38100" dir="2700000" algn="tl">
                    <a:srgbClr val="FFFFFF"/>
                  </a:outerShdw>
                </a:effectLst>
                <a:latin typeface="Verdana" pitchFamily="34" charset="0"/>
                <a:cs typeface="Tahoma" pitchFamily="34" charset="0"/>
              </a:rPr>
              <a:t>-Specialistët kompjuterik poashtu kanë një sfond (background) të thellë teknologjik, por  mund që të mos jenë të njohës të mirë të biznesit ose të operacioneve të tija.</a:t>
            </a:r>
          </a:p>
          <a:p>
            <a:pPr eaLnBrk="1" hangingPunct="1">
              <a:lnSpc>
                <a:spcPct val="80000"/>
              </a:lnSpc>
              <a:spcAft>
                <a:spcPct val="50000"/>
              </a:spcAft>
              <a:buFontTx/>
              <a:buNone/>
              <a:defRPr/>
            </a:pPr>
            <a:r>
              <a:rPr lang="en-US" sz="1800" smtClean="0">
                <a:effectLst>
                  <a:outerShdw blurRad="38100" dist="38100" dir="2700000" algn="tl">
                    <a:srgbClr val="FFFFFF"/>
                  </a:outerShdw>
                </a:effectLst>
                <a:latin typeface="Verdana" pitchFamily="34" charset="0"/>
                <a:cs typeface="Tahoma" pitchFamily="34" charset="0"/>
              </a:rPr>
              <a:t>-Kjo është arsyeja pse specialistët kompjuteri duhet të funksionojë si pjesë e një ekipi, i cili  duhet të ketë forcën hibride të aftësive dhe personaliteteve të ndryshme</a:t>
            </a:r>
            <a:r>
              <a:rPr lang="en-US" sz="1800" smtClean="0">
                <a:latin typeface="Verdana" pitchFamily="34" charset="0"/>
                <a:cs typeface="Tahoma" pitchFamily="34" charset="0"/>
              </a:rPr>
              <a:t>.</a:t>
            </a:r>
          </a:p>
          <a:p>
            <a:pPr algn="ctr" eaLnBrk="1" hangingPunct="1">
              <a:lnSpc>
                <a:spcPct val="80000"/>
              </a:lnSpc>
              <a:buFontTx/>
              <a:buNone/>
              <a:defRPr/>
            </a:pPr>
            <a:r>
              <a:rPr lang="en-US" sz="2000" b="1" smtClean="0">
                <a:solidFill>
                  <a:srgbClr val="0033CC"/>
                </a:solidFill>
                <a:effectLst>
                  <a:outerShdw blurRad="38100" dist="38100" dir="2700000" algn="tl">
                    <a:srgbClr val="000000"/>
                  </a:outerShdw>
                </a:effectLst>
                <a:latin typeface="Tahoma" pitchFamily="34" charset="0"/>
                <a:cs typeface="Tahoma" pitchFamily="34" charset="0"/>
              </a:rPr>
              <a:t>Ekipi duhet patjetër të kuptoj</a:t>
            </a:r>
            <a:r>
              <a:rPr lang="en-US" sz="2000" smtClean="0">
                <a:solidFill>
                  <a:srgbClr val="0033CC"/>
                </a:solidFill>
                <a:latin typeface="Tahoma" pitchFamily="34" charset="0"/>
                <a:cs typeface="Tahoma" pitchFamily="34" charset="0"/>
              </a:rPr>
              <a:t>:</a:t>
            </a:r>
          </a:p>
          <a:p>
            <a:pPr eaLnBrk="1" hangingPunct="1">
              <a:lnSpc>
                <a:spcPct val="80000"/>
              </a:lnSpc>
              <a:buFontTx/>
              <a:buNone/>
              <a:defRPr/>
            </a:pPr>
            <a:r>
              <a:rPr lang="en-US" sz="2000" smtClean="0">
                <a:solidFill>
                  <a:srgbClr val="96004B"/>
                </a:solidFill>
                <a:latin typeface="Tahoma" pitchFamily="34" charset="0"/>
                <a:cs typeface="Tahoma" pitchFamily="34" charset="0"/>
              </a:rPr>
              <a:t>                                 </a:t>
            </a:r>
            <a:r>
              <a:rPr lang="en-US" sz="1900" b="1" smtClean="0">
                <a:solidFill>
                  <a:srgbClr val="96004B"/>
                </a:solidFill>
                <a:effectLst>
                  <a:outerShdw blurRad="38100" dist="38100" dir="2700000" algn="tl">
                    <a:srgbClr val="000000"/>
                  </a:outerShdw>
                </a:effectLst>
                <a:latin typeface="Tahoma" pitchFamily="34" charset="0"/>
                <a:cs typeface="Tahoma" pitchFamily="34" charset="0"/>
              </a:rPr>
              <a:t>- Biznesin, </a:t>
            </a:r>
          </a:p>
          <a:p>
            <a:pPr eaLnBrk="1" hangingPunct="1">
              <a:lnSpc>
                <a:spcPct val="80000"/>
              </a:lnSpc>
              <a:buFontTx/>
              <a:buNone/>
              <a:defRPr/>
            </a:pPr>
            <a:r>
              <a:rPr lang="en-US" sz="1900" b="1" smtClean="0">
                <a:solidFill>
                  <a:srgbClr val="96004B"/>
                </a:solidFill>
                <a:effectLst>
                  <a:outerShdw blurRad="38100" dist="38100" dir="2700000" algn="tl">
                    <a:srgbClr val="000000"/>
                  </a:outerShdw>
                </a:effectLst>
                <a:latin typeface="Tahoma" pitchFamily="34" charset="0"/>
                <a:cs typeface="Tahoma" pitchFamily="34" charset="0"/>
              </a:rPr>
              <a:t>                                    - Kërkesat e biznesit, si dhe </a:t>
            </a:r>
          </a:p>
          <a:p>
            <a:pPr eaLnBrk="1" hangingPunct="1">
              <a:lnSpc>
                <a:spcPct val="80000"/>
              </a:lnSpc>
              <a:buFontTx/>
              <a:buNone/>
              <a:defRPr/>
            </a:pPr>
            <a:r>
              <a:rPr lang="en-US" sz="1900" b="1" smtClean="0">
                <a:solidFill>
                  <a:srgbClr val="96004B"/>
                </a:solidFill>
                <a:effectLst>
                  <a:outerShdw blurRad="38100" dist="38100" dir="2700000" algn="tl">
                    <a:srgbClr val="000000"/>
                  </a:outerShdw>
                </a:effectLst>
                <a:latin typeface="Tahoma" pitchFamily="34" charset="0"/>
                <a:cs typeface="Tahoma" pitchFamily="34" charset="0"/>
              </a:rPr>
              <a:t>                                    - Objektivat - Qëllimet për Sistemet e Informacionit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0A9117C4-3D73-40C4-97FD-E07403CB21B0}" type="slidenum">
              <a:rPr lang="en-GB"/>
              <a:pPr>
                <a:defRPr/>
              </a:pPr>
              <a:t>4</a:t>
            </a:fld>
            <a:endParaRPr lang="en-GB"/>
          </a:p>
        </p:txBody>
      </p:sp>
      <p:sp>
        <p:nvSpPr>
          <p:cNvPr id="986114" name="Rectangle 2"/>
          <p:cNvSpPr>
            <a:spLocks noGrp="1" noChangeArrowheads="1"/>
          </p:cNvSpPr>
          <p:nvPr>
            <p:ph type="body" idx="1"/>
          </p:nvPr>
        </p:nvSpPr>
        <p:spPr>
          <a:xfrm>
            <a:off x="317989" y="1844675"/>
            <a:ext cx="8229600" cy="3240088"/>
          </a:xfrm>
          <a:solidFill>
            <a:srgbClr val="FFFFCC"/>
          </a:solidFill>
        </p:spPr>
        <p:txBody>
          <a:bodyPr/>
          <a:lstStyle/>
          <a:p>
            <a:pPr eaLnBrk="1" hangingPunct="1">
              <a:buFontTx/>
              <a:buNone/>
              <a:defRPr/>
            </a:pPr>
            <a:endParaRPr lang="en-US" sz="1200" smtClean="0">
              <a:latin typeface="Lucida Bright" pitchFamily="18" charset="0"/>
            </a:endParaRPr>
          </a:p>
          <a:p>
            <a:pPr eaLnBrk="1" hangingPunct="1">
              <a:defRPr/>
            </a:pPr>
            <a:r>
              <a:rPr lang="en-US" sz="1800" b="1" smtClean="0">
                <a:effectLst>
                  <a:outerShdw blurRad="38100" dist="38100" dir="2700000" algn="tl">
                    <a:srgbClr val="FFFFFF"/>
                  </a:outerShdw>
                </a:effectLst>
                <a:latin typeface="Verdana" pitchFamily="34" charset="0"/>
              </a:rPr>
              <a:t> </a:t>
            </a:r>
            <a:r>
              <a:rPr lang="en-US" sz="1800" b="1" smtClean="0">
                <a:solidFill>
                  <a:srgbClr val="96004B"/>
                </a:solidFill>
                <a:effectLst>
                  <a:outerShdw blurRad="38100" dist="38100" dir="2700000" algn="tl">
                    <a:srgbClr val="000000"/>
                  </a:outerShdw>
                </a:effectLst>
                <a:latin typeface="Verdana" pitchFamily="34" charset="0"/>
              </a:rPr>
              <a:t>Client-Server</a:t>
            </a:r>
            <a:r>
              <a:rPr lang="en-US" sz="1800" b="1" smtClean="0">
                <a:effectLst>
                  <a:outerShdw blurRad="38100" dist="38100" dir="2700000" algn="tl">
                    <a:srgbClr val="FFFFFF"/>
                  </a:outerShdw>
                </a:effectLst>
                <a:latin typeface="Verdana" pitchFamily="34" charset="0"/>
              </a:rPr>
              <a:t>-sistem n</a:t>
            </a:r>
            <a:r>
              <a:rPr lang="en-US" sz="1800" b="1" smtClean="0">
                <a:effectLst>
                  <a:outerShdw blurRad="38100" dist="38100" dir="2700000" algn="tl">
                    <a:srgbClr val="FFFFFF"/>
                  </a:outerShdw>
                </a:effectLst>
                <a:latin typeface="Verdana" pitchFamily="34" charset="0"/>
                <a:cs typeface="Tahoma" pitchFamily="34" charset="0"/>
              </a:rPr>
              <a:t>ë përpunimin elektronik të të dhënave paraqet apo quajm atë strukturë rrjetore ku resurset ofrohen nga një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server qëndror (softver)</a:t>
            </a:r>
            <a:r>
              <a:rPr lang="en-US" sz="1800" b="1" smtClean="0">
                <a:effectLst>
                  <a:outerShdw blurRad="38100" dist="38100" dir="2700000" algn="tl">
                    <a:srgbClr val="FFFFFF"/>
                  </a:outerShdw>
                </a:effectLst>
                <a:latin typeface="Verdana" pitchFamily="34" charset="0"/>
                <a:cs typeface="Tahoma" pitchFamily="34" charset="0"/>
              </a:rPr>
              <a:t> e të cilave munden t’ u qasen të shtuquajturit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client-ët (stacionet punuese</a:t>
            </a:r>
            <a:r>
              <a:rPr lang="en-US" sz="1800" b="1" smtClean="0">
                <a:effectLst>
                  <a:outerShdw blurRad="38100" dist="38100" dir="2700000" algn="tl">
                    <a:srgbClr val="FFFFFF"/>
                  </a:outerShdw>
                </a:effectLst>
                <a:latin typeface="Verdana" pitchFamily="34" charset="0"/>
                <a:cs typeface="Tahoma" pitchFamily="34" charset="0"/>
              </a:rPr>
              <a:t>)</a:t>
            </a:r>
          </a:p>
          <a:p>
            <a:pPr eaLnBrk="1" hangingPunct="1">
              <a:defRPr/>
            </a:pPr>
            <a:r>
              <a:rPr lang="en-US" sz="1800" b="1" smtClean="0">
                <a:effectLst>
                  <a:outerShdw blurRad="38100" dist="38100" dir="2700000" algn="tl">
                    <a:srgbClr val="FFFFFF"/>
                  </a:outerShdw>
                </a:effectLst>
                <a:latin typeface="Verdana" pitchFamily="34" charset="0"/>
              </a:rPr>
              <a:t>Serveri ofron nj</a:t>
            </a:r>
            <a:r>
              <a:rPr lang="en-US" sz="1800" b="1" smtClean="0">
                <a:effectLst>
                  <a:outerShdw blurRad="38100" dist="38100" dir="2700000" algn="tl">
                    <a:srgbClr val="FFFFFF"/>
                  </a:outerShdw>
                </a:effectLst>
                <a:latin typeface="Verdana" pitchFamily="34" charset="0"/>
                <a:cs typeface="Tahoma" pitchFamily="34" charset="0"/>
              </a:rPr>
              <a:t>ë shërbim kurse clienti një spërfaqe punuese apo një interfejs të aplikacionit</a:t>
            </a:r>
            <a:endParaRPr lang="en-US" sz="1800" b="1" smtClean="0">
              <a:effectLst>
                <a:outerShdw blurRad="38100" dist="38100" dir="2700000" algn="tl">
                  <a:srgbClr val="FFFFFF"/>
                </a:outerShdw>
              </a:effectLst>
              <a:latin typeface="Verdana" pitchFamily="34" charset="0"/>
            </a:endParaRPr>
          </a:p>
          <a:p>
            <a:pPr eaLnBrk="1" hangingPunct="1">
              <a:buFontTx/>
              <a:buNone/>
              <a:defRPr/>
            </a:pPr>
            <a:r>
              <a:rPr lang="en-US" sz="1800" b="1" smtClean="0">
                <a:effectLst>
                  <a:outerShdw blurRad="38100" dist="38100" dir="2700000" algn="tl">
                    <a:srgbClr val="FFFFFF"/>
                  </a:outerShdw>
                </a:effectLst>
                <a:latin typeface="Verdana" pitchFamily="34" charset="0"/>
              </a:rPr>
              <a:t>    p.sh: shfryt</a:t>
            </a:r>
            <a:r>
              <a:rPr lang="en-US" sz="1800" b="1" smtClean="0">
                <a:effectLst>
                  <a:outerShdw blurRad="38100" dist="38100" dir="2700000" algn="tl">
                    <a:srgbClr val="FFFFFF"/>
                  </a:outerShdw>
                </a:effectLst>
                <a:latin typeface="Verdana" pitchFamily="34" charset="0"/>
                <a:cs typeface="Tahoma" pitchFamily="34" charset="0"/>
              </a:rPr>
              <a:t>ëzuesi i Web browserit bën kërkesat e clientit pë faqet(sajtet) nga serveri nëpër Webin e tërë.</a:t>
            </a:r>
            <a:r>
              <a:rPr lang="en-US" sz="1800" smtClean="0">
                <a:latin typeface="Verdana" pitchFamily="34" charset="0"/>
                <a:cs typeface="Tahoma" pitchFamily="34" charset="0"/>
              </a:rPr>
              <a:t> </a:t>
            </a:r>
            <a:r>
              <a:rPr lang="en-US" sz="1800" smtClean="0">
                <a:latin typeface="Verdana" pitchFamily="34" charset="0"/>
              </a:rPr>
              <a:t>   </a:t>
            </a:r>
          </a:p>
        </p:txBody>
      </p:sp>
      <p:sp>
        <p:nvSpPr>
          <p:cNvPr id="986115" name="Rectangle 3"/>
          <p:cNvSpPr>
            <a:spLocks noChangeArrowheads="1"/>
          </p:cNvSpPr>
          <p:nvPr/>
        </p:nvSpPr>
        <p:spPr bwMode="auto">
          <a:xfrm>
            <a:off x="451338" y="620714"/>
            <a:ext cx="8229600" cy="719137"/>
          </a:xfrm>
          <a:prstGeom prst="rect">
            <a:avLst/>
          </a:prstGeom>
          <a:solidFill>
            <a:srgbClr val="CCFFFF"/>
          </a:solidFill>
          <a:ln w="9525">
            <a:noFill/>
            <a:miter lim="800000"/>
            <a:headEnd/>
            <a:tailEnd/>
          </a:ln>
        </p:spPr>
        <p:txBody>
          <a:bodyPr/>
          <a:lstStyle/>
          <a:p>
            <a:pPr marL="342900" indent="-342900" algn="l">
              <a:spcBef>
                <a:spcPct val="20000"/>
              </a:spcBef>
              <a:defRPr/>
            </a:pPr>
            <a:r>
              <a:rPr lang="en-US" sz="3200" b="0" baseline="0">
                <a:solidFill>
                  <a:srgbClr val="008080"/>
                </a:solidFill>
                <a:latin typeface="Comic Sans MS" pitchFamily="66" charset="0"/>
              </a:rPr>
              <a:t>         </a:t>
            </a:r>
            <a:r>
              <a:rPr lang="en-US" sz="2400" baseline="0">
                <a:solidFill>
                  <a:srgbClr val="96004B"/>
                </a:solidFill>
                <a:effectLst>
                  <a:outerShdw blurRad="38100" dist="38100" dir="2700000" algn="tl">
                    <a:srgbClr val="000000"/>
                  </a:outerShdw>
                </a:effectLst>
              </a:rPr>
              <a:t>Client-Server</a:t>
            </a:r>
            <a:r>
              <a:rPr lang="en-US" sz="2400" baseline="0">
                <a:effectLst>
                  <a:outerShdw blurRad="38100" dist="38100" dir="2700000" algn="tl">
                    <a:srgbClr val="FFFFFF"/>
                  </a:outerShdw>
                </a:effectLst>
              </a:rPr>
              <a:t> nd</a:t>
            </a:r>
            <a:r>
              <a:rPr lang="en-US" sz="2400" baseline="0">
                <a:effectLst>
                  <a:outerShdw blurRad="38100" dist="38100" dir="2700000" algn="tl">
                    <a:srgbClr val="FFFFFF"/>
                  </a:outerShdw>
                </a:effectLst>
                <a:cs typeface="Tahoma" pitchFamily="34" charset="0"/>
              </a:rPr>
              <a:t>ërlidhja (</a:t>
            </a:r>
            <a:r>
              <a:rPr lang="en-US" sz="2400" baseline="0">
                <a:effectLst>
                  <a:outerShdw blurRad="38100" dist="38100" dir="2700000" algn="tl">
                    <a:srgbClr val="FFFFFF"/>
                  </a:outerShdw>
                </a:effectLst>
              </a:rPr>
              <a:t>arhitektura)</a:t>
            </a:r>
          </a:p>
          <a:p>
            <a:pPr marL="342900" indent="-342900" algn="l">
              <a:spcBef>
                <a:spcPct val="20000"/>
              </a:spcBef>
              <a:defRPr/>
            </a:pPr>
            <a:endParaRPr lang="en-US" sz="2400" baseline="0">
              <a:effectLst>
                <a:outerShdw blurRad="38100" dist="38100" dir="2700000" algn="tl">
                  <a:srgbClr val="FFFFFF"/>
                </a:outerShdw>
              </a:effectLst>
            </a:endParaRPr>
          </a:p>
          <a:p>
            <a:pPr marL="342900" indent="-342900" algn="l">
              <a:spcBef>
                <a:spcPct val="20000"/>
              </a:spcBef>
              <a:defRPr/>
            </a:pPr>
            <a:r>
              <a:rPr lang="en-US" sz="1800" b="0" baseline="0">
                <a:cs typeface="Tahoma" pitchFamily="34" charset="0"/>
              </a:rPr>
              <a:t> </a:t>
            </a:r>
            <a:r>
              <a:rPr lang="en-US" sz="1800" b="0" baseline="0"/>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81C886E5-62FF-4F61-B4F8-CC6CC40E732E}" type="slidenum">
              <a:rPr lang="en-GB"/>
              <a:pPr>
                <a:defRPr/>
              </a:pPr>
              <a:t>40</a:t>
            </a:fld>
            <a:endParaRPr lang="en-GB"/>
          </a:p>
        </p:txBody>
      </p:sp>
      <p:sp>
        <p:nvSpPr>
          <p:cNvPr id="102404" name="Rectangle 2"/>
          <p:cNvSpPr>
            <a:spLocks noGrp="1" noChangeArrowheads="1"/>
          </p:cNvSpPr>
          <p:nvPr>
            <p:ph type="title"/>
          </p:nvPr>
        </p:nvSpPr>
        <p:spPr>
          <a:xfrm>
            <a:off x="517283" y="3716338"/>
            <a:ext cx="8109438" cy="2392362"/>
          </a:xfrm>
          <a:noFill/>
        </p:spPr>
        <p:txBody>
          <a:bodyPr/>
          <a:lstStyle/>
          <a:p>
            <a:pPr algn="l" eaLnBrk="1" hangingPunct="1"/>
            <a:r>
              <a:rPr lang="en-US" sz="4000" smtClean="0"/>
              <a:t/>
            </a:r>
            <a:br>
              <a:rPr lang="en-US" sz="4000" smtClean="0"/>
            </a:br>
            <a:r>
              <a:rPr lang="en-US" sz="2000" smtClean="0">
                <a:latin typeface="Tahoma" pitchFamily="34" charset="0"/>
                <a:cs typeface="Tahoma" pitchFamily="34" charset="0"/>
              </a:rPr>
              <a:t/>
            </a:r>
            <a:br>
              <a:rPr lang="en-US" sz="2000" smtClean="0">
                <a:latin typeface="Tahoma" pitchFamily="34" charset="0"/>
                <a:cs typeface="Tahoma" pitchFamily="34" charset="0"/>
              </a:rPr>
            </a:br>
            <a:endParaRPr lang="en-US" sz="1600" smtClean="0">
              <a:latin typeface="Tahoma" pitchFamily="34" charset="0"/>
              <a:cs typeface="Tahoma" pitchFamily="34" charset="0"/>
            </a:endParaRPr>
          </a:p>
        </p:txBody>
      </p:sp>
      <p:sp>
        <p:nvSpPr>
          <p:cNvPr id="1185795" name="Rectangle 3"/>
          <p:cNvSpPr>
            <a:spLocks noChangeArrowheads="1"/>
          </p:cNvSpPr>
          <p:nvPr/>
        </p:nvSpPr>
        <p:spPr bwMode="auto">
          <a:xfrm>
            <a:off x="383931" y="260350"/>
            <a:ext cx="7577504" cy="1840504"/>
          </a:xfrm>
          <a:prstGeom prst="rect">
            <a:avLst/>
          </a:prstGeom>
          <a:solidFill>
            <a:srgbClr val="E9F8BA"/>
          </a:solidFill>
          <a:ln w="9525">
            <a:noFill/>
            <a:miter lim="800000"/>
            <a:headEnd/>
            <a:tailEnd/>
          </a:ln>
          <a:effectLst/>
        </p:spPr>
        <p:txBody>
          <a:bodyPr>
            <a:spAutoFit/>
          </a:bodyPr>
          <a:lstStyle/>
          <a:p>
            <a:pPr>
              <a:spcBef>
                <a:spcPct val="20000"/>
              </a:spcBef>
              <a:spcAft>
                <a:spcPct val="20000"/>
              </a:spcAft>
              <a:defRPr/>
            </a:pPr>
            <a:r>
              <a:rPr lang="en-US" sz="2000" b="0" baseline="0">
                <a:solidFill>
                  <a:srgbClr val="003399"/>
                </a:solidFill>
                <a:effectLst>
                  <a:outerShdw blurRad="38100" dist="38100" dir="2700000" algn="tl">
                    <a:srgbClr val="000000"/>
                  </a:outerShdw>
                </a:effectLst>
                <a:latin typeface="Tahoma" pitchFamily="34" charset="0"/>
                <a:cs typeface="Tahoma" pitchFamily="34" charset="0"/>
              </a:rPr>
              <a:t>Definimi i proceseve biznesore dhe  roli i tyre në organizatat</a:t>
            </a:r>
          </a:p>
          <a:p>
            <a:pPr algn="l">
              <a:spcBef>
                <a:spcPct val="20000"/>
              </a:spcBef>
              <a:spcAft>
                <a:spcPct val="20000"/>
              </a:spcAft>
              <a:defRPr/>
            </a:pPr>
            <a:r>
              <a:rPr lang="en-US" sz="1600" baseline="0">
                <a:latin typeface="Tahoma" pitchFamily="34" charset="0"/>
                <a:cs typeface="Tahoma" pitchFamily="34" charset="0"/>
              </a:rPr>
              <a:t>- </a:t>
            </a:r>
            <a:r>
              <a:rPr lang="en-US" sz="1600" i="1" baseline="0">
                <a:effectLst>
                  <a:outerShdw blurRad="38100" dist="38100" dir="2700000" algn="tl">
                    <a:srgbClr val="FFFFFF"/>
                  </a:outerShdw>
                </a:effectLst>
                <a:cs typeface="Tahoma" pitchFamily="34" charset="0"/>
              </a:rPr>
              <a:t>Një proces i biznesit paraqet një sërë aktivitetesh të ndërlidhura logjikisht që përcaktojnë mënyrën e kryerjes se  detyrave të veçanta  të biznesit</a:t>
            </a:r>
            <a:r>
              <a:rPr lang="en-US" sz="1600" b="0" i="1" baseline="0">
                <a:effectLst>
                  <a:outerShdw blurRad="38100" dist="38100" dir="2700000" algn="tl">
                    <a:srgbClr val="FFFFFF"/>
                  </a:outerShdw>
                </a:effectLst>
                <a:cs typeface="Tahoma" pitchFamily="34" charset="0"/>
              </a:rPr>
              <a:t>.</a:t>
            </a:r>
            <a:r>
              <a:rPr lang="en-US" sz="1600" baseline="0">
                <a:latin typeface="Tahoma" pitchFamily="34" charset="0"/>
                <a:cs typeface="Tahoma" pitchFamily="34" charset="0"/>
              </a:rPr>
              <a:t> </a:t>
            </a:r>
          </a:p>
          <a:p>
            <a:pPr algn="l">
              <a:spcBef>
                <a:spcPct val="20000"/>
              </a:spcBef>
              <a:spcAft>
                <a:spcPct val="20000"/>
              </a:spcAft>
              <a:defRPr/>
            </a:pPr>
            <a:r>
              <a:rPr lang="en-US" sz="1600" baseline="0">
                <a:latin typeface="Tahoma" pitchFamily="34" charset="0"/>
                <a:cs typeface="Tahoma" pitchFamily="34" charset="0"/>
              </a:rPr>
              <a:t>- </a:t>
            </a:r>
            <a:r>
              <a:rPr lang="en-US" sz="1600" i="1" baseline="0">
                <a:effectLst>
                  <a:outerShdw blurRad="38100" dist="38100" dir="2700000" algn="tl">
                    <a:srgbClr val="FFFFFF"/>
                  </a:outerShdw>
                </a:effectLst>
                <a:latin typeface="Tahoma" pitchFamily="34" charset="0"/>
                <a:cs typeface="Tahoma" pitchFamily="34" charset="0"/>
              </a:rPr>
              <a:t>Proceset  biznesore paraqesin mënyrat në të cilat organizatat i koordinojn dhe  organizojnë aktivitetet e punës, informacionet dhe njohurit për të prodhuar produktet  ose shërbimet e tyre</a:t>
            </a:r>
            <a:r>
              <a:rPr lang="en-US" sz="1600" baseline="0">
                <a:latin typeface="Tahoma" pitchFamily="34" charset="0"/>
                <a:cs typeface="Tahoma" pitchFamily="34" charset="0"/>
              </a:rPr>
              <a:t>.</a:t>
            </a:r>
          </a:p>
        </p:txBody>
      </p:sp>
      <p:sp>
        <p:nvSpPr>
          <p:cNvPr id="1185796" name="Rectangle 4"/>
          <p:cNvSpPr>
            <a:spLocks noChangeArrowheads="1"/>
          </p:cNvSpPr>
          <p:nvPr/>
        </p:nvSpPr>
        <p:spPr bwMode="auto">
          <a:xfrm>
            <a:off x="849924" y="2492375"/>
            <a:ext cx="6913685" cy="3268587"/>
          </a:xfrm>
          <a:prstGeom prst="rect">
            <a:avLst/>
          </a:prstGeom>
          <a:solidFill>
            <a:srgbClr val="FFFF9F"/>
          </a:solidFill>
          <a:ln w="9525">
            <a:noFill/>
            <a:miter lim="800000"/>
            <a:headEnd/>
            <a:tailEnd/>
          </a:ln>
          <a:effectLst/>
        </p:spPr>
        <p:txBody>
          <a:bodyPr>
            <a:spAutoFit/>
          </a:bodyPr>
          <a:lstStyle/>
          <a:p>
            <a:pPr>
              <a:spcBef>
                <a:spcPct val="20000"/>
              </a:spcBef>
              <a:spcAft>
                <a:spcPct val="20000"/>
              </a:spcAft>
              <a:defRPr/>
            </a:pPr>
            <a:r>
              <a:rPr lang="en-US" sz="2000" b="0" baseline="0">
                <a:solidFill>
                  <a:srgbClr val="003399"/>
                </a:solidFill>
                <a:effectLst>
                  <a:outerShdw blurRad="38100" dist="38100" dir="2700000" algn="tl">
                    <a:srgbClr val="000000"/>
                  </a:outerShdw>
                </a:effectLst>
                <a:latin typeface="Tahoma" pitchFamily="34" charset="0"/>
                <a:cs typeface="Tahoma" pitchFamily="34" charset="0"/>
              </a:rPr>
              <a:t>Pse  organizata  përpiqen për të integruar proceset e tyre biznesore?</a:t>
            </a:r>
          </a:p>
          <a:p>
            <a:pPr algn="l">
              <a:spcBef>
                <a:spcPct val="20000"/>
              </a:spcBef>
              <a:spcAft>
                <a:spcPct val="20000"/>
              </a:spcAft>
              <a:defRPr/>
            </a:pPr>
            <a:r>
              <a:rPr lang="en-US" sz="1800" b="0" baseline="0">
                <a:latin typeface="Tahoma" pitchFamily="34" charset="0"/>
                <a:cs typeface="Tahoma" pitchFamily="34" charset="0"/>
              </a:rPr>
              <a:t>- </a:t>
            </a:r>
            <a:r>
              <a:rPr lang="en-US" sz="1600" baseline="0">
                <a:latin typeface="Tahoma" pitchFamily="34" charset="0"/>
                <a:cs typeface="Tahoma" pitchFamily="34" charset="0"/>
              </a:rPr>
              <a:t>Veprimi në një mjedis global kërkon nga organizatat që të përqëndrohen në zbatimin efikas të proceseve të tyre, shërbimeve ndaj klientëve, dhe shpejtësis në treg.</a:t>
            </a:r>
          </a:p>
          <a:p>
            <a:pPr algn="l">
              <a:spcBef>
                <a:spcPct val="20000"/>
              </a:spcBef>
              <a:spcAft>
                <a:spcPct val="20000"/>
              </a:spcAft>
              <a:defRPr/>
            </a:pPr>
            <a:r>
              <a:rPr lang="en-US" sz="1600" baseline="0">
                <a:latin typeface="Tahoma" pitchFamily="34" charset="0"/>
                <a:cs typeface="Tahoma" pitchFamily="34" charset="0"/>
              </a:rPr>
              <a:t>- Për të përmbushur këto objektiva, organizatat duhet të shkëmbejnë informacione të vlefshëme ndrërmjet sferave funksionale (sektorëve) të ndryshëm, niveleve të ndryshmen , dhe njësive të biznesit.</a:t>
            </a:r>
          </a:p>
          <a:p>
            <a:pPr algn="l">
              <a:spcBef>
                <a:spcPct val="20000"/>
              </a:spcBef>
              <a:spcAft>
                <a:spcPct val="20000"/>
              </a:spcAft>
              <a:defRPr/>
            </a:pPr>
            <a:r>
              <a:rPr lang="en-US" sz="1600" baseline="0">
                <a:latin typeface="Tahoma" pitchFamily="34" charset="0"/>
                <a:cs typeface="Tahoma" pitchFamily="34" charset="0"/>
              </a:rPr>
              <a:t>- Duke integruar proceset e tyre, organizatat mund në mënyrë më efikase t’I shkëmbejn informacionet midis sferave të tyre  funksionale (sektorëve), njësive të biznesit, furnizuesve, dhe konsumatorëve.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2011</a:t>
            </a:r>
            <a:endParaRPr lang="en-GB"/>
          </a:p>
        </p:txBody>
      </p:sp>
      <p:sp>
        <p:nvSpPr>
          <p:cNvPr id="8" name="Slide Number Placeholder 3"/>
          <p:cNvSpPr>
            <a:spLocks noGrp="1"/>
          </p:cNvSpPr>
          <p:nvPr>
            <p:ph type="sldNum" sz="quarter" idx="12"/>
          </p:nvPr>
        </p:nvSpPr>
        <p:spPr/>
        <p:txBody>
          <a:bodyPr/>
          <a:lstStyle/>
          <a:p>
            <a:pPr>
              <a:defRPr/>
            </a:pPr>
            <a:fld id="{3DB4ACD0-75DB-4644-B730-E2E7FE50956D}" type="slidenum">
              <a:rPr lang="en-GB"/>
              <a:pPr>
                <a:defRPr/>
              </a:pPr>
              <a:t>41</a:t>
            </a:fld>
            <a:endParaRPr lang="en-GB"/>
          </a:p>
        </p:txBody>
      </p:sp>
      <p:grpSp>
        <p:nvGrpSpPr>
          <p:cNvPr id="2" name="Group 3"/>
          <p:cNvGrpSpPr>
            <a:grpSpLocks/>
          </p:cNvGrpSpPr>
          <p:nvPr/>
        </p:nvGrpSpPr>
        <p:grpSpPr bwMode="auto">
          <a:xfrm>
            <a:off x="1049217" y="1196977"/>
            <a:ext cx="7073412" cy="4270375"/>
            <a:chOff x="672" y="1584"/>
            <a:chExt cx="4456" cy="2690"/>
          </a:xfrm>
        </p:grpSpPr>
        <p:sp>
          <p:nvSpPr>
            <p:cNvPr id="103430" name="Rectangle 4"/>
            <p:cNvSpPr>
              <a:spLocks noChangeArrowheads="1"/>
            </p:cNvSpPr>
            <p:nvPr/>
          </p:nvSpPr>
          <p:spPr bwMode="auto">
            <a:xfrm>
              <a:off x="2448" y="4041"/>
              <a:ext cx="116" cy="233"/>
            </a:xfrm>
            <a:prstGeom prst="rect">
              <a:avLst/>
            </a:prstGeom>
            <a:noFill/>
            <a:ln w="9525">
              <a:noFill/>
              <a:miter lim="800000"/>
              <a:headEnd/>
              <a:tailEnd/>
            </a:ln>
          </p:spPr>
          <p:txBody>
            <a:bodyPr wrap="none">
              <a:spAutoFit/>
            </a:bodyPr>
            <a:lstStyle/>
            <a:p>
              <a:pPr algn="l"/>
              <a:endParaRPr lang="en-GB" sz="1800" baseline="0">
                <a:latin typeface="Arial" charset="0"/>
              </a:endParaRPr>
            </a:p>
          </p:txBody>
        </p:sp>
        <p:pic>
          <p:nvPicPr>
            <p:cNvPr id="103431" name="Picture 5" descr="fg02_15"/>
            <p:cNvPicPr>
              <a:picLocks noChangeAspect="1" noChangeArrowheads="1"/>
            </p:cNvPicPr>
            <p:nvPr/>
          </p:nvPicPr>
          <p:blipFill>
            <a:blip r:embed="rId2"/>
            <a:srcRect/>
            <a:stretch>
              <a:fillRect/>
            </a:stretch>
          </p:blipFill>
          <p:spPr bwMode="auto">
            <a:xfrm>
              <a:off x="672" y="1584"/>
              <a:ext cx="4456" cy="1928"/>
            </a:xfrm>
            <a:prstGeom prst="rect">
              <a:avLst/>
            </a:prstGeom>
            <a:noFill/>
            <a:ln w="9525">
              <a:noFill/>
              <a:miter lim="800000"/>
              <a:headEnd/>
              <a:tailEnd/>
            </a:ln>
          </p:spPr>
        </p:pic>
      </p:grpSp>
      <p:sp>
        <p:nvSpPr>
          <p:cNvPr id="1259526" name="Text Box 6"/>
          <p:cNvSpPr txBox="1">
            <a:spLocks noChangeArrowheads="1"/>
          </p:cNvSpPr>
          <p:nvPr/>
        </p:nvSpPr>
        <p:spPr bwMode="auto">
          <a:xfrm>
            <a:off x="1581152" y="4508502"/>
            <a:ext cx="6579577" cy="353943"/>
          </a:xfrm>
          <a:prstGeom prst="rect">
            <a:avLst/>
          </a:prstGeom>
          <a:solidFill>
            <a:srgbClr val="FFFFCC"/>
          </a:solidFill>
          <a:ln w="12700">
            <a:noFill/>
            <a:miter lim="800000"/>
            <a:headEnd/>
            <a:tailEnd/>
          </a:ln>
          <a:effectLst/>
        </p:spPr>
        <p:txBody>
          <a:bodyPr>
            <a:spAutoFit/>
          </a:bodyPr>
          <a:lstStyle/>
          <a:p>
            <a:pPr eaLnBrk="0" hangingPunct="0">
              <a:spcBef>
                <a:spcPct val="50000"/>
              </a:spcBef>
              <a:defRPr/>
            </a:pPr>
            <a:r>
              <a:rPr lang="en-US" sz="1700" baseline="0">
                <a:solidFill>
                  <a:srgbClr val="003399"/>
                </a:solidFill>
                <a:effectLst>
                  <a:outerShdw blurRad="38100" dist="38100" dir="2700000" algn="tl">
                    <a:srgbClr val="000000"/>
                  </a:outerShdw>
                </a:effectLst>
                <a:cs typeface="Times New Roman" pitchFamily="18" charset="0"/>
              </a:rPr>
              <a:t>INTEGRATING FUNCTIONS AND BUSINESS PROCESSES: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2011</a:t>
            </a:r>
            <a:endParaRPr lang="en-GB"/>
          </a:p>
        </p:txBody>
      </p:sp>
      <p:sp>
        <p:nvSpPr>
          <p:cNvPr id="6" name="Slide Number Placeholder 4"/>
          <p:cNvSpPr>
            <a:spLocks noGrp="1"/>
          </p:cNvSpPr>
          <p:nvPr>
            <p:ph type="sldNum" sz="quarter" idx="12"/>
          </p:nvPr>
        </p:nvSpPr>
        <p:spPr/>
        <p:txBody>
          <a:bodyPr/>
          <a:lstStyle/>
          <a:p>
            <a:pPr>
              <a:defRPr/>
            </a:pPr>
            <a:fld id="{666257D9-85D6-4BAB-B723-1B472566D04F}" type="slidenum">
              <a:rPr lang="en-GB"/>
              <a:pPr>
                <a:defRPr/>
              </a:pPr>
              <a:t>42</a:t>
            </a:fld>
            <a:endParaRPr lang="en-GB"/>
          </a:p>
        </p:txBody>
      </p:sp>
      <p:pic>
        <p:nvPicPr>
          <p:cNvPr id="104452" name="Picture 3"/>
          <p:cNvPicPr preferRelativeResize="0">
            <a:picLocks noChangeArrowheads="1"/>
          </p:cNvPicPr>
          <p:nvPr/>
        </p:nvPicPr>
        <p:blipFill>
          <a:blip r:embed="rId2">
            <a:lum contrast="20000"/>
          </a:blip>
          <a:srcRect/>
          <a:stretch>
            <a:fillRect/>
          </a:stretch>
        </p:blipFill>
        <p:spPr bwMode="auto">
          <a:xfrm>
            <a:off x="1248508" y="1196975"/>
            <a:ext cx="5981700" cy="3759200"/>
          </a:xfrm>
          <a:prstGeom prst="rect">
            <a:avLst/>
          </a:prstGeom>
          <a:solidFill>
            <a:srgbClr val="FFFF9F"/>
          </a:solidFill>
          <a:ln w="9525">
            <a:noFill/>
            <a:miter lim="800000"/>
            <a:headEnd/>
            <a:tailEnd/>
          </a:ln>
        </p:spPr>
      </p:pic>
      <p:sp>
        <p:nvSpPr>
          <p:cNvPr id="1186820" name="Text Box 4"/>
          <p:cNvSpPr txBox="1">
            <a:spLocks noChangeArrowheads="1"/>
          </p:cNvSpPr>
          <p:nvPr/>
        </p:nvSpPr>
        <p:spPr bwMode="auto">
          <a:xfrm>
            <a:off x="783982" y="549278"/>
            <a:ext cx="7256585" cy="396875"/>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000" baseline="0">
                <a:solidFill>
                  <a:srgbClr val="A50021"/>
                </a:solidFill>
                <a:effectLst>
                  <a:outerShdw blurRad="38100" dist="38100" dir="2700000" algn="tl">
                    <a:srgbClr val="000000"/>
                  </a:outerShdw>
                </a:effectLst>
                <a:cs typeface="Times New Roman" pitchFamily="18" charset="0"/>
              </a:rPr>
              <a:t>Shembuj të Proceseve Biznesore</a:t>
            </a:r>
            <a:endParaRPr lang="en-US" sz="2000" baseline="0">
              <a:solidFill>
                <a:srgbClr val="A50021"/>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2011</a:t>
            </a:r>
            <a:endParaRPr lang="en-GB"/>
          </a:p>
        </p:txBody>
      </p:sp>
      <p:sp>
        <p:nvSpPr>
          <p:cNvPr id="8" name="Slide Number Placeholder 3"/>
          <p:cNvSpPr>
            <a:spLocks noGrp="1"/>
          </p:cNvSpPr>
          <p:nvPr>
            <p:ph type="sldNum" sz="quarter" idx="12"/>
          </p:nvPr>
        </p:nvSpPr>
        <p:spPr/>
        <p:txBody>
          <a:bodyPr/>
          <a:lstStyle/>
          <a:p>
            <a:pPr>
              <a:defRPr/>
            </a:pPr>
            <a:fld id="{ABD608A7-7C33-41CA-8DF6-F1603EEF524B}" type="slidenum">
              <a:rPr lang="en-GB"/>
              <a:pPr>
                <a:defRPr/>
              </a:pPr>
              <a:t>43</a:t>
            </a:fld>
            <a:endParaRPr lang="en-GB"/>
          </a:p>
        </p:txBody>
      </p:sp>
      <p:sp>
        <p:nvSpPr>
          <p:cNvPr id="1187842" name="Rectangle 2"/>
          <p:cNvSpPr>
            <a:spLocks noChangeArrowheads="1"/>
          </p:cNvSpPr>
          <p:nvPr/>
        </p:nvSpPr>
        <p:spPr bwMode="auto">
          <a:xfrm>
            <a:off x="716574" y="333378"/>
            <a:ext cx="7772400" cy="646331"/>
          </a:xfrm>
          <a:prstGeom prst="rect">
            <a:avLst/>
          </a:prstGeom>
          <a:solidFill>
            <a:srgbClr val="CCFFCC"/>
          </a:solidFill>
          <a:ln w="9525">
            <a:noFill/>
            <a:miter lim="800000"/>
            <a:headEnd/>
            <a:tailEnd/>
          </a:ln>
          <a:effectLst/>
        </p:spPr>
        <p:txBody>
          <a:bodyPr>
            <a:spAutoFit/>
          </a:bodyPr>
          <a:lstStyle/>
          <a:p>
            <a:pPr>
              <a:defRPr/>
            </a:pPr>
            <a:r>
              <a:rPr lang="it-IT" sz="1900" baseline="0">
                <a:effectLst>
                  <a:outerShdw blurRad="38100" dist="38100" dir="2700000" algn="tl">
                    <a:srgbClr val="FFFFFF"/>
                  </a:outerShdw>
                </a:effectLst>
                <a:cs typeface="Tahoma" pitchFamily="34" charset="0"/>
              </a:rPr>
              <a:t>Procesi i Përmbushjes së Porosisë</a:t>
            </a:r>
          </a:p>
          <a:p>
            <a:pPr>
              <a:defRPr/>
            </a:pPr>
            <a:r>
              <a:rPr lang="en-US" sz="1700" baseline="0">
                <a:solidFill>
                  <a:srgbClr val="9F0F10"/>
                </a:solidFill>
                <a:effectLst>
                  <a:outerShdw blurRad="38100" dist="38100" dir="2700000" algn="tl">
                    <a:srgbClr val="000000"/>
                  </a:outerShdw>
                </a:effectLst>
              </a:rPr>
              <a:t>The Order Fulfillment Process</a:t>
            </a:r>
            <a:endParaRPr lang="it-IT" sz="1700" baseline="0">
              <a:solidFill>
                <a:srgbClr val="9F0F10"/>
              </a:solidFill>
              <a:effectLst>
                <a:outerShdw blurRad="38100" dist="38100" dir="2700000" algn="tl">
                  <a:srgbClr val="000000"/>
                </a:outerShdw>
              </a:effectLst>
            </a:endParaRPr>
          </a:p>
        </p:txBody>
      </p:sp>
      <p:sp>
        <p:nvSpPr>
          <p:cNvPr id="105477" name="Text Box 3"/>
          <p:cNvSpPr txBox="1">
            <a:spLocks noChangeArrowheads="1"/>
          </p:cNvSpPr>
          <p:nvPr/>
        </p:nvSpPr>
        <p:spPr bwMode="auto">
          <a:xfrm>
            <a:off x="2045677" y="4797427"/>
            <a:ext cx="5257800" cy="430887"/>
          </a:xfrm>
          <a:prstGeom prst="rect">
            <a:avLst/>
          </a:prstGeom>
          <a:noFill/>
          <a:ln w="9525">
            <a:noFill/>
            <a:miter lim="800000"/>
            <a:headEnd/>
            <a:tailEnd/>
          </a:ln>
        </p:spPr>
        <p:txBody>
          <a:bodyPr>
            <a:spAutoFit/>
          </a:bodyPr>
          <a:lstStyle/>
          <a:p>
            <a:pPr>
              <a:spcBef>
                <a:spcPct val="50000"/>
              </a:spcBef>
            </a:pPr>
            <a:r>
              <a:rPr lang="en-US" sz="1100" baseline="0">
                <a:latin typeface="Tahoma" pitchFamily="34" charset="0"/>
                <a:cs typeface="Tahoma" pitchFamily="34" charset="0"/>
              </a:rPr>
              <a:t>Fulfilling a customer order involves a complex set of steps that requires the close coordination of the sales, accounting, and manufacturing functions.</a:t>
            </a:r>
            <a:endParaRPr lang="en-US" sz="1100" b="0" baseline="0">
              <a:latin typeface="Tahoma" pitchFamily="34" charset="0"/>
              <a:cs typeface="Tahoma" pitchFamily="34" charset="0"/>
            </a:endParaRPr>
          </a:p>
        </p:txBody>
      </p:sp>
      <p:pic>
        <p:nvPicPr>
          <p:cNvPr id="105478" name="Picture 4" descr="Fig-2-1"/>
          <p:cNvPicPr>
            <a:picLocks noChangeAspect="1" noChangeArrowheads="1"/>
          </p:cNvPicPr>
          <p:nvPr/>
        </p:nvPicPr>
        <p:blipFill>
          <a:blip r:embed="rId2"/>
          <a:srcRect/>
          <a:stretch>
            <a:fillRect/>
          </a:stretch>
        </p:blipFill>
        <p:spPr bwMode="auto">
          <a:xfrm>
            <a:off x="1447801" y="1268413"/>
            <a:ext cx="5669574" cy="3306762"/>
          </a:xfrm>
          <a:prstGeom prst="rect">
            <a:avLst/>
          </a:prstGeom>
          <a:noFill/>
          <a:ln w="9525">
            <a:noFill/>
            <a:miter lim="800000"/>
            <a:headEnd/>
            <a:tailEnd/>
          </a:ln>
        </p:spPr>
      </p:pic>
      <p:sp>
        <p:nvSpPr>
          <p:cNvPr id="105479" name="Rectangle 5"/>
          <p:cNvSpPr>
            <a:spLocks noChangeArrowheads="1"/>
          </p:cNvSpPr>
          <p:nvPr/>
        </p:nvSpPr>
        <p:spPr bwMode="auto">
          <a:xfrm>
            <a:off x="1780444" y="5300665"/>
            <a:ext cx="5915757" cy="646331"/>
          </a:xfrm>
          <a:prstGeom prst="rect">
            <a:avLst/>
          </a:prstGeom>
          <a:solidFill>
            <a:srgbClr val="FFFF99"/>
          </a:solidFill>
          <a:ln w="9525">
            <a:noFill/>
            <a:miter lim="800000"/>
            <a:headEnd/>
            <a:tailEnd/>
          </a:ln>
        </p:spPr>
        <p:txBody>
          <a:bodyPr>
            <a:spAutoFit/>
          </a:bodyPr>
          <a:lstStyle/>
          <a:p>
            <a:r>
              <a:rPr lang="en-US" sz="1200" baseline="0">
                <a:solidFill>
                  <a:srgbClr val="003399"/>
                </a:solidFill>
                <a:cs typeface="Arial" charset="0"/>
              </a:rPr>
              <a:t>Përmbushja e porosisë së konsumatorëve përmbanë  në vehte një grup  hapash komplekse që kërkon koordinimin e ngushtë mes funksioneve të kontabilitetit, shitjes, dhe prodhimit</a:t>
            </a:r>
            <a:r>
              <a:rPr lang="en-US" sz="1200" baseline="0">
                <a:solidFill>
                  <a:srgbClr val="006699"/>
                </a:solidFill>
                <a:cs typeface="Arial" charset="0"/>
              </a:rPr>
              <a: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07BD179E-CB6D-4ECA-8ADF-1110B8ECDB69}" type="slidenum">
              <a:rPr lang="en-GB"/>
              <a:pPr>
                <a:defRPr/>
              </a:pPr>
              <a:t>44</a:t>
            </a:fld>
            <a:endParaRPr lang="en-GB"/>
          </a:p>
        </p:txBody>
      </p:sp>
      <p:sp>
        <p:nvSpPr>
          <p:cNvPr id="1199106" name="Rectangle 2"/>
          <p:cNvSpPr>
            <a:spLocks noGrp="1" noChangeArrowheads="1"/>
          </p:cNvSpPr>
          <p:nvPr>
            <p:ph type="title"/>
          </p:nvPr>
        </p:nvSpPr>
        <p:spPr>
          <a:xfrm>
            <a:off x="783983" y="260350"/>
            <a:ext cx="6871188" cy="431800"/>
          </a:xfrm>
          <a:solidFill>
            <a:srgbClr val="CCFFCC"/>
          </a:solidFill>
        </p:spPr>
        <p:txBody>
          <a:bodyPr/>
          <a:lstStyle/>
          <a:p>
            <a:pPr eaLnBrk="1" hangingPunct="1">
              <a:defRPr/>
            </a:pPr>
            <a:r>
              <a:rPr lang="en-US" sz="2200" b="1" smtClean="0">
                <a:solidFill>
                  <a:srgbClr val="990033"/>
                </a:solidFill>
                <a:effectLst>
                  <a:outerShdw blurRad="38100" dist="38100" dir="2700000" algn="tl">
                    <a:srgbClr val="000000"/>
                  </a:outerShdw>
                </a:effectLst>
                <a:latin typeface="Tahoma" pitchFamily="34" charset="0"/>
                <a:cs typeface="Tahoma" pitchFamily="34" charset="0"/>
              </a:rPr>
              <a:t>Sitemet Informative - Konceptet dhe definicioni</a:t>
            </a:r>
          </a:p>
        </p:txBody>
      </p:sp>
      <p:pic>
        <p:nvPicPr>
          <p:cNvPr id="106501" name="Picture 4" descr="VISION"/>
          <p:cNvPicPr>
            <a:picLocks noChangeAspect="1" noChangeArrowheads="1"/>
          </p:cNvPicPr>
          <p:nvPr/>
        </p:nvPicPr>
        <p:blipFill>
          <a:blip r:embed="rId3"/>
          <a:srcRect/>
          <a:stretch>
            <a:fillRect/>
          </a:stretch>
        </p:blipFill>
        <p:spPr bwMode="auto">
          <a:xfrm>
            <a:off x="3974124" y="692153"/>
            <a:ext cx="5169877" cy="4314825"/>
          </a:xfrm>
          <a:prstGeom prst="rect">
            <a:avLst/>
          </a:prstGeom>
          <a:noFill/>
          <a:ln w="9525">
            <a:noFill/>
            <a:miter lim="800000"/>
            <a:headEnd/>
            <a:tailEnd/>
          </a:ln>
        </p:spPr>
      </p:pic>
      <p:sp>
        <p:nvSpPr>
          <p:cNvPr id="1199109" name="Rectangle 5"/>
          <p:cNvSpPr>
            <a:spLocks noChangeArrowheads="1"/>
          </p:cNvSpPr>
          <p:nvPr/>
        </p:nvSpPr>
        <p:spPr bwMode="auto">
          <a:xfrm>
            <a:off x="184639" y="765178"/>
            <a:ext cx="4107474" cy="4608513"/>
          </a:xfrm>
          <a:prstGeom prst="rect">
            <a:avLst/>
          </a:prstGeom>
          <a:solidFill>
            <a:srgbClr val="FFFF99"/>
          </a:solidFill>
          <a:ln w="9525">
            <a:noFill/>
            <a:miter lim="800000"/>
            <a:headEnd/>
            <a:tailEnd/>
          </a:ln>
        </p:spPr>
        <p:txBody>
          <a:bodyPr/>
          <a:lstStyle/>
          <a:p>
            <a:pPr marL="342900" indent="-342900" algn="l">
              <a:lnSpc>
                <a:spcPct val="90000"/>
              </a:lnSpc>
              <a:spcBef>
                <a:spcPct val="20000"/>
              </a:spcBef>
              <a:buFontTx/>
              <a:buChar char="•"/>
              <a:defRPr/>
            </a:pPr>
            <a:r>
              <a:rPr lang="en-US" sz="1600" baseline="0">
                <a:solidFill>
                  <a:srgbClr val="96004B"/>
                </a:solidFill>
                <a:effectLst>
                  <a:outerShdw blurRad="38100" dist="38100" dir="2700000" algn="tl">
                    <a:srgbClr val="000000"/>
                  </a:outerShdw>
                </a:effectLst>
              </a:rPr>
              <a:t>SISTEMI  INFORMATIK</a:t>
            </a:r>
            <a:r>
              <a:rPr lang="en-US" sz="1600" baseline="0"/>
              <a:t> mundë të definohet si: </a:t>
            </a:r>
          </a:p>
          <a:p>
            <a:pPr marL="342900" indent="-342900" algn="l">
              <a:lnSpc>
                <a:spcPct val="90000"/>
              </a:lnSpc>
              <a:spcBef>
                <a:spcPct val="20000"/>
              </a:spcBef>
              <a:defRPr/>
            </a:pPr>
            <a:r>
              <a:rPr lang="en-US" sz="1400" baseline="0"/>
              <a:t> </a:t>
            </a:r>
            <a:r>
              <a:rPr lang="en-US" sz="1500" baseline="0"/>
              <a:t>“Një bashkësi e elementeve të ndërlidhura të cilat me atributet e tyre mundësojnë përpunimin elektronik të të dhënave”</a:t>
            </a:r>
          </a:p>
          <a:p>
            <a:pPr marL="342900" indent="-342900" algn="l">
              <a:lnSpc>
                <a:spcPct val="90000"/>
              </a:lnSpc>
              <a:spcBef>
                <a:spcPct val="20000"/>
              </a:spcBef>
              <a:buFontTx/>
              <a:buChar char="•"/>
              <a:defRPr/>
            </a:pPr>
            <a:r>
              <a:rPr lang="en-US" sz="1500" baseline="0"/>
              <a:t>Sistemi informatik përbëhet nga njerzit dhe pajisjet, kurse detyrë e tijë është mbledhja e të dhënave, përpunimi, memorimi dhe transmetimi i tyre.</a:t>
            </a:r>
          </a:p>
          <a:p>
            <a:pPr marL="342900" indent="-342900" algn="l">
              <a:lnSpc>
                <a:spcPct val="90000"/>
              </a:lnSpc>
              <a:spcBef>
                <a:spcPct val="20000"/>
              </a:spcBef>
              <a:buFontTx/>
              <a:buChar char="•"/>
              <a:defRPr/>
            </a:pPr>
            <a:r>
              <a:rPr lang="en-US" sz="1500" baseline="0"/>
              <a:t>Sistemi informatik proceson informata nga të dhënat, përkatësisht ai transferon inputet në outpute sipas nevojave dhe kërkesave për informata.</a:t>
            </a:r>
          </a:p>
          <a:p>
            <a:pPr marL="342900" indent="-342900" algn="l">
              <a:lnSpc>
                <a:spcPct val="90000"/>
              </a:lnSpc>
              <a:spcBef>
                <a:spcPct val="20000"/>
              </a:spcBef>
              <a:buFontTx/>
              <a:buChar char="•"/>
              <a:defRPr/>
            </a:pPr>
            <a:r>
              <a:rPr lang="en-US" sz="1500" baseline="0"/>
              <a:t>Sistemi informatik paraqet sistem </a:t>
            </a:r>
            <a:r>
              <a:rPr lang="en-US" sz="1500" baseline="0">
                <a:solidFill>
                  <a:srgbClr val="96004B"/>
                </a:solidFill>
                <a:effectLst>
                  <a:outerShdw blurRad="38100" dist="38100" dir="2700000" algn="tl">
                    <a:srgbClr val="000000"/>
                  </a:outerShdw>
                </a:effectLst>
              </a:rPr>
              <a:t>DINAMIK</a:t>
            </a:r>
            <a:r>
              <a:rPr lang="en-US" sz="1500" baseline="0"/>
              <a:t> – me kohë dhe nën ndikin e rethinës ndryshojnë elementet e tijë e me këtë edhe vet sistemi në tërësi.</a:t>
            </a:r>
          </a:p>
        </p:txBody>
      </p:sp>
      <p:sp>
        <p:nvSpPr>
          <p:cNvPr id="1199111" name="Rectangle 7"/>
          <p:cNvSpPr>
            <a:spLocks noGrp="1" noChangeArrowheads="1"/>
          </p:cNvSpPr>
          <p:nvPr>
            <p:ph type="body" idx="1"/>
          </p:nvPr>
        </p:nvSpPr>
        <p:spPr>
          <a:xfrm>
            <a:off x="184640" y="5373691"/>
            <a:ext cx="8508023" cy="865187"/>
          </a:xfrm>
          <a:solidFill>
            <a:srgbClr val="CCFFCC"/>
          </a:solidFill>
        </p:spPr>
        <p:txBody>
          <a:bodyPr/>
          <a:lstStyle/>
          <a:p>
            <a:pPr eaLnBrk="1" hangingPunct="1">
              <a:lnSpc>
                <a:spcPct val="80000"/>
              </a:lnSpc>
              <a:defRPr/>
            </a:pPr>
            <a:r>
              <a:rPr lang="en-US" sz="1700" smtClean="0">
                <a:latin typeface="Verdana" pitchFamily="34" charset="0"/>
              </a:rPr>
              <a:t>    </a:t>
            </a:r>
            <a:r>
              <a:rPr lang="en-US" sz="1700" b="1" smtClean="0">
                <a:effectLst>
                  <a:outerShdw blurRad="38100" dist="38100" dir="2700000" algn="tl">
                    <a:srgbClr val="FFFFFF"/>
                  </a:outerShdw>
                </a:effectLst>
                <a:latin typeface="Verdana" pitchFamily="34" charset="0"/>
              </a:rPr>
              <a:t>Sistemi Informativ është sistem shoqëror aktiv i cili mundet, por nuk është patjetër të shfrytëzon Teknologjinë Informative”</a:t>
            </a:r>
          </a:p>
          <a:p>
            <a:pPr eaLnBrk="1" hangingPunct="1">
              <a:lnSpc>
                <a:spcPct val="80000"/>
              </a:lnSpc>
              <a:buFontTx/>
              <a:buNone/>
              <a:defRPr/>
            </a:pPr>
            <a:r>
              <a:rPr lang="en-US" sz="1700" smtClean="0">
                <a:latin typeface="Verdana" pitchFamily="34" charset="0"/>
              </a:rPr>
              <a:t>          </a:t>
            </a:r>
            <a:r>
              <a:rPr lang="en-US" sz="1700" smtClean="0">
                <a:effectLst>
                  <a:outerShdw blurRad="38100" dist="38100" dir="2700000" algn="tl">
                    <a:srgbClr val="FFFFFF"/>
                  </a:outerShdw>
                </a:effectLst>
                <a:latin typeface="Verdana" pitchFamily="34" charset="0"/>
              </a:rPr>
              <a:t>(</a:t>
            </a:r>
            <a:r>
              <a:rPr lang="en-US" sz="1700" b="1" smtClean="0">
                <a:effectLst>
                  <a:outerShdw blurRad="38100" dist="38100" dir="2700000" algn="tl">
                    <a:srgbClr val="FFFFFF"/>
                  </a:outerShdw>
                </a:effectLst>
                <a:latin typeface="Verdana" pitchFamily="34" charset="0"/>
              </a:rPr>
              <a:t>International Federation for Information Processing – IFIP)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1085FA06-9817-494B-92F3-B4DC46F52D22}" type="slidenum">
              <a:rPr lang="en-GB"/>
              <a:pPr>
                <a:defRPr/>
              </a:pPr>
              <a:t>45</a:t>
            </a:fld>
            <a:endParaRPr lang="en-GB"/>
          </a:p>
        </p:txBody>
      </p:sp>
      <p:sp>
        <p:nvSpPr>
          <p:cNvPr id="107524" name="Rectangle 2"/>
          <p:cNvSpPr>
            <a:spLocks noGrp="1" noChangeArrowheads="1"/>
          </p:cNvSpPr>
          <p:nvPr>
            <p:ph type="title"/>
          </p:nvPr>
        </p:nvSpPr>
        <p:spPr>
          <a:xfrm>
            <a:off x="451338" y="476253"/>
            <a:ext cx="7444154" cy="504825"/>
          </a:xfrm>
          <a:solidFill>
            <a:srgbClr val="FFFF99"/>
          </a:solidFill>
        </p:spPr>
        <p:txBody>
          <a:bodyPr/>
          <a:lstStyle/>
          <a:p>
            <a:pPr eaLnBrk="1" hangingPunct="1"/>
            <a:r>
              <a:rPr lang="en-US" sz="2200" b="1" smtClean="0">
                <a:solidFill>
                  <a:srgbClr val="006666"/>
                </a:solidFill>
                <a:latin typeface="Verdana" pitchFamily="34" charset="0"/>
              </a:rPr>
              <a:t>Sitemet informative- konceptet dhe definicioni</a:t>
            </a:r>
          </a:p>
        </p:txBody>
      </p:sp>
      <p:sp>
        <p:nvSpPr>
          <p:cNvPr id="107525" name="Rectangle 3"/>
          <p:cNvSpPr>
            <a:spLocks noGrp="1" noChangeArrowheads="1"/>
          </p:cNvSpPr>
          <p:nvPr>
            <p:ph type="body" idx="1"/>
          </p:nvPr>
        </p:nvSpPr>
        <p:spPr>
          <a:xfrm>
            <a:off x="252046" y="1484316"/>
            <a:ext cx="7731369" cy="2232025"/>
          </a:xfrm>
          <a:solidFill>
            <a:srgbClr val="FFFF99"/>
          </a:solidFill>
        </p:spPr>
        <p:txBody>
          <a:bodyPr/>
          <a:lstStyle/>
          <a:p>
            <a:pPr eaLnBrk="1" hangingPunct="1"/>
            <a:r>
              <a:rPr lang="en-US" sz="1800" smtClean="0">
                <a:latin typeface="Verdana" pitchFamily="34" charset="0"/>
              </a:rPr>
              <a:t>Q</a:t>
            </a:r>
            <a:r>
              <a:rPr lang="en-US" sz="1800" smtClean="0">
                <a:latin typeface="Verdana" pitchFamily="34" charset="0"/>
                <a:cs typeface="Tahoma" pitchFamily="34" charset="0"/>
              </a:rPr>
              <a:t>ëllimi i sistemeve informative është të ofroj informatat e duhura, njerëzve të duhur, në kohën e duhur, në sasinë e duhur dhe në formatin e duhur. </a:t>
            </a:r>
          </a:p>
          <a:p>
            <a:pPr eaLnBrk="1" hangingPunct="1"/>
            <a:r>
              <a:rPr lang="en-US" sz="1800" smtClean="0">
                <a:latin typeface="Verdana" pitchFamily="34" charset="0"/>
                <a:cs typeface="Tahoma" pitchFamily="34" charset="0"/>
              </a:rPr>
              <a:t>Për arsye se sistemet informative tentojnë të na furnizojnë me informacione të dobishme duhet </a:t>
            </a:r>
            <a:r>
              <a:rPr lang="en-US" sz="1800" smtClean="0">
                <a:latin typeface="Verdana" pitchFamily="34" charset="0"/>
              </a:rPr>
              <a:t>filluar me përcaktimin e informacionit(</a:t>
            </a:r>
            <a:r>
              <a:rPr lang="en-US" sz="1800" b="1" smtClean="0">
                <a:latin typeface="Verdana" pitchFamily="34" charset="0"/>
              </a:rPr>
              <a:t>Information</a:t>
            </a:r>
            <a:r>
              <a:rPr lang="en-US" sz="1800" smtClean="0">
                <a:latin typeface="Verdana" pitchFamily="34" charset="0"/>
              </a:rPr>
              <a:t>) dhe  dy terma të lidhura ngushtë me t</a:t>
            </a:r>
            <a:r>
              <a:rPr lang="en-US" sz="1800" smtClean="0">
                <a:latin typeface="Verdana" pitchFamily="34" charset="0"/>
                <a:cs typeface="Tahoma" pitchFamily="34" charset="0"/>
              </a:rPr>
              <a:t>ë, e dhëna (</a:t>
            </a:r>
            <a:r>
              <a:rPr lang="en-US" sz="1800" b="1" smtClean="0">
                <a:latin typeface="Verdana" pitchFamily="34" charset="0"/>
                <a:cs typeface="Tahoma" pitchFamily="34" charset="0"/>
              </a:rPr>
              <a:t>Data</a:t>
            </a:r>
            <a:r>
              <a:rPr lang="en-US" sz="1800" smtClean="0">
                <a:latin typeface="Verdana" pitchFamily="34" charset="0"/>
                <a:cs typeface="Tahoma" pitchFamily="34" charset="0"/>
              </a:rPr>
              <a:t>) dhe dituria(</a:t>
            </a:r>
            <a:r>
              <a:rPr lang="en-US" sz="1800" b="1" smtClean="0">
                <a:latin typeface="Verdana" pitchFamily="34" charset="0"/>
                <a:cs typeface="Tahoma" pitchFamily="34" charset="0"/>
              </a:rPr>
              <a:t>Knowledge</a:t>
            </a:r>
            <a:r>
              <a:rPr lang="en-US" sz="1800" smtClean="0">
                <a:latin typeface="Verdana" pitchFamily="34" charset="0"/>
                <a:cs typeface="Tahoma" pitchFamily="34" charset="0"/>
              </a:rPr>
              <a:t>).</a:t>
            </a:r>
            <a:endParaRPr lang="en-US" sz="2400" smtClean="0">
              <a:cs typeface="Tahoma" pitchFamily="34" charset="0"/>
            </a:endParaRPr>
          </a:p>
        </p:txBody>
      </p:sp>
      <p:pic>
        <p:nvPicPr>
          <p:cNvPr id="107526" name="Picture 4" descr="enterpriseReporting"/>
          <p:cNvPicPr>
            <a:picLocks noChangeAspect="1" noChangeArrowheads="1"/>
          </p:cNvPicPr>
          <p:nvPr/>
        </p:nvPicPr>
        <p:blipFill>
          <a:blip r:embed="rId3"/>
          <a:srcRect/>
          <a:stretch>
            <a:fillRect/>
          </a:stretch>
        </p:blipFill>
        <p:spPr bwMode="auto">
          <a:xfrm>
            <a:off x="5635869" y="3284541"/>
            <a:ext cx="3190143" cy="3222625"/>
          </a:xfrm>
          <a:prstGeom prst="rect">
            <a:avLst/>
          </a:prstGeom>
          <a:noFill/>
          <a:ln w="9525">
            <a:noFill/>
            <a:miter lim="800000"/>
            <a:headEnd/>
            <a:tailEnd/>
          </a:ln>
        </p:spPr>
      </p:pic>
      <p:pic>
        <p:nvPicPr>
          <p:cNvPr id="107527" name="Picture 9" descr="Fig 1-3"/>
          <p:cNvPicPr>
            <a:picLocks noChangeAspect="1" noChangeArrowheads="1"/>
          </p:cNvPicPr>
          <p:nvPr/>
        </p:nvPicPr>
        <p:blipFill>
          <a:blip r:embed="rId4"/>
          <a:srcRect/>
          <a:stretch>
            <a:fillRect/>
          </a:stretch>
        </p:blipFill>
        <p:spPr bwMode="auto">
          <a:xfrm>
            <a:off x="583223" y="4365625"/>
            <a:ext cx="4763966" cy="10175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8C182D73-BAFB-4D1A-BF06-BB4598056840}" type="slidenum">
              <a:rPr lang="en-GB"/>
              <a:pPr>
                <a:defRPr/>
              </a:pPr>
              <a:t>46</a:t>
            </a:fld>
            <a:endParaRPr lang="en-GB"/>
          </a:p>
        </p:txBody>
      </p:sp>
      <p:sp>
        <p:nvSpPr>
          <p:cNvPr id="1207298" name="Rectangle 2"/>
          <p:cNvSpPr>
            <a:spLocks noGrp="1" noChangeArrowheads="1"/>
          </p:cNvSpPr>
          <p:nvPr>
            <p:ph type="title"/>
          </p:nvPr>
        </p:nvSpPr>
        <p:spPr>
          <a:xfrm>
            <a:off x="650631" y="333375"/>
            <a:ext cx="7643446" cy="539750"/>
          </a:xfrm>
          <a:solidFill>
            <a:srgbClr val="FFFF99"/>
          </a:solidFill>
        </p:spPr>
        <p:txBody>
          <a:bodyPr/>
          <a:lstStyle/>
          <a:p>
            <a:pPr eaLnBrk="1" hangingPunct="1">
              <a:defRPr/>
            </a:pPr>
            <a:r>
              <a:rPr lang="en-US" sz="2200" b="1" smtClean="0">
                <a:solidFill>
                  <a:srgbClr val="96004B"/>
                </a:solidFill>
                <a:effectLst>
                  <a:outerShdw blurRad="38100" dist="38100" dir="2700000" algn="tl">
                    <a:srgbClr val="000000"/>
                  </a:outerShdw>
                </a:effectLst>
                <a:latin typeface="Verdana" pitchFamily="34" charset="0"/>
              </a:rPr>
              <a:t>FUNKCIONET E SISTEMIT T</a:t>
            </a:r>
            <a:r>
              <a:rPr lang="en-US" sz="2200" b="1" smtClean="0">
                <a:solidFill>
                  <a:srgbClr val="96004B"/>
                </a:solidFill>
                <a:effectLst>
                  <a:outerShdw blurRad="38100" dist="38100" dir="2700000" algn="tl">
                    <a:srgbClr val="000000"/>
                  </a:outerShdw>
                </a:effectLst>
                <a:latin typeface="Verdana" pitchFamily="34" charset="0"/>
                <a:cs typeface="Tahoma" pitchFamily="34" charset="0"/>
              </a:rPr>
              <a:t>Ë</a:t>
            </a:r>
            <a:r>
              <a:rPr lang="en-US" sz="2200" b="1" smtClean="0">
                <a:solidFill>
                  <a:srgbClr val="96004B"/>
                </a:solidFill>
                <a:effectLst>
                  <a:outerShdw blurRad="38100" dist="38100" dir="2700000" algn="tl">
                    <a:srgbClr val="000000"/>
                  </a:outerShdw>
                </a:effectLst>
                <a:latin typeface="Verdana" pitchFamily="34" charset="0"/>
              </a:rPr>
              <a:t> INFORMACIONIT (SI)</a:t>
            </a:r>
          </a:p>
        </p:txBody>
      </p:sp>
      <p:sp>
        <p:nvSpPr>
          <p:cNvPr id="1207299" name="Rectangle 3"/>
          <p:cNvSpPr>
            <a:spLocks noGrp="1" noChangeArrowheads="1"/>
          </p:cNvSpPr>
          <p:nvPr>
            <p:ph type="body" idx="1"/>
          </p:nvPr>
        </p:nvSpPr>
        <p:spPr>
          <a:xfrm>
            <a:off x="118698" y="1828803"/>
            <a:ext cx="9025303" cy="3687763"/>
          </a:xfrm>
          <a:solidFill>
            <a:srgbClr val="FFFF99"/>
          </a:solidFill>
        </p:spPr>
        <p:txBody>
          <a:bodyPr/>
          <a:lstStyle/>
          <a:p>
            <a:pPr eaLnBrk="1" hangingPunct="1">
              <a:buFontTx/>
              <a:buNone/>
              <a:defRPr/>
            </a:pPr>
            <a:r>
              <a:rPr lang="en-US" sz="2000" smtClean="0">
                <a:solidFill>
                  <a:srgbClr val="CC9900"/>
                </a:solidFill>
                <a:latin typeface="Verdana" pitchFamily="34" charset="0"/>
                <a:cs typeface="Tahoma" pitchFamily="34" charset="0"/>
              </a:rPr>
              <a:t>  </a:t>
            </a:r>
            <a:r>
              <a:rPr lang="en-US" sz="1800" smtClean="0">
                <a:solidFill>
                  <a:srgbClr val="96004B"/>
                </a:solidFill>
                <a:effectLst>
                  <a:outerShdw blurRad="38100" dist="38100" dir="2700000" algn="tl">
                    <a:srgbClr val="000000"/>
                  </a:outerShdw>
                </a:effectLst>
                <a:latin typeface="Verdana" pitchFamily="34" charset="0"/>
                <a:cs typeface="Tahoma" pitchFamily="34" charset="0"/>
              </a:rPr>
              <a:t>-</a:t>
            </a:r>
            <a:r>
              <a:rPr lang="en-US" sz="1800" smtClean="0">
                <a:solidFill>
                  <a:srgbClr val="006666"/>
                </a:solidFill>
                <a:latin typeface="Verdana" pitchFamily="34" charset="0"/>
                <a:cs typeface="Tahoma" pitchFamily="34" charset="0"/>
              </a:rPr>
              <a:t> </a:t>
            </a:r>
            <a:r>
              <a:rPr lang="en-US" sz="1700" b="1" smtClean="0">
                <a:solidFill>
                  <a:srgbClr val="96004B"/>
                </a:solidFill>
                <a:effectLst>
                  <a:outerShdw blurRad="38100" dist="38100" dir="2700000" algn="tl">
                    <a:srgbClr val="000000"/>
                  </a:outerShdw>
                </a:effectLst>
                <a:latin typeface="Verdana" pitchFamily="34" charset="0"/>
                <a:cs typeface="Tahoma" pitchFamily="34" charset="0"/>
              </a:rPr>
              <a:t>Çka ka p</a:t>
            </a:r>
            <a:r>
              <a:rPr lang="en-US" sz="1700" b="1" smtClean="0">
                <a:solidFill>
                  <a:srgbClr val="96004B"/>
                </a:solidFill>
                <a:effectLst>
                  <a:outerShdw blurRad="38100" dist="38100" dir="2700000" algn="tl">
                    <a:srgbClr val="000000"/>
                  </a:outerShdw>
                </a:effectLst>
                <a:latin typeface="Verdana" pitchFamily="34" charset="0"/>
              </a:rPr>
              <a:t>ër qëllim dhe synim</a:t>
            </a:r>
            <a:endParaRPr lang="en-US" sz="1700" b="1" smtClean="0">
              <a:solidFill>
                <a:srgbClr val="96004B"/>
              </a:solidFill>
              <a:effectLst>
                <a:outerShdw blurRad="38100" dist="38100" dir="2700000" algn="tl">
                  <a:srgbClr val="000000"/>
                </a:outerShdw>
              </a:effectLst>
              <a:latin typeface="Verdana" pitchFamily="34" charset="0"/>
              <a:cs typeface="Tahoma" pitchFamily="34" charset="0"/>
            </a:endParaRPr>
          </a:p>
          <a:p>
            <a:pPr eaLnBrk="1" hangingPunct="1">
              <a:buFontTx/>
              <a:buNone/>
              <a:defRPr/>
            </a:pPr>
            <a:r>
              <a:rPr lang="en-US" sz="1700" b="1" smtClean="0">
                <a:solidFill>
                  <a:srgbClr val="96004B"/>
                </a:solidFill>
                <a:effectLst>
                  <a:outerShdw blurRad="38100" dist="38100" dir="2700000" algn="tl">
                    <a:srgbClr val="000000"/>
                  </a:outerShdw>
                </a:effectLst>
                <a:latin typeface="Verdana" pitchFamily="34" charset="0"/>
              </a:rPr>
              <a:t>  - Cilet jan funksionet e tija</a:t>
            </a:r>
          </a:p>
          <a:p>
            <a:pPr eaLnBrk="1" hangingPunct="1">
              <a:buFontTx/>
              <a:buNone/>
              <a:defRPr/>
            </a:pPr>
            <a:r>
              <a:rPr lang="en-US" sz="1700" b="1" smtClean="0">
                <a:solidFill>
                  <a:srgbClr val="96004B"/>
                </a:solidFill>
                <a:effectLst>
                  <a:outerShdw blurRad="38100" dist="38100" dir="2700000" algn="tl">
                    <a:srgbClr val="000000"/>
                  </a:outerShdw>
                </a:effectLst>
                <a:latin typeface="Verdana" pitchFamily="34" charset="0"/>
              </a:rPr>
              <a:t>  - Nga cka perbeht</a:t>
            </a:r>
          </a:p>
          <a:p>
            <a:pPr eaLnBrk="1" hangingPunct="1">
              <a:buFontTx/>
              <a:buNone/>
              <a:defRPr/>
            </a:pPr>
            <a:endParaRPr lang="en-US" sz="800" smtClean="0">
              <a:solidFill>
                <a:srgbClr val="96004B"/>
              </a:solidFill>
              <a:latin typeface="Verdana" pitchFamily="34" charset="0"/>
            </a:endParaRPr>
          </a:p>
          <a:p>
            <a:pPr eaLnBrk="1" hangingPunct="1">
              <a:buFontTx/>
              <a:buNone/>
              <a:defRPr/>
            </a:pPr>
            <a:r>
              <a:rPr lang="en-US" sz="1800" smtClean="0">
                <a:latin typeface="Verdana" pitchFamily="34" charset="0"/>
              </a:rPr>
              <a:t>Pas definimit të qëllimit të SI duhet theksuar se detyrat e Sistemeve të Informacionit në princip janë kryerja e katër funksioneve themelore dhe atë</a:t>
            </a:r>
            <a:r>
              <a:rPr lang="en-US" sz="2000" smtClean="0">
                <a:latin typeface="Verdana" pitchFamily="34" charset="0"/>
              </a:rPr>
              <a:t>:</a:t>
            </a:r>
          </a:p>
          <a:p>
            <a:pPr eaLnBrk="1" hangingPunct="1">
              <a:buFontTx/>
              <a:buNone/>
              <a:defRPr/>
            </a:pPr>
            <a:r>
              <a:rPr lang="en-US" sz="2000" smtClean="0">
                <a:latin typeface="Verdana" pitchFamily="34" charset="0"/>
              </a:rPr>
              <a:t>   </a:t>
            </a:r>
            <a:r>
              <a:rPr lang="en-US" sz="1700" smtClean="0">
                <a:solidFill>
                  <a:srgbClr val="4D4D4D"/>
                </a:solidFill>
                <a:effectLst>
                  <a:outerShdw blurRad="38100" dist="38100" dir="2700000" algn="tl">
                    <a:srgbClr val="000000"/>
                  </a:outerShdw>
                </a:effectLst>
                <a:latin typeface="Verdana" pitchFamily="34" charset="0"/>
              </a:rPr>
              <a:t>- </a:t>
            </a:r>
            <a:r>
              <a:rPr lang="en-US" sz="1700" b="1" smtClean="0">
                <a:solidFill>
                  <a:srgbClr val="0033CC"/>
                </a:solidFill>
                <a:effectLst>
                  <a:outerShdw blurRad="38100" dist="38100" dir="2700000" algn="tl">
                    <a:srgbClr val="000000"/>
                  </a:outerShdw>
                </a:effectLst>
                <a:latin typeface="Verdana" pitchFamily="34" charset="0"/>
              </a:rPr>
              <a:t>mbledhja e të dhënave</a:t>
            </a:r>
          </a:p>
          <a:p>
            <a:pPr eaLnBrk="1" hangingPunct="1">
              <a:buFontTx/>
              <a:buNone/>
              <a:defRPr/>
            </a:pPr>
            <a:r>
              <a:rPr lang="en-US" sz="1700" b="1" smtClean="0">
                <a:solidFill>
                  <a:srgbClr val="0033CC"/>
                </a:solidFill>
                <a:effectLst>
                  <a:outerShdw blurRad="38100" dist="38100" dir="2700000" algn="tl">
                    <a:srgbClr val="000000"/>
                  </a:outerShdw>
                </a:effectLst>
                <a:latin typeface="Verdana" pitchFamily="34" charset="0"/>
              </a:rPr>
              <a:t>    - përpunimi i të dhënave</a:t>
            </a:r>
          </a:p>
          <a:p>
            <a:pPr eaLnBrk="1" hangingPunct="1">
              <a:buFontTx/>
              <a:buNone/>
              <a:defRPr/>
            </a:pPr>
            <a:r>
              <a:rPr lang="en-US" sz="1700" b="1" smtClean="0">
                <a:solidFill>
                  <a:srgbClr val="0033CC"/>
                </a:solidFill>
                <a:effectLst>
                  <a:outerShdw blurRad="38100" dist="38100" dir="2700000" algn="tl">
                    <a:srgbClr val="000000"/>
                  </a:outerShdw>
                </a:effectLst>
                <a:latin typeface="Verdana" pitchFamily="34" charset="0"/>
              </a:rPr>
              <a:t>    - memorimi i të dhënave dhe informatave </a:t>
            </a:r>
          </a:p>
          <a:p>
            <a:pPr eaLnBrk="1" hangingPunct="1">
              <a:buFontTx/>
              <a:buNone/>
              <a:defRPr/>
            </a:pPr>
            <a:r>
              <a:rPr lang="en-US" sz="1700" b="1" smtClean="0">
                <a:solidFill>
                  <a:srgbClr val="0033CC"/>
                </a:solidFill>
                <a:effectLst>
                  <a:outerShdw blurRad="38100" dist="38100" dir="2700000" algn="tl">
                    <a:srgbClr val="000000"/>
                  </a:outerShdw>
                </a:effectLst>
                <a:latin typeface="Verdana" pitchFamily="34" charset="0"/>
              </a:rPr>
              <a:t>    - ofrimin e të dhënave dhe  informatave shrytëzuesve të Sistemit Informativ</a:t>
            </a:r>
          </a:p>
        </p:txBody>
      </p:sp>
      <p:sp>
        <p:nvSpPr>
          <p:cNvPr id="108550" name="Rectangle 4"/>
          <p:cNvSpPr>
            <a:spLocks noChangeArrowheads="1"/>
          </p:cNvSpPr>
          <p:nvPr/>
        </p:nvSpPr>
        <p:spPr bwMode="auto">
          <a:xfrm>
            <a:off x="252048" y="981078"/>
            <a:ext cx="7577504" cy="671513"/>
          </a:xfrm>
          <a:prstGeom prst="rect">
            <a:avLst/>
          </a:prstGeom>
          <a:solidFill>
            <a:srgbClr val="CCFFCC"/>
          </a:solidFill>
          <a:ln w="9525">
            <a:noFill/>
            <a:miter lim="800000"/>
            <a:headEnd/>
            <a:tailEnd/>
          </a:ln>
        </p:spPr>
        <p:txBody>
          <a:bodyPr>
            <a:spAutoFit/>
          </a:bodyPr>
          <a:lstStyle/>
          <a:p>
            <a:pPr algn="l"/>
            <a:r>
              <a:rPr lang="en-US" sz="1800" b="0" baseline="0"/>
              <a:t>Për ta kuptuar nji Sistem të Informacionit në esencën e tij duhet të tentojmë të përgjigjemi në pyetjet si psh</a:t>
            </a:r>
            <a:r>
              <a:rPr lang="en-US" sz="2000" b="0" baseline="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D6158C49-2F42-4484-9907-50B0745B1F61}" type="slidenum">
              <a:rPr lang="en-GB"/>
              <a:pPr>
                <a:defRPr/>
              </a:pPr>
              <a:t>47</a:t>
            </a:fld>
            <a:endParaRPr lang="en-GB"/>
          </a:p>
        </p:txBody>
      </p:sp>
      <p:sp>
        <p:nvSpPr>
          <p:cNvPr id="1210370" name="Rectangle 2"/>
          <p:cNvSpPr>
            <a:spLocks noGrp="1" noChangeArrowheads="1"/>
          </p:cNvSpPr>
          <p:nvPr>
            <p:ph type="title"/>
          </p:nvPr>
        </p:nvSpPr>
        <p:spPr>
          <a:xfrm>
            <a:off x="783983" y="260350"/>
            <a:ext cx="6871188" cy="539750"/>
          </a:xfrm>
          <a:solidFill>
            <a:srgbClr val="CCFFFF"/>
          </a:solidFill>
        </p:spPr>
        <p:txBody>
          <a:bodyPr/>
          <a:lstStyle/>
          <a:p>
            <a:pPr eaLnBrk="1" hangingPunct="1">
              <a:defRPr/>
            </a:pPr>
            <a:r>
              <a:rPr lang="en-US" sz="2000" b="1" smtClean="0">
                <a:solidFill>
                  <a:srgbClr val="990033"/>
                </a:solidFill>
                <a:effectLst>
                  <a:outerShdw blurRad="38100" dist="38100" dir="2700000" algn="tl">
                    <a:srgbClr val="000000"/>
                  </a:outerShdw>
                </a:effectLst>
                <a:latin typeface="Tahoma" pitchFamily="34" charset="0"/>
                <a:cs typeface="Tahoma" pitchFamily="34" charset="0"/>
              </a:rPr>
              <a:t>KOMPONENTET E SISTEMIT TËINFORMACIONIT</a:t>
            </a:r>
          </a:p>
        </p:txBody>
      </p:sp>
      <p:sp>
        <p:nvSpPr>
          <p:cNvPr id="1210371" name="Rectangle 3"/>
          <p:cNvSpPr>
            <a:spLocks noGrp="1" noChangeArrowheads="1"/>
          </p:cNvSpPr>
          <p:nvPr>
            <p:ph type="body" idx="1"/>
          </p:nvPr>
        </p:nvSpPr>
        <p:spPr>
          <a:xfrm>
            <a:off x="252046" y="1484313"/>
            <a:ext cx="8374674" cy="4824412"/>
          </a:xfrm>
          <a:solidFill>
            <a:srgbClr val="FFFF9F"/>
          </a:solidFill>
        </p:spPr>
        <p:txBody>
          <a:bodyPr/>
          <a:lstStyle/>
          <a:p>
            <a:pPr eaLnBrk="1" hangingPunct="1">
              <a:lnSpc>
                <a:spcPct val="80000"/>
              </a:lnSpc>
              <a:buFontTx/>
              <a:buNone/>
              <a:defRPr/>
            </a:pPr>
            <a:r>
              <a:rPr lang="en-US" sz="1700" smtClean="0">
                <a:latin typeface="Tahoma" pitchFamily="34" charset="0"/>
                <a:cs typeface="Tahoma" pitchFamily="34" charset="0"/>
              </a:rPr>
              <a:t>Kompnentet elementare të sistemeve të informacionit:</a:t>
            </a:r>
          </a:p>
          <a:p>
            <a:pPr eaLnBrk="1" hangingPunct="1">
              <a:lnSpc>
                <a:spcPct val="80000"/>
              </a:lnSpc>
              <a:defRPr/>
            </a:pPr>
            <a:r>
              <a:rPr lang="en-US" sz="1700" smtClean="0">
                <a:latin typeface="Tahoma" pitchFamily="34" charset="0"/>
                <a:cs typeface="Tahoma" pitchFamily="34" charset="0"/>
              </a:rPr>
              <a:t>1</a:t>
            </a:r>
            <a:r>
              <a:rPr lang="en-US" sz="1700" smtClean="0">
                <a:solidFill>
                  <a:srgbClr val="006666"/>
                </a:solidFill>
                <a:effectLst>
                  <a:outerShdw blurRad="38100" dist="38100" dir="2700000" algn="tl">
                    <a:srgbClr val="000000"/>
                  </a:outerShdw>
                </a:effectLst>
                <a:latin typeface="Tahoma" pitchFamily="34" charset="0"/>
                <a:cs typeface="Tahoma" pitchFamily="34" charset="0"/>
              </a:rPr>
              <a:t>.</a:t>
            </a:r>
            <a:r>
              <a:rPr lang="en-US" sz="1700" smtClean="0">
                <a:solidFill>
                  <a:srgbClr val="0066CC"/>
                </a:solidFill>
                <a:effectLst>
                  <a:outerShdw blurRad="38100" dist="38100" dir="2700000" algn="tl">
                    <a:srgbClr val="000000"/>
                  </a:outerShdw>
                </a:effectLst>
                <a:latin typeface="Tahoma" pitchFamily="34" charset="0"/>
                <a:cs typeface="Tahoma" pitchFamily="34" charset="0"/>
              </a:rPr>
              <a:t>Hardueri</a:t>
            </a:r>
            <a:r>
              <a:rPr lang="en-US" sz="1700" smtClean="0">
                <a:latin typeface="Tahoma" pitchFamily="34" charset="0"/>
                <a:cs typeface="Tahoma" pitchFamily="34" charset="0"/>
              </a:rPr>
              <a:t> i sistemeve kompjuterike paraqet komponenetën materjale-teknike të Sistemit të Informacionit, respektivisht pjeset fizike të sistemit kompjuterik të dedikuar për përpunimin dhe bartjen e të dhënave.</a:t>
            </a:r>
          </a:p>
          <a:p>
            <a:pPr eaLnBrk="1" hangingPunct="1">
              <a:lnSpc>
                <a:spcPct val="80000"/>
              </a:lnSpc>
              <a:defRPr/>
            </a:pPr>
            <a:r>
              <a:rPr lang="en-US" sz="1700" smtClean="0">
                <a:latin typeface="Tahoma" pitchFamily="34" charset="0"/>
                <a:cs typeface="Tahoma" pitchFamily="34" charset="0"/>
              </a:rPr>
              <a:t>2.</a:t>
            </a:r>
            <a:r>
              <a:rPr lang="en-US" sz="1700" smtClean="0">
                <a:solidFill>
                  <a:srgbClr val="0066CC"/>
                </a:solidFill>
                <a:effectLst>
                  <a:outerShdw blurRad="38100" dist="38100" dir="2700000" algn="tl">
                    <a:srgbClr val="000000"/>
                  </a:outerShdw>
                </a:effectLst>
                <a:latin typeface="Tahoma" pitchFamily="34" charset="0"/>
                <a:cs typeface="Tahoma" pitchFamily="34" charset="0"/>
              </a:rPr>
              <a:t>Softueri</a:t>
            </a:r>
            <a:r>
              <a:rPr lang="en-US" sz="1700" smtClean="0">
                <a:latin typeface="Tahoma" pitchFamily="34" charset="0"/>
                <a:cs typeface="Tahoma" pitchFamily="34" charset="0"/>
              </a:rPr>
              <a:t> i sistemeve kompjuterike paraqet komponentën jo materjale të Sistemit të Informacionit i cili është i ngulitur në harduer dhe të cilët diktojnë mënyrën e përpunimit të të dhënave.</a:t>
            </a:r>
            <a:br>
              <a:rPr lang="en-US" sz="1700" smtClean="0">
                <a:latin typeface="Tahoma" pitchFamily="34" charset="0"/>
                <a:cs typeface="Tahoma" pitchFamily="34" charset="0"/>
              </a:rPr>
            </a:br>
            <a:r>
              <a:rPr lang="en-US" sz="1700" smtClean="0">
                <a:latin typeface="Tahoma" pitchFamily="34" charset="0"/>
                <a:cs typeface="Tahoma" pitchFamily="34" charset="0"/>
              </a:rPr>
              <a:t>3. </a:t>
            </a:r>
            <a:r>
              <a:rPr lang="en-US" sz="1700" smtClean="0">
                <a:solidFill>
                  <a:srgbClr val="0066CC"/>
                </a:solidFill>
                <a:effectLst>
                  <a:outerShdw blurRad="38100" dist="38100" dir="2700000" algn="tl">
                    <a:srgbClr val="000000"/>
                  </a:outerShdw>
                </a:effectLst>
                <a:latin typeface="Tahoma" pitchFamily="34" charset="0"/>
                <a:cs typeface="Tahoma" pitchFamily="34" charset="0"/>
              </a:rPr>
              <a:t>Dataware</a:t>
            </a:r>
            <a:r>
              <a:rPr lang="en-US" sz="1700" smtClean="0">
                <a:solidFill>
                  <a:srgbClr val="006600"/>
                </a:solidFill>
                <a:latin typeface="Tahoma" pitchFamily="34" charset="0"/>
                <a:cs typeface="Tahoma" pitchFamily="34" charset="0"/>
              </a:rPr>
              <a:t> </a:t>
            </a:r>
            <a:r>
              <a:rPr lang="en-US" sz="1700" smtClean="0">
                <a:latin typeface="Tahoma" pitchFamily="34" charset="0"/>
                <a:cs typeface="Tahoma" pitchFamily="34" charset="0"/>
              </a:rPr>
              <a:t>apo</a:t>
            </a:r>
            <a:r>
              <a:rPr lang="en-US" sz="1700" smtClean="0">
                <a:solidFill>
                  <a:srgbClr val="006600"/>
                </a:solidFill>
                <a:latin typeface="Tahoma" pitchFamily="34" charset="0"/>
                <a:cs typeface="Tahoma" pitchFamily="34" charset="0"/>
              </a:rPr>
              <a:t> </a:t>
            </a:r>
            <a:r>
              <a:rPr lang="en-US" sz="1700" smtClean="0">
                <a:solidFill>
                  <a:srgbClr val="0066CC"/>
                </a:solidFill>
                <a:effectLst>
                  <a:outerShdw blurRad="38100" dist="38100" dir="2700000" algn="tl">
                    <a:srgbClr val="000000"/>
                  </a:outerShdw>
                </a:effectLst>
                <a:latin typeface="Tahoma" pitchFamily="34" charset="0"/>
                <a:cs typeface="Tahoma" pitchFamily="34" charset="0"/>
              </a:rPr>
              <a:t>Bazat e të dhënave</a:t>
            </a:r>
            <a:r>
              <a:rPr lang="en-US" sz="1700" smtClean="0">
                <a:latin typeface="Tahoma" pitchFamily="34" charset="0"/>
                <a:cs typeface="Tahoma" pitchFamily="34" charset="0"/>
              </a:rPr>
              <a:t> paraqet komponenetën e cila përfshinë të dhënat, informatat e diturit,si resurse informative të cilat shëndrohen në pasurit të vërtet dhe shumë të rëndësishme të ndërmarjes </a:t>
            </a:r>
          </a:p>
          <a:p>
            <a:pPr eaLnBrk="1" hangingPunct="1">
              <a:lnSpc>
                <a:spcPct val="80000"/>
              </a:lnSpc>
              <a:defRPr/>
            </a:pPr>
            <a:r>
              <a:rPr lang="en-US" sz="1700" smtClean="0">
                <a:latin typeface="Tahoma" pitchFamily="34" charset="0"/>
                <a:cs typeface="Tahoma" pitchFamily="34" charset="0"/>
              </a:rPr>
              <a:t>4.</a:t>
            </a:r>
            <a:r>
              <a:rPr lang="en-US" sz="1700" smtClean="0">
                <a:solidFill>
                  <a:srgbClr val="006600"/>
                </a:solidFill>
                <a:latin typeface="Tahoma" pitchFamily="34" charset="0"/>
                <a:cs typeface="Tahoma" pitchFamily="34" charset="0"/>
              </a:rPr>
              <a:t> </a:t>
            </a:r>
            <a:r>
              <a:rPr lang="en-US" sz="1700" smtClean="0">
                <a:solidFill>
                  <a:srgbClr val="0066CC"/>
                </a:solidFill>
                <a:effectLst>
                  <a:outerShdw blurRad="38100" dist="38100" dir="2700000" algn="tl">
                    <a:srgbClr val="000000"/>
                  </a:outerShdw>
                </a:effectLst>
                <a:latin typeface="Tahoma" pitchFamily="34" charset="0"/>
                <a:cs typeface="Tahoma" pitchFamily="34" charset="0"/>
              </a:rPr>
              <a:t>Lifeware</a:t>
            </a:r>
            <a:r>
              <a:rPr lang="en-US" sz="1700" smtClean="0">
                <a:latin typeface="Tahoma" pitchFamily="34" charset="0"/>
                <a:cs typeface="Tahoma" pitchFamily="34" charset="0"/>
              </a:rPr>
              <a:t> apo komponenta kadrovike përbëhet nga të gjith të punsuarit të cilët në ndonji mënyrë puna e tyre ka të bëjë me Teknologjin Informative, qoft si Informaticient profesionel, qoft si shfrytëzues të të dhënave </a:t>
            </a:r>
          </a:p>
          <a:p>
            <a:pPr eaLnBrk="1" hangingPunct="1">
              <a:lnSpc>
                <a:spcPct val="80000"/>
              </a:lnSpc>
              <a:defRPr/>
            </a:pPr>
            <a:r>
              <a:rPr lang="en-US" sz="1700" smtClean="0">
                <a:latin typeface="Tahoma" pitchFamily="34" charset="0"/>
                <a:cs typeface="Tahoma" pitchFamily="34" charset="0"/>
              </a:rPr>
              <a:t>5.</a:t>
            </a:r>
            <a:r>
              <a:rPr lang="en-US" sz="1700" smtClean="0">
                <a:solidFill>
                  <a:srgbClr val="0066CC"/>
                </a:solidFill>
                <a:latin typeface="Tahoma" pitchFamily="34" charset="0"/>
                <a:cs typeface="Tahoma" pitchFamily="34" charset="0"/>
              </a:rPr>
              <a:t> </a:t>
            </a:r>
            <a:r>
              <a:rPr lang="en-US" sz="1700" smtClean="0">
                <a:solidFill>
                  <a:srgbClr val="0066CC"/>
                </a:solidFill>
                <a:effectLst>
                  <a:outerShdw blurRad="38100" dist="38100" dir="2700000" algn="tl">
                    <a:srgbClr val="000000"/>
                  </a:outerShdw>
                </a:effectLst>
                <a:latin typeface="Tahoma" pitchFamily="34" charset="0"/>
                <a:cs typeface="Tahoma" pitchFamily="34" charset="0"/>
              </a:rPr>
              <a:t>Orgware</a:t>
            </a:r>
            <a:r>
              <a:rPr lang="en-US" sz="1700" smtClean="0">
                <a:latin typeface="Tahoma" pitchFamily="34" charset="0"/>
                <a:cs typeface="Tahoma" pitchFamily="34" charset="0"/>
              </a:rPr>
              <a:t> apo komponenta Organizative përfshinë aktivitetet, metodat, procedurat dhe mënyrat e koordinimit të punës së gjithë komponenteve të Sistemit të Informacionit</a:t>
            </a:r>
            <a:r>
              <a:rPr lang="en-US" sz="1700" i="1" smtClean="0">
                <a:latin typeface="Tahoma" pitchFamily="34" charset="0"/>
                <a:cs typeface="Tahoma" pitchFamily="34" charset="0"/>
              </a:rPr>
              <a:t> </a:t>
            </a:r>
            <a:r>
              <a:rPr lang="en-US" sz="1700" smtClean="0">
                <a:latin typeface="Tahoma" pitchFamily="34" charset="0"/>
                <a:cs typeface="Tahoma" pitchFamily="34" charset="0"/>
              </a:rPr>
              <a:t>në mënyrë që së bashku të paraqesin apo të formojnë një tërësi funksionale e cila do ti përpunon të dhënat dhe do të gjeneron autputet e dëshiruara.</a:t>
            </a:r>
          </a:p>
          <a:p>
            <a:pPr eaLnBrk="1" hangingPunct="1">
              <a:lnSpc>
                <a:spcPct val="80000"/>
              </a:lnSpc>
              <a:defRPr/>
            </a:pPr>
            <a:r>
              <a:rPr lang="en-US" sz="1700" smtClean="0">
                <a:latin typeface="Tahoma" pitchFamily="34" charset="0"/>
                <a:cs typeface="Tahoma" pitchFamily="34" charset="0"/>
              </a:rPr>
              <a:t> 6</a:t>
            </a:r>
            <a:r>
              <a:rPr lang="en-US" sz="1700" smtClean="0">
                <a:solidFill>
                  <a:srgbClr val="0066CC"/>
                </a:solidFill>
                <a:latin typeface="Tahoma" pitchFamily="34" charset="0"/>
                <a:cs typeface="Tahoma" pitchFamily="34" charset="0"/>
              </a:rPr>
              <a:t>. </a:t>
            </a:r>
            <a:r>
              <a:rPr lang="en-US" sz="1700" smtClean="0">
                <a:solidFill>
                  <a:srgbClr val="0066CC"/>
                </a:solidFill>
                <a:effectLst>
                  <a:outerShdw blurRad="38100" dist="38100" dir="2700000" algn="tl">
                    <a:srgbClr val="000000"/>
                  </a:outerShdw>
                </a:effectLst>
                <a:latin typeface="Tahoma" pitchFamily="34" charset="0"/>
                <a:cs typeface="Tahoma" pitchFamily="34" charset="0"/>
              </a:rPr>
              <a:t>Netware</a:t>
            </a:r>
            <a:r>
              <a:rPr lang="en-US" sz="1700" smtClean="0">
                <a:latin typeface="Tahoma" pitchFamily="34" charset="0"/>
                <a:cs typeface="Tahoma" pitchFamily="34" charset="0"/>
              </a:rPr>
              <a:t> apo komponenta rrjetore ka të bëjë me  lidhjen e kompjutorëve ndërmjet veti,(me dhe pa tel) me qëllim të këmbimit të të dhënave dhe komunikim me kompjutorët të tjerë në distaca të ndryshme respektivisht të    </a:t>
            </a:r>
          </a:p>
          <a:p>
            <a:pPr eaLnBrk="1" hangingPunct="1">
              <a:lnSpc>
                <a:spcPct val="80000"/>
              </a:lnSpc>
              <a:buFontTx/>
              <a:buNone/>
              <a:defRPr/>
            </a:pPr>
            <a:r>
              <a:rPr lang="en-US" sz="1700" smtClean="0">
                <a:latin typeface="Tahoma" pitchFamily="34" charset="0"/>
                <a:cs typeface="Tahoma" pitchFamily="34" charset="0"/>
              </a:rPr>
              <a:t>     ndarjes së resurseve mes tyre.</a:t>
            </a:r>
          </a:p>
          <a:p>
            <a:pPr eaLnBrk="1" hangingPunct="1">
              <a:lnSpc>
                <a:spcPct val="80000"/>
              </a:lnSpc>
              <a:buFontTx/>
              <a:buNone/>
              <a:defRPr/>
            </a:pPr>
            <a:r>
              <a:rPr lang="en-US" sz="1800" smtClean="0">
                <a:latin typeface="Tahoma" pitchFamily="34" charset="0"/>
                <a:cs typeface="Tahoma" pitchFamily="34" charset="0"/>
              </a:rPr>
              <a:t>                                </a:t>
            </a:r>
            <a:br>
              <a:rPr lang="en-US" sz="1800" smtClean="0">
                <a:latin typeface="Tahoma" pitchFamily="34" charset="0"/>
                <a:cs typeface="Tahoma" pitchFamily="34" charset="0"/>
              </a:rPr>
            </a:br>
            <a:endParaRPr lang="en-US" sz="1800" smtClean="0">
              <a:latin typeface="Tahoma" pitchFamily="34" charset="0"/>
              <a:cs typeface="Tahoma" pitchFamily="34" charset="0"/>
            </a:endParaRPr>
          </a:p>
        </p:txBody>
      </p:sp>
      <p:pic>
        <p:nvPicPr>
          <p:cNvPr id="109574" name="Picture 4" descr="kompon1"/>
          <p:cNvPicPr>
            <a:picLocks noChangeAspect="1" noChangeArrowheads="1"/>
          </p:cNvPicPr>
          <p:nvPr/>
        </p:nvPicPr>
        <p:blipFill>
          <a:blip r:embed="rId3"/>
          <a:srcRect/>
          <a:stretch>
            <a:fillRect/>
          </a:stretch>
        </p:blipFill>
        <p:spPr bwMode="auto">
          <a:xfrm>
            <a:off x="7164266" y="3"/>
            <a:ext cx="1979734" cy="17748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241B06F1-83F3-4F5F-A360-3DD7C5E168BA}" type="slidenum">
              <a:rPr lang="en-GB"/>
              <a:pPr>
                <a:defRPr/>
              </a:pPr>
              <a:t>48</a:t>
            </a:fld>
            <a:endParaRPr lang="en-GB"/>
          </a:p>
        </p:txBody>
      </p:sp>
      <p:sp>
        <p:nvSpPr>
          <p:cNvPr id="1276930" name="Rectangle 2"/>
          <p:cNvSpPr>
            <a:spLocks noGrp="1" noChangeArrowheads="1"/>
          </p:cNvSpPr>
          <p:nvPr>
            <p:ph type="title"/>
          </p:nvPr>
        </p:nvSpPr>
        <p:spPr>
          <a:xfrm>
            <a:off x="902678" y="333378"/>
            <a:ext cx="6660174" cy="574675"/>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Tahoma" pitchFamily="34" charset="0"/>
                <a:cs typeface="Tahoma" pitchFamily="34" charset="0"/>
              </a:rPr>
              <a:t>Programet Aplikative</a:t>
            </a:r>
          </a:p>
        </p:txBody>
      </p:sp>
      <p:sp>
        <p:nvSpPr>
          <p:cNvPr id="1276931" name="Rectangle 3"/>
          <p:cNvSpPr>
            <a:spLocks noGrp="1" noChangeArrowheads="1"/>
          </p:cNvSpPr>
          <p:nvPr>
            <p:ph type="body" idx="1"/>
          </p:nvPr>
        </p:nvSpPr>
        <p:spPr>
          <a:xfrm>
            <a:off x="184639" y="1412878"/>
            <a:ext cx="8774723" cy="4321175"/>
          </a:xfrm>
          <a:solidFill>
            <a:srgbClr val="FFFF99"/>
          </a:solidFill>
        </p:spPr>
        <p:txBody>
          <a:bodyPr/>
          <a:lstStyle/>
          <a:p>
            <a:pPr eaLnBrk="1" hangingPunct="1">
              <a:lnSpc>
                <a:spcPct val="80000"/>
              </a:lnSpc>
              <a:buFontTx/>
              <a:buNone/>
              <a:defRPr/>
            </a:pPr>
            <a:r>
              <a:rPr lang="en-US" sz="1800" smtClean="0">
                <a:latin typeface="Verdana" pitchFamily="34" charset="0"/>
                <a:cs typeface="Tahoma" pitchFamily="34" charset="0"/>
              </a:rPr>
              <a:t>                                    </a:t>
            </a:r>
          </a:p>
          <a:p>
            <a:pPr eaLnBrk="1" hangingPunct="1">
              <a:lnSpc>
                <a:spcPct val="80000"/>
              </a:lnSpc>
              <a:defRPr/>
            </a:pPr>
            <a:r>
              <a:rPr lang="en-US" sz="1800" smtClean="0">
                <a:latin typeface="Verdana" pitchFamily="34" charset="0"/>
                <a:cs typeface="Tahoma" pitchFamily="34" charset="0"/>
              </a:rPr>
              <a:t>Një program aplikativ është një program kompjuterik i dizajnuar për të mbështetur ndonjë detyrë të veçantë apo proces të biznesit.</a:t>
            </a:r>
            <a:br>
              <a:rPr lang="en-US" sz="1800" smtClean="0">
                <a:latin typeface="Verdana" pitchFamily="34" charset="0"/>
                <a:cs typeface="Tahoma" pitchFamily="34" charset="0"/>
              </a:rPr>
            </a:br>
            <a:endParaRPr lang="en-US" sz="1800" smtClean="0">
              <a:latin typeface="Verdana" pitchFamily="34" charset="0"/>
              <a:cs typeface="Tahoma" pitchFamily="34" charset="0"/>
            </a:endParaRPr>
          </a:p>
          <a:p>
            <a:pPr eaLnBrk="1" hangingPunct="1">
              <a:lnSpc>
                <a:spcPct val="80000"/>
              </a:lnSpc>
              <a:defRPr/>
            </a:pPr>
            <a:r>
              <a:rPr lang="en-US" sz="1800" smtClean="0">
                <a:latin typeface="Verdana" pitchFamily="34" charset="0"/>
                <a:cs typeface="Tahoma" pitchFamily="34" charset="0"/>
              </a:rPr>
              <a:t>Çdo zonë funksionale ose departament brenda një organizatë biznesi shfrytëzon me dhjetëra  programe aplikative</a:t>
            </a:r>
          </a:p>
          <a:p>
            <a:pPr eaLnBrk="1" hangingPunct="1">
              <a:lnSpc>
                <a:spcPct val="80000"/>
              </a:lnSpc>
              <a:buFontTx/>
              <a:buNone/>
              <a:defRPr/>
            </a:pPr>
            <a:endParaRPr lang="en-US" sz="1800" smtClean="0">
              <a:latin typeface="Verdana" pitchFamily="34" charset="0"/>
              <a:cs typeface="Tahoma" pitchFamily="34" charset="0"/>
            </a:endParaRPr>
          </a:p>
          <a:p>
            <a:pPr eaLnBrk="1" hangingPunct="1">
              <a:lnSpc>
                <a:spcPct val="80000"/>
              </a:lnSpc>
              <a:defRPr/>
            </a:pPr>
            <a:r>
              <a:rPr lang="en-US" sz="1800" smtClean="0">
                <a:latin typeface="Verdana" pitchFamily="34" charset="0"/>
                <a:cs typeface="Tahoma" pitchFamily="34" charset="0"/>
              </a:rPr>
              <a:t>Termet program  aplikativ mund të përdoret si  sinonim me termin aplikacion.</a:t>
            </a:r>
            <a:br>
              <a:rPr lang="en-US" sz="1800" smtClean="0">
                <a:latin typeface="Verdana" pitchFamily="34" charset="0"/>
                <a:cs typeface="Tahoma" pitchFamily="34" charset="0"/>
              </a:rPr>
            </a:br>
            <a:endParaRPr lang="en-US" sz="1800" smtClean="0">
              <a:latin typeface="Verdana" pitchFamily="34" charset="0"/>
              <a:cs typeface="Tahoma" pitchFamily="34" charset="0"/>
            </a:endParaRPr>
          </a:p>
          <a:p>
            <a:pPr eaLnBrk="1" hangingPunct="1">
              <a:lnSpc>
                <a:spcPct val="80000"/>
              </a:lnSpc>
              <a:defRPr/>
            </a:pPr>
            <a:r>
              <a:rPr lang="en-US" sz="1800" b="1" i="1" smtClean="0">
                <a:solidFill>
                  <a:srgbClr val="006699"/>
                </a:solidFill>
                <a:effectLst>
                  <a:outerShdw blurRad="38100" dist="38100" dir="2700000" algn="tl">
                    <a:srgbClr val="000000"/>
                  </a:outerShdw>
                </a:effectLst>
                <a:latin typeface="Verdana" pitchFamily="34" charset="0"/>
                <a:ea typeface="Arial Unicode MS" pitchFamily="34" charset="-128"/>
                <a:cs typeface="Arial Unicode MS" pitchFamily="34" charset="-128"/>
              </a:rPr>
              <a:t>Kolekcioni</a:t>
            </a:r>
            <a:r>
              <a:rPr lang="en-US" sz="1800" smtClean="0">
                <a:latin typeface="Verdana" pitchFamily="34" charset="0"/>
                <a:cs typeface="Tahoma" pitchFamily="34" charset="0"/>
              </a:rPr>
              <a:t> apo </a:t>
            </a:r>
            <a:r>
              <a:rPr lang="en-US" sz="1800" b="1" i="1" smtClean="0">
                <a:solidFill>
                  <a:srgbClr val="006699"/>
                </a:solidFill>
                <a:effectLst>
                  <a:outerShdw blurRad="38100" dist="38100" dir="2700000" algn="tl">
                    <a:srgbClr val="000000"/>
                  </a:outerShdw>
                </a:effectLst>
                <a:latin typeface="Verdana" pitchFamily="34" charset="0"/>
                <a:ea typeface="Arial Unicode MS" pitchFamily="34" charset="-128"/>
                <a:cs typeface="Arial Unicode MS" pitchFamily="34" charset="-128"/>
              </a:rPr>
              <a:t>grumbulli i programeve aplikative</a:t>
            </a:r>
            <a:r>
              <a:rPr lang="en-US" sz="1800" smtClean="0">
                <a:latin typeface="Verdana" pitchFamily="34" charset="0"/>
                <a:cs typeface="Tahoma" pitchFamily="34" charset="0"/>
              </a:rPr>
              <a:t> në një departament të vetëm zakonisht  </a:t>
            </a:r>
            <a:r>
              <a:rPr lang="en-US" sz="1800" u="sng" smtClean="0">
                <a:latin typeface="Verdana" pitchFamily="34" charset="0"/>
                <a:cs typeface="Tahoma" pitchFamily="34" charset="0"/>
              </a:rPr>
              <a:t>quhet</a:t>
            </a:r>
            <a:r>
              <a:rPr lang="en-US" sz="1800" smtClean="0">
                <a:solidFill>
                  <a:srgbClr val="006699"/>
                </a:solidFill>
                <a:latin typeface="Verdana" pitchFamily="34" charset="0"/>
                <a:cs typeface="Tahoma" pitchFamily="34" charset="0"/>
              </a:rPr>
              <a:t>  </a:t>
            </a:r>
            <a:r>
              <a:rPr lang="en-US" sz="1800" b="1" i="1" smtClean="0">
                <a:solidFill>
                  <a:srgbClr val="993366"/>
                </a:solidFill>
                <a:effectLst>
                  <a:outerShdw blurRad="38100" dist="38100" dir="2700000" algn="tl">
                    <a:srgbClr val="000000"/>
                  </a:outerShdw>
                </a:effectLst>
                <a:latin typeface="Verdana" pitchFamily="34" charset="0"/>
                <a:ea typeface="Arial Unicode MS" pitchFamily="34" charset="-128"/>
                <a:cs typeface="Arial Unicode MS" pitchFamily="34" charset="-128"/>
              </a:rPr>
              <a:t>Sistemi i Informacioni i Departamentit</a:t>
            </a:r>
            <a:r>
              <a:rPr lang="en-US" sz="1800" smtClean="0">
                <a:latin typeface="Verdana" pitchFamily="34" charset="0"/>
                <a:cs typeface="Tahoma" pitchFamily="34" charset="0"/>
              </a:rPr>
              <a:t> në fjalë.</a:t>
            </a:r>
            <a:br>
              <a:rPr lang="en-US" sz="1800" smtClean="0">
                <a:latin typeface="Verdana" pitchFamily="34" charset="0"/>
                <a:cs typeface="Tahoma" pitchFamily="34" charset="0"/>
              </a:rPr>
            </a:br>
            <a:endParaRPr lang="en-US" sz="1800" smtClean="0">
              <a:latin typeface="Verdana" pitchFamily="34" charset="0"/>
              <a:cs typeface="Tahoma" pitchFamily="34" charset="0"/>
            </a:endParaRPr>
          </a:p>
          <a:p>
            <a:pPr eaLnBrk="1" hangingPunct="1">
              <a:lnSpc>
                <a:spcPct val="80000"/>
              </a:lnSpc>
              <a:defRPr/>
            </a:pPr>
            <a:r>
              <a:rPr lang="en-US" sz="1800" smtClean="0">
                <a:latin typeface="Verdana" pitchFamily="34" charset="0"/>
                <a:cs typeface="Tahoma" pitchFamily="34" charset="0"/>
              </a:rPr>
              <a:t>Për shembull, kolekcioni i programeve aplikative në Departamentin e Burimeve</a:t>
            </a:r>
            <a:r>
              <a:rPr lang="en-US" sz="1800" smtClean="0">
                <a:solidFill>
                  <a:srgbClr val="4D4D4D"/>
                </a:solidFill>
                <a:latin typeface="Verdana" pitchFamily="34" charset="0"/>
                <a:cs typeface="Tahoma" pitchFamily="34" charset="0"/>
              </a:rPr>
              <a:t> </a:t>
            </a:r>
            <a:r>
              <a:rPr lang="en-US" sz="1800" smtClean="0">
                <a:latin typeface="Verdana" pitchFamily="34" charset="0"/>
                <a:cs typeface="Tahoma" pitchFamily="34" charset="0"/>
              </a:rPr>
              <a:t>Njerëzore quhet </a:t>
            </a:r>
            <a:r>
              <a:rPr lang="en-US" sz="1800" i="1" smtClean="0">
                <a:solidFill>
                  <a:srgbClr val="006699"/>
                </a:solidFill>
                <a:effectLst>
                  <a:outerShdw blurRad="38100" dist="38100" dir="2700000" algn="tl">
                    <a:srgbClr val="000000"/>
                  </a:outerShdw>
                </a:effectLst>
                <a:latin typeface="Verdana" pitchFamily="34" charset="0"/>
                <a:ea typeface="Arial Unicode MS" pitchFamily="34" charset="-128"/>
                <a:cs typeface="Arial Unicode MS" pitchFamily="34" charset="-128"/>
              </a:rPr>
              <a:t>Sistemi Informativ i Burimeve Njerëzore</a:t>
            </a:r>
            <a:r>
              <a:rPr lang="en-US" sz="1800" i="1" smtClean="0">
                <a:effectLst>
                  <a:outerShdw blurRad="38100" dist="38100" dir="2700000" algn="tl">
                    <a:srgbClr val="FFFFFF"/>
                  </a:outerShdw>
                </a:effectLst>
                <a:latin typeface="Verdana" pitchFamily="34" charset="0"/>
                <a:ea typeface="Arial Unicode MS" pitchFamily="34" charset="-128"/>
                <a:cs typeface="Arial Unicode MS" pitchFamily="34" charset="-128"/>
              </a:rPr>
              <a:t> </a:t>
            </a:r>
            <a:r>
              <a:rPr lang="en-US" sz="1800" i="1" smtClean="0">
                <a:solidFill>
                  <a:srgbClr val="006699"/>
                </a:solidFill>
                <a:effectLst>
                  <a:outerShdw blurRad="38100" dist="38100" dir="2700000" algn="tl">
                    <a:srgbClr val="000000"/>
                  </a:outerShdw>
                </a:effectLst>
                <a:latin typeface="Verdana" pitchFamily="34" charset="0"/>
                <a:ea typeface="Arial Unicode MS" pitchFamily="34" charset="-128"/>
                <a:cs typeface="Arial Unicode MS" pitchFamily="34" charset="-128"/>
              </a:rPr>
              <a:t>(HRIS).</a:t>
            </a:r>
            <a:r>
              <a:rPr lang="en-US" sz="1800" smtClean="0">
                <a:latin typeface="Verdana" pitchFamily="34" charset="0"/>
                <a:cs typeface="Tahoma" pitchFamily="34" charset="0"/>
              </a:rPr>
              <a:t/>
            </a:r>
            <a:br>
              <a:rPr lang="en-US" sz="1800" smtClean="0">
                <a:latin typeface="Verdana" pitchFamily="34" charset="0"/>
                <a:cs typeface="Tahoma" pitchFamily="34" charset="0"/>
              </a:rPr>
            </a:br>
            <a:r>
              <a:rPr lang="en-US" sz="1800" smtClean="0">
                <a:latin typeface="Verdana" pitchFamily="34" charset="0"/>
                <a:cs typeface="Tahoma"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2011</a:t>
            </a:r>
            <a:endParaRPr lang="en-GB"/>
          </a:p>
        </p:txBody>
      </p:sp>
      <p:sp>
        <p:nvSpPr>
          <p:cNvPr id="8" name="Slide Number Placeholder 3"/>
          <p:cNvSpPr>
            <a:spLocks noGrp="1"/>
          </p:cNvSpPr>
          <p:nvPr>
            <p:ph type="sldNum" sz="quarter" idx="12"/>
          </p:nvPr>
        </p:nvSpPr>
        <p:spPr/>
        <p:txBody>
          <a:bodyPr/>
          <a:lstStyle/>
          <a:p>
            <a:pPr>
              <a:defRPr/>
            </a:pPr>
            <a:fld id="{36B6D0A2-F92E-487A-AB0C-84C85DA97557}" type="slidenum">
              <a:rPr lang="en-GB"/>
              <a:pPr>
                <a:defRPr/>
              </a:pPr>
              <a:t>49</a:t>
            </a:fld>
            <a:endParaRPr lang="en-GB"/>
          </a:p>
        </p:txBody>
      </p:sp>
      <p:grpSp>
        <p:nvGrpSpPr>
          <p:cNvPr id="2" name="Group 2"/>
          <p:cNvGrpSpPr>
            <a:grpSpLocks/>
          </p:cNvGrpSpPr>
          <p:nvPr/>
        </p:nvGrpSpPr>
        <p:grpSpPr bwMode="auto">
          <a:xfrm>
            <a:off x="2378320" y="908051"/>
            <a:ext cx="5152292" cy="5561013"/>
            <a:chOff x="1440" y="1296"/>
            <a:chExt cx="3599" cy="3607"/>
          </a:xfrm>
        </p:grpSpPr>
        <p:sp>
          <p:nvSpPr>
            <p:cNvPr id="111622" name="Rectangle 3"/>
            <p:cNvSpPr>
              <a:spLocks noChangeArrowheads="1"/>
            </p:cNvSpPr>
            <p:nvPr/>
          </p:nvSpPr>
          <p:spPr bwMode="auto">
            <a:xfrm>
              <a:off x="2439" y="4041"/>
              <a:ext cx="129" cy="240"/>
            </a:xfrm>
            <a:prstGeom prst="rect">
              <a:avLst/>
            </a:prstGeom>
            <a:solidFill>
              <a:srgbClr val="CCFFFF"/>
            </a:solidFill>
            <a:ln w="9525">
              <a:noFill/>
              <a:miter lim="800000"/>
              <a:headEnd/>
              <a:tailEnd/>
            </a:ln>
          </p:spPr>
          <p:txBody>
            <a:bodyPr wrap="none">
              <a:spAutoFit/>
            </a:bodyPr>
            <a:lstStyle/>
            <a:p>
              <a:pPr algn="l"/>
              <a:endParaRPr lang="en-GB" sz="1800" baseline="0">
                <a:latin typeface="Arial" charset="0"/>
              </a:endParaRPr>
            </a:p>
          </p:txBody>
        </p:sp>
        <p:pic>
          <p:nvPicPr>
            <p:cNvPr id="111623" name="Picture 4" descr="fg02_13"/>
            <p:cNvPicPr>
              <a:picLocks noChangeAspect="1" noChangeArrowheads="1"/>
            </p:cNvPicPr>
            <p:nvPr/>
          </p:nvPicPr>
          <p:blipFill>
            <a:blip r:embed="rId2"/>
            <a:srcRect/>
            <a:stretch>
              <a:fillRect/>
            </a:stretch>
          </p:blipFill>
          <p:spPr bwMode="auto">
            <a:xfrm>
              <a:off x="1440" y="1296"/>
              <a:ext cx="3599" cy="3607"/>
            </a:xfrm>
            <a:prstGeom prst="rect">
              <a:avLst/>
            </a:prstGeom>
            <a:solidFill>
              <a:srgbClr val="CCFFFF"/>
            </a:solidFill>
            <a:ln w="9525">
              <a:noFill/>
              <a:miter lim="800000"/>
              <a:headEnd/>
              <a:tailEnd/>
            </a:ln>
          </p:spPr>
        </p:pic>
      </p:grpSp>
      <p:sp>
        <p:nvSpPr>
          <p:cNvPr id="1278981" name="Text Box 5"/>
          <p:cNvSpPr txBox="1">
            <a:spLocks noChangeArrowheads="1"/>
          </p:cNvSpPr>
          <p:nvPr/>
        </p:nvSpPr>
        <p:spPr bwMode="auto">
          <a:xfrm>
            <a:off x="1648558" y="260353"/>
            <a:ext cx="6248400" cy="581025"/>
          </a:xfrm>
          <a:prstGeom prst="rect">
            <a:avLst/>
          </a:prstGeom>
          <a:noFill/>
          <a:ln w="12700">
            <a:noFill/>
            <a:miter lim="800000"/>
            <a:headEnd/>
            <a:tailEnd/>
          </a:ln>
          <a:effectLst/>
        </p:spPr>
        <p:txBody>
          <a:bodyPr>
            <a:spAutoFit/>
          </a:bodyPr>
          <a:lstStyle/>
          <a:p>
            <a:pPr eaLnBrk="0" hangingPunct="0">
              <a:spcBef>
                <a:spcPct val="50000"/>
              </a:spcBef>
              <a:defRPr/>
            </a:pPr>
            <a:r>
              <a:rPr lang="en-US" sz="1600" baseline="0">
                <a:effectLst>
                  <a:outerShdw blurRad="38100" dist="38100" dir="2700000" algn="tl">
                    <a:srgbClr val="C0C0C0"/>
                  </a:outerShdw>
                </a:effectLst>
                <a:latin typeface="Arial" charset="0"/>
                <a:cs typeface="Times New Roman" pitchFamily="18" charset="0"/>
              </a:rPr>
              <a:t>INTEGRATING FUNCTIONS AND BUSINESS PROCESSES: Introduction to Enterprise Applications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880351C8-15E2-4F76-A38E-B9B5D1F33336}" type="slidenum">
              <a:rPr lang="en-GB"/>
              <a:pPr>
                <a:defRPr/>
              </a:pPr>
              <a:t>5</a:t>
            </a:fld>
            <a:endParaRPr lang="en-GB"/>
          </a:p>
        </p:txBody>
      </p:sp>
      <p:sp>
        <p:nvSpPr>
          <p:cNvPr id="988162" name="Text Box 2"/>
          <p:cNvSpPr txBox="1">
            <a:spLocks noChangeArrowheads="1"/>
          </p:cNvSpPr>
          <p:nvPr/>
        </p:nvSpPr>
        <p:spPr bwMode="auto">
          <a:xfrm>
            <a:off x="1913792" y="1120775"/>
            <a:ext cx="4585189" cy="457200"/>
          </a:xfrm>
          <a:prstGeom prst="rect">
            <a:avLst/>
          </a:prstGeom>
          <a:solidFill>
            <a:srgbClr val="CCFFFF"/>
          </a:solidFill>
          <a:ln w="12700">
            <a:noFill/>
            <a:miter lim="800000"/>
            <a:headEnd/>
            <a:tailEnd/>
          </a:ln>
          <a:effectLst/>
        </p:spPr>
        <p:txBody>
          <a:bodyPr>
            <a:spAutoFit/>
          </a:bodyPr>
          <a:lstStyle/>
          <a:p>
            <a:pPr eaLnBrk="0" hangingPunct="0">
              <a:spcBef>
                <a:spcPct val="50000"/>
              </a:spcBef>
              <a:defRPr/>
            </a:pPr>
            <a:r>
              <a:rPr lang="en-US" sz="2400" baseline="0">
                <a:solidFill>
                  <a:srgbClr val="96004B"/>
                </a:solidFill>
                <a:effectLst>
                  <a:outerShdw blurRad="38100" dist="38100" dir="2700000" algn="tl">
                    <a:srgbClr val="000000"/>
                  </a:outerShdw>
                </a:effectLst>
              </a:rPr>
              <a:t>Client/Server Computing</a:t>
            </a:r>
          </a:p>
        </p:txBody>
      </p:sp>
      <p:sp>
        <p:nvSpPr>
          <p:cNvPr id="988163" name="Rectangle 3"/>
          <p:cNvSpPr>
            <a:spLocks noChangeArrowheads="1"/>
          </p:cNvSpPr>
          <p:nvPr/>
        </p:nvSpPr>
        <p:spPr bwMode="auto">
          <a:xfrm>
            <a:off x="660889" y="1663700"/>
            <a:ext cx="7772400" cy="4114800"/>
          </a:xfrm>
          <a:prstGeom prst="rect">
            <a:avLst/>
          </a:prstGeom>
          <a:noFill/>
          <a:ln w="12700">
            <a:noFill/>
            <a:miter lim="800000"/>
            <a:headEnd/>
            <a:tailEnd/>
          </a:ln>
          <a:effectLst/>
        </p:spPr>
        <p:txBody>
          <a:bodyPr lIns="90488" tIns="44450" rIns="90488" bIns="44450"/>
          <a:lstStyle/>
          <a:p>
            <a:pPr marL="342900" indent="-342900" algn="l" eaLnBrk="0" hangingPunct="0">
              <a:spcBef>
                <a:spcPct val="20000"/>
              </a:spcBef>
              <a:buSzPct val="100000"/>
              <a:defRPr/>
            </a:pPr>
            <a:endParaRPr lang="en-GB" baseline="0">
              <a:solidFill>
                <a:srgbClr val="003399"/>
              </a:solidFill>
              <a:effectLst>
                <a:outerShdw blurRad="38100" dist="38100" dir="2700000" algn="tl">
                  <a:srgbClr val="C0C0C0"/>
                </a:outerShdw>
              </a:effectLst>
              <a:latin typeface="Arial" charset="0"/>
            </a:endParaRPr>
          </a:p>
        </p:txBody>
      </p:sp>
      <p:grpSp>
        <p:nvGrpSpPr>
          <p:cNvPr id="2" name="Group 5"/>
          <p:cNvGrpSpPr>
            <a:grpSpLocks/>
          </p:cNvGrpSpPr>
          <p:nvPr/>
        </p:nvGrpSpPr>
        <p:grpSpPr bwMode="auto">
          <a:xfrm>
            <a:off x="1314452" y="2349500"/>
            <a:ext cx="6456485" cy="3460750"/>
            <a:chOff x="287" y="1076"/>
            <a:chExt cx="5194" cy="3250"/>
          </a:xfrm>
        </p:grpSpPr>
        <p:sp>
          <p:nvSpPr>
            <p:cNvPr id="66567" name="Text Box 6"/>
            <p:cNvSpPr txBox="1">
              <a:spLocks noChangeArrowheads="1"/>
            </p:cNvSpPr>
            <p:nvPr/>
          </p:nvSpPr>
          <p:spPr bwMode="auto">
            <a:xfrm>
              <a:off x="2364" y="3982"/>
              <a:ext cx="955" cy="344"/>
            </a:xfrm>
            <a:prstGeom prst="rect">
              <a:avLst/>
            </a:prstGeom>
            <a:noFill/>
            <a:ln w="12700">
              <a:noFill/>
              <a:miter lim="800000"/>
              <a:headEnd/>
              <a:tailEnd/>
            </a:ln>
          </p:spPr>
          <p:txBody>
            <a:bodyPr>
              <a:spAutoFit/>
            </a:bodyPr>
            <a:lstStyle/>
            <a:p>
              <a:pPr algn="l" eaLnBrk="0" hangingPunct="0">
                <a:spcBef>
                  <a:spcPct val="50000"/>
                </a:spcBef>
              </a:pPr>
              <a:endParaRPr lang="en-GB" sz="1800" baseline="0">
                <a:solidFill>
                  <a:srgbClr val="0336B7"/>
                </a:solidFill>
                <a:latin typeface="Arial" charset="0"/>
              </a:endParaRPr>
            </a:p>
          </p:txBody>
        </p:sp>
        <p:pic>
          <p:nvPicPr>
            <p:cNvPr id="66568" name="Picture 7" descr="FIG06-07"/>
            <p:cNvPicPr>
              <a:picLocks noChangeAspect="1" noChangeArrowheads="1"/>
            </p:cNvPicPr>
            <p:nvPr/>
          </p:nvPicPr>
          <p:blipFill>
            <a:blip r:embed="rId3"/>
            <a:srcRect/>
            <a:stretch>
              <a:fillRect/>
            </a:stretch>
          </p:blipFill>
          <p:spPr bwMode="auto">
            <a:xfrm>
              <a:off x="287" y="1076"/>
              <a:ext cx="5194" cy="2292"/>
            </a:xfrm>
            <a:prstGeom prst="rect">
              <a:avLst/>
            </a:prstGeom>
            <a:noFill/>
            <a:ln w="9525">
              <a:noFill/>
              <a:miter lim="800000"/>
              <a:headEnd/>
              <a:tailEnd/>
            </a:ln>
          </p:spPr>
        </p:pic>
      </p:gr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988163">
                                            <p:txEl>
                                              <p:pRg st="0" end="0"/>
                                            </p:txEl>
                                          </p:spTgt>
                                        </p:tgtEl>
                                        <p:attrNameLst>
                                          <p:attrName>style.visibility</p:attrName>
                                        </p:attrNameLst>
                                      </p:cBhvr>
                                      <p:to>
                                        <p:strVal val="visible"/>
                                      </p:to>
                                    </p:set>
                                    <p:anim calcmode="lin" valueType="num">
                                      <p:cBhvr additive="base">
                                        <p:cTn id="7" dur="500" fill="hold"/>
                                        <p:tgtEl>
                                          <p:spTgt spid="988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81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2011</a:t>
            </a:r>
            <a:endParaRPr lang="en-GB"/>
          </a:p>
        </p:txBody>
      </p:sp>
      <p:sp>
        <p:nvSpPr>
          <p:cNvPr id="10" name="Slide Number Placeholder 5"/>
          <p:cNvSpPr>
            <a:spLocks noGrp="1"/>
          </p:cNvSpPr>
          <p:nvPr>
            <p:ph type="sldNum" sz="quarter" idx="12"/>
          </p:nvPr>
        </p:nvSpPr>
        <p:spPr/>
        <p:txBody>
          <a:bodyPr/>
          <a:lstStyle/>
          <a:p>
            <a:pPr>
              <a:defRPr/>
            </a:pPr>
            <a:fld id="{B6CD44ED-3ED3-4CC9-AC72-882A215FDD27}" type="slidenum">
              <a:rPr lang="en-GB"/>
              <a:pPr>
                <a:defRPr/>
              </a:pPr>
              <a:t>50</a:t>
            </a:fld>
            <a:endParaRPr lang="en-GB"/>
          </a:p>
        </p:txBody>
      </p:sp>
      <p:sp>
        <p:nvSpPr>
          <p:cNvPr id="1214466" name="Rectangle 2"/>
          <p:cNvSpPr>
            <a:spLocks noGrp="1" noChangeArrowheads="1"/>
          </p:cNvSpPr>
          <p:nvPr>
            <p:ph type="title"/>
          </p:nvPr>
        </p:nvSpPr>
        <p:spPr>
          <a:xfrm>
            <a:off x="983275" y="115891"/>
            <a:ext cx="6871188" cy="612775"/>
          </a:xfrm>
          <a:solidFill>
            <a:srgbClr val="CCFFFF"/>
          </a:solidFill>
        </p:spPr>
        <p:txBody>
          <a:bodyPr/>
          <a:lstStyle/>
          <a:p>
            <a:pPr eaLnBrk="1" hangingPunct="1">
              <a:defRPr/>
            </a:pPr>
            <a:r>
              <a:rPr lang="en-US" sz="2400" b="1" smtClean="0">
                <a:solidFill>
                  <a:srgbClr val="990033"/>
                </a:solidFill>
                <a:effectLst>
                  <a:outerShdw blurRad="38100" dist="38100" dir="2700000" algn="tl">
                    <a:srgbClr val="000000"/>
                  </a:outerShdw>
                </a:effectLst>
                <a:latin typeface="Tahoma" pitchFamily="34" charset="0"/>
                <a:cs typeface="Tahoma" pitchFamily="34" charset="0"/>
              </a:rPr>
              <a:t>LLOJET E SISTEMEVE TË INFORMACIONIT</a:t>
            </a:r>
          </a:p>
        </p:txBody>
      </p:sp>
      <p:sp>
        <p:nvSpPr>
          <p:cNvPr id="1214467" name="Rectangle 3"/>
          <p:cNvSpPr>
            <a:spLocks noGrp="1" noChangeArrowheads="1"/>
          </p:cNvSpPr>
          <p:nvPr>
            <p:ph type="body" idx="1"/>
          </p:nvPr>
        </p:nvSpPr>
        <p:spPr>
          <a:xfrm>
            <a:off x="184638" y="1052513"/>
            <a:ext cx="4919297" cy="1655762"/>
          </a:xfrm>
          <a:solidFill>
            <a:srgbClr val="CCFFCC"/>
          </a:solidFill>
        </p:spPr>
        <p:txBody>
          <a:bodyPr/>
          <a:lstStyle/>
          <a:p>
            <a:pPr eaLnBrk="1" hangingPunct="1">
              <a:lnSpc>
                <a:spcPct val="80000"/>
              </a:lnSpc>
              <a:buFontTx/>
              <a:buNone/>
              <a:defRPr/>
            </a:pPr>
            <a:r>
              <a:rPr lang="en-US" sz="2800" smtClean="0">
                <a:solidFill>
                  <a:srgbClr val="666699"/>
                </a:solidFill>
              </a:rPr>
              <a:t> </a:t>
            </a:r>
            <a:r>
              <a:rPr lang="en-US" sz="2000" b="1" smtClean="0">
                <a:solidFill>
                  <a:srgbClr val="0066CC"/>
                </a:solidFill>
                <a:effectLst>
                  <a:outerShdw blurRad="38100" dist="38100" dir="2700000" algn="tl">
                    <a:srgbClr val="000000"/>
                  </a:outerShdw>
                </a:effectLst>
                <a:latin typeface="Verdana" pitchFamily="34" charset="0"/>
              </a:rPr>
              <a:t>Funksionale</a:t>
            </a:r>
          </a:p>
          <a:p>
            <a:pPr eaLnBrk="1" hangingPunct="1">
              <a:lnSpc>
                <a:spcPct val="80000"/>
              </a:lnSpc>
              <a:buFontTx/>
              <a:buNone/>
              <a:defRPr/>
            </a:pPr>
            <a:r>
              <a:rPr lang="en-US" sz="2800" smtClean="0">
                <a:solidFill>
                  <a:srgbClr val="666699"/>
                </a:solidFill>
              </a:rPr>
              <a:t> </a:t>
            </a:r>
            <a:r>
              <a:rPr lang="en-US" sz="1600" smtClean="0">
                <a:solidFill>
                  <a:srgbClr val="96004B"/>
                </a:solidFill>
                <a:effectLst>
                  <a:outerShdw blurRad="38100" dist="38100" dir="2700000" algn="tl">
                    <a:srgbClr val="000000"/>
                  </a:outerShdw>
                </a:effectLst>
                <a:latin typeface="Verdana" pitchFamily="34" charset="0"/>
              </a:rPr>
              <a:t>- </a:t>
            </a:r>
            <a:r>
              <a:rPr lang="en-US" sz="1600" b="1" smtClean="0">
                <a:solidFill>
                  <a:srgbClr val="96004B"/>
                </a:solidFill>
                <a:effectLst>
                  <a:outerShdw blurRad="38100" dist="38100" dir="2700000" algn="tl">
                    <a:srgbClr val="000000"/>
                  </a:outerShdw>
                </a:effectLst>
                <a:latin typeface="Verdana" pitchFamily="34" charset="0"/>
                <a:cs typeface="Tahoma" pitchFamily="34" charset="0"/>
              </a:rPr>
              <a:t>Office automation systems (OASs) </a:t>
            </a:r>
          </a:p>
          <a:p>
            <a:pPr eaLnBrk="1" hangingPunct="1">
              <a:lnSpc>
                <a:spcPct val="80000"/>
              </a:lnSpc>
              <a:buFontTx/>
              <a:buNone/>
              <a:defRPr/>
            </a:pPr>
            <a:r>
              <a:rPr lang="en-US" sz="1600" b="1" smtClean="0">
                <a:solidFill>
                  <a:srgbClr val="96004B"/>
                </a:solidFill>
                <a:effectLst>
                  <a:outerShdw blurRad="38100" dist="38100" dir="2700000" algn="tl">
                    <a:srgbClr val="000000"/>
                  </a:outerShdw>
                </a:effectLst>
                <a:latin typeface="Verdana" pitchFamily="34" charset="0"/>
                <a:cs typeface="Tahoma" pitchFamily="34" charset="0"/>
              </a:rPr>
              <a:t>    - Management Informatio Systems (MISS) </a:t>
            </a:r>
          </a:p>
          <a:p>
            <a:pPr eaLnBrk="1" hangingPunct="1">
              <a:lnSpc>
                <a:spcPct val="80000"/>
              </a:lnSpc>
              <a:buFontTx/>
              <a:buNone/>
              <a:defRPr/>
            </a:pPr>
            <a:r>
              <a:rPr lang="en-US" sz="1600" b="1" smtClean="0">
                <a:solidFill>
                  <a:srgbClr val="96004B"/>
                </a:solidFill>
                <a:effectLst>
                  <a:outerShdw blurRad="38100" dist="38100" dir="2700000" algn="tl">
                    <a:srgbClr val="000000"/>
                  </a:outerShdw>
                </a:effectLst>
                <a:latin typeface="Verdana" pitchFamily="34" charset="0"/>
                <a:cs typeface="Tahoma" pitchFamily="34" charset="0"/>
              </a:rPr>
              <a:t>    - Decision support systems (DSSs) </a:t>
            </a:r>
          </a:p>
          <a:p>
            <a:pPr eaLnBrk="1" hangingPunct="1">
              <a:lnSpc>
                <a:spcPct val="80000"/>
              </a:lnSpc>
              <a:buFontTx/>
              <a:buNone/>
              <a:defRPr/>
            </a:pPr>
            <a:r>
              <a:rPr lang="en-US" sz="1600" b="1" smtClean="0">
                <a:solidFill>
                  <a:srgbClr val="96004B"/>
                </a:solidFill>
                <a:effectLst>
                  <a:outerShdw blurRad="38100" dist="38100" dir="2700000" algn="tl">
                    <a:srgbClr val="000000"/>
                  </a:outerShdw>
                </a:effectLst>
                <a:latin typeface="Verdana" pitchFamily="34" charset="0"/>
                <a:cs typeface="Tahoma" pitchFamily="34" charset="0"/>
              </a:rPr>
              <a:t>    - Ekspert Systems(ESs).</a:t>
            </a:r>
          </a:p>
          <a:p>
            <a:pPr eaLnBrk="1" hangingPunct="1">
              <a:lnSpc>
                <a:spcPct val="80000"/>
              </a:lnSpc>
              <a:buFontTx/>
              <a:buNone/>
              <a:defRPr/>
            </a:pPr>
            <a:r>
              <a:rPr lang="en-US" sz="1600" b="1" smtClean="0">
                <a:solidFill>
                  <a:srgbClr val="96004B"/>
                </a:solidFill>
                <a:effectLst>
                  <a:outerShdw blurRad="38100" dist="38100" dir="2700000" algn="tl">
                    <a:srgbClr val="000000"/>
                  </a:outerShdw>
                </a:effectLst>
                <a:latin typeface="Verdana" pitchFamily="34" charset="0"/>
                <a:cs typeface="Tahoma" pitchFamily="34" charset="0"/>
              </a:rPr>
              <a:t>    - Executive Information Systems (EISs</a:t>
            </a:r>
            <a:r>
              <a:rPr lang="en-US" sz="1600" smtClean="0">
                <a:solidFill>
                  <a:srgbClr val="666699"/>
                </a:solidFill>
              </a:rPr>
              <a:t>)</a:t>
            </a:r>
          </a:p>
          <a:p>
            <a:pPr eaLnBrk="1" hangingPunct="1">
              <a:lnSpc>
                <a:spcPct val="80000"/>
              </a:lnSpc>
              <a:buFontTx/>
              <a:buNone/>
              <a:defRPr/>
            </a:pPr>
            <a:r>
              <a:rPr lang="en-US" sz="1800" smtClean="0"/>
              <a:t/>
            </a:r>
            <a:br>
              <a:rPr lang="en-US" sz="1800" smtClean="0"/>
            </a:br>
            <a:r>
              <a:rPr lang="en-US" sz="1800" smtClean="0"/>
              <a:t>. </a:t>
            </a:r>
            <a:br>
              <a:rPr lang="en-US" sz="1800" smtClean="0"/>
            </a:br>
            <a:endParaRPr lang="en-US" sz="1800" smtClean="0"/>
          </a:p>
        </p:txBody>
      </p:sp>
      <p:pic>
        <p:nvPicPr>
          <p:cNvPr id="112646" name="Picture 4" descr="image001"/>
          <p:cNvPicPr>
            <a:picLocks noChangeAspect="1" noChangeArrowheads="1"/>
          </p:cNvPicPr>
          <p:nvPr/>
        </p:nvPicPr>
        <p:blipFill>
          <a:blip r:embed="rId3"/>
          <a:srcRect/>
          <a:stretch>
            <a:fillRect/>
          </a:stretch>
        </p:blipFill>
        <p:spPr bwMode="auto">
          <a:xfrm>
            <a:off x="4970586" y="908053"/>
            <a:ext cx="3974123" cy="3184525"/>
          </a:xfrm>
          <a:prstGeom prst="rect">
            <a:avLst/>
          </a:prstGeom>
          <a:noFill/>
          <a:ln w="9525">
            <a:noFill/>
            <a:miter lim="800000"/>
            <a:headEnd/>
            <a:tailEnd/>
          </a:ln>
        </p:spPr>
      </p:pic>
      <p:pic>
        <p:nvPicPr>
          <p:cNvPr id="112647" name="Picture 5" descr="image010"/>
          <p:cNvPicPr>
            <a:picLocks noChangeAspect="1" noChangeArrowheads="1"/>
          </p:cNvPicPr>
          <p:nvPr/>
        </p:nvPicPr>
        <p:blipFill>
          <a:blip r:embed="rId4"/>
          <a:srcRect/>
          <a:stretch>
            <a:fillRect/>
          </a:stretch>
        </p:blipFill>
        <p:spPr bwMode="auto">
          <a:xfrm>
            <a:off x="5901104" y="4149725"/>
            <a:ext cx="2337288" cy="2565400"/>
          </a:xfrm>
          <a:prstGeom prst="rect">
            <a:avLst/>
          </a:prstGeom>
          <a:noFill/>
          <a:ln w="9525">
            <a:noFill/>
            <a:miter lim="800000"/>
            <a:headEnd/>
            <a:tailEnd/>
          </a:ln>
        </p:spPr>
      </p:pic>
      <p:sp>
        <p:nvSpPr>
          <p:cNvPr id="1214470" name="Rectangle 6"/>
          <p:cNvSpPr>
            <a:spLocks noChangeArrowheads="1"/>
          </p:cNvSpPr>
          <p:nvPr/>
        </p:nvSpPr>
        <p:spPr bwMode="auto">
          <a:xfrm>
            <a:off x="1" y="2997200"/>
            <a:ext cx="4652597" cy="1441450"/>
          </a:xfrm>
          <a:prstGeom prst="rect">
            <a:avLst/>
          </a:prstGeom>
          <a:solidFill>
            <a:srgbClr val="CCFFCC"/>
          </a:solidFill>
          <a:ln w="9525">
            <a:noFill/>
            <a:miter lim="800000"/>
            <a:headEnd/>
            <a:tailEnd/>
          </a:ln>
        </p:spPr>
        <p:txBody>
          <a:bodyPr/>
          <a:lstStyle/>
          <a:p>
            <a:pPr marL="342900" indent="-342900" algn="l">
              <a:lnSpc>
                <a:spcPct val="80000"/>
              </a:lnSpc>
              <a:spcBef>
                <a:spcPct val="20000"/>
              </a:spcBef>
              <a:defRPr/>
            </a:pPr>
            <a:r>
              <a:rPr lang="en-US" sz="2000" baseline="0">
                <a:solidFill>
                  <a:srgbClr val="0066CC"/>
                </a:solidFill>
                <a:effectLst>
                  <a:outerShdw blurRad="38100" dist="38100" dir="2700000" algn="tl">
                    <a:srgbClr val="000000"/>
                  </a:outerShdw>
                </a:effectLst>
                <a:cs typeface="Tahoma" pitchFamily="34" charset="0"/>
              </a:rPr>
              <a:t>Horizontale</a:t>
            </a:r>
          </a:p>
          <a:p>
            <a:pPr marL="342900" indent="-342900" algn="l">
              <a:lnSpc>
                <a:spcPct val="80000"/>
              </a:lnSpc>
              <a:spcBef>
                <a:spcPct val="20000"/>
              </a:spcBef>
              <a:defRPr/>
            </a:pPr>
            <a:r>
              <a:rPr lang="en-US" sz="3400" b="0" baseline="0">
                <a:latin typeface="Tahoma" pitchFamily="34" charset="0"/>
                <a:cs typeface="Tahoma" pitchFamily="34" charset="0"/>
              </a:rPr>
              <a:t>- </a:t>
            </a:r>
            <a:r>
              <a:rPr lang="en-US" sz="1700" baseline="0">
                <a:solidFill>
                  <a:srgbClr val="006699"/>
                </a:solidFill>
                <a:effectLst>
                  <a:outerShdw blurRad="38100" dist="38100" dir="2700000" algn="tl">
                    <a:srgbClr val="000000"/>
                  </a:outerShdw>
                </a:effectLst>
                <a:ea typeface="Arial Unicode MS" pitchFamily="34" charset="-128"/>
                <a:cs typeface="Arial Unicode MS" pitchFamily="34" charset="-128"/>
              </a:rPr>
              <a:t>Enterprise Resource Planing (ERP)</a:t>
            </a:r>
            <a:r>
              <a:rPr lang="en-US" sz="1700" baseline="0">
                <a:solidFill>
                  <a:srgbClr val="5F5F5F"/>
                </a:solidFill>
                <a:effectLst>
                  <a:outerShdw blurRad="38100" dist="38100" dir="2700000" algn="tl">
                    <a:srgbClr val="000000"/>
                  </a:outerShdw>
                </a:effectLst>
                <a:ea typeface="Arial Unicode MS" pitchFamily="34" charset="-128"/>
                <a:cs typeface="Arial Unicode MS" pitchFamily="34" charset="-128"/>
              </a:rPr>
              <a:t> </a:t>
            </a:r>
            <a:r>
              <a:rPr lang="en-US" sz="1700" baseline="0">
                <a:effectLst>
                  <a:outerShdw blurRad="38100" dist="38100" dir="2700000" algn="tl">
                    <a:srgbClr val="FFFFFF"/>
                  </a:outerShdw>
                </a:effectLst>
                <a:ea typeface="Arial Unicode MS" pitchFamily="34" charset="-128"/>
                <a:cs typeface="Arial Unicode MS" pitchFamily="34" charset="-128"/>
              </a:rPr>
              <a:t>dhe</a:t>
            </a:r>
          </a:p>
          <a:p>
            <a:pPr marL="342900" indent="-342900" algn="l">
              <a:lnSpc>
                <a:spcPct val="80000"/>
              </a:lnSpc>
              <a:spcBef>
                <a:spcPct val="20000"/>
              </a:spcBef>
              <a:defRPr/>
            </a:pPr>
            <a:r>
              <a:rPr lang="en-US" sz="1700" baseline="0">
                <a:solidFill>
                  <a:srgbClr val="5F5F5F"/>
                </a:solidFill>
                <a:effectLst>
                  <a:outerShdw blurRad="38100" dist="38100" dir="2700000" algn="tl">
                    <a:srgbClr val="000000"/>
                  </a:outerShdw>
                </a:effectLst>
                <a:ea typeface="Arial Unicode MS" pitchFamily="34" charset="-128"/>
                <a:cs typeface="Arial Unicode MS" pitchFamily="34" charset="-128"/>
              </a:rPr>
              <a:t>- </a:t>
            </a:r>
            <a:r>
              <a:rPr lang="en-US" sz="1700" baseline="0">
                <a:solidFill>
                  <a:srgbClr val="993366"/>
                </a:solidFill>
                <a:effectLst>
                  <a:outerShdw blurRad="38100" dist="38100" dir="2700000" algn="tl">
                    <a:srgbClr val="000000"/>
                  </a:outerShdw>
                </a:effectLst>
                <a:ea typeface="Arial Unicode MS" pitchFamily="34" charset="-128"/>
                <a:cs typeface="Arial Unicode MS" pitchFamily="34" charset="-128"/>
              </a:rPr>
              <a:t>Transaction Processing System (TPS)</a:t>
            </a:r>
          </a:p>
        </p:txBody>
      </p:sp>
      <p:sp>
        <p:nvSpPr>
          <p:cNvPr id="1214471" name="Rectangle 7"/>
          <p:cNvSpPr>
            <a:spLocks noChangeArrowheads="1"/>
          </p:cNvSpPr>
          <p:nvPr/>
        </p:nvSpPr>
        <p:spPr bwMode="auto">
          <a:xfrm>
            <a:off x="184640" y="4652963"/>
            <a:ext cx="3921369" cy="1079500"/>
          </a:xfrm>
          <a:prstGeom prst="rect">
            <a:avLst/>
          </a:prstGeom>
          <a:solidFill>
            <a:srgbClr val="CCFFCC"/>
          </a:solidFill>
          <a:ln w="9525">
            <a:noFill/>
            <a:miter lim="800000"/>
            <a:headEnd/>
            <a:tailEnd/>
          </a:ln>
        </p:spPr>
        <p:txBody>
          <a:bodyPr/>
          <a:lstStyle/>
          <a:p>
            <a:pPr marL="342900" indent="-342900" algn="l">
              <a:lnSpc>
                <a:spcPct val="80000"/>
              </a:lnSpc>
              <a:spcBef>
                <a:spcPct val="20000"/>
              </a:spcBef>
              <a:defRPr/>
            </a:pPr>
            <a:r>
              <a:rPr lang="en-US" sz="2000" baseline="0">
                <a:solidFill>
                  <a:srgbClr val="0066CC"/>
                </a:solidFill>
                <a:effectLst>
                  <a:outerShdw blurRad="38100" dist="38100" dir="2700000" algn="tl">
                    <a:srgbClr val="000000"/>
                  </a:outerShdw>
                </a:effectLst>
                <a:cs typeface="Tahoma" pitchFamily="34" charset="0"/>
              </a:rPr>
              <a:t>Interoganizacionale</a:t>
            </a:r>
          </a:p>
          <a:p>
            <a:pPr marL="342900" indent="-342900" algn="l">
              <a:lnSpc>
                <a:spcPct val="80000"/>
              </a:lnSpc>
              <a:spcBef>
                <a:spcPct val="20000"/>
              </a:spcBef>
              <a:defRPr/>
            </a:pPr>
            <a:r>
              <a:rPr lang="en-US" sz="1800" b="0" baseline="0">
                <a:cs typeface="Tahoma" pitchFamily="34" charset="0"/>
              </a:rPr>
              <a:t>-</a:t>
            </a:r>
            <a:r>
              <a:rPr lang="en-US" sz="1800" baseline="0">
                <a:solidFill>
                  <a:srgbClr val="96004B"/>
                </a:solidFill>
                <a:effectLst>
                  <a:outerShdw blurRad="38100" dist="38100" dir="2700000" algn="tl">
                    <a:srgbClr val="000000"/>
                  </a:outerShdw>
                </a:effectLst>
                <a:cs typeface="Tahoma" pitchFamily="34" charset="0"/>
              </a:rPr>
              <a:t>Supply Chain Management</a:t>
            </a:r>
            <a:r>
              <a:rPr lang="en-US" sz="1800" baseline="0">
                <a:solidFill>
                  <a:srgbClr val="006666"/>
                </a:solidFill>
                <a:effectLst>
                  <a:outerShdw blurRad="38100" dist="38100" dir="2700000" algn="tl">
                    <a:srgbClr val="000000"/>
                  </a:outerShdw>
                </a:effectLst>
                <a:cs typeface="Tahoma" pitchFamily="34" charset="0"/>
              </a:rPr>
              <a:t>.</a:t>
            </a:r>
            <a:r>
              <a:rPr lang="en-US" sz="4000" b="0" i="1" baseline="0">
                <a:solidFill>
                  <a:srgbClr val="006666"/>
                </a:solidFill>
                <a:latin typeface="Lucida Bright" pitchFamily="18" charset="0"/>
                <a:cs typeface="Tahoma" pitchFamily="34" charset="0"/>
              </a:rPr>
              <a:t> </a:t>
            </a:r>
          </a:p>
          <a:p>
            <a:pPr marL="342900" indent="-342900" algn="l">
              <a:lnSpc>
                <a:spcPct val="80000"/>
              </a:lnSpc>
              <a:spcBef>
                <a:spcPct val="20000"/>
              </a:spcBef>
              <a:defRPr/>
            </a:pPr>
            <a:endParaRPr lang="en-US" sz="1700" baseline="0">
              <a:solidFill>
                <a:srgbClr val="993366"/>
              </a:solidFill>
              <a:effectLst>
                <a:outerShdw blurRad="38100" dist="38100" dir="2700000" algn="tl">
                  <a:srgbClr val="000000"/>
                </a:outerShdw>
              </a:effectLst>
              <a:ea typeface="Arial Unicode MS" pitchFamily="34" charset="-128"/>
              <a:cs typeface="Arial Unicode MS"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60101348-4F89-4EE5-BDF7-F95653EF86EC}" type="slidenum">
              <a:rPr lang="en-GB"/>
              <a:pPr>
                <a:defRPr/>
              </a:pPr>
              <a:t>51</a:t>
            </a:fld>
            <a:endParaRPr lang="en-GB"/>
          </a:p>
        </p:txBody>
      </p:sp>
      <p:sp>
        <p:nvSpPr>
          <p:cNvPr id="1243138" name="Rectangle 2"/>
          <p:cNvSpPr>
            <a:spLocks noGrp="1" noChangeArrowheads="1"/>
          </p:cNvSpPr>
          <p:nvPr>
            <p:ph type="title"/>
          </p:nvPr>
        </p:nvSpPr>
        <p:spPr>
          <a:xfrm>
            <a:off x="716575" y="188913"/>
            <a:ext cx="6871188" cy="468312"/>
          </a:xfrm>
          <a:solidFill>
            <a:srgbClr val="CCFFCC"/>
          </a:solidFill>
        </p:spPr>
        <p:txBody>
          <a:bodyPr/>
          <a:lstStyle/>
          <a:p>
            <a:pPr eaLnBrk="1" hangingPunct="1">
              <a:defRPr/>
            </a:pPr>
            <a:r>
              <a:rPr lang="en-US" sz="2400" b="1" smtClean="0">
                <a:solidFill>
                  <a:srgbClr val="96004B"/>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Llojet e Sistemeve të Informacionit</a:t>
            </a:r>
          </a:p>
        </p:txBody>
      </p:sp>
      <p:sp>
        <p:nvSpPr>
          <p:cNvPr id="1243139" name="Rectangle 3"/>
          <p:cNvSpPr>
            <a:spLocks noGrp="1" noChangeArrowheads="1"/>
          </p:cNvSpPr>
          <p:nvPr>
            <p:ph type="body" idx="1"/>
          </p:nvPr>
        </p:nvSpPr>
        <p:spPr>
          <a:xfrm>
            <a:off x="2" y="836616"/>
            <a:ext cx="9025304" cy="5832475"/>
          </a:xfrm>
          <a:solidFill>
            <a:srgbClr val="FFFF99"/>
          </a:solidFill>
        </p:spPr>
        <p:txBody>
          <a:bodyPr/>
          <a:lstStyle/>
          <a:p>
            <a:pPr eaLnBrk="1" hangingPunct="1">
              <a:lnSpc>
                <a:spcPct val="80000"/>
              </a:lnSpc>
              <a:defRPr/>
            </a:pPr>
            <a:r>
              <a:rPr lang="en-US" sz="1600" b="1" smtClean="0">
                <a:latin typeface="Verdana" pitchFamily="34" charset="0"/>
                <a:ea typeface="Arial Unicode MS" pitchFamily="34" charset="-128"/>
                <a:cs typeface="Arial Unicode MS" pitchFamily="34" charset="-128"/>
              </a:rPr>
              <a:t>Disa Sisteme të informacionit mbështetin pjesë të ndryshme të  organizatave, disa të tjerë mbështesin tërë organizatën, dhe poashtu disa të tjer mbështesin grupe të organizatave</a:t>
            </a:r>
            <a:r>
              <a:rPr lang="en-US" sz="1600" b="1" smtClean="0">
                <a:solidFill>
                  <a:schemeClr val="tx2"/>
                </a:solidFill>
                <a:latin typeface="Verdana" pitchFamily="34" charset="0"/>
                <a:ea typeface="Arial Unicode MS" pitchFamily="34" charset="-128"/>
                <a:cs typeface="Arial Unicode MS" pitchFamily="34" charset="-128"/>
              </a:rPr>
              <a:t>.</a:t>
            </a:r>
          </a:p>
          <a:p>
            <a:pPr eaLnBrk="1" hangingPunct="1">
              <a:lnSpc>
                <a:spcPct val="80000"/>
              </a:lnSpc>
              <a:buFontTx/>
              <a:buNone/>
              <a:defRPr/>
            </a:pPr>
            <a:endParaRPr lang="en-US" sz="800" smtClean="0">
              <a:solidFill>
                <a:schemeClr val="tx2"/>
              </a:solidFill>
              <a:latin typeface="Verdana" pitchFamily="34" charset="0"/>
              <a:ea typeface="Arial Unicode MS" pitchFamily="34" charset="-128"/>
              <a:cs typeface="Arial Unicode MS" pitchFamily="34" charset="-128"/>
            </a:endParaRPr>
          </a:p>
          <a:p>
            <a:pPr eaLnBrk="1" hangingPunct="1">
              <a:lnSpc>
                <a:spcPct val="80000"/>
              </a:lnSpc>
              <a:defRPr/>
            </a:pPr>
            <a:r>
              <a:rPr lang="en-US" sz="1700" smtClean="0">
                <a:solidFill>
                  <a:srgbClr val="96004B"/>
                </a:solidFill>
                <a:effectLst>
                  <a:outerShdw blurRad="38100" dist="38100" dir="2700000" algn="tl">
                    <a:srgbClr val="000000"/>
                  </a:outerShdw>
                </a:effectLst>
                <a:latin typeface="Verdana" pitchFamily="34" charset="0"/>
                <a:ea typeface="Arial Unicode MS" pitchFamily="34" charset="-128"/>
                <a:cs typeface="Arial Unicode MS" pitchFamily="34" charset="-128"/>
              </a:rPr>
              <a:t>Departamentet</a:t>
            </a:r>
            <a:r>
              <a:rPr lang="en-US" sz="1700" smtClean="0">
                <a:solidFill>
                  <a:srgbClr val="006699"/>
                </a:solidFill>
                <a:latin typeface="Verdana" pitchFamily="34" charset="0"/>
                <a:ea typeface="Arial Unicode MS" pitchFamily="34" charset="-128"/>
                <a:cs typeface="Arial Unicode MS" pitchFamily="34" charset="-128"/>
              </a:rPr>
              <a:t> </a:t>
            </a:r>
            <a:r>
              <a:rPr lang="en-US" sz="1700" smtClean="0">
                <a:latin typeface="Verdana" pitchFamily="34" charset="0"/>
                <a:ea typeface="Arial Unicode MS" pitchFamily="34" charset="-128"/>
                <a:cs typeface="Arial Unicode MS" pitchFamily="34" charset="-128"/>
              </a:rPr>
              <a:t>apo</a:t>
            </a:r>
            <a:r>
              <a:rPr lang="en-US" sz="1700" smtClean="0">
                <a:solidFill>
                  <a:srgbClr val="006699"/>
                </a:solidFill>
                <a:latin typeface="Verdana" pitchFamily="34" charset="0"/>
                <a:ea typeface="Arial Unicode MS" pitchFamily="34" charset="-128"/>
                <a:cs typeface="Arial Unicode MS" pitchFamily="34" charset="-128"/>
              </a:rPr>
              <a:t> </a:t>
            </a:r>
            <a:r>
              <a:rPr lang="en-US" sz="1700" smtClean="0">
                <a:solidFill>
                  <a:srgbClr val="96004B"/>
                </a:solidFill>
                <a:effectLst>
                  <a:outerShdw blurRad="38100" dist="38100" dir="2700000" algn="tl">
                    <a:srgbClr val="000000"/>
                  </a:outerShdw>
                </a:effectLst>
                <a:latin typeface="Verdana" pitchFamily="34" charset="0"/>
                <a:ea typeface="Arial Unicode MS" pitchFamily="34" charset="-128"/>
                <a:cs typeface="Arial Unicode MS" pitchFamily="34" charset="-128"/>
              </a:rPr>
              <a:t>Zonat funksionale</a:t>
            </a:r>
            <a:r>
              <a:rPr lang="en-US" sz="1700" smtClean="0">
                <a:solidFill>
                  <a:srgbClr val="006699"/>
                </a:solidFill>
                <a:latin typeface="Verdana" pitchFamily="34" charset="0"/>
                <a:ea typeface="Arial Unicode MS" pitchFamily="34" charset="-128"/>
                <a:cs typeface="Arial Unicode MS" pitchFamily="34" charset="-128"/>
              </a:rPr>
              <a:t> </a:t>
            </a:r>
            <a:r>
              <a:rPr lang="en-US" sz="1700" smtClean="0">
                <a:latin typeface="Verdana" pitchFamily="34" charset="0"/>
                <a:ea typeface="Arial Unicode MS" pitchFamily="34" charset="-128"/>
                <a:cs typeface="Arial Unicode MS" pitchFamily="34" charset="-128"/>
              </a:rPr>
              <a:t>brenda një organizatë posedojnë</a:t>
            </a:r>
            <a:r>
              <a:rPr lang="en-US" sz="1700" smtClean="0">
                <a:solidFill>
                  <a:srgbClr val="006699"/>
                </a:solidFill>
                <a:latin typeface="Verdana" pitchFamily="34" charset="0"/>
                <a:ea typeface="Arial Unicode MS" pitchFamily="34" charset="-128"/>
                <a:cs typeface="Arial Unicode MS" pitchFamily="34" charset="-128"/>
              </a:rPr>
              <a:t> </a:t>
            </a:r>
            <a:r>
              <a:rPr lang="en-US" sz="1700" b="1" smtClean="0">
                <a:solidFill>
                  <a:srgbClr val="000099"/>
                </a:solidFill>
                <a:latin typeface="Verdana" pitchFamily="34" charset="0"/>
                <a:ea typeface="Arial Unicode MS" pitchFamily="34" charset="-128"/>
                <a:cs typeface="Arial Unicode MS" pitchFamily="34" charset="-128"/>
              </a:rPr>
              <a:t>kolekcionet</a:t>
            </a:r>
            <a:r>
              <a:rPr lang="en-US" sz="1700" smtClean="0">
                <a:solidFill>
                  <a:srgbClr val="006699"/>
                </a:solidFill>
                <a:latin typeface="Verdana" pitchFamily="34" charset="0"/>
                <a:ea typeface="Arial Unicode MS" pitchFamily="34" charset="-128"/>
                <a:cs typeface="Arial Unicode MS" pitchFamily="34" charset="-128"/>
              </a:rPr>
              <a:t> </a:t>
            </a:r>
            <a:r>
              <a:rPr lang="en-US" sz="1700" b="1" smtClean="0">
                <a:solidFill>
                  <a:srgbClr val="000099"/>
                </a:solidFill>
                <a:latin typeface="Verdana" pitchFamily="34" charset="0"/>
                <a:ea typeface="Arial Unicode MS" pitchFamily="34" charset="-128"/>
                <a:cs typeface="Arial Unicode MS" pitchFamily="34" charset="-128"/>
              </a:rPr>
              <a:t>e tyre të </a:t>
            </a:r>
            <a:r>
              <a:rPr lang="en-US" sz="1700" b="1" u="sng" smtClean="0">
                <a:solidFill>
                  <a:srgbClr val="000099"/>
                </a:solidFill>
                <a:latin typeface="Verdana" pitchFamily="34" charset="0"/>
                <a:ea typeface="Arial Unicode MS" pitchFamily="34" charset="-128"/>
                <a:cs typeface="Arial Unicode MS" pitchFamily="34" charset="-128"/>
              </a:rPr>
              <a:t>programeve aplikative</a:t>
            </a:r>
            <a:r>
              <a:rPr lang="en-US" sz="1700" smtClean="0">
                <a:solidFill>
                  <a:srgbClr val="006699"/>
                </a:solidFill>
                <a:latin typeface="Verdana" pitchFamily="34" charset="0"/>
                <a:ea typeface="Arial Unicode MS" pitchFamily="34" charset="-128"/>
                <a:cs typeface="Arial Unicode MS" pitchFamily="34" charset="-128"/>
              </a:rPr>
              <a:t>, </a:t>
            </a:r>
            <a:r>
              <a:rPr lang="en-US" sz="1700" smtClean="0">
                <a:latin typeface="Verdana" pitchFamily="34" charset="0"/>
                <a:ea typeface="Arial Unicode MS" pitchFamily="34" charset="-128"/>
                <a:cs typeface="Arial Unicode MS" pitchFamily="34" charset="-128"/>
              </a:rPr>
              <a:t>apo</a:t>
            </a:r>
            <a:r>
              <a:rPr lang="en-US" sz="1700" smtClean="0">
                <a:solidFill>
                  <a:srgbClr val="006699"/>
                </a:solidFill>
                <a:latin typeface="Verdana" pitchFamily="34" charset="0"/>
                <a:ea typeface="Arial Unicode MS" pitchFamily="34" charset="-128"/>
                <a:cs typeface="Arial Unicode MS" pitchFamily="34" charset="-128"/>
              </a:rPr>
              <a:t> </a:t>
            </a:r>
            <a:r>
              <a:rPr lang="en-US" sz="1700" b="1" u="sng" smtClean="0">
                <a:solidFill>
                  <a:srgbClr val="000099"/>
                </a:solidFill>
                <a:latin typeface="Verdana" pitchFamily="34" charset="0"/>
                <a:ea typeface="Arial Unicode MS" pitchFamily="34" charset="-128"/>
                <a:cs typeface="Arial Unicode MS" pitchFamily="34" charset="-128"/>
              </a:rPr>
              <a:t>Sistemet e tyre të Informacionit</a:t>
            </a:r>
            <a:r>
              <a:rPr lang="en-US" sz="1700" b="1" u="sng" smtClean="0">
                <a:solidFill>
                  <a:srgbClr val="006699"/>
                </a:solidFill>
                <a:latin typeface="Verdana" pitchFamily="34" charset="0"/>
                <a:cs typeface="Tahoma" pitchFamily="34" charset="0"/>
              </a:rPr>
              <a:t>.</a:t>
            </a:r>
            <a:endParaRPr lang="en-US" sz="1700" b="1" u="sng" smtClean="0">
              <a:latin typeface="Verdana" pitchFamily="34" charset="0"/>
              <a:ea typeface="Arial Unicode MS" pitchFamily="34" charset="-128"/>
              <a:cs typeface="Arial Unicode MS" pitchFamily="34" charset="-128"/>
            </a:endParaRPr>
          </a:p>
          <a:p>
            <a:pPr eaLnBrk="1" hangingPunct="1">
              <a:lnSpc>
                <a:spcPct val="80000"/>
              </a:lnSpc>
              <a:buFontTx/>
              <a:buNone/>
              <a:defRPr/>
            </a:pPr>
            <a:endParaRPr lang="en-US" sz="800" b="1" u="sng" smtClean="0">
              <a:latin typeface="Verdana" pitchFamily="34" charset="0"/>
              <a:ea typeface="Arial Unicode MS" pitchFamily="34" charset="-128"/>
              <a:cs typeface="Arial Unicode MS" pitchFamily="34" charset="-128"/>
            </a:endParaRPr>
          </a:p>
          <a:p>
            <a:pPr eaLnBrk="1" hangingPunct="1">
              <a:lnSpc>
                <a:spcPct val="80000"/>
              </a:lnSpc>
              <a:defRPr/>
            </a:pPr>
            <a:r>
              <a:rPr lang="en-US" sz="1600" b="1" u="sng" smtClean="0">
                <a:latin typeface="Verdana" pitchFamily="34" charset="0"/>
                <a:ea typeface="Arial Unicode MS" pitchFamily="34" charset="-128"/>
                <a:cs typeface="Arial Unicode MS" pitchFamily="34" charset="-128"/>
              </a:rPr>
              <a:t>Çdo  </a:t>
            </a:r>
            <a:r>
              <a:rPr lang="en-US" sz="1600" b="1" u="sng" smtClean="0">
                <a:solidFill>
                  <a:srgbClr val="0066CC"/>
                </a:solidFill>
                <a:latin typeface="Verdana" pitchFamily="34" charset="0"/>
                <a:ea typeface="Arial Unicode MS" pitchFamily="34" charset="-128"/>
                <a:cs typeface="Arial Unicode MS" pitchFamily="34" charset="-128"/>
              </a:rPr>
              <a:t>Sistem Informacioni mbështet një fushë funksionale të veçant</a:t>
            </a:r>
            <a:r>
              <a:rPr lang="en-US" sz="1600" b="1" u="sng" smtClean="0">
                <a:latin typeface="Verdana" pitchFamily="34" charset="0"/>
                <a:ea typeface="Arial Unicode MS" pitchFamily="34" charset="-128"/>
                <a:cs typeface="Arial Unicode MS" pitchFamily="34" charset="-128"/>
              </a:rPr>
              <a:t> në organizatë, si psh.: </a:t>
            </a:r>
            <a:r>
              <a:rPr lang="en-US" sz="1600" b="1" u="sng" smtClean="0">
                <a:solidFill>
                  <a:srgbClr val="0066CC"/>
                </a:solidFill>
                <a:latin typeface="Verdana" pitchFamily="34" charset="0"/>
                <a:ea typeface="Arial Unicode MS" pitchFamily="34" charset="-128"/>
                <a:cs typeface="Arial Unicode MS" pitchFamily="34" charset="-128"/>
              </a:rPr>
              <a:t>SI i Kontabilitetit, SI i Financave, SI i Prodhimit / Operacioneve të administrimit (POM), SI i Marketingut dhe SI i Burimeve njerëzore.</a:t>
            </a:r>
          </a:p>
          <a:p>
            <a:pPr eaLnBrk="1" hangingPunct="1">
              <a:lnSpc>
                <a:spcPct val="80000"/>
              </a:lnSpc>
              <a:buFontTx/>
              <a:buNone/>
              <a:defRPr/>
            </a:pPr>
            <a:r>
              <a:rPr lang="en-US" sz="1600" b="1" u="sng" smtClean="0">
                <a:latin typeface="Verdana" pitchFamily="34" charset="0"/>
                <a:ea typeface="Arial Unicode MS" pitchFamily="34" charset="-128"/>
                <a:cs typeface="Arial Unicode MS" pitchFamily="34" charset="-128"/>
              </a:rPr>
              <a:t>Menjiher nën zonat funksionale gjinden dy Sisteme të Informacionit të cilët mbështetin tërë Organizatën:</a:t>
            </a:r>
          </a:p>
          <a:p>
            <a:pPr eaLnBrk="1" hangingPunct="1">
              <a:lnSpc>
                <a:spcPct val="80000"/>
              </a:lnSpc>
              <a:buFontTx/>
              <a:buNone/>
              <a:defRPr/>
            </a:pPr>
            <a:endParaRPr lang="en-US" sz="800" u="sng" smtClean="0">
              <a:latin typeface="Verdana" pitchFamily="34" charset="0"/>
              <a:cs typeface="Tahoma" pitchFamily="34" charset="0"/>
            </a:endParaRPr>
          </a:p>
          <a:p>
            <a:pPr eaLnBrk="1" hangingPunct="1">
              <a:lnSpc>
                <a:spcPct val="80000"/>
              </a:lnSpc>
              <a:buFontTx/>
              <a:buNone/>
              <a:defRPr/>
            </a:pPr>
            <a:r>
              <a:rPr lang="en-US" sz="1700" smtClean="0">
                <a:latin typeface="Verdana" pitchFamily="34" charset="0"/>
                <a:cs typeface="Tahoma" pitchFamily="34" charset="0"/>
              </a:rPr>
              <a:t>            - </a:t>
            </a:r>
            <a:r>
              <a:rPr lang="en-US" sz="1600" b="1" i="1" smtClean="0">
                <a:solidFill>
                  <a:srgbClr val="000099"/>
                </a:solidFill>
                <a:effectLst>
                  <a:outerShdw blurRad="38100" dist="38100" dir="2700000" algn="tl">
                    <a:srgbClr val="000000"/>
                  </a:outerShdw>
                </a:effectLst>
                <a:latin typeface="Verdana" pitchFamily="34" charset="0"/>
                <a:ea typeface="Arial Unicode MS" pitchFamily="34" charset="-128"/>
                <a:cs typeface="Arial Unicode MS" pitchFamily="34" charset="-128"/>
              </a:rPr>
              <a:t>Enterprise Resource Planing (ERP</a:t>
            </a:r>
            <a:r>
              <a:rPr lang="en-US" sz="1600" b="1" i="1" smtClean="0">
                <a:solidFill>
                  <a:srgbClr val="000099"/>
                </a:solidFill>
                <a:latin typeface="Verdana" pitchFamily="34" charset="0"/>
                <a:ea typeface="Arial Unicode MS" pitchFamily="34" charset="-128"/>
                <a:cs typeface="Arial Unicode MS" pitchFamily="34" charset="-128"/>
              </a:rPr>
              <a:t>)</a:t>
            </a:r>
            <a:r>
              <a:rPr lang="en-US" sz="1600" b="1" i="1" smtClean="0">
                <a:solidFill>
                  <a:srgbClr val="5F5F5F"/>
                </a:solidFill>
                <a:latin typeface="Verdana" pitchFamily="34" charset="0"/>
                <a:ea typeface="Arial Unicode MS" pitchFamily="34" charset="-128"/>
                <a:cs typeface="Arial Unicode MS" pitchFamily="34" charset="-128"/>
              </a:rPr>
              <a:t> </a:t>
            </a:r>
            <a:r>
              <a:rPr lang="en-US" sz="1600" b="1" i="1" smtClean="0">
                <a:effectLst>
                  <a:outerShdw blurRad="38100" dist="38100" dir="2700000" algn="tl">
                    <a:srgbClr val="FFFFFF"/>
                  </a:outerShdw>
                </a:effectLst>
                <a:latin typeface="Verdana" pitchFamily="34" charset="0"/>
                <a:ea typeface="Arial Unicode MS" pitchFamily="34" charset="-128"/>
                <a:cs typeface="Arial Unicode MS" pitchFamily="34" charset="-128"/>
              </a:rPr>
              <a:t>dhe</a:t>
            </a:r>
          </a:p>
          <a:p>
            <a:pPr eaLnBrk="1" hangingPunct="1">
              <a:lnSpc>
                <a:spcPct val="80000"/>
              </a:lnSpc>
              <a:buFontTx/>
              <a:buNone/>
              <a:defRPr/>
            </a:pPr>
            <a:r>
              <a:rPr lang="en-US" sz="1600" b="1" i="1" smtClean="0">
                <a:solidFill>
                  <a:srgbClr val="5F5F5F"/>
                </a:solidFill>
                <a:latin typeface="Verdana" pitchFamily="34" charset="0"/>
                <a:ea typeface="Arial Unicode MS" pitchFamily="34" charset="-128"/>
                <a:cs typeface="Arial Unicode MS" pitchFamily="34" charset="-128"/>
              </a:rPr>
              <a:t>            - </a:t>
            </a:r>
            <a:r>
              <a:rPr lang="en-US" sz="1600" b="1" i="1" smtClean="0">
                <a:solidFill>
                  <a:srgbClr val="993366"/>
                </a:solidFill>
                <a:effectLst>
                  <a:outerShdw blurRad="38100" dist="38100" dir="2700000" algn="tl">
                    <a:srgbClr val="000000"/>
                  </a:outerShdw>
                </a:effectLst>
                <a:latin typeface="Verdana" pitchFamily="34" charset="0"/>
                <a:ea typeface="Arial Unicode MS" pitchFamily="34" charset="-128"/>
                <a:cs typeface="Arial Unicode MS" pitchFamily="34" charset="-128"/>
              </a:rPr>
              <a:t>Transaction Processing System (TPS)</a:t>
            </a:r>
          </a:p>
          <a:p>
            <a:pPr eaLnBrk="1" hangingPunct="1">
              <a:spcBef>
                <a:spcPct val="0"/>
              </a:spcBef>
              <a:defRPr/>
            </a:pPr>
            <a:r>
              <a:rPr lang="en-US" sz="1500" b="1" u="sng" smtClean="0">
                <a:solidFill>
                  <a:srgbClr val="000099"/>
                </a:solidFill>
                <a:effectLst>
                  <a:outerShdw blurRad="38100" dist="38100" dir="2700000" algn="tl">
                    <a:srgbClr val="000000"/>
                  </a:outerShdw>
                </a:effectLst>
                <a:latin typeface="Verdana" pitchFamily="34" charset="0"/>
                <a:ea typeface="Arial Unicode MS" pitchFamily="34" charset="-128"/>
                <a:cs typeface="Arial Unicode MS" pitchFamily="34" charset="-128"/>
              </a:rPr>
              <a:t>Enterprise Resource Planing (ERP)</a:t>
            </a:r>
            <a:r>
              <a:rPr lang="en-US" sz="1600" smtClean="0">
                <a:solidFill>
                  <a:srgbClr val="5F5F5F"/>
                </a:solidFill>
                <a:latin typeface="Verdana" pitchFamily="34" charset="0"/>
                <a:ea typeface="Arial Unicode MS" pitchFamily="34" charset="-128"/>
                <a:cs typeface="Arial Unicode MS" pitchFamily="34" charset="-128"/>
              </a:rPr>
              <a:t> -</a:t>
            </a:r>
            <a:r>
              <a:rPr lang="en-US" sz="1600" b="1" smtClean="0">
                <a:latin typeface="Verdana" pitchFamily="34" charset="0"/>
                <a:ea typeface="Arial Unicode MS" pitchFamily="34" charset="-128"/>
                <a:cs typeface="Arial Unicode MS" pitchFamily="34" charset="-128"/>
              </a:rPr>
              <a:t>Sistemet paraqesin Inovacion me rëndësi, shkaku se Sisteme të ndryshme të Informacionit të zonave të ndryshme funksionale </a:t>
            </a:r>
            <a:r>
              <a:rPr lang="en-US" sz="1600" b="1" u="sng" smtClean="0">
                <a:latin typeface="Verdana" pitchFamily="34" charset="0"/>
                <a:ea typeface="Arial Unicode MS" pitchFamily="34" charset="-128"/>
                <a:cs typeface="Arial Unicode MS" pitchFamily="34" charset="-128"/>
              </a:rPr>
              <a:t>janë zhvilluar  si sisteme  të pavarura</a:t>
            </a:r>
            <a:r>
              <a:rPr lang="en-US" sz="1600" b="1" smtClean="0">
                <a:latin typeface="Verdana" pitchFamily="34" charset="0"/>
                <a:ea typeface="Arial Unicode MS" pitchFamily="34" charset="-128"/>
                <a:cs typeface="Arial Unicode MS" pitchFamily="34" charset="-128"/>
              </a:rPr>
              <a:t> dhe </a:t>
            </a:r>
            <a:r>
              <a:rPr lang="en-US" sz="1600" b="1" u="sng" smtClean="0">
                <a:latin typeface="Verdana" pitchFamily="34" charset="0"/>
                <a:ea typeface="Arial Unicode MS" pitchFamily="34" charset="-128"/>
                <a:cs typeface="Arial Unicode MS" pitchFamily="34" charset="-128"/>
              </a:rPr>
              <a:t>nuk komunikojn në mënyrë efektive mes veti.</a:t>
            </a:r>
            <a:r>
              <a:rPr lang="en-US" sz="1600" u="sng" smtClean="0">
                <a:latin typeface="Verdana" pitchFamily="34" charset="0"/>
                <a:ea typeface="Arial Unicode MS" pitchFamily="34" charset="-128"/>
                <a:cs typeface="Arial Unicode MS" pitchFamily="34" charset="-128"/>
              </a:rPr>
              <a:t> </a:t>
            </a:r>
          </a:p>
          <a:p>
            <a:pPr eaLnBrk="1" hangingPunct="1">
              <a:spcBef>
                <a:spcPct val="0"/>
              </a:spcBef>
              <a:defRPr/>
            </a:pPr>
            <a:r>
              <a:rPr lang="en-US" sz="1600" smtClean="0">
                <a:latin typeface="Verdana" pitchFamily="34" charset="0"/>
                <a:ea typeface="Arial Unicode MS" pitchFamily="34" charset="-128"/>
                <a:cs typeface="Arial Unicode MS" pitchFamily="34" charset="-128"/>
              </a:rPr>
              <a:t> </a:t>
            </a:r>
            <a:r>
              <a:rPr lang="en-US" sz="1500" b="1" smtClean="0">
                <a:solidFill>
                  <a:srgbClr val="000099"/>
                </a:solidFill>
                <a:effectLst>
                  <a:outerShdw blurRad="38100" dist="38100" dir="2700000" algn="tl">
                    <a:srgbClr val="000000"/>
                  </a:outerShdw>
                </a:effectLst>
                <a:latin typeface="Verdana" pitchFamily="34" charset="0"/>
                <a:ea typeface="Arial Unicode MS" pitchFamily="34" charset="-128"/>
                <a:cs typeface="Arial Unicode MS" pitchFamily="34" charset="-128"/>
              </a:rPr>
              <a:t>ERP</a:t>
            </a:r>
            <a:r>
              <a:rPr lang="en-US" sz="1600" smtClean="0">
                <a:latin typeface="Verdana" pitchFamily="34" charset="0"/>
                <a:ea typeface="Arial Unicode MS" pitchFamily="34" charset="-128"/>
                <a:cs typeface="Arial Unicode MS" pitchFamily="34" charset="-128"/>
              </a:rPr>
              <a:t> </a:t>
            </a:r>
            <a:r>
              <a:rPr lang="en-US" sz="1600" b="1" smtClean="0">
                <a:latin typeface="Verdana" pitchFamily="34" charset="0"/>
                <a:ea typeface="Arial Unicode MS" pitchFamily="34" charset="-128"/>
                <a:cs typeface="Arial Unicode MS" pitchFamily="34" charset="-128"/>
              </a:rPr>
              <a:t>Sistemet </a:t>
            </a:r>
            <a:r>
              <a:rPr lang="en-US" sz="1600" b="1" u="sng" smtClean="0">
                <a:latin typeface="Verdana" pitchFamily="34" charset="0"/>
                <a:ea typeface="Arial Unicode MS" pitchFamily="34" charset="-128"/>
                <a:cs typeface="Arial Unicode MS" pitchFamily="34" charset="-128"/>
              </a:rPr>
              <a:t>zgjidhin këtë problem</a:t>
            </a:r>
            <a:r>
              <a:rPr lang="en-US" sz="1600" b="1" smtClean="0">
                <a:latin typeface="Verdana" pitchFamily="34" charset="0"/>
                <a:ea typeface="Arial Unicode MS" pitchFamily="34" charset="-128"/>
                <a:cs typeface="Arial Unicode MS" pitchFamily="34" charset="-128"/>
              </a:rPr>
              <a:t> duke bërë apo duke </a:t>
            </a:r>
            <a:r>
              <a:rPr lang="en-US" sz="1600" b="1" u="sng" smtClean="0">
                <a:latin typeface="Verdana" pitchFamily="34" charset="0"/>
                <a:ea typeface="Arial Unicode MS" pitchFamily="34" charset="-128"/>
                <a:cs typeface="Arial Unicode MS" pitchFamily="34" charset="-128"/>
              </a:rPr>
              <a:t>i Integruar Sistemet</a:t>
            </a:r>
            <a:r>
              <a:rPr lang="en-US" sz="1600" b="1" smtClean="0">
                <a:latin typeface="Verdana" pitchFamily="34" charset="0"/>
                <a:ea typeface="Arial Unicode MS" pitchFamily="34" charset="-128"/>
                <a:cs typeface="Arial Unicode MS" pitchFamily="34" charset="-128"/>
              </a:rPr>
              <a:t> e </a:t>
            </a:r>
            <a:r>
              <a:rPr lang="en-US" sz="1500" b="1" u="sng" smtClean="0">
                <a:latin typeface="Verdana" pitchFamily="34" charset="0"/>
                <a:ea typeface="Arial Unicode MS" pitchFamily="34" charset="-128"/>
                <a:cs typeface="Arial Unicode MS" pitchFamily="34" charset="-128"/>
              </a:rPr>
              <a:t>Informacionit të zonave të ndryshme funksionale</a:t>
            </a:r>
            <a:r>
              <a:rPr lang="en-US" sz="1500" b="1" smtClean="0">
                <a:latin typeface="Verdana" pitchFamily="34" charset="0"/>
                <a:ea typeface="Arial Unicode MS" pitchFamily="34" charset="-128"/>
                <a:cs typeface="Arial Unicode MS" pitchFamily="34" charset="-128"/>
              </a:rPr>
              <a:t> </a:t>
            </a:r>
            <a:r>
              <a:rPr lang="en-US" sz="1500" b="1" u="sng" smtClean="0">
                <a:latin typeface="Verdana" pitchFamily="34" charset="0"/>
                <a:ea typeface="Arial Unicode MS" pitchFamily="34" charset="-128"/>
                <a:cs typeface="Arial Unicode MS" pitchFamily="34" charset="-128"/>
              </a:rPr>
              <a:t>të Organizatës</a:t>
            </a:r>
            <a:r>
              <a:rPr lang="en-US" sz="1500" b="1" smtClean="0">
                <a:latin typeface="Verdana" pitchFamily="34" charset="0"/>
                <a:ea typeface="Arial Unicode MS" pitchFamily="34" charset="-128"/>
                <a:cs typeface="Arial Unicode MS" pitchFamily="34" charset="-128"/>
              </a:rPr>
              <a:t>  nëpërmjet një </a:t>
            </a:r>
            <a:r>
              <a:rPr lang="en-US" sz="1500" b="1" smtClean="0">
                <a:solidFill>
                  <a:srgbClr val="96004B"/>
                </a:solidFill>
                <a:effectLst>
                  <a:outerShdw blurRad="38100" dist="38100" dir="2700000" algn="tl">
                    <a:srgbClr val="000000"/>
                  </a:outerShdw>
                </a:effectLst>
                <a:latin typeface="Verdana" pitchFamily="34" charset="0"/>
                <a:ea typeface="Arial Unicode MS" pitchFamily="34" charset="-128"/>
                <a:cs typeface="Arial Unicode MS" pitchFamily="34" charset="-128"/>
              </a:rPr>
              <a:t>Baze të përbashkët të të Dhënave</a:t>
            </a:r>
            <a:r>
              <a:rPr lang="en-US" sz="1500" b="1" smtClean="0">
                <a:latin typeface="Verdana" pitchFamily="34" charset="0"/>
                <a:ea typeface="Arial Unicode MS" pitchFamily="34" charset="-128"/>
                <a:cs typeface="Arial Unicode MS" pitchFamily="34" charset="-128"/>
              </a:rPr>
              <a:t>.</a:t>
            </a:r>
          </a:p>
          <a:p>
            <a:pPr eaLnBrk="1" hangingPunct="1">
              <a:spcBef>
                <a:spcPct val="0"/>
              </a:spcBef>
              <a:defRPr/>
            </a:pPr>
            <a:r>
              <a:rPr lang="en-US" sz="1500" b="1" smtClean="0">
                <a:latin typeface="Verdana" pitchFamily="34" charset="0"/>
                <a:ea typeface="Arial Unicode MS" pitchFamily="34" charset="-128"/>
                <a:cs typeface="Arial Unicode MS" pitchFamily="34" charset="-128"/>
              </a:rPr>
              <a:t>Duke vepruar kështu ata rrisin komunikimin midis zonave funksionale të  Organizatës, dhe ngritin në  mënyrë  enorme produktivitetin e Organizatës</a:t>
            </a:r>
            <a:r>
              <a:rPr lang="en-US" sz="1600" smtClean="0">
                <a:latin typeface="Verdana" pitchFamily="34" charset="0"/>
                <a:ea typeface="Arial Unicode MS" pitchFamily="34" charset="-128"/>
                <a:cs typeface="Arial Unicode MS" pitchFamily="34" charset="-128"/>
              </a:rPr>
              <a:t>.</a:t>
            </a:r>
            <a:br>
              <a:rPr lang="en-US" sz="1600" smtClean="0">
                <a:latin typeface="Verdana" pitchFamily="34" charset="0"/>
                <a:ea typeface="Arial Unicode MS" pitchFamily="34" charset="-128"/>
                <a:cs typeface="Arial Unicode MS" pitchFamily="34" charset="-128"/>
              </a:rPr>
            </a:br>
            <a:r>
              <a:rPr lang="en-US" sz="800" smtClean="0"/>
              <a:t/>
            </a:r>
            <a:br>
              <a:rPr lang="en-US" sz="800" smtClean="0"/>
            </a:br>
            <a:r>
              <a:rPr lang="en-US" sz="800" smtClean="0"/>
              <a:t/>
            </a:r>
            <a:br>
              <a:rPr lang="en-US" sz="800" smtClean="0"/>
            </a:br>
            <a:r>
              <a:rPr lang="en-US" sz="800"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a:t>2011</a:t>
            </a:r>
            <a:endParaRPr lang="en-GB"/>
          </a:p>
        </p:txBody>
      </p:sp>
      <p:sp>
        <p:nvSpPr>
          <p:cNvPr id="8" name="Slide Number Placeholder 4"/>
          <p:cNvSpPr>
            <a:spLocks noGrp="1"/>
          </p:cNvSpPr>
          <p:nvPr>
            <p:ph type="sldNum" sz="quarter" idx="12"/>
          </p:nvPr>
        </p:nvSpPr>
        <p:spPr/>
        <p:txBody>
          <a:bodyPr/>
          <a:lstStyle/>
          <a:p>
            <a:pPr>
              <a:defRPr/>
            </a:pPr>
            <a:fld id="{616930A9-8029-4D43-AAC3-AD5DDDF8F500}" type="slidenum">
              <a:rPr lang="en-GB"/>
              <a:pPr>
                <a:defRPr/>
              </a:pPr>
              <a:t>52</a:t>
            </a:fld>
            <a:endParaRPr lang="en-GB"/>
          </a:p>
        </p:txBody>
      </p:sp>
      <p:graphicFrame>
        <p:nvGraphicFramePr>
          <p:cNvPr id="3074" name="Object 2"/>
          <p:cNvGraphicFramePr>
            <a:graphicFrameLocks noChangeAspect="1"/>
          </p:cNvGraphicFramePr>
          <p:nvPr>
            <p:ph/>
          </p:nvPr>
        </p:nvGraphicFramePr>
        <p:xfrm>
          <a:off x="3508131" y="476250"/>
          <a:ext cx="5243146" cy="4516438"/>
        </p:xfrm>
        <a:graphic>
          <a:graphicData uri="http://schemas.openxmlformats.org/presentationml/2006/ole">
            <p:oleObj spid="_x0000_s1026" name="Visio" r:id="rId4" imgW="7172325" imgH="5703570" progId="">
              <p:embed/>
            </p:oleObj>
          </a:graphicData>
        </a:graphic>
      </p:graphicFrame>
      <p:sp>
        <p:nvSpPr>
          <p:cNvPr id="1245187" name="Footer Placeholder 5"/>
          <p:cNvSpPr txBox="1">
            <a:spLocks noGrp="1"/>
          </p:cNvSpPr>
          <p:nvPr/>
        </p:nvSpPr>
        <p:spPr bwMode="auto">
          <a:xfrm>
            <a:off x="3508132" y="5013325"/>
            <a:ext cx="5184531" cy="431800"/>
          </a:xfrm>
          <a:prstGeom prst="rect">
            <a:avLst/>
          </a:prstGeom>
          <a:solidFill>
            <a:srgbClr val="FFFF99"/>
          </a:solidFill>
          <a:ln w="9525">
            <a:noFill/>
            <a:miter lim="800000"/>
            <a:headEnd/>
            <a:tailEnd/>
          </a:ln>
        </p:spPr>
        <p:txBody>
          <a:bodyPr/>
          <a:lstStyle/>
          <a:p>
            <a:pPr algn="l">
              <a:defRPr/>
            </a:pPr>
            <a:r>
              <a:rPr lang="en-US" sz="1200" baseline="0">
                <a:solidFill>
                  <a:srgbClr val="96004B"/>
                </a:solidFill>
                <a:effectLst>
                  <a:outerShdw blurRad="38100" dist="38100" dir="2700000" algn="tl">
                    <a:srgbClr val="000000"/>
                  </a:outerShdw>
                </a:effectLst>
              </a:rPr>
              <a:t>Teknologjia e Informacionit brenda Organizatës</a:t>
            </a:r>
          </a:p>
          <a:p>
            <a:pPr algn="l">
              <a:defRPr/>
            </a:pPr>
            <a:r>
              <a:rPr lang="en-US" sz="1100" baseline="0"/>
              <a:t>Burimi: Introduction to Information Systems, Rainer, Turban, Potter</a:t>
            </a:r>
            <a:r>
              <a:rPr lang="en-US" sz="1200" b="0" baseline="0"/>
              <a:t> </a:t>
            </a:r>
          </a:p>
        </p:txBody>
      </p:sp>
      <p:pic>
        <p:nvPicPr>
          <p:cNvPr id="3078" name="Picture 4" descr="ERP_Circle"/>
          <p:cNvPicPr>
            <a:picLocks noChangeAspect="1" noChangeArrowheads="1"/>
          </p:cNvPicPr>
          <p:nvPr/>
        </p:nvPicPr>
        <p:blipFill>
          <a:blip r:embed="rId5"/>
          <a:srcRect/>
          <a:stretch>
            <a:fillRect/>
          </a:stretch>
        </p:blipFill>
        <p:spPr bwMode="auto">
          <a:xfrm>
            <a:off x="0" y="549275"/>
            <a:ext cx="3557954" cy="4216400"/>
          </a:xfrm>
          <a:prstGeom prst="rect">
            <a:avLst/>
          </a:prstGeom>
          <a:noFill/>
          <a:ln w="9525">
            <a:noFill/>
            <a:miter lim="800000"/>
            <a:headEnd/>
            <a:tailEnd/>
          </a:ln>
        </p:spPr>
      </p:pic>
      <p:sp>
        <p:nvSpPr>
          <p:cNvPr id="1245189" name="Rectangle 5"/>
          <p:cNvSpPr>
            <a:spLocks noChangeArrowheads="1"/>
          </p:cNvSpPr>
          <p:nvPr/>
        </p:nvSpPr>
        <p:spPr bwMode="auto">
          <a:xfrm>
            <a:off x="395655" y="4783141"/>
            <a:ext cx="2613216" cy="276999"/>
          </a:xfrm>
          <a:prstGeom prst="rect">
            <a:avLst/>
          </a:prstGeom>
          <a:solidFill>
            <a:srgbClr val="FFFF99"/>
          </a:solidFill>
          <a:ln w="9525">
            <a:noFill/>
            <a:miter lim="800000"/>
            <a:headEnd/>
            <a:tailEnd/>
          </a:ln>
          <a:effectLst/>
        </p:spPr>
        <p:txBody>
          <a:bodyPr wrap="none">
            <a:spAutoFit/>
          </a:bodyPr>
          <a:lstStyle/>
          <a:p>
            <a:pPr>
              <a:defRPr/>
            </a:pPr>
            <a:r>
              <a:rPr lang="en-US" sz="1200" baseline="0">
                <a:solidFill>
                  <a:srgbClr val="96004B"/>
                </a:solidFill>
                <a:effectLst>
                  <a:outerShdw blurRad="38100" dist="38100" dir="2700000" algn="tl">
                    <a:srgbClr val="000000"/>
                  </a:outerShdw>
                </a:effectLst>
                <a:cs typeface="Arial" charset="0"/>
              </a:rPr>
              <a:t>Enterprise Resource Planing - ERP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E0B7A78C-7322-440B-BCBD-EBADDC1B64C4}" type="slidenum">
              <a:rPr lang="en-GB"/>
              <a:pPr>
                <a:defRPr/>
              </a:pPr>
              <a:t>53</a:t>
            </a:fld>
            <a:endParaRPr lang="en-GB"/>
          </a:p>
        </p:txBody>
      </p:sp>
      <p:sp>
        <p:nvSpPr>
          <p:cNvPr id="1247234" name="Rectangle 2"/>
          <p:cNvSpPr>
            <a:spLocks noGrp="1" noChangeArrowheads="1"/>
          </p:cNvSpPr>
          <p:nvPr>
            <p:ph type="body" idx="1"/>
          </p:nvPr>
        </p:nvSpPr>
        <p:spPr>
          <a:xfrm>
            <a:off x="252046" y="476252"/>
            <a:ext cx="8440615" cy="2881313"/>
          </a:xfrm>
          <a:solidFill>
            <a:srgbClr val="FFFF99"/>
          </a:solidFill>
        </p:spPr>
        <p:txBody>
          <a:bodyPr/>
          <a:lstStyle/>
          <a:p>
            <a:pPr eaLnBrk="1" hangingPunct="1">
              <a:lnSpc>
                <a:spcPct val="80000"/>
              </a:lnSpc>
              <a:buFontTx/>
              <a:buNone/>
              <a:defRPr/>
            </a:pPr>
            <a:endParaRPr lang="en-US" sz="2000" smtClean="0"/>
          </a:p>
          <a:p>
            <a:pPr eaLnBrk="1" hangingPunct="1">
              <a:lnSpc>
                <a:spcPct val="80000"/>
              </a:lnSpc>
              <a:defRPr/>
            </a:pPr>
            <a:r>
              <a:rPr lang="en-US" sz="1800" smtClean="0">
                <a:latin typeface="Arial Unicode MS" pitchFamily="34" charset="-128"/>
                <a:ea typeface="Arial Unicode MS" pitchFamily="34" charset="-128"/>
                <a:cs typeface="Arial Unicode MS" pitchFamily="34" charset="-128"/>
              </a:rPr>
              <a:t>Për dallim nga nji </a:t>
            </a:r>
            <a:r>
              <a:rPr lang="en-US" sz="1800" smtClean="0">
                <a:solidFill>
                  <a:srgbClr val="006699"/>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ERP</a:t>
            </a:r>
            <a:r>
              <a:rPr lang="en-US" sz="1800" smtClean="0">
                <a:latin typeface="Arial Unicode MS" pitchFamily="34" charset="-128"/>
                <a:ea typeface="Arial Unicode MS" pitchFamily="34" charset="-128"/>
                <a:cs typeface="Arial Unicode MS" pitchFamily="34" charset="-128"/>
              </a:rPr>
              <a:t> sistem, një </a:t>
            </a:r>
            <a:r>
              <a:rPr lang="en-US" sz="1800" i="1" smtClean="0">
                <a:solidFill>
                  <a:srgbClr val="006699"/>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Sistem i Përpunimit të</a:t>
            </a:r>
            <a:r>
              <a:rPr lang="en-US" sz="1800" smtClean="0">
                <a:solidFill>
                  <a:srgbClr val="006666"/>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800" i="1" smtClean="0">
                <a:solidFill>
                  <a:srgbClr val="006699"/>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Transtacioneve</a:t>
            </a:r>
            <a:r>
              <a:rPr lang="en-US" sz="1800" smtClean="0">
                <a:solidFill>
                  <a:srgbClr val="006666"/>
                </a:solidFill>
                <a:latin typeface="Arial Unicode MS" pitchFamily="34" charset="-128"/>
                <a:ea typeface="Arial Unicode MS" pitchFamily="34" charset="-128"/>
                <a:cs typeface="Arial Unicode MS" pitchFamily="34" charset="-128"/>
              </a:rPr>
              <a:t> </a:t>
            </a:r>
            <a:r>
              <a:rPr lang="en-US" sz="1800" smtClean="0">
                <a:latin typeface="Arial Unicode MS" pitchFamily="34" charset="-128"/>
                <a:ea typeface="Arial Unicode MS" pitchFamily="34" charset="-128"/>
                <a:cs typeface="Arial Unicode MS" pitchFamily="34" charset="-128"/>
              </a:rPr>
              <a:t>apo</a:t>
            </a:r>
            <a:r>
              <a:rPr lang="en-US" sz="1800" smtClean="0">
                <a:solidFill>
                  <a:srgbClr val="006666"/>
                </a:solidFill>
                <a:latin typeface="Arial Unicode MS" pitchFamily="34" charset="-128"/>
                <a:ea typeface="Arial Unicode MS" pitchFamily="34" charset="-128"/>
                <a:cs typeface="Arial Unicode MS" pitchFamily="34" charset="-128"/>
              </a:rPr>
              <a:t> </a:t>
            </a:r>
            <a:r>
              <a:rPr lang="en-US" sz="1800" i="1" smtClean="0">
                <a:solidFill>
                  <a:srgbClr val="006699"/>
                </a:solidFill>
                <a:latin typeface="Arial Unicode MS" pitchFamily="34" charset="-128"/>
                <a:ea typeface="Arial Unicode MS" pitchFamily="34" charset="-128"/>
                <a:cs typeface="Arial Unicode MS" pitchFamily="34" charset="-128"/>
              </a:rPr>
              <a:t>Transaction Procesim System(TPS)</a:t>
            </a:r>
            <a:r>
              <a:rPr lang="en-US" sz="1800" smtClean="0">
                <a:latin typeface="Arial Unicode MS" pitchFamily="34" charset="-128"/>
                <a:ea typeface="Arial Unicode MS" pitchFamily="34" charset="-128"/>
                <a:cs typeface="Arial Unicode MS" pitchFamily="34" charset="-128"/>
              </a:rPr>
              <a:t> mbështet monitorimin, mbledhjen, ruajtjen, dhe përpunimin e të dhënave të Organizatës nga transtacionet bazë të bizneseve të saja, secila prej të cilave gjeneron të dhëna.</a:t>
            </a:r>
            <a:br>
              <a:rPr lang="en-US" sz="1800" smtClean="0">
                <a:latin typeface="Arial Unicode MS" pitchFamily="34" charset="-128"/>
                <a:ea typeface="Arial Unicode MS" pitchFamily="34" charset="-128"/>
                <a:cs typeface="Arial Unicode MS" pitchFamily="34" charset="-128"/>
              </a:rPr>
            </a:br>
            <a:r>
              <a:rPr lang="en-US" sz="1800" smtClean="0">
                <a:latin typeface="Arial Unicode MS" pitchFamily="34" charset="-128"/>
                <a:ea typeface="Arial Unicode MS" pitchFamily="34" charset="-128"/>
                <a:cs typeface="Arial Unicode MS" pitchFamily="34" charset="-128"/>
              </a:rPr>
              <a:t/>
            </a:r>
            <a:br>
              <a:rPr lang="en-US" sz="1800" smtClean="0">
                <a:latin typeface="Arial Unicode MS" pitchFamily="34" charset="-128"/>
                <a:ea typeface="Arial Unicode MS" pitchFamily="34" charset="-128"/>
                <a:cs typeface="Arial Unicode MS" pitchFamily="34" charset="-128"/>
              </a:rPr>
            </a:br>
            <a:r>
              <a:rPr lang="en-US" sz="1800" smtClean="0">
                <a:latin typeface="Arial Unicode MS" pitchFamily="34" charset="-128"/>
                <a:ea typeface="Arial Unicode MS" pitchFamily="34" charset="-128"/>
                <a:cs typeface="Arial Unicode MS" pitchFamily="34" charset="-128"/>
              </a:rPr>
              <a:t> - </a:t>
            </a:r>
            <a:r>
              <a:rPr lang="en-US" sz="1800" i="1" smtClean="0">
                <a:solidFill>
                  <a:srgbClr val="006699"/>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Transaction Procesim System(TPS)</a:t>
            </a:r>
            <a:r>
              <a:rPr lang="en-US" sz="1800" smtClean="0">
                <a:latin typeface="Arial Unicode MS" pitchFamily="34" charset="-128"/>
                <a:ea typeface="Arial Unicode MS" pitchFamily="34" charset="-128"/>
                <a:cs typeface="Arial Unicode MS" pitchFamily="34" charset="-128"/>
              </a:rPr>
              <a:t> në mënyrë të vazhdueshme mbledh të dhëna  në kohë reale. Pra po sa të gjenerohen të dhënat (po sa të kryhet transakcioni) ai (TPS) </a:t>
            </a:r>
            <a:r>
              <a:rPr lang="en-US" sz="1800" u="sng" smtClean="0">
                <a:latin typeface="Arial Unicode MS" pitchFamily="34" charset="-128"/>
                <a:ea typeface="Arial Unicode MS" pitchFamily="34" charset="-128"/>
                <a:cs typeface="Arial Unicode MS" pitchFamily="34" charset="-128"/>
              </a:rPr>
              <a:t>ia  ofron  të dhënat si  Input Bazës së të Dhënave të Organizatës</a:t>
            </a:r>
            <a:r>
              <a:rPr lang="en-US" sz="1800" smtClean="0">
                <a:latin typeface="Arial Unicode MS" pitchFamily="34" charset="-128"/>
                <a:ea typeface="Arial Unicode MS" pitchFamily="34" charset="-128"/>
                <a:cs typeface="Arial Unicode MS" pitchFamily="34" charset="-128"/>
              </a:rPr>
              <a:t>.</a:t>
            </a:r>
          </a:p>
          <a:p>
            <a:pPr eaLnBrk="1" hangingPunct="1">
              <a:lnSpc>
                <a:spcPct val="80000"/>
              </a:lnSpc>
              <a:buFontTx/>
              <a:buNone/>
              <a:defRPr/>
            </a:pPr>
            <a:r>
              <a:rPr lang="en-US" sz="1800" smtClean="0">
                <a:solidFill>
                  <a:srgbClr val="5F5F5F"/>
                </a:solidFill>
                <a:latin typeface="Arial Unicode MS" pitchFamily="34" charset="-128"/>
                <a:ea typeface="Arial Unicode MS" pitchFamily="34" charset="-128"/>
                <a:cs typeface="Arial Unicode MS" pitchFamily="34" charset="-128"/>
              </a:rPr>
              <a:t>       - </a:t>
            </a:r>
            <a:r>
              <a:rPr lang="en-US" sz="1800" i="1" smtClean="0">
                <a:solidFill>
                  <a:srgbClr val="006699"/>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Transaction Procesim System(TPS)</a:t>
            </a:r>
            <a:r>
              <a:rPr lang="en-US" sz="1800" smtClean="0">
                <a:latin typeface="Arial Unicode MS" pitchFamily="34" charset="-128"/>
                <a:ea typeface="Arial Unicode MS" pitchFamily="34" charset="-128"/>
                <a:cs typeface="Arial Unicode MS" pitchFamily="34" charset="-128"/>
              </a:rPr>
              <a:t> Konsiderohet si  kritike për suksesin e çdo ndërmarrjeje për shkak se ata mbështesin operacionet bazë apo themelore. </a:t>
            </a:r>
          </a:p>
        </p:txBody>
      </p:sp>
      <p:pic>
        <p:nvPicPr>
          <p:cNvPr id="114693" name="Picture 3" descr="image006"/>
          <p:cNvPicPr>
            <a:picLocks noChangeAspect="1" noChangeArrowheads="1"/>
          </p:cNvPicPr>
          <p:nvPr/>
        </p:nvPicPr>
        <p:blipFill>
          <a:blip r:embed="rId3"/>
          <a:srcRect/>
          <a:stretch>
            <a:fillRect/>
          </a:stretch>
        </p:blipFill>
        <p:spPr bwMode="auto">
          <a:xfrm>
            <a:off x="1780444" y="3357566"/>
            <a:ext cx="5915757" cy="317658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a:t>2011</a:t>
            </a:r>
            <a:endParaRPr lang="en-GB"/>
          </a:p>
        </p:txBody>
      </p:sp>
      <p:sp>
        <p:nvSpPr>
          <p:cNvPr id="5" name="Slide Number Placeholder 5"/>
          <p:cNvSpPr>
            <a:spLocks noGrp="1"/>
          </p:cNvSpPr>
          <p:nvPr>
            <p:ph type="sldNum" sz="quarter" idx="12"/>
          </p:nvPr>
        </p:nvSpPr>
        <p:spPr/>
        <p:txBody>
          <a:bodyPr/>
          <a:lstStyle/>
          <a:p>
            <a:pPr>
              <a:defRPr/>
            </a:pPr>
            <a:fld id="{70D2BB34-15BE-41A7-A86F-8B1EE50B5462}" type="slidenum">
              <a:rPr lang="en-GB"/>
              <a:pPr>
                <a:defRPr/>
              </a:pPr>
              <a:t>54</a:t>
            </a:fld>
            <a:endParaRPr lang="en-GB"/>
          </a:p>
        </p:txBody>
      </p:sp>
      <p:sp>
        <p:nvSpPr>
          <p:cNvPr id="1249282" name="Rectangle 2"/>
          <p:cNvSpPr>
            <a:spLocks noGrp="1" noChangeArrowheads="1"/>
          </p:cNvSpPr>
          <p:nvPr>
            <p:ph type="body" idx="1"/>
          </p:nvPr>
        </p:nvSpPr>
        <p:spPr>
          <a:xfrm>
            <a:off x="317990" y="404816"/>
            <a:ext cx="8308731" cy="6453187"/>
          </a:xfrm>
          <a:solidFill>
            <a:srgbClr val="FFFF99"/>
          </a:solidFill>
        </p:spPr>
        <p:txBody>
          <a:bodyPr/>
          <a:lstStyle/>
          <a:p>
            <a:pPr eaLnBrk="1" hangingPunct="1">
              <a:lnSpc>
                <a:spcPct val="80000"/>
              </a:lnSpc>
              <a:spcBef>
                <a:spcPct val="40000"/>
              </a:spcBef>
              <a:buFontTx/>
              <a:buNone/>
              <a:defRPr/>
            </a:pPr>
            <a:r>
              <a:rPr lang="en-US" sz="1900" b="1" smtClean="0">
                <a:effectLst>
                  <a:outerShdw blurRad="38100" dist="38100" dir="2700000" algn="tl">
                    <a:srgbClr val="FFFFFF"/>
                  </a:outerShdw>
                </a:effectLst>
                <a:latin typeface="Verdana" pitchFamily="34" charset="0"/>
                <a:cs typeface="Tahoma" pitchFamily="34" charset="0"/>
              </a:rPr>
              <a:t>Sistemet e Informacionit</a:t>
            </a:r>
            <a:r>
              <a:rPr lang="en-US" sz="1700" smtClean="0">
                <a:latin typeface="Verdana" pitchFamily="34" charset="0"/>
                <a:cs typeface="Tahoma" pitchFamily="34" charset="0"/>
              </a:rPr>
              <a:t> </a:t>
            </a:r>
            <a:r>
              <a:rPr lang="en-US" sz="1700" u="sng" smtClean="0">
                <a:latin typeface="Verdana" pitchFamily="34" charset="0"/>
                <a:cs typeface="Tahoma" pitchFamily="34" charset="0"/>
              </a:rPr>
              <a:t>që lidhin dy apo më shumë organizata</a:t>
            </a:r>
            <a:r>
              <a:rPr lang="en-US" sz="1700" smtClean="0">
                <a:latin typeface="Verdana" pitchFamily="34" charset="0"/>
                <a:cs typeface="Tahoma" pitchFamily="34" charset="0"/>
              </a:rPr>
              <a:t> quhen</a:t>
            </a:r>
          </a:p>
          <a:p>
            <a:pPr eaLnBrk="1" hangingPunct="1">
              <a:lnSpc>
                <a:spcPct val="80000"/>
              </a:lnSpc>
              <a:spcBef>
                <a:spcPct val="40000"/>
              </a:spcBef>
              <a:buFontTx/>
              <a:buNone/>
              <a:defRPr/>
            </a:pPr>
            <a:r>
              <a:rPr lang="en-US" sz="1700" smtClean="0">
                <a:latin typeface="Verdana" pitchFamily="34" charset="0"/>
                <a:cs typeface="Tahoma" pitchFamily="34" charset="0"/>
              </a:rPr>
              <a:t>     </a:t>
            </a:r>
            <a:r>
              <a:rPr lang="en-US" sz="1700" b="1" i="1" smtClean="0">
                <a:solidFill>
                  <a:srgbClr val="96004B"/>
                </a:solidFill>
                <a:effectLst>
                  <a:outerShdw blurRad="38100" dist="38100" dir="2700000" algn="tl">
                    <a:srgbClr val="000000"/>
                  </a:outerShdw>
                </a:effectLst>
                <a:latin typeface="Verdana" pitchFamily="34" charset="0"/>
                <a:cs typeface="Tahoma" pitchFamily="34" charset="0"/>
              </a:rPr>
              <a:t>Sistemet e</a:t>
            </a:r>
            <a:r>
              <a:rPr lang="en-US" sz="1700" i="1" smtClean="0">
                <a:solidFill>
                  <a:srgbClr val="96004B"/>
                </a:solidFill>
                <a:effectLst>
                  <a:outerShdw blurRad="38100" dist="38100" dir="2700000" algn="tl">
                    <a:srgbClr val="000000"/>
                  </a:outerShdw>
                </a:effectLst>
                <a:latin typeface="Verdana" pitchFamily="34" charset="0"/>
                <a:cs typeface="Tahoma" pitchFamily="34" charset="0"/>
              </a:rPr>
              <a:t> </a:t>
            </a:r>
            <a:r>
              <a:rPr lang="en-US" sz="1700" b="1" i="1" smtClean="0">
                <a:solidFill>
                  <a:srgbClr val="96004B"/>
                </a:solidFill>
                <a:effectLst>
                  <a:outerShdw blurRad="38100" dist="38100" dir="2700000" algn="tl">
                    <a:srgbClr val="000000"/>
                  </a:outerShdw>
                </a:effectLst>
                <a:latin typeface="Verdana" pitchFamily="34" charset="0"/>
                <a:cs typeface="Tahoma" pitchFamily="34" charset="0"/>
              </a:rPr>
              <a:t>Informacionit Nd</a:t>
            </a:r>
            <a:r>
              <a:rPr lang="en-US" sz="1700" b="1" i="1" smtClean="0">
                <a:solidFill>
                  <a:srgbClr val="96004B"/>
                </a:solidFill>
                <a:effectLst>
                  <a:outerShdw blurRad="38100" dist="38100" dir="2700000" algn="tl">
                    <a:srgbClr val="000000"/>
                  </a:outerShdw>
                </a:effectLst>
                <a:latin typeface="Lucida Bright" pitchFamily="18" charset="0"/>
                <a:cs typeface="Tahoma" pitchFamily="34" charset="0"/>
              </a:rPr>
              <a:t>ë</a:t>
            </a:r>
            <a:r>
              <a:rPr lang="en-US" sz="1700" b="1" i="1" smtClean="0">
                <a:solidFill>
                  <a:srgbClr val="96004B"/>
                </a:solidFill>
                <a:effectLst>
                  <a:outerShdw blurRad="38100" dist="38100" dir="2700000" algn="tl">
                    <a:srgbClr val="000000"/>
                  </a:outerShdw>
                </a:effectLst>
                <a:latin typeface="Verdana" pitchFamily="34" charset="0"/>
                <a:cs typeface="Tahoma" pitchFamily="34" charset="0"/>
              </a:rPr>
              <a:t>organizatonal</a:t>
            </a:r>
            <a:r>
              <a:rPr lang="en-US" sz="1700" b="1" smtClean="0">
                <a:solidFill>
                  <a:srgbClr val="006699"/>
                </a:solidFill>
                <a:latin typeface="Verdana" pitchFamily="34" charset="0"/>
                <a:cs typeface="Tahoma" pitchFamily="34" charset="0"/>
              </a:rPr>
              <a:t> </a:t>
            </a:r>
            <a:r>
              <a:rPr lang="en-US" sz="1700" smtClean="0">
                <a:latin typeface="Verdana" pitchFamily="34" charset="0"/>
                <a:cs typeface="Tahoma" pitchFamily="34" charset="0"/>
              </a:rPr>
              <a:t>respektivisht</a:t>
            </a:r>
            <a:r>
              <a:rPr lang="en-US" sz="1700" b="1" smtClean="0">
                <a:latin typeface="Verdana" pitchFamily="34" charset="0"/>
                <a:cs typeface="Tahoma" pitchFamily="34" charset="0"/>
              </a:rPr>
              <a:t> </a:t>
            </a:r>
            <a:r>
              <a:rPr lang="en-US" sz="1700" b="1" i="1" smtClean="0">
                <a:solidFill>
                  <a:srgbClr val="006699"/>
                </a:solidFill>
                <a:effectLst>
                  <a:outerShdw blurRad="38100" dist="38100" dir="2700000" algn="tl">
                    <a:srgbClr val="000000"/>
                  </a:outerShdw>
                </a:effectLst>
                <a:latin typeface="Verdana" pitchFamily="34" charset="0"/>
                <a:cs typeface="Tahoma" pitchFamily="34" charset="0"/>
              </a:rPr>
              <a:t>Interorganizational Information Systems (IOSs).</a:t>
            </a:r>
          </a:p>
          <a:p>
            <a:pPr eaLnBrk="1" hangingPunct="1">
              <a:lnSpc>
                <a:spcPct val="80000"/>
              </a:lnSpc>
              <a:spcBef>
                <a:spcPct val="40000"/>
              </a:spcBef>
              <a:defRPr/>
            </a:pPr>
            <a:r>
              <a:rPr lang="en-US" sz="1700" smtClean="0">
                <a:latin typeface="Verdana" pitchFamily="34" charset="0"/>
                <a:cs typeface="Tahoma" pitchFamily="34" charset="0"/>
              </a:rPr>
              <a:t> </a:t>
            </a:r>
            <a:r>
              <a:rPr lang="en-US" sz="1700" b="1" smtClean="0">
                <a:latin typeface="Verdana" pitchFamily="34" charset="0"/>
                <a:cs typeface="Tahoma" pitchFamily="34" charset="0"/>
              </a:rPr>
              <a:t>IOS</a:t>
            </a:r>
            <a:r>
              <a:rPr lang="en-US" sz="1700" smtClean="0">
                <a:solidFill>
                  <a:srgbClr val="008000"/>
                </a:solidFill>
                <a:latin typeface="Verdana" pitchFamily="34" charset="0"/>
                <a:cs typeface="Tahoma" pitchFamily="34" charset="0"/>
              </a:rPr>
              <a:t> </a:t>
            </a:r>
            <a:r>
              <a:rPr lang="en-US" sz="1700" smtClean="0">
                <a:latin typeface="Verdana" pitchFamily="34" charset="0"/>
                <a:cs typeface="Tahoma" pitchFamily="34" charset="0"/>
              </a:rPr>
              <a:t> mbështetin shumë lloje </a:t>
            </a:r>
            <a:r>
              <a:rPr lang="en-US" sz="1700" b="1" smtClean="0">
                <a:latin typeface="Verdana" pitchFamily="34" charset="0"/>
                <a:cs typeface="Tahoma" pitchFamily="34" charset="0"/>
              </a:rPr>
              <a:t>operacionesh ndërmjet organizatave,</a:t>
            </a:r>
            <a:r>
              <a:rPr lang="en-US" sz="1700" smtClean="0">
                <a:latin typeface="Verdana" pitchFamily="34" charset="0"/>
                <a:cs typeface="Tahoma" pitchFamily="34" charset="0"/>
              </a:rPr>
              <a:t> prej të cilave më i njohuri është Sistemi i Informacionit i quajtur </a:t>
            </a:r>
            <a:r>
              <a:rPr lang="en-US" sz="1700" i="1" smtClean="0">
                <a:solidFill>
                  <a:srgbClr val="000099"/>
                </a:solidFill>
                <a:effectLst>
                  <a:outerShdw blurRad="38100" dist="38100" dir="2700000" algn="tl">
                    <a:srgbClr val="000000"/>
                  </a:outerShdw>
                </a:effectLst>
                <a:latin typeface="Verdana" pitchFamily="34" charset="0"/>
                <a:cs typeface="Tahoma" pitchFamily="34" charset="0"/>
              </a:rPr>
              <a:t>Supply Chain Management. </a:t>
            </a:r>
          </a:p>
          <a:p>
            <a:pPr eaLnBrk="1" hangingPunct="1">
              <a:lnSpc>
                <a:spcPct val="80000"/>
              </a:lnSpc>
              <a:spcBef>
                <a:spcPct val="40000"/>
              </a:spcBef>
              <a:defRPr/>
            </a:pPr>
            <a:r>
              <a:rPr lang="en-US" sz="1700" smtClean="0">
                <a:latin typeface="Verdana" pitchFamily="34" charset="0"/>
                <a:cs typeface="Tahoma" pitchFamily="34" charset="0"/>
              </a:rPr>
              <a:t> </a:t>
            </a:r>
            <a:r>
              <a:rPr lang="en-US" sz="1700" b="1" i="1" smtClean="0">
                <a:solidFill>
                  <a:srgbClr val="000099"/>
                </a:solidFill>
                <a:effectLst>
                  <a:outerShdw blurRad="38100" dist="38100" dir="2700000" algn="tl">
                    <a:srgbClr val="000000"/>
                  </a:outerShdw>
                </a:effectLst>
                <a:latin typeface="Verdana" pitchFamily="34" charset="0"/>
                <a:cs typeface="Tahoma" pitchFamily="34" charset="0"/>
              </a:rPr>
              <a:t>Supply Chain</a:t>
            </a:r>
            <a:r>
              <a:rPr lang="en-US" sz="1700" smtClean="0">
                <a:solidFill>
                  <a:srgbClr val="003300"/>
                </a:solidFill>
                <a:latin typeface="Verdana" pitchFamily="34" charset="0"/>
                <a:cs typeface="Tahoma" pitchFamily="34" charset="0"/>
              </a:rPr>
              <a:t>  </a:t>
            </a:r>
            <a:r>
              <a:rPr lang="en-US" sz="1700" smtClean="0">
                <a:latin typeface="Verdana" pitchFamily="34" charset="0"/>
                <a:cs typeface="Tahoma" pitchFamily="34" charset="0"/>
              </a:rPr>
              <a:t>apo</a:t>
            </a:r>
            <a:r>
              <a:rPr lang="en-US" sz="1700" smtClean="0">
                <a:solidFill>
                  <a:srgbClr val="003300"/>
                </a:solidFill>
                <a:latin typeface="Verdana" pitchFamily="34" charset="0"/>
                <a:cs typeface="Tahoma" pitchFamily="34" charset="0"/>
              </a:rPr>
              <a:t> </a:t>
            </a:r>
            <a:r>
              <a:rPr lang="en-US" sz="1700" b="1" i="1" smtClean="0">
                <a:solidFill>
                  <a:srgbClr val="000099"/>
                </a:solidFill>
                <a:effectLst>
                  <a:outerShdw blurRad="38100" dist="38100" dir="2700000" algn="tl">
                    <a:srgbClr val="000000"/>
                  </a:outerShdw>
                </a:effectLst>
                <a:latin typeface="Verdana" pitchFamily="34" charset="0"/>
                <a:cs typeface="Tahoma" pitchFamily="34" charset="0"/>
              </a:rPr>
              <a:t>Zinxhiri i Furnizimit</a:t>
            </a:r>
            <a:r>
              <a:rPr lang="en-US" sz="1700" smtClean="0">
                <a:latin typeface="Verdana" pitchFamily="34" charset="0"/>
                <a:cs typeface="Tahoma" pitchFamily="34" charset="0"/>
              </a:rPr>
              <a:t> të një organizate përshkruan rrjedhën e materialeve, informacioneve, parave, dhe shërbimeve nga furnitorët e lëndëve të para nëpër fabrikat dhe depot e shfrytëzuesve të</a:t>
            </a:r>
            <a:r>
              <a:rPr lang="en-US" sz="1700" smtClean="0">
                <a:solidFill>
                  <a:srgbClr val="CC0000"/>
                </a:solidFill>
                <a:latin typeface="Verdana" pitchFamily="34" charset="0"/>
                <a:cs typeface="Tahoma" pitchFamily="34" charset="0"/>
              </a:rPr>
              <a:t> </a:t>
            </a:r>
            <a:r>
              <a:rPr lang="en-US" sz="1700" smtClean="0">
                <a:latin typeface="Verdana" pitchFamily="34" charset="0"/>
                <a:cs typeface="Tahoma" pitchFamily="34" charset="0"/>
              </a:rPr>
              <a:t>fundit.</a:t>
            </a:r>
          </a:p>
          <a:p>
            <a:pPr eaLnBrk="1" hangingPunct="1">
              <a:lnSpc>
                <a:spcPct val="80000"/>
              </a:lnSpc>
              <a:spcBef>
                <a:spcPct val="40000"/>
              </a:spcBef>
              <a:defRPr/>
            </a:pPr>
            <a:r>
              <a:rPr lang="en-US" sz="1700" smtClean="0">
                <a:latin typeface="Verdana" pitchFamily="34" charset="0"/>
                <a:cs typeface="Tahoma" pitchFamily="34" charset="0"/>
              </a:rPr>
              <a:t>Në </a:t>
            </a:r>
            <a:r>
              <a:rPr lang="en-US" sz="1700" i="1" smtClean="0">
                <a:solidFill>
                  <a:srgbClr val="000099"/>
                </a:solidFill>
                <a:effectLst>
                  <a:outerShdw blurRad="38100" dist="38100" dir="2700000" algn="tl">
                    <a:srgbClr val="000000"/>
                  </a:outerShdw>
                </a:effectLst>
                <a:latin typeface="Verdana" pitchFamily="34" charset="0"/>
                <a:cs typeface="Tahoma" pitchFamily="34" charset="0"/>
              </a:rPr>
              <a:t>zinxhirin e furnizimit</a:t>
            </a:r>
            <a:r>
              <a:rPr lang="en-US" sz="1700" smtClean="0">
                <a:latin typeface="Verdana" pitchFamily="34" charset="0"/>
                <a:cs typeface="Tahoma" pitchFamily="34" charset="0"/>
              </a:rPr>
              <a:t> nga fig. në sllajdin në vijim </a:t>
            </a:r>
            <a:r>
              <a:rPr lang="en-US" sz="1700" i="1" smtClean="0">
                <a:solidFill>
                  <a:srgbClr val="000099"/>
                </a:solidFill>
                <a:effectLst>
                  <a:outerShdw blurRad="38100" dist="38100" dir="2700000" algn="tl">
                    <a:srgbClr val="000000"/>
                  </a:outerShdw>
                </a:effectLst>
                <a:latin typeface="Verdana" pitchFamily="34" charset="0"/>
                <a:cs typeface="Tahoma" pitchFamily="34" charset="0"/>
              </a:rPr>
              <a:t>tregohen si rrjedhat fizike</a:t>
            </a:r>
            <a:r>
              <a:rPr lang="en-US" sz="1700" smtClean="0">
                <a:solidFill>
                  <a:srgbClr val="000099"/>
                </a:solidFill>
                <a:latin typeface="Verdana" pitchFamily="34" charset="0"/>
                <a:cs typeface="Tahoma" pitchFamily="34" charset="0"/>
              </a:rPr>
              <a:t> </a:t>
            </a:r>
            <a:r>
              <a:rPr lang="en-US" sz="1700" smtClean="0">
                <a:latin typeface="Verdana" pitchFamily="34" charset="0"/>
                <a:cs typeface="Tahoma" pitchFamily="34" charset="0"/>
              </a:rPr>
              <a:t>e poashtu dhe</a:t>
            </a:r>
            <a:r>
              <a:rPr lang="en-US" sz="1700" smtClean="0">
                <a:solidFill>
                  <a:srgbClr val="000099"/>
                </a:solidFill>
                <a:latin typeface="Verdana" pitchFamily="34" charset="0"/>
                <a:cs typeface="Tahoma" pitchFamily="34" charset="0"/>
              </a:rPr>
              <a:t> </a:t>
            </a:r>
            <a:r>
              <a:rPr lang="en-US" sz="1700" i="1" smtClean="0">
                <a:solidFill>
                  <a:srgbClr val="000099"/>
                </a:solidFill>
                <a:effectLst>
                  <a:outerShdw blurRad="38100" dist="38100" dir="2700000" algn="tl">
                    <a:srgbClr val="000000"/>
                  </a:outerShdw>
                </a:effectLst>
                <a:latin typeface="Verdana" pitchFamily="34" charset="0"/>
                <a:cs typeface="Tahoma" pitchFamily="34" charset="0"/>
              </a:rPr>
              <a:t>rrjedhat e informacioneve</a:t>
            </a:r>
            <a:r>
              <a:rPr lang="en-US" sz="1700" smtClean="0">
                <a:solidFill>
                  <a:srgbClr val="000099"/>
                </a:solidFill>
                <a:latin typeface="Verdana" pitchFamily="34" charset="0"/>
                <a:cs typeface="Tahoma" pitchFamily="34" charset="0"/>
              </a:rPr>
              <a:t>.</a:t>
            </a:r>
            <a:r>
              <a:rPr lang="en-US" sz="2800" smtClean="0">
                <a:solidFill>
                  <a:srgbClr val="000099"/>
                </a:solidFill>
                <a:latin typeface="Verdana" pitchFamily="34" charset="0"/>
                <a:cs typeface="Tahoma" pitchFamily="34" charset="0"/>
              </a:rPr>
              <a:t/>
            </a:r>
            <a:br>
              <a:rPr lang="en-US" sz="2800" smtClean="0">
                <a:solidFill>
                  <a:srgbClr val="000099"/>
                </a:solidFill>
                <a:latin typeface="Verdana" pitchFamily="34" charset="0"/>
                <a:cs typeface="Tahoma" pitchFamily="34" charset="0"/>
              </a:rPr>
            </a:br>
            <a:endParaRPr lang="en-US" sz="2800" smtClean="0">
              <a:solidFill>
                <a:srgbClr val="000099"/>
              </a:solidFill>
              <a:latin typeface="Verdana" pitchFamily="34" charset="0"/>
              <a:cs typeface="Tahoma" pitchFamily="34" charset="0"/>
            </a:endParaRPr>
          </a:p>
          <a:p>
            <a:pPr eaLnBrk="1" hangingPunct="1">
              <a:lnSpc>
                <a:spcPct val="80000"/>
              </a:lnSpc>
              <a:defRPr/>
            </a:pPr>
            <a:r>
              <a:rPr lang="en-US" sz="1400" b="1" i="1" smtClean="0">
                <a:latin typeface="Verdana" pitchFamily="34" charset="0"/>
                <a:cs typeface="Tahoma" pitchFamily="34" charset="0"/>
              </a:rPr>
              <a:t>Rrjedhat e Informacioneve dhe produktet e  digitalizuara (p.sh., muzikë dhe software) kalojnë nëpër internet, ndërsa produktet fizike janë të dërguara psh. nëpërmjet postës.</a:t>
            </a:r>
          </a:p>
          <a:p>
            <a:pPr eaLnBrk="1" hangingPunct="1">
              <a:lnSpc>
                <a:spcPct val="80000"/>
              </a:lnSpc>
              <a:buFontTx/>
              <a:buNone/>
              <a:defRPr/>
            </a:pPr>
            <a:r>
              <a:rPr lang="en-US" sz="1400" b="1" i="1" smtClean="0">
                <a:latin typeface="Verdana" pitchFamily="34" charset="0"/>
                <a:cs typeface="Tahoma" pitchFamily="34" charset="0"/>
              </a:rPr>
              <a:t>        P.sh, kur ju bëni porosin për një kompjuter, informacioni juaj shkon te  ndërmarja që ofron (shet)  kompjutor nëpërmjet internetit.</a:t>
            </a:r>
          </a:p>
          <a:p>
            <a:pPr eaLnBrk="1" hangingPunct="1">
              <a:lnSpc>
                <a:spcPct val="80000"/>
              </a:lnSpc>
              <a:buFontTx/>
              <a:buNone/>
              <a:defRPr/>
            </a:pPr>
            <a:r>
              <a:rPr lang="en-US" sz="1400" b="1" i="1" smtClean="0">
                <a:latin typeface="Verdana" pitchFamily="34" charset="0"/>
                <a:cs typeface="Tahoma" pitchFamily="34" charset="0"/>
              </a:rPr>
              <a:t>        Kur transaksioni i juaj është i kompletuar (psh. kur kartela juaj kreditore është  miratuar dhe porosinë juaj është përpunuar) ndërmarja ofruese (shitëse) e kompjutorëve ua dërgon kompjutorin tuaj.</a:t>
            </a:r>
          </a:p>
          <a:p>
            <a:pPr eaLnBrk="1" hangingPunct="1">
              <a:lnSpc>
                <a:spcPct val="80000"/>
              </a:lnSpc>
              <a:defRPr/>
            </a:pPr>
            <a:r>
              <a:rPr lang="en-US" sz="1400" b="1" i="1" smtClean="0">
                <a:latin typeface="Verdana" pitchFamily="34" charset="0"/>
                <a:cs typeface="Tahoma" pitchFamily="34" charset="0"/>
              </a:rPr>
              <a:t>Figura në fjalë (sllajdi në vijim) paraqet rrjedhat e informacionit dhe produkteve të digjitalizuara (prodhimeve të buta) me linja të ndërprera  dhe produktet fizike (prodhime të forta) me vija të plota.</a:t>
            </a:r>
          </a:p>
          <a:p>
            <a:pPr eaLnBrk="1" hangingPunct="1">
              <a:lnSpc>
                <a:spcPct val="80000"/>
              </a:lnSpc>
              <a:defRPr/>
            </a:pPr>
            <a:r>
              <a:rPr lang="en-US" sz="1400" b="1" i="1" smtClean="0">
                <a:latin typeface="Verdana" pitchFamily="34" charset="0"/>
                <a:cs typeface="Tahoma" pitchFamily="34" charset="0"/>
              </a:rPr>
              <a:t>Të Digjitalizuara quhen ato produkte që mund të paraqiten në formë elektronike (</a:t>
            </a:r>
            <a:r>
              <a:rPr lang="en-US" sz="1400" b="1" i="1" smtClean="0">
                <a:solidFill>
                  <a:srgbClr val="006699"/>
                </a:solidFill>
                <a:latin typeface="Verdana" pitchFamily="34" charset="0"/>
                <a:cs typeface="Tahoma" pitchFamily="34" charset="0"/>
              </a:rPr>
              <a:t>digjitale dmth. 0 dhe 1</a:t>
            </a:r>
            <a:r>
              <a:rPr lang="en-US" sz="1400" b="1" i="1" smtClean="0">
                <a:latin typeface="Verdana" pitchFamily="34" charset="0"/>
                <a:cs typeface="Tahoma" pitchFamily="34" charset="0"/>
              </a:rPr>
              <a:t>), të tilla si muzikë dhe software.</a:t>
            </a:r>
            <a:r>
              <a:rPr lang="en-US" sz="1400" smtClean="0">
                <a:latin typeface="Verdana" pitchFamily="34" charset="0"/>
                <a:cs typeface="Tahoma" pitchFamily="34"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ABC7DD00-41C9-4A1D-847B-18D042E750BB}" type="slidenum">
              <a:rPr lang="en-GB"/>
              <a:pPr>
                <a:defRPr/>
              </a:pPr>
              <a:t>55</a:t>
            </a:fld>
            <a:endParaRPr lang="en-GB"/>
          </a:p>
        </p:txBody>
      </p:sp>
      <p:sp>
        <p:nvSpPr>
          <p:cNvPr id="1257474" name="Rectangle 2"/>
          <p:cNvSpPr>
            <a:spLocks noGrp="1" noChangeArrowheads="1"/>
          </p:cNvSpPr>
          <p:nvPr>
            <p:ph type="title"/>
          </p:nvPr>
        </p:nvSpPr>
        <p:spPr>
          <a:xfrm>
            <a:off x="517281" y="476250"/>
            <a:ext cx="8229600" cy="649288"/>
          </a:xfrm>
          <a:solidFill>
            <a:srgbClr val="CCFFCC"/>
          </a:solidFill>
        </p:spPr>
        <p:txBody>
          <a:bodyPr/>
          <a:lstStyle/>
          <a:p>
            <a:pPr eaLnBrk="1" hangingPunct="1">
              <a:defRPr/>
            </a:pPr>
            <a:r>
              <a:rPr lang="en-US" sz="1800" b="1" smtClean="0">
                <a:latin typeface="Verdana" pitchFamily="34" charset="0"/>
              </a:rPr>
              <a:t>IT outside your organization</a:t>
            </a:r>
            <a:br>
              <a:rPr lang="en-US" sz="1800" b="1" smtClean="0">
                <a:latin typeface="Verdana" pitchFamily="34" charset="0"/>
              </a:rPr>
            </a:br>
            <a:r>
              <a:rPr lang="en-US" sz="1800" b="1" smtClean="0">
                <a:latin typeface="Verdana" pitchFamily="34" charset="0"/>
              </a:rPr>
              <a:t> </a:t>
            </a:r>
            <a:r>
              <a:rPr lang="en-US" sz="1800" b="1" i="1" smtClean="0">
                <a:solidFill>
                  <a:srgbClr val="96004B"/>
                </a:solidFill>
                <a:effectLst>
                  <a:outerShdw blurRad="38100" dist="38100" dir="2700000" algn="tl">
                    <a:srgbClr val="000000"/>
                  </a:outerShdw>
                </a:effectLst>
                <a:latin typeface="Verdana" pitchFamily="34" charset="0"/>
                <a:cs typeface="Tahoma" pitchFamily="34" charset="0"/>
              </a:rPr>
              <a:t>Sistemet e</a:t>
            </a:r>
            <a:r>
              <a:rPr lang="en-US" sz="1800" i="1" smtClean="0">
                <a:solidFill>
                  <a:srgbClr val="96004B"/>
                </a:solidFill>
                <a:effectLst>
                  <a:outerShdw blurRad="38100" dist="38100" dir="2700000" algn="tl">
                    <a:srgbClr val="000000"/>
                  </a:outerShdw>
                </a:effectLst>
                <a:latin typeface="Verdana" pitchFamily="34" charset="0"/>
                <a:cs typeface="Tahoma" pitchFamily="34" charset="0"/>
              </a:rPr>
              <a:t> </a:t>
            </a:r>
            <a:r>
              <a:rPr lang="en-US" sz="1800" b="1" i="1" smtClean="0">
                <a:solidFill>
                  <a:srgbClr val="96004B"/>
                </a:solidFill>
                <a:effectLst>
                  <a:outerShdw blurRad="38100" dist="38100" dir="2700000" algn="tl">
                    <a:srgbClr val="000000"/>
                  </a:outerShdw>
                </a:effectLst>
                <a:latin typeface="Verdana" pitchFamily="34" charset="0"/>
                <a:cs typeface="Tahoma" pitchFamily="34" charset="0"/>
              </a:rPr>
              <a:t>Informacionit Ndëorganizatonal</a:t>
            </a:r>
            <a:r>
              <a:rPr lang="en-US" sz="2000" b="1" smtClean="0">
                <a:solidFill>
                  <a:srgbClr val="006699"/>
                </a:solidFill>
                <a:latin typeface="Verdana" pitchFamily="34" charset="0"/>
                <a:cs typeface="Tahoma" pitchFamily="34" charset="0"/>
              </a:rPr>
              <a:t> </a:t>
            </a:r>
          </a:p>
        </p:txBody>
      </p:sp>
      <p:pic>
        <p:nvPicPr>
          <p:cNvPr id="116741" name="Picture 3" descr="w0008-nn"/>
          <p:cNvPicPr>
            <a:picLocks noGrp="1" noChangeAspect="1" noChangeArrowheads="1"/>
          </p:cNvPicPr>
          <p:nvPr>
            <p:ph idx="1"/>
          </p:nvPr>
        </p:nvPicPr>
        <p:blipFill>
          <a:blip r:embed="rId3"/>
          <a:srcRect/>
          <a:stretch>
            <a:fillRect/>
          </a:stretch>
        </p:blipFill>
        <p:spPr>
          <a:xfrm>
            <a:off x="1099039" y="1484314"/>
            <a:ext cx="7272704" cy="4105275"/>
          </a:xfr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4827A7B1-D01B-4569-B83F-C711BEA7C8EA}" type="slidenum">
              <a:rPr lang="en-GB"/>
              <a:pPr>
                <a:defRPr/>
              </a:pPr>
              <a:t>56</a:t>
            </a:fld>
            <a:endParaRPr lang="en-GB"/>
          </a:p>
        </p:txBody>
      </p:sp>
      <p:sp>
        <p:nvSpPr>
          <p:cNvPr id="1218562" name="Rectangle 2"/>
          <p:cNvSpPr>
            <a:spLocks noGrp="1" noChangeArrowheads="1"/>
          </p:cNvSpPr>
          <p:nvPr>
            <p:ph type="title"/>
          </p:nvPr>
        </p:nvSpPr>
        <p:spPr>
          <a:xfrm>
            <a:off x="451338" y="981075"/>
            <a:ext cx="6871189" cy="755650"/>
          </a:xfrm>
          <a:solidFill>
            <a:srgbClr val="FFFF99"/>
          </a:solidFill>
        </p:spPr>
        <p:txBody>
          <a:bodyPr/>
          <a:lstStyle/>
          <a:p>
            <a:pPr eaLnBrk="1" hangingPunct="1">
              <a:defRPr/>
            </a:pPr>
            <a:r>
              <a:rPr lang="en-US" sz="2000" b="1" smtClean="0">
                <a:solidFill>
                  <a:srgbClr val="96004B"/>
                </a:solidFill>
                <a:effectLst>
                  <a:outerShdw blurRad="38100" dist="38100" dir="2700000" algn="tl">
                    <a:srgbClr val="000000"/>
                  </a:outerShdw>
                </a:effectLst>
                <a:latin typeface="Verdana" pitchFamily="34" charset="0"/>
              </a:rPr>
              <a:t>Sistemet për Automatizimin e Zyrës</a:t>
            </a:r>
            <a:br>
              <a:rPr lang="en-US" sz="2000" b="1" smtClean="0">
                <a:solidFill>
                  <a:srgbClr val="96004B"/>
                </a:solidFill>
                <a:effectLst>
                  <a:outerShdw blurRad="38100" dist="38100" dir="2700000" algn="tl">
                    <a:srgbClr val="000000"/>
                  </a:outerShdw>
                </a:effectLst>
                <a:latin typeface="Verdana" pitchFamily="34" charset="0"/>
              </a:rPr>
            </a:br>
            <a:r>
              <a:rPr lang="en-US" sz="2000" b="1" smtClean="0">
                <a:solidFill>
                  <a:srgbClr val="006666"/>
                </a:solidFill>
                <a:effectLst>
                  <a:outerShdw blurRad="38100" dist="38100" dir="2700000" algn="tl">
                    <a:srgbClr val="000000"/>
                  </a:outerShdw>
                </a:effectLst>
                <a:latin typeface="Verdana" pitchFamily="34" charset="0"/>
              </a:rPr>
              <a:t> - </a:t>
            </a:r>
            <a:r>
              <a:rPr lang="en-US" sz="2000" b="1" smtClean="0">
                <a:solidFill>
                  <a:srgbClr val="0066CC"/>
                </a:solidFill>
                <a:effectLst>
                  <a:outerShdw blurRad="38100" dist="38100" dir="2700000" algn="tl">
                    <a:srgbClr val="000000"/>
                  </a:outerShdw>
                </a:effectLst>
                <a:latin typeface="Verdana" pitchFamily="34" charset="0"/>
              </a:rPr>
              <a:t>Office Automation Systems (OASs)</a:t>
            </a:r>
          </a:p>
        </p:txBody>
      </p:sp>
      <p:sp>
        <p:nvSpPr>
          <p:cNvPr id="1218563" name="Rectangle 3"/>
          <p:cNvSpPr>
            <a:spLocks noChangeArrowheads="1"/>
          </p:cNvSpPr>
          <p:nvPr/>
        </p:nvSpPr>
        <p:spPr bwMode="auto">
          <a:xfrm>
            <a:off x="118698" y="2492377"/>
            <a:ext cx="8773257" cy="2092881"/>
          </a:xfrm>
          <a:prstGeom prst="rect">
            <a:avLst/>
          </a:prstGeom>
          <a:solidFill>
            <a:srgbClr val="FFFF99"/>
          </a:solidFill>
          <a:ln w="9525">
            <a:noFill/>
            <a:miter lim="800000"/>
            <a:headEnd/>
            <a:tailEnd/>
          </a:ln>
          <a:effectLst/>
        </p:spPr>
        <p:txBody>
          <a:bodyPr>
            <a:spAutoFit/>
          </a:bodyPr>
          <a:lstStyle/>
          <a:p>
            <a:pPr algn="l">
              <a:defRPr/>
            </a:pPr>
            <a:r>
              <a:rPr lang="en-US" sz="2000" b="0" baseline="0">
                <a:latin typeface="Comic Sans MS" pitchFamily="66" charset="0"/>
              </a:rPr>
              <a:t>-</a:t>
            </a:r>
            <a:r>
              <a:rPr lang="en-US" sz="1800" b="0" baseline="0"/>
              <a:t>Zakonisht mbështetin </a:t>
            </a:r>
            <a:r>
              <a:rPr lang="en-US" sz="1700" baseline="0"/>
              <a:t>nëpunsit, menaxherët e ulët dhe të mesëm</a:t>
            </a:r>
            <a:r>
              <a:rPr lang="en-US" sz="1800" b="0" baseline="0"/>
              <a:t> dhe </a:t>
            </a:r>
            <a:r>
              <a:rPr lang="en-US" sz="1700" baseline="0"/>
              <a:t>këshilltarët</a:t>
            </a:r>
            <a:r>
              <a:rPr lang="en-US" sz="1700" b="0" baseline="0"/>
              <a:t> </a:t>
            </a:r>
            <a:r>
              <a:rPr lang="en-US" sz="1800" b="0" baseline="0"/>
              <a:t>(</a:t>
            </a:r>
            <a:r>
              <a:rPr lang="en-US" sz="1700" baseline="0"/>
              <a:t>Knowledge workesrs</a:t>
            </a:r>
            <a:r>
              <a:rPr lang="en-US" sz="1800" b="0" baseline="0"/>
              <a:t>). </a:t>
            </a:r>
          </a:p>
          <a:p>
            <a:pPr algn="l">
              <a:defRPr/>
            </a:pPr>
            <a:endParaRPr lang="en-US" sz="1800" b="0" baseline="0"/>
          </a:p>
          <a:p>
            <a:pPr algn="l">
              <a:defRPr/>
            </a:pPr>
            <a:r>
              <a:rPr lang="en-US" sz="1800" b="0" baseline="0"/>
              <a:t>-Këto punonjës përdorin </a:t>
            </a:r>
            <a:r>
              <a:rPr lang="en-US" sz="1800" baseline="0">
                <a:solidFill>
                  <a:srgbClr val="96004B"/>
                </a:solidFill>
                <a:effectLst>
                  <a:outerShdw blurRad="38100" dist="38100" dir="2700000" algn="tl">
                    <a:srgbClr val="000000"/>
                  </a:outerShdw>
                </a:effectLst>
              </a:rPr>
              <a:t>Sistemet për Automatizimin e Zyrës</a:t>
            </a:r>
            <a:r>
              <a:rPr lang="en-US" sz="1800">
                <a:effectLst>
                  <a:outerShdw blurRad="38100" dist="38100" dir="2700000" algn="tl">
                    <a:srgbClr val="FFFFFF"/>
                  </a:outerShdw>
                </a:effectLst>
              </a:rPr>
              <a:t> </a:t>
            </a:r>
            <a:r>
              <a:rPr lang="en-US" sz="1800" baseline="0">
                <a:solidFill>
                  <a:srgbClr val="96004B"/>
                </a:solidFill>
                <a:effectLst>
                  <a:outerShdw blurRad="38100" dist="38100" dir="2700000" algn="tl">
                    <a:srgbClr val="000000"/>
                  </a:outerShdw>
                </a:effectLst>
              </a:rPr>
              <a:t>OAS</a:t>
            </a:r>
            <a:r>
              <a:rPr lang="en-US" sz="1800" b="0" baseline="0"/>
              <a:t> për    </a:t>
            </a:r>
          </a:p>
          <a:p>
            <a:pPr algn="l">
              <a:defRPr/>
            </a:pPr>
            <a:r>
              <a:rPr lang="en-US" sz="1800" b="0" baseline="0"/>
              <a:t>  -zhvillimin e dokumenteve (</a:t>
            </a:r>
            <a:r>
              <a:rPr lang="en-US" sz="1700" baseline="0"/>
              <a:t>word procesor dhe desktop publishing</a:t>
            </a:r>
            <a:r>
              <a:rPr lang="en-US" sz="1800" b="0" baseline="0"/>
              <a:t> </a:t>
            </a:r>
            <a:r>
              <a:rPr lang="en-US" sz="1700" baseline="0"/>
              <a:t>softuer</a:t>
            </a:r>
            <a:r>
              <a:rPr lang="en-US" sz="1800" b="0" baseline="0"/>
              <a:t>),</a:t>
            </a:r>
          </a:p>
          <a:p>
            <a:pPr algn="l">
              <a:defRPr/>
            </a:pPr>
            <a:r>
              <a:rPr lang="en-US" sz="1700" baseline="0"/>
              <a:t>  -Plan-orar të resurseve</a:t>
            </a:r>
            <a:r>
              <a:rPr lang="en-US" sz="1800" b="0" baseline="0"/>
              <a:t> (</a:t>
            </a:r>
            <a:r>
              <a:rPr lang="en-US" sz="1700" baseline="0"/>
              <a:t>kalendar electronik</a:t>
            </a:r>
            <a:r>
              <a:rPr lang="en-US" sz="1800" b="0" baseline="0"/>
              <a:t>) dhe</a:t>
            </a:r>
          </a:p>
          <a:p>
            <a:pPr algn="l">
              <a:defRPr/>
            </a:pPr>
            <a:r>
              <a:rPr lang="en-US" sz="1800" b="0" baseline="0"/>
              <a:t>  -të komunikojnë (</a:t>
            </a:r>
            <a:r>
              <a:rPr lang="en-US" sz="1700" baseline="0"/>
              <a:t>e-mail, voice mail,, videokonferencat, dhe groupware</a:t>
            </a:r>
            <a:r>
              <a:rPr lang="en-US" sz="1800" b="0" baseline="0"/>
              <a:t>).</a:t>
            </a:r>
            <a:r>
              <a:rPr lang="en-US" sz="2000" b="0" baseline="0">
                <a:latin typeface="Comic Sans MS" pitchFamily="66"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582BE1A4-E599-4541-A28B-01744A6D6561}" type="slidenum">
              <a:rPr lang="en-GB"/>
              <a:pPr>
                <a:defRPr/>
              </a:pPr>
              <a:t>57</a:t>
            </a:fld>
            <a:endParaRPr lang="en-GB"/>
          </a:p>
        </p:txBody>
      </p:sp>
      <p:sp>
        <p:nvSpPr>
          <p:cNvPr id="1220610" name="Rectangle 2"/>
          <p:cNvSpPr>
            <a:spLocks noGrp="1" noChangeArrowheads="1"/>
          </p:cNvSpPr>
          <p:nvPr>
            <p:ph type="title"/>
          </p:nvPr>
        </p:nvSpPr>
        <p:spPr>
          <a:xfrm>
            <a:off x="184639" y="260350"/>
            <a:ext cx="8774723" cy="1873250"/>
          </a:xfrm>
          <a:solidFill>
            <a:srgbClr val="CCFFCC"/>
          </a:solidFill>
        </p:spPr>
        <p:txBody>
          <a:bodyPr/>
          <a:lstStyle/>
          <a:p>
            <a:pPr eaLnBrk="1" hangingPunct="1">
              <a:defRPr/>
            </a:pPr>
            <a:r>
              <a:rPr lang="en-US" sz="2000" b="1" smtClean="0">
                <a:solidFill>
                  <a:srgbClr val="96004B"/>
                </a:solidFill>
                <a:effectLst>
                  <a:outerShdw blurRad="38100" dist="38100" dir="2700000" algn="tl">
                    <a:srgbClr val="000000"/>
                  </a:outerShdw>
                </a:effectLst>
                <a:latin typeface="Verdana" pitchFamily="34" charset="0"/>
              </a:rPr>
              <a:t>Sistemet Informtive të Menaxhementit</a:t>
            </a:r>
            <a:r>
              <a:rPr lang="en-US" sz="1700" b="1" smtClean="0">
                <a:solidFill>
                  <a:srgbClr val="96004B"/>
                </a:solidFill>
                <a:effectLst>
                  <a:outerShdw blurRad="38100" dist="38100" dir="2700000" algn="tl">
                    <a:srgbClr val="000000"/>
                  </a:outerShdw>
                </a:effectLst>
                <a:latin typeface="Verdana" pitchFamily="34" charset="0"/>
              </a:rPr>
              <a:t> </a:t>
            </a:r>
            <a:br>
              <a:rPr lang="en-US" sz="1700" b="1" smtClean="0">
                <a:solidFill>
                  <a:srgbClr val="96004B"/>
                </a:solidFill>
                <a:effectLst>
                  <a:outerShdw blurRad="38100" dist="38100" dir="2700000" algn="tl">
                    <a:srgbClr val="000000"/>
                  </a:outerShdw>
                </a:effectLst>
                <a:latin typeface="Verdana" pitchFamily="34" charset="0"/>
              </a:rPr>
            </a:br>
            <a:r>
              <a:rPr lang="en-US" sz="1700" b="1" smtClean="0">
                <a:solidFill>
                  <a:srgbClr val="96004B"/>
                </a:solidFill>
                <a:effectLst>
                  <a:outerShdw blurRad="38100" dist="38100" dir="2700000" algn="tl">
                    <a:srgbClr val="000000"/>
                  </a:outerShdw>
                </a:effectLst>
                <a:latin typeface="Verdana" pitchFamily="34" charset="0"/>
              </a:rPr>
              <a:t> </a:t>
            </a:r>
            <a:r>
              <a:rPr lang="en-US" sz="1600" b="1" smtClean="0">
                <a:solidFill>
                  <a:srgbClr val="96004B"/>
                </a:solidFill>
                <a:effectLst>
                  <a:outerShdw blurRad="38100" dist="38100" dir="2700000" algn="tl">
                    <a:srgbClr val="000000"/>
                  </a:outerShdw>
                </a:effectLst>
                <a:latin typeface="Verdana" pitchFamily="34" charset="0"/>
              </a:rPr>
              <a:t>Management Informatio systems (MISs)</a:t>
            </a:r>
            <a:r>
              <a:rPr lang="en-US" sz="1700" b="1" smtClean="0">
                <a:solidFill>
                  <a:srgbClr val="96004B"/>
                </a:solidFill>
                <a:effectLst>
                  <a:outerShdw blurRad="38100" dist="38100" dir="2700000" algn="tl">
                    <a:srgbClr val="000000"/>
                  </a:outerShdw>
                </a:effectLst>
                <a:latin typeface="Verdana" pitchFamily="34" charset="0"/>
              </a:rPr>
              <a:t/>
            </a:r>
            <a:br>
              <a:rPr lang="en-US" sz="1700" b="1" smtClean="0">
                <a:solidFill>
                  <a:srgbClr val="96004B"/>
                </a:solidFill>
                <a:effectLst>
                  <a:outerShdw blurRad="38100" dist="38100" dir="2700000" algn="tl">
                    <a:srgbClr val="000000"/>
                  </a:outerShdw>
                </a:effectLst>
                <a:latin typeface="Verdana" pitchFamily="34" charset="0"/>
              </a:rPr>
            </a:br>
            <a:r>
              <a:rPr lang="en-US" sz="1600" smtClean="0"/>
              <a:t> </a:t>
            </a:r>
            <a:r>
              <a:rPr lang="en-US" sz="1600" b="1" smtClean="0">
                <a:latin typeface="Verdana" pitchFamily="34" charset="0"/>
              </a:rPr>
              <a:t>Përmbledh të dhëna dhe përgatit raporte, kryesisht për menaxherët e mesëm, por ndonjëherë  poashtu edhe për menaxherët e nivelit të ulët . </a:t>
            </a:r>
            <a:br>
              <a:rPr lang="en-US" sz="1600" b="1" smtClean="0">
                <a:latin typeface="Verdana" pitchFamily="34" charset="0"/>
              </a:rPr>
            </a:br>
            <a:r>
              <a:rPr lang="en-US" sz="1600" b="1" smtClean="0">
                <a:latin typeface="Verdana" pitchFamily="34" charset="0"/>
              </a:rPr>
              <a:t>Për shkak se këto raporte në mënyrë tipike kan të bëjnë me  një zonë specifike funksionale (sektor) si i tillë SIM paraqet  një lloj SI Sektorial të rëndësishëm.</a:t>
            </a:r>
            <a:br>
              <a:rPr lang="en-US" sz="1600" b="1" smtClean="0">
                <a:latin typeface="Verdana" pitchFamily="34" charset="0"/>
              </a:rPr>
            </a:br>
            <a:endParaRPr lang="en-US" sz="1600" b="1" smtClean="0">
              <a:latin typeface="Verdana" pitchFamily="34" charset="0"/>
            </a:endParaRPr>
          </a:p>
        </p:txBody>
      </p:sp>
      <p:pic>
        <p:nvPicPr>
          <p:cNvPr id="118789" name="Picture 3" descr="image006"/>
          <p:cNvPicPr>
            <a:picLocks noChangeAspect="1" noChangeArrowheads="1"/>
          </p:cNvPicPr>
          <p:nvPr/>
        </p:nvPicPr>
        <p:blipFill>
          <a:blip r:embed="rId3"/>
          <a:srcRect/>
          <a:stretch>
            <a:fillRect/>
          </a:stretch>
        </p:blipFill>
        <p:spPr bwMode="auto">
          <a:xfrm>
            <a:off x="317989" y="2060575"/>
            <a:ext cx="6195646" cy="3327400"/>
          </a:xfrm>
          <a:prstGeom prst="rect">
            <a:avLst/>
          </a:prstGeom>
          <a:noFill/>
          <a:ln w="9525">
            <a:noFill/>
            <a:miter lim="800000"/>
            <a:headEnd/>
            <a:tailEnd/>
          </a:ln>
        </p:spPr>
      </p:pic>
      <p:pic>
        <p:nvPicPr>
          <p:cNvPr id="118790" name="Picture 4" descr="image007"/>
          <p:cNvPicPr>
            <a:picLocks noChangeAspect="1" noChangeArrowheads="1"/>
          </p:cNvPicPr>
          <p:nvPr/>
        </p:nvPicPr>
        <p:blipFill>
          <a:blip r:embed="rId4"/>
          <a:srcRect/>
          <a:stretch>
            <a:fillRect/>
          </a:stretch>
        </p:blipFill>
        <p:spPr bwMode="auto">
          <a:xfrm>
            <a:off x="4572000" y="4437063"/>
            <a:ext cx="3543300" cy="201771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C50283D4-AC93-457B-B464-B4D44BF5AEE1}" type="slidenum">
              <a:rPr lang="en-GB"/>
              <a:pPr>
                <a:defRPr/>
              </a:pPr>
              <a:t>58</a:t>
            </a:fld>
            <a:endParaRPr lang="en-GB"/>
          </a:p>
        </p:txBody>
      </p:sp>
      <p:pic>
        <p:nvPicPr>
          <p:cNvPr id="119812" name="Picture 2" descr="DSS_EIS"/>
          <p:cNvPicPr>
            <a:picLocks noChangeAspect="1" noChangeArrowheads="1"/>
          </p:cNvPicPr>
          <p:nvPr/>
        </p:nvPicPr>
        <p:blipFill>
          <a:blip r:embed="rId3"/>
          <a:srcRect/>
          <a:stretch>
            <a:fillRect/>
          </a:stretch>
        </p:blipFill>
        <p:spPr bwMode="auto">
          <a:xfrm>
            <a:off x="5827836" y="1557340"/>
            <a:ext cx="3316165" cy="5038725"/>
          </a:xfrm>
          <a:prstGeom prst="rect">
            <a:avLst/>
          </a:prstGeom>
          <a:noFill/>
          <a:ln w="9525">
            <a:noFill/>
            <a:miter lim="800000"/>
            <a:headEnd/>
            <a:tailEnd/>
          </a:ln>
        </p:spPr>
      </p:pic>
      <p:sp>
        <p:nvSpPr>
          <p:cNvPr id="1222659" name="Rectangle 3"/>
          <p:cNvSpPr>
            <a:spLocks noChangeArrowheads="1"/>
          </p:cNvSpPr>
          <p:nvPr/>
        </p:nvSpPr>
        <p:spPr bwMode="auto">
          <a:xfrm>
            <a:off x="118698" y="241301"/>
            <a:ext cx="5716465" cy="2970044"/>
          </a:xfrm>
          <a:prstGeom prst="rect">
            <a:avLst/>
          </a:prstGeom>
          <a:solidFill>
            <a:srgbClr val="FFFF99"/>
          </a:solidFill>
          <a:ln w="9525">
            <a:noFill/>
            <a:miter lim="800000"/>
            <a:headEnd/>
            <a:tailEnd/>
          </a:ln>
          <a:effectLst/>
        </p:spPr>
        <p:txBody>
          <a:bodyPr anchor="ctr">
            <a:spAutoFit/>
          </a:bodyPr>
          <a:lstStyle/>
          <a:p>
            <a:pPr>
              <a:defRPr/>
            </a:pPr>
            <a:r>
              <a:rPr lang="en-US" sz="1700" baseline="0">
                <a:solidFill>
                  <a:srgbClr val="96004B"/>
                </a:solidFill>
                <a:effectLst>
                  <a:outerShdw blurRad="38100" dist="38100" dir="2700000" algn="tl">
                    <a:srgbClr val="000000"/>
                  </a:outerShdw>
                </a:effectLst>
              </a:rPr>
              <a:t>Sistemet për Mbështetjen e Vendimeve (DSSs)</a:t>
            </a:r>
            <a:r>
              <a:rPr lang="en-US" sz="1500" b="0" baseline="0">
                <a:latin typeface="Comic Sans MS" pitchFamily="66" charset="0"/>
              </a:rPr>
              <a:t> </a:t>
            </a:r>
          </a:p>
          <a:p>
            <a:pPr>
              <a:defRPr/>
            </a:pPr>
            <a:endParaRPr lang="en-US" sz="1500" b="0" baseline="0">
              <a:latin typeface="Comic Sans MS" pitchFamily="66" charset="0"/>
            </a:endParaRPr>
          </a:p>
          <a:p>
            <a:pPr algn="l">
              <a:buFontTx/>
              <a:buChar char="•"/>
              <a:defRPr/>
            </a:pPr>
            <a:r>
              <a:rPr lang="en-US" sz="1500" baseline="0"/>
              <a:t>Ofrojnë mbështetje për, vendime komplekse, të pa strukturuara, kryesisht për   menaxherët e nivelit të  mesëm dhe punëtorët shkencor-këshilltarët.</a:t>
            </a:r>
          </a:p>
          <a:p>
            <a:pPr algn="l">
              <a:buFontTx/>
              <a:buChar char="•"/>
              <a:defRPr/>
            </a:pPr>
            <a:r>
              <a:rPr lang="en-US" sz="1500" baseline="0"/>
              <a:t> </a:t>
            </a:r>
            <a:r>
              <a:rPr lang="en-US" sz="1500" baseline="0">
                <a:solidFill>
                  <a:srgbClr val="003300"/>
                </a:solidFill>
              </a:rPr>
              <a:t>DSS</a:t>
            </a:r>
            <a:r>
              <a:rPr lang="en-US" sz="1500" baseline="0"/>
              <a:t>  gjithashtu mbështetin edhe  menaxherëte nivelit të ulët, por në një masë më të vogël. </a:t>
            </a:r>
          </a:p>
          <a:p>
            <a:pPr algn="l">
              <a:defRPr/>
            </a:pPr>
            <a:r>
              <a:rPr lang="en-US" sz="1500" baseline="0">
                <a:solidFill>
                  <a:srgbClr val="003300"/>
                </a:solidFill>
              </a:rPr>
              <a:t>     Dy llojet e DSS-së:</a:t>
            </a:r>
          </a:p>
          <a:p>
            <a:pPr algn="l">
              <a:defRPr/>
            </a:pPr>
            <a:r>
              <a:rPr lang="en-US" sz="1500" baseline="0"/>
              <a:t>             – </a:t>
            </a:r>
            <a:r>
              <a:rPr lang="en-US" sz="1500" baseline="0">
                <a:solidFill>
                  <a:srgbClr val="003300"/>
                </a:solidFill>
              </a:rPr>
              <a:t>Business Inteligence (BI</a:t>
            </a:r>
            <a:r>
              <a:rPr lang="en-US" sz="1500" baseline="0"/>
              <a:t>) dhe</a:t>
            </a:r>
          </a:p>
          <a:p>
            <a:pPr algn="l">
              <a:defRPr/>
            </a:pPr>
            <a:r>
              <a:rPr lang="en-US" sz="1500" baseline="0"/>
              <a:t>             - </a:t>
            </a:r>
            <a:r>
              <a:rPr lang="en-US" sz="1500" baseline="0">
                <a:solidFill>
                  <a:srgbClr val="003300"/>
                </a:solidFill>
              </a:rPr>
              <a:t>Systems and Data Mining</a:t>
            </a:r>
          </a:p>
          <a:p>
            <a:pPr algn="l">
              <a:defRPr/>
            </a:pPr>
            <a:r>
              <a:rPr lang="en-US" sz="1500" baseline="0"/>
              <a:t> –  përdoren  me një </a:t>
            </a:r>
            <a:r>
              <a:rPr lang="en-US" sz="1500" baseline="0">
                <a:solidFill>
                  <a:srgbClr val="003300"/>
                </a:solidFill>
              </a:rPr>
              <a:t>Data Warwhouse</a:t>
            </a:r>
            <a:r>
              <a:rPr lang="en-US" sz="1500" baseline="0"/>
              <a:t> për të u mundësuar përdoruesve analizën e të dhënave të tyre.</a:t>
            </a:r>
            <a:r>
              <a:rPr lang="en-US" sz="2000" b="0" baseline="0">
                <a:latin typeface="Comic Sans MS" pitchFamily="66" charset="0"/>
              </a:rPr>
              <a:t> </a:t>
            </a:r>
          </a:p>
        </p:txBody>
      </p:sp>
      <p:pic>
        <p:nvPicPr>
          <p:cNvPr id="119814" name="Picture 4" descr="image008"/>
          <p:cNvPicPr>
            <a:picLocks noChangeAspect="1" noChangeArrowheads="1"/>
          </p:cNvPicPr>
          <p:nvPr/>
        </p:nvPicPr>
        <p:blipFill>
          <a:blip r:embed="rId4"/>
          <a:srcRect/>
          <a:stretch>
            <a:fillRect/>
          </a:stretch>
        </p:blipFill>
        <p:spPr bwMode="auto">
          <a:xfrm>
            <a:off x="1182566" y="3500438"/>
            <a:ext cx="4404946" cy="25717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EE6BBB28-9BB6-4C8A-941C-1DAE223CDE52}" type="slidenum">
              <a:rPr lang="en-GB"/>
              <a:pPr>
                <a:defRPr/>
              </a:pPr>
              <a:t>59</a:t>
            </a:fld>
            <a:endParaRPr lang="en-GB"/>
          </a:p>
        </p:txBody>
      </p:sp>
      <p:sp>
        <p:nvSpPr>
          <p:cNvPr id="1224706" name="Rectangle 2"/>
          <p:cNvSpPr>
            <a:spLocks noGrp="1" noChangeArrowheads="1"/>
          </p:cNvSpPr>
          <p:nvPr>
            <p:ph type="title"/>
          </p:nvPr>
        </p:nvSpPr>
        <p:spPr>
          <a:xfrm>
            <a:off x="650632" y="549275"/>
            <a:ext cx="6871189" cy="971550"/>
          </a:xfrm>
          <a:solidFill>
            <a:srgbClr val="FFFF99"/>
          </a:solidFill>
        </p:spPr>
        <p:txBody>
          <a:bodyPr/>
          <a:lstStyle/>
          <a:p>
            <a:pPr eaLnBrk="1" hangingPunct="1">
              <a:defRPr/>
            </a:pPr>
            <a:r>
              <a:rPr lang="en-US" sz="2200" b="1" smtClean="0">
                <a:solidFill>
                  <a:srgbClr val="96004B"/>
                </a:solidFill>
                <a:effectLst>
                  <a:outerShdw blurRad="38100" dist="38100" dir="2700000" algn="tl">
                    <a:srgbClr val="000000"/>
                  </a:outerShdw>
                </a:effectLst>
                <a:latin typeface="Verdana" pitchFamily="34" charset="0"/>
              </a:rPr>
              <a:t>Sistemet e Ekspertëve</a:t>
            </a:r>
            <a:r>
              <a:rPr lang="en-US" sz="2400" b="1" smtClean="0">
                <a:solidFill>
                  <a:srgbClr val="96004B"/>
                </a:solidFill>
                <a:latin typeface="Verdana" pitchFamily="34" charset="0"/>
              </a:rPr>
              <a:t/>
            </a:r>
            <a:br>
              <a:rPr lang="en-US" sz="2400" b="1" smtClean="0">
                <a:solidFill>
                  <a:srgbClr val="96004B"/>
                </a:solidFill>
                <a:latin typeface="Verdana" pitchFamily="34" charset="0"/>
              </a:rPr>
            </a:br>
            <a:r>
              <a:rPr lang="en-US" sz="2000" b="1" smtClean="0">
                <a:solidFill>
                  <a:srgbClr val="96004B"/>
                </a:solidFill>
                <a:effectLst>
                  <a:outerShdw blurRad="38100" dist="38100" dir="2700000" algn="tl">
                    <a:srgbClr val="000000"/>
                  </a:outerShdw>
                </a:effectLst>
                <a:latin typeface="Verdana" pitchFamily="34" charset="0"/>
              </a:rPr>
              <a:t>Ekspert Systems(ESs)</a:t>
            </a:r>
          </a:p>
        </p:txBody>
      </p:sp>
      <p:sp>
        <p:nvSpPr>
          <p:cNvPr id="120837" name="Rectangle 3"/>
          <p:cNvSpPr>
            <a:spLocks noChangeArrowheads="1"/>
          </p:cNvSpPr>
          <p:nvPr/>
        </p:nvSpPr>
        <p:spPr bwMode="auto">
          <a:xfrm>
            <a:off x="451338" y="1989138"/>
            <a:ext cx="8043497" cy="1477328"/>
          </a:xfrm>
          <a:prstGeom prst="rect">
            <a:avLst/>
          </a:prstGeom>
          <a:solidFill>
            <a:srgbClr val="CCFFFF"/>
          </a:solidFill>
          <a:ln w="9525">
            <a:noFill/>
            <a:miter lim="800000"/>
            <a:headEnd/>
            <a:tailEnd/>
          </a:ln>
        </p:spPr>
        <p:txBody>
          <a:bodyPr>
            <a:spAutoFit/>
          </a:bodyPr>
          <a:lstStyle/>
          <a:p>
            <a:pPr algn="l"/>
            <a:r>
              <a:rPr lang="en-US" sz="1800" b="0" baseline="0">
                <a:solidFill>
                  <a:srgbClr val="0033CC"/>
                </a:solidFill>
              </a:rPr>
              <a:t>Sistemet e  Ekspertëve- Ekspert Systems(ESs).tentojnë të kopjojn punën e ekspertëve (njerëzve) duke i aplikuar aftësitë  e tyre rezonuese (mendimit logjik), njohuritë dhe ekspertizat brenda një sferë të caktuar. </a:t>
            </a:r>
            <a:br>
              <a:rPr lang="en-US" sz="1800" b="0" baseline="0">
                <a:solidFill>
                  <a:srgbClr val="0033CC"/>
                </a:solidFill>
              </a:rPr>
            </a:br>
            <a:r>
              <a:rPr lang="en-US" sz="1800" b="0" baseline="0">
                <a:solidFill>
                  <a:srgbClr val="0033CC"/>
                </a:solidFill>
              </a:rPr>
              <a:t>Këto sisteme janë kryesisht të dizajnuara për të mbështetur këshilltarët (knowledge workers)</a:t>
            </a:r>
          </a:p>
        </p:txBody>
      </p:sp>
      <p:sp>
        <p:nvSpPr>
          <p:cNvPr id="120838" name="Rectangle 5"/>
          <p:cNvSpPr>
            <a:spLocks noChangeArrowheads="1"/>
          </p:cNvSpPr>
          <p:nvPr/>
        </p:nvSpPr>
        <p:spPr bwMode="auto">
          <a:xfrm>
            <a:off x="252048" y="3573465"/>
            <a:ext cx="8308731" cy="1661993"/>
          </a:xfrm>
          <a:prstGeom prst="rect">
            <a:avLst/>
          </a:prstGeom>
          <a:solidFill>
            <a:srgbClr val="CCFFFF"/>
          </a:solidFill>
          <a:ln w="9525">
            <a:noFill/>
            <a:miter lim="800000"/>
            <a:headEnd/>
            <a:tailEnd/>
          </a:ln>
        </p:spPr>
        <p:txBody>
          <a:bodyPr anchor="ctr">
            <a:spAutoFit/>
          </a:bodyPr>
          <a:lstStyle/>
          <a:p>
            <a:pPr algn="l">
              <a:buFontTx/>
              <a:buChar char="•"/>
            </a:pPr>
            <a:r>
              <a:rPr lang="en-US" sz="1700" b="0" baseline="0">
                <a:solidFill>
                  <a:srgbClr val="96004B"/>
                </a:solidFill>
                <a:latin typeface="Comic Sans MS" pitchFamily="66" charset="0"/>
              </a:rPr>
              <a:t>Një Sistem i Ekspertëve është një program kompjuterik i cili simulon gjykimin dhe sjelljen e njeriut apo një organizate që ka njohuri ekspertësh dhe përvojë në një fushë të caktuar. </a:t>
            </a:r>
          </a:p>
          <a:p>
            <a:pPr algn="l">
              <a:buFontTx/>
              <a:buChar char="•"/>
            </a:pPr>
            <a:r>
              <a:rPr lang="en-US" sz="1700" b="0" baseline="0">
                <a:solidFill>
                  <a:srgbClr val="96004B"/>
                </a:solidFill>
                <a:latin typeface="Comic Sans MS" pitchFamily="66" charset="0"/>
              </a:rPr>
              <a:t>Në mënyrë tipike, një sistem i tillë përmban një bazë të diturive e cila përmban përvojën e akumuluar dhe një sërë rregullash për aplikimin e njohurive bazë për çdo situatë të veçantë që përshkruhet në program</a:t>
            </a:r>
            <a:r>
              <a:rPr lang="en-US" sz="1700" b="0" baseline="0">
                <a:solidFill>
                  <a:srgbClr val="666699"/>
                </a:solidFill>
                <a:latin typeface="Comic Sans MS" pitchFamily="66" charset="0"/>
              </a:rPr>
              <a:t>.</a:t>
            </a:r>
            <a:r>
              <a:rPr lang="en-US" sz="1600" b="0" baseline="0">
                <a:solidFill>
                  <a:srgbClr val="666699"/>
                </a:solidFill>
                <a:latin typeface="Comic Sans MS" pitchFamily="66"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2011</a:t>
            </a:r>
            <a:endParaRPr lang="en-GB"/>
          </a:p>
        </p:txBody>
      </p:sp>
      <p:sp>
        <p:nvSpPr>
          <p:cNvPr id="9" name="Slide Number Placeholder 5"/>
          <p:cNvSpPr>
            <a:spLocks noGrp="1"/>
          </p:cNvSpPr>
          <p:nvPr>
            <p:ph type="sldNum" sz="quarter" idx="12"/>
          </p:nvPr>
        </p:nvSpPr>
        <p:spPr/>
        <p:txBody>
          <a:bodyPr/>
          <a:lstStyle/>
          <a:p>
            <a:pPr>
              <a:defRPr/>
            </a:pPr>
            <a:fld id="{79293920-C451-4BA8-A042-E6D1DD84B14E}" type="slidenum">
              <a:rPr lang="en-GB"/>
              <a:pPr>
                <a:defRPr/>
              </a:pPr>
              <a:t>6</a:t>
            </a:fld>
            <a:endParaRPr lang="en-GB"/>
          </a:p>
        </p:txBody>
      </p:sp>
      <p:pic>
        <p:nvPicPr>
          <p:cNvPr id="67588" name="Picture 3"/>
          <p:cNvPicPr>
            <a:picLocks noChangeAspect="1" noChangeArrowheads="1"/>
          </p:cNvPicPr>
          <p:nvPr/>
        </p:nvPicPr>
        <p:blipFill>
          <a:blip r:embed="rId2"/>
          <a:srcRect/>
          <a:stretch>
            <a:fillRect/>
          </a:stretch>
        </p:blipFill>
        <p:spPr bwMode="auto">
          <a:xfrm>
            <a:off x="178777" y="404816"/>
            <a:ext cx="3172558" cy="3171825"/>
          </a:xfrm>
          <a:prstGeom prst="rect">
            <a:avLst/>
          </a:prstGeom>
          <a:noFill/>
          <a:ln w="9525">
            <a:noFill/>
            <a:miter lim="800000"/>
            <a:headEnd/>
            <a:tailEnd/>
          </a:ln>
        </p:spPr>
      </p:pic>
      <p:sp>
        <p:nvSpPr>
          <p:cNvPr id="67589" name="Rectangle 4"/>
          <p:cNvSpPr>
            <a:spLocks noChangeArrowheads="1"/>
          </p:cNvSpPr>
          <p:nvPr/>
        </p:nvSpPr>
        <p:spPr bwMode="auto">
          <a:xfrm>
            <a:off x="-359475" y="2565400"/>
            <a:ext cx="2767104" cy="338554"/>
          </a:xfrm>
          <a:prstGeom prst="rect">
            <a:avLst/>
          </a:prstGeom>
          <a:noFill/>
          <a:ln w="9525">
            <a:noFill/>
            <a:miter lim="800000"/>
            <a:headEnd/>
            <a:tailEnd/>
          </a:ln>
        </p:spPr>
        <p:txBody>
          <a:bodyPr wrap="none">
            <a:spAutoFit/>
          </a:bodyPr>
          <a:lstStyle/>
          <a:p>
            <a:pPr algn="r"/>
            <a:r>
              <a:rPr lang="en-US" sz="1600">
                <a:latin typeface="Comic Sans MS" pitchFamily="66" charset="0"/>
              </a:rPr>
              <a:t>Client-server Architecture</a:t>
            </a:r>
          </a:p>
        </p:txBody>
      </p:sp>
      <p:pic>
        <p:nvPicPr>
          <p:cNvPr id="67590" name="Picture 6" descr="peertopeer"/>
          <p:cNvPicPr>
            <a:picLocks noChangeAspect="1" noChangeArrowheads="1"/>
          </p:cNvPicPr>
          <p:nvPr/>
        </p:nvPicPr>
        <p:blipFill>
          <a:blip r:embed="rId3"/>
          <a:srcRect/>
          <a:stretch>
            <a:fillRect/>
          </a:stretch>
        </p:blipFill>
        <p:spPr bwMode="auto">
          <a:xfrm>
            <a:off x="4500197" y="333375"/>
            <a:ext cx="3168162" cy="2851150"/>
          </a:xfrm>
          <a:prstGeom prst="rect">
            <a:avLst/>
          </a:prstGeom>
          <a:noFill/>
          <a:ln w="9525">
            <a:noFill/>
            <a:miter lim="800000"/>
            <a:headEnd/>
            <a:tailEnd/>
          </a:ln>
        </p:spPr>
      </p:pic>
      <p:sp>
        <p:nvSpPr>
          <p:cNvPr id="67591" name="Rectangle 7"/>
          <p:cNvSpPr>
            <a:spLocks noChangeArrowheads="1"/>
          </p:cNvSpPr>
          <p:nvPr/>
        </p:nvSpPr>
        <p:spPr bwMode="auto">
          <a:xfrm>
            <a:off x="5077558" y="3068641"/>
            <a:ext cx="3684022" cy="477054"/>
          </a:xfrm>
          <a:prstGeom prst="rect">
            <a:avLst/>
          </a:prstGeom>
          <a:noFill/>
          <a:ln w="9525">
            <a:noFill/>
            <a:miter lim="800000"/>
            <a:headEnd/>
            <a:tailEnd/>
          </a:ln>
        </p:spPr>
        <p:txBody>
          <a:bodyPr wrap="none" anchor="ctr">
            <a:spAutoFit/>
          </a:bodyPr>
          <a:lstStyle/>
          <a:p>
            <a:pPr algn="l"/>
            <a:r>
              <a:rPr lang="en-US" sz="1600">
                <a:latin typeface="Comic Sans MS" pitchFamily="66" charset="0"/>
              </a:rPr>
              <a:t>Peer to peer Network Architecture</a:t>
            </a:r>
            <a:r>
              <a:rPr lang="en-US" sz="2500" b="0">
                <a:latin typeface="Comic Sans MS" pitchFamily="66" charset="0"/>
              </a:rPr>
              <a:t> </a:t>
            </a:r>
          </a:p>
        </p:txBody>
      </p:sp>
      <p:pic>
        <p:nvPicPr>
          <p:cNvPr id="67592" name="Picture 8" descr="peer-to-peer_manifesto-id4898831_size485.jpg"/>
          <p:cNvPicPr>
            <a:picLocks noChangeAspect="1" noChangeArrowheads="1"/>
          </p:cNvPicPr>
          <p:nvPr/>
        </p:nvPicPr>
        <p:blipFill>
          <a:blip r:embed="rId4"/>
          <a:srcRect/>
          <a:stretch>
            <a:fillRect/>
          </a:stretch>
        </p:blipFill>
        <p:spPr bwMode="auto">
          <a:xfrm>
            <a:off x="4717075" y="3429003"/>
            <a:ext cx="3408485" cy="2981325"/>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2011</a:t>
            </a:r>
            <a:endParaRPr lang="en-GB"/>
          </a:p>
        </p:txBody>
      </p:sp>
      <p:sp>
        <p:nvSpPr>
          <p:cNvPr id="7" name="Slide Number Placeholder 5"/>
          <p:cNvSpPr>
            <a:spLocks noGrp="1"/>
          </p:cNvSpPr>
          <p:nvPr>
            <p:ph type="sldNum" sz="quarter" idx="12"/>
          </p:nvPr>
        </p:nvSpPr>
        <p:spPr/>
        <p:txBody>
          <a:bodyPr/>
          <a:lstStyle/>
          <a:p>
            <a:pPr>
              <a:defRPr/>
            </a:pPr>
            <a:fld id="{7B002585-BAA4-44A9-93CB-E9A37904F3B0}" type="slidenum">
              <a:rPr lang="en-GB"/>
              <a:pPr>
                <a:defRPr/>
              </a:pPr>
              <a:t>60</a:t>
            </a:fld>
            <a:endParaRPr lang="en-GB"/>
          </a:p>
        </p:txBody>
      </p:sp>
      <p:sp>
        <p:nvSpPr>
          <p:cNvPr id="1226754" name="Rectangle 2"/>
          <p:cNvSpPr>
            <a:spLocks noGrp="1" noChangeArrowheads="1"/>
          </p:cNvSpPr>
          <p:nvPr>
            <p:ph type="title"/>
          </p:nvPr>
        </p:nvSpPr>
        <p:spPr>
          <a:xfrm>
            <a:off x="1581152" y="6237288"/>
            <a:ext cx="6544408" cy="360362"/>
          </a:xfrm>
          <a:solidFill>
            <a:srgbClr val="FFFFCC"/>
          </a:solidFill>
        </p:spPr>
        <p:txBody>
          <a:bodyPr/>
          <a:lstStyle/>
          <a:p>
            <a:pPr eaLnBrk="1" hangingPunct="1">
              <a:defRPr/>
            </a:pPr>
            <a:r>
              <a:rPr lang="en-US" sz="1400" b="1" smtClean="0">
                <a:solidFill>
                  <a:srgbClr val="003399"/>
                </a:solidFill>
                <a:effectLst>
                  <a:outerShdw blurRad="38100" dist="38100" dir="2700000" algn="tl">
                    <a:srgbClr val="000000"/>
                  </a:outerShdw>
                </a:effectLst>
                <a:latin typeface="Verdana" pitchFamily="34" charset="0"/>
              </a:rPr>
              <a:t>Shembuj t</a:t>
            </a:r>
            <a:r>
              <a:rPr lang="en-US" sz="1400" b="1" smtClean="0">
                <a:solidFill>
                  <a:srgbClr val="003399"/>
                </a:solidFill>
                <a:effectLst>
                  <a:outerShdw blurRad="38100" dist="38100" dir="2700000" algn="tl">
                    <a:srgbClr val="000000"/>
                  </a:outerShdw>
                </a:effectLst>
                <a:latin typeface="Verdana" pitchFamily="34" charset="0"/>
                <a:cs typeface="Tahoma" pitchFamily="34" charset="0"/>
              </a:rPr>
              <a:t>ë</a:t>
            </a:r>
            <a:r>
              <a:rPr lang="en-US" sz="1400" b="1" smtClean="0">
                <a:solidFill>
                  <a:srgbClr val="003399"/>
                </a:solidFill>
                <a:effectLst>
                  <a:outerShdw blurRad="38100" dist="38100" dir="2700000" algn="tl">
                    <a:srgbClr val="000000"/>
                  </a:outerShdw>
                </a:effectLst>
                <a:latin typeface="Verdana" pitchFamily="34" charset="0"/>
              </a:rPr>
              <a:t> Sistemit t</a:t>
            </a:r>
            <a:r>
              <a:rPr lang="en-US" sz="1400" b="1" smtClean="0">
                <a:solidFill>
                  <a:srgbClr val="003399"/>
                </a:solidFill>
                <a:effectLst>
                  <a:outerShdw blurRad="38100" dist="38100" dir="2700000" algn="tl">
                    <a:srgbClr val="000000"/>
                  </a:outerShdw>
                </a:effectLst>
                <a:latin typeface="Verdana" pitchFamily="34" charset="0"/>
                <a:cs typeface="Tahoma" pitchFamily="34" charset="0"/>
              </a:rPr>
              <a:t>ë Ekspertëve</a:t>
            </a:r>
          </a:p>
        </p:txBody>
      </p:sp>
      <p:pic>
        <p:nvPicPr>
          <p:cNvPr id="121861" name="Picture 3" descr="Abacus-developed expert systems are in use in a variety of business and industry environments, solving complex problems daily."/>
          <p:cNvPicPr>
            <a:picLocks noChangeAspect="1" noChangeArrowheads="1"/>
          </p:cNvPicPr>
          <p:nvPr/>
        </p:nvPicPr>
        <p:blipFill>
          <a:blip r:embed="rId3"/>
          <a:srcRect/>
          <a:stretch>
            <a:fillRect/>
          </a:stretch>
        </p:blipFill>
        <p:spPr bwMode="auto">
          <a:xfrm>
            <a:off x="517283" y="620713"/>
            <a:ext cx="4188069" cy="2362200"/>
          </a:xfrm>
          <a:prstGeom prst="rect">
            <a:avLst/>
          </a:prstGeom>
          <a:noFill/>
          <a:ln w="9525">
            <a:noFill/>
            <a:miter lim="800000"/>
            <a:headEnd/>
            <a:tailEnd/>
          </a:ln>
        </p:spPr>
      </p:pic>
      <p:pic>
        <p:nvPicPr>
          <p:cNvPr id="121862" name="Picture 4" descr="p7653"/>
          <p:cNvPicPr>
            <a:picLocks noChangeAspect="1" noChangeArrowheads="1"/>
          </p:cNvPicPr>
          <p:nvPr/>
        </p:nvPicPr>
        <p:blipFill>
          <a:blip r:embed="rId4"/>
          <a:srcRect/>
          <a:stretch>
            <a:fillRect/>
          </a:stretch>
        </p:blipFill>
        <p:spPr bwMode="auto">
          <a:xfrm>
            <a:off x="2776904" y="2997203"/>
            <a:ext cx="5451231" cy="31480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3F581EE-D33A-4A6E-BF50-FC7ED3A02582}" type="slidenum">
              <a:rPr lang="en-GB"/>
              <a:pPr>
                <a:defRPr/>
              </a:pPr>
              <a:t>61</a:t>
            </a:fld>
            <a:endParaRPr lang="en-GB"/>
          </a:p>
        </p:txBody>
      </p:sp>
      <p:sp>
        <p:nvSpPr>
          <p:cNvPr id="1228802" name="Rectangle 2"/>
          <p:cNvSpPr>
            <a:spLocks noChangeArrowheads="1"/>
          </p:cNvSpPr>
          <p:nvPr/>
        </p:nvSpPr>
        <p:spPr bwMode="auto">
          <a:xfrm>
            <a:off x="2" y="2"/>
            <a:ext cx="4985238" cy="3385542"/>
          </a:xfrm>
          <a:prstGeom prst="rect">
            <a:avLst/>
          </a:prstGeom>
          <a:solidFill>
            <a:srgbClr val="FFFFCC"/>
          </a:solidFill>
          <a:ln w="9525">
            <a:noFill/>
            <a:miter lim="800000"/>
            <a:headEnd/>
            <a:tailEnd/>
          </a:ln>
          <a:effectLst/>
        </p:spPr>
        <p:txBody>
          <a:bodyPr>
            <a:spAutoFit/>
          </a:bodyPr>
          <a:lstStyle/>
          <a:p>
            <a:pPr algn="l">
              <a:defRPr/>
            </a:pPr>
            <a:r>
              <a:rPr lang="en-US" sz="1800" baseline="0">
                <a:solidFill>
                  <a:srgbClr val="96004B"/>
                </a:solidFill>
                <a:effectLst>
                  <a:outerShdw blurRad="38100" dist="38100" dir="2700000" algn="tl">
                    <a:srgbClr val="000000"/>
                  </a:outerShdw>
                </a:effectLst>
              </a:rPr>
              <a:t>Sistemet Informative të Ekzekutivit (Ekzekutive Information Systems-EIS)</a:t>
            </a:r>
          </a:p>
          <a:p>
            <a:pPr algn="l">
              <a:defRPr/>
            </a:pPr>
            <a:r>
              <a:rPr lang="en-US" sz="1700" baseline="0">
                <a:solidFill>
                  <a:srgbClr val="003300"/>
                </a:solidFill>
              </a:rPr>
              <a:t> </a:t>
            </a:r>
          </a:p>
          <a:p>
            <a:pPr algn="l">
              <a:buFontTx/>
              <a:buChar char="•"/>
              <a:defRPr/>
            </a:pPr>
            <a:r>
              <a:rPr lang="en-US" sz="1600" baseline="0"/>
              <a:t>Mbështetin Menaxherët e Lartë apo të ashtuquajturit Top Menaxherët e Organizatës.</a:t>
            </a:r>
          </a:p>
          <a:p>
            <a:pPr algn="l">
              <a:buFontTx/>
              <a:buChar char="•"/>
              <a:defRPr/>
            </a:pPr>
            <a:r>
              <a:rPr lang="en-US" sz="1600" baseline="0"/>
              <a:t>SI të Ekzekutivit ofrojnë respektivisht mundësojnë:</a:t>
            </a:r>
            <a:r>
              <a:rPr lang="en-US" sz="1600"/>
              <a:t> </a:t>
            </a:r>
          </a:p>
          <a:p>
            <a:pPr algn="l">
              <a:defRPr/>
            </a:pPr>
            <a:r>
              <a:rPr lang="en-US" sz="1600" baseline="0">
                <a:solidFill>
                  <a:srgbClr val="008080"/>
                </a:solidFill>
              </a:rPr>
              <a:t> </a:t>
            </a:r>
            <a:r>
              <a:rPr lang="en-US" sz="1600" baseline="0">
                <a:solidFill>
                  <a:srgbClr val="0033CC"/>
                </a:solidFill>
                <a:effectLst>
                  <a:outerShdw blurRad="38100" dist="38100" dir="2700000" algn="tl">
                    <a:srgbClr val="000000"/>
                  </a:outerShdw>
                </a:effectLst>
              </a:rPr>
              <a:t>- Qasje të shpejtë informacionve aktuale </a:t>
            </a:r>
          </a:p>
          <a:p>
            <a:pPr algn="l">
              <a:defRPr/>
            </a:pPr>
            <a:r>
              <a:rPr lang="en-US" sz="1600" baseline="0">
                <a:solidFill>
                  <a:srgbClr val="0033CC"/>
                </a:solidFill>
                <a:effectLst>
                  <a:outerShdw blurRad="38100" dist="38100" dir="2700000" algn="tl">
                    <a:srgbClr val="000000"/>
                  </a:outerShdw>
                </a:effectLst>
              </a:rPr>
              <a:t>    si dhe</a:t>
            </a:r>
          </a:p>
          <a:p>
            <a:pPr algn="l">
              <a:defRPr/>
            </a:pPr>
            <a:r>
              <a:rPr lang="en-US" sz="1600" baseline="0">
                <a:solidFill>
                  <a:srgbClr val="0033CC"/>
                </a:solidFill>
                <a:effectLst>
                  <a:outerShdw blurRad="38100" dist="38100" dir="2700000" algn="tl">
                    <a:srgbClr val="000000"/>
                  </a:outerShdw>
                </a:effectLst>
              </a:rPr>
              <a:t> - Qasje të drejtpërdrejtë informatave të strukturuara në formë të raporteve</a:t>
            </a:r>
            <a:r>
              <a:rPr lang="en-US" sz="1600" b="0" baseline="0">
                <a:solidFill>
                  <a:srgbClr val="0066CC"/>
                </a:solidFill>
              </a:rPr>
              <a:t> </a:t>
            </a:r>
          </a:p>
          <a:p>
            <a:pPr algn="l">
              <a:defRPr/>
            </a:pPr>
            <a:endParaRPr lang="en-US" sz="1600" b="0" baseline="0">
              <a:solidFill>
                <a:srgbClr val="0066CC"/>
              </a:solidFill>
            </a:endParaRPr>
          </a:p>
          <a:p>
            <a:pPr algn="l">
              <a:defRPr/>
            </a:pPr>
            <a:endParaRPr lang="en-US" sz="1700" b="0" baseline="0">
              <a:latin typeface="Comic Sans MS" pitchFamily="66" charset="0"/>
            </a:endParaRPr>
          </a:p>
        </p:txBody>
      </p:sp>
      <p:pic>
        <p:nvPicPr>
          <p:cNvPr id="122885" name="Picture 3" descr="BI_Stack"/>
          <p:cNvPicPr>
            <a:picLocks noChangeAspect="1" noChangeArrowheads="1"/>
          </p:cNvPicPr>
          <p:nvPr/>
        </p:nvPicPr>
        <p:blipFill>
          <a:blip r:embed="rId3"/>
          <a:srcRect/>
          <a:stretch>
            <a:fillRect/>
          </a:stretch>
        </p:blipFill>
        <p:spPr bwMode="auto">
          <a:xfrm>
            <a:off x="4705351" y="1960563"/>
            <a:ext cx="4438650" cy="462121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2011</a:t>
            </a:r>
            <a:endParaRPr lang="en-GB"/>
          </a:p>
        </p:txBody>
      </p:sp>
      <p:sp>
        <p:nvSpPr>
          <p:cNvPr id="8" name="Slide Number Placeholder 5"/>
          <p:cNvSpPr>
            <a:spLocks noGrp="1"/>
          </p:cNvSpPr>
          <p:nvPr>
            <p:ph type="sldNum" sz="quarter" idx="12"/>
          </p:nvPr>
        </p:nvSpPr>
        <p:spPr/>
        <p:txBody>
          <a:bodyPr/>
          <a:lstStyle/>
          <a:p>
            <a:pPr>
              <a:defRPr/>
            </a:pPr>
            <a:fld id="{8678A528-776A-4810-B241-C4EA23342CF2}" type="slidenum">
              <a:rPr lang="en-GB"/>
              <a:pPr>
                <a:defRPr/>
              </a:pPr>
              <a:t>62</a:t>
            </a:fld>
            <a:endParaRPr lang="en-GB"/>
          </a:p>
        </p:txBody>
      </p:sp>
      <p:sp>
        <p:nvSpPr>
          <p:cNvPr id="1230850" name="Rectangle 2"/>
          <p:cNvSpPr>
            <a:spLocks noChangeArrowheads="1"/>
          </p:cNvSpPr>
          <p:nvPr/>
        </p:nvSpPr>
        <p:spPr bwMode="auto">
          <a:xfrm>
            <a:off x="252048" y="4127501"/>
            <a:ext cx="4171950" cy="1248404"/>
          </a:xfrm>
          <a:prstGeom prst="rect">
            <a:avLst/>
          </a:prstGeom>
          <a:solidFill>
            <a:srgbClr val="FFFF99"/>
          </a:solidFill>
          <a:ln w="9525">
            <a:noFill/>
            <a:miter lim="800000"/>
            <a:headEnd/>
            <a:tailEnd/>
          </a:ln>
          <a:effectLst/>
        </p:spPr>
        <p:txBody>
          <a:bodyPr lIns="0" tIns="0" rIns="0" bIns="47610" anchor="ctr">
            <a:spAutoFit/>
          </a:bodyPr>
          <a:lstStyle/>
          <a:p>
            <a:pPr algn="l">
              <a:defRPr/>
            </a:pPr>
            <a:r>
              <a:rPr lang="en-US" sz="1400" baseline="0">
                <a:solidFill>
                  <a:srgbClr val="A50021"/>
                </a:solidFill>
                <a:latin typeface="Comic Sans MS" pitchFamily="66" charset="0"/>
                <a:cs typeface="Arial" charset="0"/>
              </a:rPr>
              <a:t> </a:t>
            </a:r>
            <a:r>
              <a:rPr lang="en-US" sz="1500" baseline="0">
                <a:solidFill>
                  <a:srgbClr val="111111"/>
                </a:solidFill>
                <a:cs typeface="Arial" charset="0"/>
              </a:rPr>
              <a:t>Format dhe llojet e raporteve  me  të  </a:t>
            </a:r>
          </a:p>
          <a:p>
            <a:pPr algn="l">
              <a:defRPr/>
            </a:pPr>
            <a:r>
              <a:rPr lang="en-US" sz="1500" baseline="0">
                <a:solidFill>
                  <a:srgbClr val="111111"/>
                </a:solidFill>
                <a:cs typeface="Arial" charset="0"/>
              </a:rPr>
              <a:t> cilet mbështeten  Top Menaxheret nga </a:t>
            </a:r>
            <a:r>
              <a:rPr lang="en-US" sz="1500" baseline="0">
                <a:solidFill>
                  <a:srgbClr val="111111"/>
                </a:solidFill>
              </a:rPr>
              <a:t>SI të Ekzekutivit</a:t>
            </a:r>
          </a:p>
          <a:p>
            <a:pPr algn="l">
              <a:defRPr/>
            </a:pPr>
            <a:r>
              <a:rPr lang="en-US" sz="1500" baseline="0">
                <a:solidFill>
                  <a:srgbClr val="A50021"/>
                </a:solidFill>
                <a:effectLst>
                  <a:outerShdw blurRad="38100" dist="38100" dir="2700000" algn="tl">
                    <a:srgbClr val="000000"/>
                  </a:outerShdw>
                </a:effectLst>
              </a:rPr>
              <a:t>(</a:t>
            </a:r>
            <a:r>
              <a:rPr lang="en-US" sz="1500" baseline="0">
                <a:solidFill>
                  <a:srgbClr val="A50021"/>
                </a:solidFill>
                <a:effectLst>
                  <a:outerShdw blurRad="38100" dist="38100" dir="2700000" algn="tl">
                    <a:srgbClr val="000000"/>
                  </a:outerShdw>
                </a:effectLst>
                <a:cs typeface="Arial" charset="0"/>
              </a:rPr>
              <a:t>Executive Information System-EIS)</a:t>
            </a:r>
          </a:p>
          <a:p>
            <a:pPr algn="l" eaLnBrk="0" hangingPunct="0">
              <a:defRPr/>
            </a:pPr>
            <a:r>
              <a:rPr lang="en-US" sz="900" b="0" baseline="0">
                <a:latin typeface="Comic Sans MS" pitchFamily="66" charset="0"/>
              </a:rPr>
              <a:t/>
            </a:r>
            <a:br>
              <a:rPr lang="en-US" sz="900" b="0" baseline="0">
                <a:latin typeface="Comic Sans MS" pitchFamily="66" charset="0"/>
              </a:rPr>
            </a:br>
            <a:endParaRPr lang="en-US" sz="900" b="0" baseline="0">
              <a:latin typeface="Comic Sans MS" pitchFamily="66" charset="0"/>
            </a:endParaRPr>
          </a:p>
        </p:txBody>
      </p:sp>
      <p:pic>
        <p:nvPicPr>
          <p:cNvPr id="123909" name="Picture 3" descr="Executive Information System (EIS)"/>
          <p:cNvPicPr>
            <a:picLocks noChangeAspect="1" noChangeArrowheads="1"/>
          </p:cNvPicPr>
          <p:nvPr/>
        </p:nvPicPr>
        <p:blipFill>
          <a:blip r:embed="rId3"/>
          <a:srcRect/>
          <a:stretch>
            <a:fillRect/>
          </a:stretch>
        </p:blipFill>
        <p:spPr bwMode="auto">
          <a:xfrm>
            <a:off x="4572002" y="0"/>
            <a:ext cx="4453304" cy="3770313"/>
          </a:xfrm>
          <a:prstGeom prst="rect">
            <a:avLst/>
          </a:prstGeom>
          <a:noFill/>
          <a:ln w="9525">
            <a:noFill/>
            <a:miter lim="800000"/>
            <a:headEnd/>
            <a:tailEnd/>
          </a:ln>
        </p:spPr>
      </p:pic>
      <p:pic>
        <p:nvPicPr>
          <p:cNvPr id="123910" name="Picture 4" descr="data1"/>
          <p:cNvPicPr>
            <a:picLocks noChangeAspect="1" noChangeArrowheads="1"/>
          </p:cNvPicPr>
          <p:nvPr/>
        </p:nvPicPr>
        <p:blipFill>
          <a:blip r:embed="rId4"/>
          <a:srcRect/>
          <a:stretch>
            <a:fillRect/>
          </a:stretch>
        </p:blipFill>
        <p:spPr bwMode="auto">
          <a:xfrm>
            <a:off x="451340" y="0"/>
            <a:ext cx="4060581" cy="3775075"/>
          </a:xfrm>
          <a:prstGeom prst="rect">
            <a:avLst/>
          </a:prstGeom>
          <a:noFill/>
          <a:ln w="9525">
            <a:noFill/>
            <a:miter lim="800000"/>
            <a:headEnd/>
            <a:tailEnd/>
          </a:ln>
        </p:spPr>
      </p:pic>
      <p:pic>
        <p:nvPicPr>
          <p:cNvPr id="123911" name="Picture 5" descr="FM-Discovery-TN">
            <a:hlinkClick r:id="rId5"/>
          </p:cNvPr>
          <p:cNvPicPr>
            <a:picLocks noChangeAspect="1" noChangeArrowheads="1"/>
          </p:cNvPicPr>
          <p:nvPr/>
        </p:nvPicPr>
        <p:blipFill>
          <a:blip r:embed="rId6"/>
          <a:srcRect/>
          <a:stretch>
            <a:fillRect/>
          </a:stretch>
        </p:blipFill>
        <p:spPr bwMode="auto">
          <a:xfrm>
            <a:off x="4637944" y="3789366"/>
            <a:ext cx="4321419" cy="30686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3AC37FBF-2836-426F-977F-1E134AF19673}" type="slidenum">
              <a:rPr lang="en-GB"/>
              <a:pPr>
                <a:defRPr/>
              </a:pPr>
              <a:t>7</a:t>
            </a:fld>
            <a:endParaRPr lang="en-GB"/>
          </a:p>
        </p:txBody>
      </p:sp>
      <p:sp>
        <p:nvSpPr>
          <p:cNvPr id="991234" name="Rectangle 2"/>
          <p:cNvSpPr>
            <a:spLocks noGrp="1" noChangeArrowheads="1"/>
          </p:cNvSpPr>
          <p:nvPr>
            <p:ph type="body" idx="1"/>
          </p:nvPr>
        </p:nvSpPr>
        <p:spPr>
          <a:xfrm>
            <a:off x="451338" y="1916113"/>
            <a:ext cx="8229600" cy="2952750"/>
          </a:xfrm>
          <a:solidFill>
            <a:srgbClr val="FFFFCC"/>
          </a:solidFill>
        </p:spPr>
        <p:txBody>
          <a:bodyPr/>
          <a:lstStyle/>
          <a:p>
            <a:pPr eaLnBrk="1" hangingPunct="1">
              <a:buFontTx/>
              <a:buNone/>
              <a:defRPr/>
            </a:pPr>
            <a:endParaRPr lang="en-US" sz="1800" smtClean="0">
              <a:latin typeface="Verdana" pitchFamily="34" charset="0"/>
            </a:endParaRPr>
          </a:p>
          <a:p>
            <a:pPr eaLnBrk="1" hangingPunct="1">
              <a:defRPr/>
            </a:pPr>
            <a:r>
              <a:rPr lang="en-US" sz="1800" smtClean="0">
                <a:latin typeface="Verdana" pitchFamily="34" charset="0"/>
              </a:rPr>
              <a:t>Paraqesin/emrim sinonim </a:t>
            </a:r>
            <a:r>
              <a:rPr lang="en-US" sz="1800" smtClean="0">
                <a:latin typeface="Verdana" pitchFamily="34" charset="0"/>
                <a:cs typeface="Tahoma" pitchFamily="34" charset="0"/>
              </a:rPr>
              <a:t> për një komunikacion ndërmjet të barabartëve në një rrjetë kompjuterike</a:t>
            </a:r>
          </a:p>
          <a:p>
            <a:pPr eaLnBrk="1" hangingPunct="1">
              <a:defRPr/>
            </a:pPr>
            <a:r>
              <a:rPr lang="en-US" sz="1800" smtClean="0">
                <a:latin typeface="Verdana" pitchFamily="34" charset="0"/>
                <a:cs typeface="Tahoma" pitchFamily="34" charset="0"/>
              </a:rPr>
              <a:t>Në një rrjetë të quajtur </a:t>
            </a:r>
            <a:r>
              <a:rPr lang="en-US" sz="1800" i="1" smtClean="0">
                <a:solidFill>
                  <a:srgbClr val="96004B"/>
                </a:solidFill>
                <a:effectLst>
                  <a:outerShdw blurRad="38100" dist="38100" dir="2700000" algn="tl">
                    <a:srgbClr val="000000"/>
                  </a:outerShdw>
                </a:effectLst>
                <a:latin typeface="Verdana" pitchFamily="34" charset="0"/>
                <a:cs typeface="Tahoma" pitchFamily="34" charset="0"/>
              </a:rPr>
              <a:t>peer to peer</a:t>
            </a:r>
            <a:r>
              <a:rPr lang="en-US" sz="1800" i="1" smtClean="0">
                <a:latin typeface="Verdana" pitchFamily="34" charset="0"/>
                <a:cs typeface="Tahoma" pitchFamily="34" charset="0"/>
              </a:rPr>
              <a:t>  </a:t>
            </a:r>
            <a:r>
              <a:rPr lang="en-US" sz="1800" smtClean="0">
                <a:latin typeface="Verdana" pitchFamily="34" charset="0"/>
                <a:cs typeface="Tahoma" pitchFamily="34" charset="0"/>
              </a:rPr>
              <a:t>të gjith kompjutorët janë të barabart dhe munden të kërkojnë shërbime dhe poashtu edhe të ofrojnë shërbime, pra kompjutorët munden në të njejtënkohë të shërbejn si stacione punuese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/client/</a:t>
            </a:r>
            <a:r>
              <a:rPr lang="en-US" sz="1800" smtClean="0">
                <a:latin typeface="Verdana" pitchFamily="34" charset="0"/>
                <a:cs typeface="Tahoma" pitchFamily="34" charset="0"/>
              </a:rPr>
              <a:t> por poashtu edhe të marin përsipër detyra nga rrjeti. </a:t>
            </a:r>
            <a:r>
              <a:rPr lang="en-US" sz="1800" b="1" smtClean="0">
                <a:solidFill>
                  <a:srgbClr val="96004B"/>
                </a:solidFill>
                <a:effectLst>
                  <a:outerShdw blurRad="38100" dist="38100" dir="2700000" algn="tl">
                    <a:srgbClr val="000000"/>
                  </a:outerShdw>
                </a:effectLst>
                <a:latin typeface="Verdana" pitchFamily="34" charset="0"/>
                <a:cs typeface="Tahoma" pitchFamily="34" charset="0"/>
              </a:rPr>
              <a:t>/server/</a:t>
            </a:r>
          </a:p>
          <a:p>
            <a:pPr eaLnBrk="1" hangingPunct="1">
              <a:defRPr/>
            </a:pPr>
            <a:endParaRPr lang="en-US" sz="1800" b="1" smtClean="0">
              <a:solidFill>
                <a:srgbClr val="96004B"/>
              </a:solidFill>
              <a:effectLst>
                <a:outerShdw blurRad="38100" dist="38100" dir="2700000" algn="tl">
                  <a:srgbClr val="000000"/>
                </a:outerShdw>
              </a:effectLst>
              <a:latin typeface="Verdana" pitchFamily="34" charset="0"/>
              <a:cs typeface="Tahoma" pitchFamily="34" charset="0"/>
            </a:endParaRPr>
          </a:p>
        </p:txBody>
      </p:sp>
      <p:sp>
        <p:nvSpPr>
          <p:cNvPr id="991235" name="Rectangle 3"/>
          <p:cNvSpPr>
            <a:spLocks noChangeArrowheads="1"/>
          </p:cNvSpPr>
          <p:nvPr/>
        </p:nvSpPr>
        <p:spPr bwMode="auto">
          <a:xfrm>
            <a:off x="317989" y="549278"/>
            <a:ext cx="8229600" cy="720725"/>
          </a:xfrm>
          <a:prstGeom prst="rect">
            <a:avLst/>
          </a:prstGeom>
          <a:solidFill>
            <a:srgbClr val="CCFFFF"/>
          </a:solidFill>
          <a:ln w="9525">
            <a:noFill/>
            <a:miter lim="800000"/>
            <a:headEnd/>
            <a:tailEnd/>
          </a:ln>
        </p:spPr>
        <p:txBody>
          <a:bodyPr/>
          <a:lstStyle/>
          <a:p>
            <a:pPr marL="342900" indent="-342900">
              <a:spcBef>
                <a:spcPct val="20000"/>
              </a:spcBef>
              <a:defRPr/>
            </a:pPr>
            <a:r>
              <a:rPr lang="en-US" sz="3200" b="0" baseline="0">
                <a:solidFill>
                  <a:srgbClr val="96004B"/>
                </a:solidFill>
                <a:latin typeface="Comic Sans MS" pitchFamily="66" charset="0"/>
              </a:rPr>
              <a:t>    </a:t>
            </a:r>
            <a:r>
              <a:rPr lang="en-US" sz="2400" baseline="0">
                <a:solidFill>
                  <a:srgbClr val="96004B"/>
                </a:solidFill>
                <a:effectLst>
                  <a:outerShdw blurRad="38100" dist="38100" dir="2700000" algn="tl">
                    <a:srgbClr val="000000"/>
                  </a:outerShdw>
                </a:effectLst>
              </a:rPr>
              <a:t>Peer to Peer </a:t>
            </a:r>
            <a:r>
              <a:rPr lang="en-US" sz="2400" baseline="0">
                <a:effectLst>
                  <a:outerShdw blurRad="38100" dist="38100" dir="2700000" algn="tl">
                    <a:srgbClr val="FFFFFF"/>
                  </a:outerShdw>
                </a:effectLst>
              </a:rPr>
              <a:t>nd</a:t>
            </a:r>
            <a:r>
              <a:rPr lang="en-US" sz="2400" baseline="0">
                <a:effectLst>
                  <a:outerShdw blurRad="38100" dist="38100" dir="2700000" algn="tl">
                    <a:srgbClr val="FFFFFF"/>
                  </a:outerShdw>
                </a:effectLst>
                <a:cs typeface="Tahoma" pitchFamily="34" charset="0"/>
              </a:rPr>
              <a:t>ërlidhja (</a:t>
            </a:r>
            <a:r>
              <a:rPr lang="en-US" sz="2400" baseline="0">
                <a:effectLst>
                  <a:outerShdw blurRad="38100" dist="38100" dir="2700000" algn="tl">
                    <a:srgbClr val="FFFFFF"/>
                  </a:outerShdw>
                </a:effectLst>
              </a:rPr>
              <a:t>arhitektura)</a:t>
            </a:r>
          </a:p>
          <a:p>
            <a:pPr marL="342900" indent="-342900">
              <a:spcBef>
                <a:spcPct val="20000"/>
              </a:spcBef>
              <a:defRPr/>
            </a:pPr>
            <a:endParaRPr lang="en-US" sz="1800" b="0" baseline="0"/>
          </a:p>
          <a:p>
            <a:pPr marL="342900" indent="-342900">
              <a:spcBef>
                <a:spcPct val="20000"/>
              </a:spcBef>
              <a:buFontTx/>
              <a:buChar char="•"/>
              <a:defRPr/>
            </a:pPr>
            <a:endParaRPr lang="en-US" sz="1800" b="0" baseline="0">
              <a:cs typeface="Tahom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D41D9E5F-1D22-40AD-8EC7-BA726D260A17}" type="slidenum">
              <a:rPr lang="en-GB"/>
              <a:pPr>
                <a:defRPr/>
              </a:pPr>
              <a:t>8</a:t>
            </a:fld>
            <a:endParaRPr lang="en-GB"/>
          </a:p>
        </p:txBody>
      </p:sp>
      <p:sp>
        <p:nvSpPr>
          <p:cNvPr id="1069058" name="Rectangle 2"/>
          <p:cNvSpPr>
            <a:spLocks noGrp="1" noChangeArrowheads="1"/>
          </p:cNvSpPr>
          <p:nvPr>
            <p:ph type="title"/>
          </p:nvPr>
        </p:nvSpPr>
        <p:spPr>
          <a:xfrm>
            <a:off x="650632" y="476250"/>
            <a:ext cx="6871189" cy="755650"/>
          </a:xfrm>
          <a:solidFill>
            <a:srgbClr val="CCFFCC"/>
          </a:solidFill>
        </p:spPr>
        <p:txBody>
          <a:bodyPr/>
          <a:lstStyle/>
          <a:p>
            <a:pPr eaLnBrk="1" hangingPunct="1">
              <a:defRPr/>
            </a:pPr>
            <a:r>
              <a:rPr lang="en-US" sz="3200" b="1" smtClean="0">
                <a:solidFill>
                  <a:srgbClr val="96004B"/>
                </a:solidFill>
                <a:effectLst>
                  <a:outerShdw blurRad="38100" dist="38100" dir="2700000" algn="tl">
                    <a:srgbClr val="000000"/>
                  </a:outerShdw>
                </a:effectLst>
                <a:latin typeface="Verdana" pitchFamily="34" charset="0"/>
              </a:rPr>
              <a:t>Interneti</a:t>
            </a:r>
            <a:r>
              <a:rPr lang="en-US" sz="4000" smtClean="0"/>
              <a:t> </a:t>
            </a:r>
          </a:p>
        </p:txBody>
      </p:sp>
      <p:sp>
        <p:nvSpPr>
          <p:cNvPr id="1069059" name="Rectangle 3"/>
          <p:cNvSpPr>
            <a:spLocks noGrp="1" noChangeArrowheads="1"/>
          </p:cNvSpPr>
          <p:nvPr>
            <p:ph type="body" idx="1"/>
          </p:nvPr>
        </p:nvSpPr>
        <p:spPr>
          <a:xfrm>
            <a:off x="383932" y="1700213"/>
            <a:ext cx="8508023" cy="3744912"/>
          </a:xfrm>
          <a:solidFill>
            <a:srgbClr val="FFFF99"/>
          </a:solidFill>
        </p:spPr>
        <p:txBody>
          <a:bodyPr/>
          <a:lstStyle/>
          <a:p>
            <a:pPr eaLnBrk="1" hangingPunct="1">
              <a:lnSpc>
                <a:spcPct val="80000"/>
              </a:lnSpc>
              <a:buFontTx/>
              <a:buNone/>
              <a:defRPr/>
            </a:pPr>
            <a:r>
              <a:rPr lang="en-US" sz="2400" smtClean="0">
                <a:solidFill>
                  <a:srgbClr val="96004B"/>
                </a:solidFill>
                <a:latin typeface="Verdana" pitchFamily="34" charset="0"/>
              </a:rPr>
              <a:t>    </a:t>
            </a:r>
            <a:r>
              <a:rPr lang="en-US" sz="2200" b="1" smtClean="0">
                <a:solidFill>
                  <a:srgbClr val="96004B"/>
                </a:solidFill>
                <a:effectLst>
                  <a:outerShdw blurRad="38100" dist="38100" dir="2700000" algn="tl">
                    <a:srgbClr val="000000"/>
                  </a:outerShdw>
                </a:effectLst>
                <a:latin typeface="Verdana" pitchFamily="34" charset="0"/>
              </a:rPr>
              <a:t>Interneti p</a:t>
            </a:r>
            <a:r>
              <a:rPr lang="en-US" sz="2200" b="1" smtClean="0">
                <a:solidFill>
                  <a:srgbClr val="96004B"/>
                </a:solidFill>
                <a:effectLst>
                  <a:outerShdw blurRad="38100" dist="38100" dir="2700000" algn="tl">
                    <a:srgbClr val="000000"/>
                  </a:outerShdw>
                </a:effectLst>
                <a:latin typeface="Verdana" pitchFamily="34" charset="0"/>
                <a:cs typeface="Tahoma" pitchFamily="34" charset="0"/>
              </a:rPr>
              <a:t>ërbëhet nga:</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një numër i  shumtë i kompjuterëve</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të cilët direkt apo indirekt janë të ndërlidhur mes veti</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aplikojnë protokol të njejt transmisioni </a:t>
            </a:r>
            <a:r>
              <a:rPr lang="en-US" sz="2000" b="1" i="1" smtClean="0">
                <a:solidFill>
                  <a:srgbClr val="96004B"/>
                </a:solidFill>
                <a:effectLst>
                  <a:outerShdw blurRad="38100" dist="38100" dir="2700000" algn="tl">
                    <a:srgbClr val="000000"/>
                  </a:outerShdw>
                </a:effectLst>
                <a:latin typeface="Verdana" pitchFamily="34" charset="0"/>
                <a:cs typeface="Tahoma" pitchFamily="34" charset="0"/>
              </a:rPr>
              <a:t>(TCP/IP)</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ku shërbime mundet të ofrohen ose/dhe të shfrytëzohen,</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dhe një numër i madh i shfrytëzuesve të cilët nga kompjutorët e tyre  apo vendeve të tyre të punës kanë qasje direkte në këto shërbime </a:t>
            </a:r>
          </a:p>
          <a:p>
            <a:pPr eaLnBrk="1" hangingPunct="1">
              <a:lnSpc>
                <a:spcPct val="80000"/>
              </a:lnSpc>
              <a:defRPr/>
            </a:pPr>
            <a:r>
              <a:rPr lang="en-US" sz="2000" b="1" i="1" smtClean="0">
                <a:effectLst>
                  <a:outerShdw blurRad="38100" dist="38100" dir="2700000" algn="tl">
                    <a:srgbClr val="FFFFFF"/>
                  </a:outerShdw>
                </a:effectLst>
                <a:latin typeface="Verdana" pitchFamily="34" charset="0"/>
                <a:cs typeface="Tahoma" pitchFamily="34" charset="0"/>
              </a:rPr>
              <a:t>një numër i madh i rrjetave të tjera të cilat ndërlidhen nëpërmjet të ashtuquajturëve </a:t>
            </a:r>
            <a:r>
              <a:rPr lang="en-US" sz="2000" b="1" i="1" smtClean="0">
                <a:solidFill>
                  <a:srgbClr val="96004B"/>
                </a:solidFill>
                <a:effectLst>
                  <a:outerShdw blurRad="38100" dist="38100" dir="2700000" algn="tl">
                    <a:srgbClr val="000000"/>
                  </a:outerShdw>
                </a:effectLst>
                <a:latin typeface="Verdana" pitchFamily="34" charset="0"/>
                <a:cs typeface="Tahoma" pitchFamily="34" charset="0"/>
              </a:rPr>
              <a:t>gateways </a:t>
            </a:r>
            <a:r>
              <a:rPr lang="en-US" sz="2000" b="1" i="1" smtClean="0">
                <a:effectLst>
                  <a:outerShdw blurRad="38100" dist="38100" dir="2700000" algn="tl">
                    <a:srgbClr val="FFFFFF"/>
                  </a:outerShdw>
                </a:effectLst>
                <a:latin typeface="Verdana" pitchFamily="34" charset="0"/>
                <a:cs typeface="Tahoma" pitchFamily="34" charset="0"/>
              </a:rPr>
              <a:t>(kompjutor për komunikim)</a:t>
            </a:r>
          </a:p>
          <a:p>
            <a:pPr eaLnBrk="1" hangingPunct="1">
              <a:lnSpc>
                <a:spcPct val="80000"/>
              </a:lnSpc>
              <a:buFontTx/>
              <a:buNone/>
              <a:defRPr/>
            </a:pPr>
            <a:endParaRPr lang="en-US" sz="2000" b="1" i="1" smtClean="0">
              <a:effectLst>
                <a:outerShdw blurRad="38100" dist="38100" dir="2700000" algn="tl">
                  <a:srgbClr val="FFFFFF"/>
                </a:outerShdw>
              </a:effectLst>
              <a:latin typeface="Verdana" pitchFamily="34" charset="0"/>
              <a:cs typeface="Tahoma"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2011</a:t>
            </a:r>
            <a:endParaRPr lang="en-GB"/>
          </a:p>
        </p:txBody>
      </p:sp>
      <p:sp>
        <p:nvSpPr>
          <p:cNvPr id="6" name="Slide Number Placeholder 5"/>
          <p:cNvSpPr>
            <a:spLocks noGrp="1"/>
          </p:cNvSpPr>
          <p:nvPr>
            <p:ph type="sldNum" sz="quarter" idx="12"/>
          </p:nvPr>
        </p:nvSpPr>
        <p:spPr/>
        <p:txBody>
          <a:bodyPr/>
          <a:lstStyle/>
          <a:p>
            <a:pPr>
              <a:defRPr/>
            </a:pPr>
            <a:fld id="{9BFAB58F-EEDF-485F-A9E4-0AC0A46E1ACB}" type="slidenum">
              <a:rPr lang="en-GB"/>
              <a:pPr>
                <a:defRPr/>
              </a:pPr>
              <a:t>9</a:t>
            </a:fld>
            <a:endParaRPr lang="en-GB"/>
          </a:p>
        </p:txBody>
      </p:sp>
      <p:pic>
        <p:nvPicPr>
          <p:cNvPr id="70660" name="Picture 2" descr="Internet [1]"/>
          <p:cNvPicPr>
            <a:picLocks noChangeAspect="1" noChangeArrowheads="1"/>
          </p:cNvPicPr>
          <p:nvPr/>
        </p:nvPicPr>
        <p:blipFill>
          <a:blip r:embed="rId2"/>
          <a:srcRect/>
          <a:stretch>
            <a:fillRect/>
          </a:stretch>
        </p:blipFill>
        <p:spPr bwMode="auto">
          <a:xfrm>
            <a:off x="611066" y="404813"/>
            <a:ext cx="8100646" cy="5815012"/>
          </a:xfrm>
          <a:prstGeom prst="rect">
            <a:avLst/>
          </a:prstGeom>
          <a:solidFill>
            <a:srgbClr val="CCFFCC"/>
          </a:solidFill>
          <a:ln w="9525">
            <a:noFill/>
            <a:miter lim="800000"/>
            <a:headEnd/>
            <a:tailEnd/>
          </a:ln>
        </p:spPr>
      </p:pic>
      <p:sp>
        <p:nvSpPr>
          <p:cNvPr id="70661" name="Rectangle 3"/>
          <p:cNvSpPr>
            <a:spLocks noChangeArrowheads="1"/>
          </p:cNvSpPr>
          <p:nvPr/>
        </p:nvSpPr>
        <p:spPr bwMode="auto">
          <a:xfrm rot="2738876">
            <a:off x="6272335" y="2235170"/>
            <a:ext cx="2082800" cy="400110"/>
          </a:xfrm>
          <a:prstGeom prst="rect">
            <a:avLst/>
          </a:prstGeom>
          <a:noFill/>
          <a:ln w="9525">
            <a:noFill/>
            <a:miter lim="800000"/>
            <a:headEnd/>
            <a:tailEnd/>
          </a:ln>
        </p:spPr>
        <p:txBody>
          <a:bodyPr>
            <a:spAutoFit/>
          </a:bodyPr>
          <a:lstStyle/>
          <a:p>
            <a:r>
              <a:rPr lang="en-US" sz="2000" baseline="0">
                <a:solidFill>
                  <a:srgbClr val="0066CC"/>
                </a:solidFill>
              </a:rPr>
              <a:t>Interneti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4146</Words>
  <Application>Microsoft Office PowerPoint</Application>
  <PresentationFormat>On-screen Show (4:3)</PresentationFormat>
  <Paragraphs>508</Paragraphs>
  <Slides>62</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Visio</vt:lpstr>
      <vt:lpstr>Slide 1</vt:lpstr>
      <vt:lpstr>Topologjia Hybrid (e përzier)</vt:lpstr>
      <vt:lpstr>Slide 3</vt:lpstr>
      <vt:lpstr>Slide 4</vt:lpstr>
      <vt:lpstr>Slide 5</vt:lpstr>
      <vt:lpstr>Slide 6</vt:lpstr>
      <vt:lpstr>Slide 7</vt:lpstr>
      <vt:lpstr>Interneti </vt:lpstr>
      <vt:lpstr>Slide 9</vt:lpstr>
      <vt:lpstr>Slide 10</vt:lpstr>
      <vt:lpstr>TCP/IP</vt:lpstr>
      <vt:lpstr>Slide 12</vt:lpstr>
      <vt:lpstr>Slide 13</vt:lpstr>
      <vt:lpstr>Slide 14</vt:lpstr>
      <vt:lpstr>Gateways</vt:lpstr>
      <vt:lpstr>Routers</vt:lpstr>
      <vt:lpstr>Slide 17</vt:lpstr>
      <vt:lpstr> Shërbimet në Internet</vt:lpstr>
      <vt:lpstr>Slide 19</vt:lpstr>
      <vt:lpstr>Slide 20</vt:lpstr>
      <vt:lpstr>Slide 21</vt:lpstr>
      <vt:lpstr>Slide 22</vt:lpstr>
      <vt:lpstr>Slide 23</vt:lpstr>
      <vt:lpstr>Realiteti Virtual</vt:lpstr>
      <vt:lpstr>Virtualiteti - Mundësit</vt:lpstr>
      <vt:lpstr>Organizatat Virtuele</vt:lpstr>
      <vt:lpstr>Presionet e Biznesit, Përgjigjet (Reagimet) Organizative,  dhe Mbështetja nga TI   Business Pressures, Organizational Responses,  and IT Support </vt:lpstr>
      <vt:lpstr>  Mbështetje nga TI për përgjigjet Organizative   IT support for organizational responses</vt:lpstr>
      <vt:lpstr>Tre Llojet e Presionin të Biznesit The Three Types of Business Pressure </vt:lpstr>
      <vt:lpstr>Sistemet Informative-konceptet dhe definicioni</vt:lpstr>
      <vt:lpstr>Slide 31</vt:lpstr>
      <vt:lpstr>Slide 32</vt:lpstr>
      <vt:lpstr>Slide 33</vt:lpstr>
      <vt:lpstr>Slide 34</vt:lpstr>
      <vt:lpstr>Slide 35</vt:lpstr>
      <vt:lpstr>Slide 36</vt:lpstr>
      <vt:lpstr>Sistemet e Informacionit janë shumë të rëndësishme që të lihen në duart e  specialistëve kompjuterik -</vt:lpstr>
      <vt:lpstr>Slide 38</vt:lpstr>
      <vt:lpstr>Sistemet e Informacionit janë shumë të rëndësishme që të lihen në duart e  specialistëve kompjuterik - vazhdim</vt:lpstr>
      <vt:lpstr>  </vt:lpstr>
      <vt:lpstr>Slide 41</vt:lpstr>
      <vt:lpstr>Slide 42</vt:lpstr>
      <vt:lpstr>Slide 43</vt:lpstr>
      <vt:lpstr>Sitemet Informative - Konceptet dhe definicioni</vt:lpstr>
      <vt:lpstr>Sitemet informative- konceptet dhe definicioni</vt:lpstr>
      <vt:lpstr>FUNKCIONET E SISTEMIT TË INFORMACIONIT (SI)</vt:lpstr>
      <vt:lpstr>KOMPONENTET E SISTEMIT TËINFORMACIONIT</vt:lpstr>
      <vt:lpstr>Programet Aplikative</vt:lpstr>
      <vt:lpstr>Slide 49</vt:lpstr>
      <vt:lpstr>LLOJET E SISTEMEVE TË INFORMACIONIT</vt:lpstr>
      <vt:lpstr>Llojet e Sistemeve të Informacionit</vt:lpstr>
      <vt:lpstr>Slide 52</vt:lpstr>
      <vt:lpstr>Slide 53</vt:lpstr>
      <vt:lpstr>Slide 54</vt:lpstr>
      <vt:lpstr>IT outside your organization  Sistemet e Informacionit Ndëorganizatonal </vt:lpstr>
      <vt:lpstr>Sistemet për Automatizimin e Zyrës  - Office Automation Systems (OASs)</vt:lpstr>
      <vt:lpstr>Sistemet Informtive të Menaxhementit   Management Informatio systems (MISs)  Përmbledh të dhëna dhe përgatit raporte, kryesisht për menaxherët e mesëm, por ndonjëherë  poashtu edhe për menaxherët e nivelit të ulët .  Për shkak se këto raporte në mënyrë tipike kan të bëjnë me  një zonë specifike funksionale (sektor) si i tillë SIM paraqet  një lloj SI Sektorial të rëndësishëm. </vt:lpstr>
      <vt:lpstr>Slide 58</vt:lpstr>
      <vt:lpstr>Sistemet e Ekspertëve Ekspert Systems(ESs)</vt:lpstr>
      <vt:lpstr>Shembuj të Sistemit të Ekspertëve</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Computer</cp:lastModifiedBy>
  <cp:revision>1</cp:revision>
  <dcterms:created xsi:type="dcterms:W3CDTF">2006-08-16T00:00:00Z</dcterms:created>
  <dcterms:modified xsi:type="dcterms:W3CDTF">2012-03-15T19:33:37Z</dcterms:modified>
</cp:coreProperties>
</file>