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DD560-FD15-41FB-B88E-BF4CF219FD5C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6A9A1-7531-4318-8227-6CAAEAF6E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6A9A1-7531-4318-8227-6CAAEAF6E1E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D717-2F9F-4240-AF0B-C107E9270A22}" type="datetimeFigureOut">
              <a:rPr lang="mk-MK" smtClean="0"/>
              <a:pPr/>
              <a:t>07.12.2012</a:t>
            </a:fld>
            <a:endParaRPr lang="mk-MK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6924CC-E0EC-4591-ABDB-B842287704BA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D717-2F9F-4240-AF0B-C107E9270A22}" type="datetimeFigureOut">
              <a:rPr lang="mk-MK" smtClean="0">
                <a:solidFill>
                  <a:srgbClr val="B13F9A"/>
                </a:solidFill>
              </a:rPr>
              <a:pPr/>
              <a:t>07.12.2012</a:t>
            </a:fld>
            <a:endParaRPr lang="mk-MK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24CC-E0EC-4591-ABDB-B842287704BA}" type="slidenum">
              <a:rPr lang="mk-MK" smtClean="0">
                <a:solidFill>
                  <a:srgbClr val="B13F9A"/>
                </a:solidFill>
              </a:rPr>
              <a:pPr/>
              <a:t>‹#›</a:t>
            </a:fld>
            <a:endParaRPr lang="mk-MK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D717-2F9F-4240-AF0B-C107E9270A22}" type="datetimeFigureOut">
              <a:rPr lang="mk-MK" smtClean="0">
                <a:solidFill>
                  <a:srgbClr val="B13F9A"/>
                </a:solidFill>
              </a:rPr>
              <a:pPr/>
              <a:t>07.12.2012</a:t>
            </a:fld>
            <a:endParaRPr lang="mk-MK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24CC-E0EC-4591-ABDB-B842287704BA}" type="slidenum">
              <a:rPr lang="mk-MK" smtClean="0">
                <a:solidFill>
                  <a:srgbClr val="B13F9A"/>
                </a:solidFill>
              </a:rPr>
              <a:pPr/>
              <a:t>‹#›</a:t>
            </a:fld>
            <a:endParaRPr lang="mk-MK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D717-2F9F-4240-AF0B-C107E9270A22}" type="datetimeFigureOut">
              <a:rPr lang="mk-MK" smtClean="0">
                <a:solidFill>
                  <a:srgbClr val="B13F9A"/>
                </a:solidFill>
              </a:rPr>
              <a:pPr/>
              <a:t>07.12.2012</a:t>
            </a:fld>
            <a:endParaRPr lang="mk-MK">
              <a:solidFill>
                <a:srgbClr val="B13F9A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mk-MK">
              <a:solidFill>
                <a:srgbClr val="B13F9A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6924CC-E0EC-4591-ABDB-B842287704BA}" type="slidenum">
              <a:rPr lang="mk-MK" smtClean="0">
                <a:solidFill>
                  <a:srgbClr val="B13F9A"/>
                </a:solidFill>
              </a:rPr>
              <a:pPr/>
              <a:t>‹#›</a:t>
            </a:fld>
            <a:endParaRPr lang="mk-MK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D717-2F9F-4240-AF0B-C107E9270A22}" type="datetimeFigureOut">
              <a:rPr lang="mk-MK" smtClean="0">
                <a:solidFill>
                  <a:srgbClr val="B13F9A"/>
                </a:solidFill>
              </a:rPr>
              <a:pPr/>
              <a:t>07.12.2012</a:t>
            </a:fld>
            <a:endParaRPr lang="mk-MK">
              <a:solidFill>
                <a:srgbClr val="B13F9A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srgbClr val="B13F9A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24CC-E0EC-4591-ABDB-B842287704BA}" type="slidenum">
              <a:rPr lang="mk-MK" smtClean="0">
                <a:solidFill>
                  <a:srgbClr val="B13F9A"/>
                </a:solidFill>
              </a:rPr>
              <a:pPr/>
              <a:t>‹#›</a:t>
            </a:fld>
            <a:endParaRPr lang="mk-MK">
              <a:solidFill>
                <a:srgbClr val="B13F9A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D717-2F9F-4240-AF0B-C107E9270A22}" type="datetimeFigureOut">
              <a:rPr lang="mk-MK" smtClean="0">
                <a:solidFill>
                  <a:srgbClr val="B13F9A"/>
                </a:solidFill>
              </a:rPr>
              <a:pPr/>
              <a:t>07.12.2012</a:t>
            </a:fld>
            <a:endParaRPr lang="mk-MK">
              <a:solidFill>
                <a:srgbClr val="B13F9A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srgbClr val="B13F9A"/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24CC-E0EC-4591-ABDB-B842287704BA}" type="slidenum">
              <a:rPr lang="mk-MK" smtClean="0">
                <a:solidFill>
                  <a:srgbClr val="B13F9A"/>
                </a:solidFill>
              </a:rPr>
              <a:pPr/>
              <a:t>‹#›</a:t>
            </a:fld>
            <a:endParaRPr lang="mk-MK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D717-2F9F-4240-AF0B-C107E9270A22}" type="datetimeFigureOut">
              <a:rPr lang="mk-MK" smtClean="0">
                <a:solidFill>
                  <a:srgbClr val="B13F9A"/>
                </a:solidFill>
              </a:rPr>
              <a:pPr/>
              <a:t>07.12.2012</a:t>
            </a:fld>
            <a:endParaRPr lang="mk-MK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B6924CC-E0EC-4591-ABDB-B842287704BA}" type="slidenum">
              <a:rPr lang="mk-MK" smtClean="0">
                <a:solidFill>
                  <a:srgbClr val="B13F9A"/>
                </a:solidFill>
              </a:rPr>
              <a:pPr/>
              <a:t>‹#›</a:t>
            </a:fld>
            <a:endParaRPr lang="mk-MK">
              <a:solidFill>
                <a:srgbClr val="B13F9A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D717-2F9F-4240-AF0B-C107E9270A22}" type="datetimeFigureOut">
              <a:rPr lang="mk-MK" smtClean="0">
                <a:solidFill>
                  <a:srgbClr val="B13F9A"/>
                </a:solidFill>
              </a:rPr>
              <a:pPr/>
              <a:t>07.12.2012</a:t>
            </a:fld>
            <a:endParaRPr lang="mk-MK">
              <a:solidFill>
                <a:srgbClr val="B13F9A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24CC-E0EC-4591-ABDB-B842287704BA}" type="slidenum">
              <a:rPr lang="mk-MK" smtClean="0">
                <a:solidFill>
                  <a:srgbClr val="B13F9A"/>
                </a:solidFill>
              </a:rPr>
              <a:pPr/>
              <a:t>‹#›</a:t>
            </a:fld>
            <a:endParaRPr lang="mk-MK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D717-2F9F-4240-AF0B-C107E9270A22}" type="datetimeFigureOut">
              <a:rPr lang="mk-MK" smtClean="0">
                <a:solidFill>
                  <a:srgbClr val="B13F9A"/>
                </a:solidFill>
              </a:rPr>
              <a:pPr/>
              <a:t>07.12.2012</a:t>
            </a:fld>
            <a:endParaRPr lang="mk-MK">
              <a:solidFill>
                <a:srgbClr val="B13F9A"/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24CC-E0EC-4591-ABDB-B842287704BA}" type="slidenum">
              <a:rPr lang="mk-MK" smtClean="0">
                <a:solidFill>
                  <a:srgbClr val="B13F9A"/>
                </a:solidFill>
              </a:rPr>
              <a:pPr/>
              <a:t>‹#›</a:t>
            </a:fld>
            <a:endParaRPr lang="mk-MK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D717-2F9F-4240-AF0B-C107E9270A22}" type="datetimeFigureOut">
              <a:rPr lang="mk-MK" smtClean="0">
                <a:solidFill>
                  <a:srgbClr val="B13F9A"/>
                </a:solidFill>
              </a:rPr>
              <a:pPr/>
              <a:t>07.12.2012</a:t>
            </a:fld>
            <a:endParaRPr lang="mk-MK">
              <a:solidFill>
                <a:srgbClr val="B13F9A"/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24CC-E0EC-4591-ABDB-B842287704BA}" type="slidenum">
              <a:rPr lang="mk-MK" smtClean="0">
                <a:solidFill>
                  <a:srgbClr val="B13F9A"/>
                </a:solidFill>
              </a:rPr>
              <a:pPr/>
              <a:t>‹#›</a:t>
            </a:fld>
            <a:endParaRPr lang="mk-MK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D717-2F9F-4240-AF0B-C107E9270A22}" type="datetimeFigureOut">
              <a:rPr lang="mk-MK" smtClean="0">
                <a:solidFill>
                  <a:srgbClr val="F4E7ED"/>
                </a:solidFill>
              </a:rPr>
              <a:pPr/>
              <a:t>07.12.2012</a:t>
            </a:fld>
            <a:endParaRPr lang="mk-MK">
              <a:solidFill>
                <a:srgbClr val="F4E7E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>
              <a:solidFill>
                <a:srgbClr val="F4E7ED"/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24CC-E0EC-4591-ABDB-B842287704BA}" type="slidenum">
              <a:rPr lang="mk-MK" smtClean="0">
                <a:solidFill>
                  <a:srgbClr val="F4E7ED"/>
                </a:solidFill>
              </a:rPr>
              <a:pPr/>
              <a:t>‹#›</a:t>
            </a:fld>
            <a:endParaRPr lang="mk-MK">
              <a:solidFill>
                <a:srgbClr val="F4E7ED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3CD717-2F9F-4240-AF0B-C107E9270A22}" type="datetimeFigureOut">
              <a:rPr lang="mk-MK" smtClean="0">
                <a:solidFill>
                  <a:srgbClr val="B13F9A"/>
                </a:solidFill>
              </a:rPr>
              <a:pPr/>
              <a:t>07.12.2012</a:t>
            </a:fld>
            <a:endParaRPr lang="mk-MK">
              <a:solidFill>
                <a:srgbClr val="B13F9A"/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mk-MK">
              <a:solidFill>
                <a:srgbClr val="B13F9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6924CC-E0EC-4591-ABDB-B842287704BA}" type="slidenum">
              <a:rPr lang="mk-MK" smtClean="0">
                <a:solidFill>
                  <a:srgbClr val="B13F9A"/>
                </a:solidFill>
              </a:rPr>
              <a:pPr/>
              <a:t>‹#›</a:t>
            </a:fld>
            <a:endParaRPr lang="mk-MK">
              <a:solidFill>
                <a:srgbClr val="B13F9A"/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784" y="404664"/>
            <a:ext cx="6408712" cy="3744416"/>
          </a:xfrm>
        </p:spPr>
        <p:txBody>
          <a:bodyPr>
            <a:normAutofit fontScale="90000"/>
          </a:bodyPr>
          <a:lstStyle/>
          <a:p>
            <a:r>
              <a:rPr lang="de-DE" sz="4000" b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de-DE" sz="4000" b="0" dirty="0" smtClean="0">
                <a:solidFill>
                  <a:srgbClr val="000000"/>
                </a:solidFill>
                <a:latin typeface="Arial"/>
              </a:rPr>
            </a:br>
            <a:r>
              <a:rPr lang="de-DE" sz="4000" b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4000" b="0" dirty="0">
                <a:solidFill>
                  <a:srgbClr val="000000"/>
                </a:solidFill>
                <a:latin typeface="Arial"/>
              </a:rPr>
            </a:br>
            <a:r>
              <a:rPr lang="de-DE" sz="4000" b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de-DE" sz="4000" b="0" dirty="0" smtClean="0">
                <a:solidFill>
                  <a:srgbClr val="000000"/>
                </a:solidFill>
                <a:latin typeface="Arial"/>
              </a:rPr>
            </a:br>
            <a:r>
              <a:rPr lang="de-DE" sz="4000" b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4000" b="0" dirty="0">
                <a:solidFill>
                  <a:srgbClr val="000000"/>
                </a:solidFill>
                <a:latin typeface="Arial"/>
              </a:rPr>
            </a:br>
            <a:r>
              <a:rPr lang="de-DE" sz="4000" b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de-DE" sz="4000" b="0" dirty="0" smtClean="0">
                <a:solidFill>
                  <a:srgbClr val="000000"/>
                </a:solidFill>
                <a:latin typeface="Arial"/>
              </a:rPr>
            </a:br>
            <a:r>
              <a:rPr lang="de-DE" sz="4000" b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4000" b="0" dirty="0">
                <a:solidFill>
                  <a:srgbClr val="000000"/>
                </a:solidFill>
                <a:latin typeface="Arial"/>
              </a:rPr>
            </a:br>
            <a:r>
              <a:rPr lang="de-DE" sz="4000" b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de-DE" sz="4000" b="0" dirty="0" smtClean="0">
                <a:solidFill>
                  <a:srgbClr val="000000"/>
                </a:solidFill>
                <a:latin typeface="Arial"/>
              </a:rPr>
            </a:br>
            <a:r>
              <a:rPr lang="de-DE" sz="4000" b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4000" b="0" dirty="0">
                <a:solidFill>
                  <a:srgbClr val="000000"/>
                </a:solidFill>
                <a:latin typeface="Arial"/>
              </a:rPr>
            </a:br>
            <a:r>
              <a:rPr lang="de-DE" sz="4000" b="0" dirty="0" smtClean="0">
                <a:solidFill>
                  <a:srgbClr val="000000"/>
                </a:solidFill>
                <a:latin typeface="Arial"/>
              </a:rPr>
              <a:t>                      </a:t>
            </a:r>
            <a:br>
              <a:rPr lang="de-DE" sz="4000" b="0" dirty="0" smtClean="0">
                <a:solidFill>
                  <a:srgbClr val="000000"/>
                </a:solidFill>
                <a:latin typeface="Arial"/>
              </a:rPr>
            </a:br>
            <a:r>
              <a:rPr lang="de-DE" sz="4000" b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4000" b="0" dirty="0">
                <a:solidFill>
                  <a:srgbClr val="000000"/>
                </a:solidFill>
                <a:latin typeface="Arial"/>
              </a:rPr>
            </a:br>
            <a:r>
              <a:rPr lang="de-DE" sz="4000" b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de-DE" sz="4000" b="0" dirty="0" smtClean="0">
                <a:solidFill>
                  <a:srgbClr val="000000"/>
                </a:solidFill>
                <a:latin typeface="Arial"/>
              </a:rPr>
            </a:br>
            <a:r>
              <a:rPr lang="de-DE" sz="4000" b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4000" b="0" dirty="0">
                <a:solidFill>
                  <a:srgbClr val="000000"/>
                </a:solidFill>
                <a:latin typeface="Arial"/>
              </a:rPr>
            </a:br>
            <a:r>
              <a:rPr lang="de-DE" sz="4000" b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de-DE" sz="4000" b="0" dirty="0" smtClean="0">
                <a:solidFill>
                  <a:srgbClr val="000000"/>
                </a:solidFill>
                <a:latin typeface="Arial"/>
              </a:rPr>
            </a:br>
            <a:r>
              <a:rPr lang="de-DE" sz="4000" b="0" dirty="0" smtClean="0">
                <a:solidFill>
                  <a:srgbClr val="000000"/>
                </a:solidFill>
                <a:latin typeface="Arial"/>
              </a:rPr>
              <a:t>E-Biznesi </a:t>
            </a:r>
            <a:br>
              <a:rPr lang="de-DE" sz="4000" b="0" dirty="0" smtClean="0">
                <a:solidFill>
                  <a:srgbClr val="000000"/>
                </a:solidFill>
                <a:latin typeface="Arial"/>
              </a:rPr>
            </a:br>
            <a:r>
              <a:rPr lang="de-DE" sz="4000" b="0" dirty="0" smtClean="0">
                <a:solidFill>
                  <a:srgbClr val="000000"/>
                </a:solidFill>
                <a:latin typeface="Arial"/>
              </a:rPr>
              <a:t>Tregjet Digjitale</a:t>
            </a:r>
            <a:r>
              <a:rPr lang="de-DE" sz="4000" b="0" dirty="0">
                <a:solidFill>
                  <a:srgbClr val="000000"/>
                </a:solidFill>
                <a:latin typeface="Arial"/>
              </a:rPr>
              <a:t>, Mallrat Digjitale</a:t>
            </a:r>
            <a:br>
              <a:rPr lang="de-DE" sz="4000" b="0" dirty="0">
                <a:solidFill>
                  <a:srgbClr val="000000"/>
                </a:solidFill>
                <a:latin typeface="Arial"/>
              </a:rPr>
            </a:br>
            <a:r>
              <a:rPr lang="de-DE" sz="4000" b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de-DE" sz="4000" b="0" dirty="0" smtClean="0">
                <a:solidFill>
                  <a:srgbClr val="000000"/>
                </a:solidFill>
                <a:latin typeface="Arial"/>
              </a:rPr>
            </a:br>
            <a:r>
              <a:rPr lang="de-DE" sz="4000" b="0" dirty="0">
                <a:solidFill>
                  <a:srgbClr val="000000"/>
                </a:solidFill>
                <a:latin typeface="Arial"/>
              </a:rPr>
              <a:t/>
            </a:r>
            <a:br>
              <a:rPr lang="de-DE" sz="4000" b="0" dirty="0">
                <a:solidFill>
                  <a:srgbClr val="000000"/>
                </a:solidFill>
                <a:latin typeface="Arial"/>
              </a:rPr>
            </a:br>
            <a:r>
              <a:rPr lang="de-DE" sz="4000" b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de-DE" sz="4000" b="0" dirty="0" smtClean="0">
                <a:solidFill>
                  <a:srgbClr val="000000"/>
                </a:solidFill>
                <a:latin typeface="Arial"/>
              </a:rPr>
            </a:br>
            <a:r>
              <a:rPr lang="de-DE" sz="3200" b="0" dirty="0" smtClean="0">
                <a:solidFill>
                  <a:srgbClr val="000000"/>
                </a:solidFill>
                <a:latin typeface="Arial"/>
              </a:rPr>
              <a:t>Ligjerata 8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250006" cy="1905360"/>
          </a:xfrm>
        </p:spPr>
        <p:txBody>
          <a:bodyPr>
            <a:normAutofit fontScale="92500" lnSpcReduction="10000"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Ligjerues: Besim Limani</a:t>
            </a:r>
            <a:endParaRPr lang="mk-MK" dirty="0"/>
          </a:p>
        </p:txBody>
      </p:sp>
    </p:spTree>
    <p:extLst>
      <p:ext uri="{BB962C8B-B14F-4D97-AF65-F5344CB8AC3E}">
        <p14:creationId xmlns="" xmlns:p14="http://schemas.microsoft.com/office/powerpoint/2010/main" val="931478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6712"/>
            <a:ext cx="86868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i="0" u="none" strike="noStrike" baseline="0" dirty="0" smtClean="0">
                <a:solidFill>
                  <a:srgbClr val="000000"/>
                </a:solidFill>
                <a:latin typeface="Arial"/>
              </a:rPr>
              <a:t>Disavantazhet </a:t>
            </a:r>
            <a:r>
              <a:rPr lang="de-DE" sz="3200" b="1" i="0" u="none" strike="noStrike" baseline="0" dirty="0" smtClean="0">
                <a:solidFill>
                  <a:srgbClr val="000000"/>
                </a:solidFill>
                <a:latin typeface="Arial"/>
              </a:rPr>
              <a:t>e </a:t>
            </a:r>
            <a:r>
              <a:rPr lang="de-DE" sz="3200" b="1" i="0" u="none" strike="noStrike" baseline="0" dirty="0" smtClean="0">
                <a:solidFill>
                  <a:srgbClr val="000000"/>
                </a:solidFill>
                <a:latin typeface="Arial"/>
              </a:rPr>
              <a:t>e-commerce</a:t>
            </a:r>
            <a:endParaRPr lang="de-DE" sz="3200" b="1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Probleme ligjore( TVSH dhe TAKSAT ndryshojnë nëpër shtete të ndryshme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Presioni në margjina (% e fitimit) dhe cmimeve në dyqane (Klientët gjithmonë nisen nga fakti që të mirat kushtojnë më lirë online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Vështirësi për të ofruar përkrahje pas shitjes</a:t>
            </a:r>
          </a:p>
        </p:txBody>
      </p:sp>
    </p:spTree>
    <p:extLst>
      <p:ext uri="{BB962C8B-B14F-4D97-AF65-F5344CB8AC3E}">
        <p14:creationId xmlns="" xmlns:p14="http://schemas.microsoft.com/office/powerpoint/2010/main" val="1812385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980728"/>
            <a:ext cx="78488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i="0" u="none" strike="noStrike" baseline="0" dirty="0" smtClean="0">
                <a:solidFill>
                  <a:srgbClr val="000000"/>
                </a:solidFill>
                <a:latin typeface="Arial"/>
              </a:rPr>
              <a:t>Disavantazhet për konsumatorë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Njerzit kanë nevoj pë konfirmim të plotë pasi blejnë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dicka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Mungesa e besimit në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teknologji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Frika për sigurinë e kredit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kartelave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Kthimi i parave dhe kujdesi pas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shitjes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Garancioni i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produktit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Problemet me transport</a:t>
            </a:r>
          </a:p>
        </p:txBody>
      </p:sp>
    </p:spTree>
    <p:extLst>
      <p:ext uri="{BB962C8B-B14F-4D97-AF65-F5344CB8AC3E}">
        <p14:creationId xmlns="" xmlns:p14="http://schemas.microsoft.com/office/powerpoint/2010/main" val="3544008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052736"/>
            <a:ext cx="79928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i="0" u="none" strike="noStrike" baseline="0" dirty="0" smtClean="0">
                <a:solidFill>
                  <a:srgbClr val="000000"/>
                </a:solidFill>
                <a:latin typeface="Arial"/>
              </a:rPr>
              <a:t>Transformimi i Biznesit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Vala e parë e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e - com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 Ka transformuar librat, muzikën dhe udhëtimet me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aeroplan.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Vala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e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dytë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ka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transformuar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telefoninë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filmat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televizionet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stolitë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shitjet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e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pronave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hotelet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pagesat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e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faturave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...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  <a:p>
            <a:endParaRPr lang="en-US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Demografia e blerësit online ka vazhduar të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rritet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Bizneset e vogla dhe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menaxherët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vazhdojnë ta përdorin e-com. si dhe pazaret online (marketplace) shpesh me infrastrukura të gatshme sic janë gjigantët e industrisë si amazon, ebay…</a:t>
            </a:r>
          </a:p>
        </p:txBody>
      </p:sp>
    </p:spTree>
    <p:extLst>
      <p:ext uri="{BB962C8B-B14F-4D97-AF65-F5344CB8AC3E}">
        <p14:creationId xmlns="" xmlns:p14="http://schemas.microsoft.com/office/powerpoint/2010/main" val="182920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208" y="1249501"/>
            <a:ext cx="81003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i="0" u="none" strike="noStrike" baseline="0" dirty="0" smtClean="0">
                <a:solidFill>
                  <a:srgbClr val="000000"/>
                </a:solidFill>
                <a:latin typeface="Arial"/>
              </a:rPr>
              <a:t>Vecoritë e teknologjisë së E-commerce</a:t>
            </a:r>
          </a:p>
          <a:p>
            <a:endParaRPr lang="de-DE" sz="2800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buAutoNum type="arabicPeriod"/>
            </a:pPr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Gjithëpranim</a:t>
            </a:r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Disponueshmëria e teknologjisë së internetit është kudo : në punë, shtëpi dhe kudo përmes casjes nga pajisjet mobile gjatë gjithë kohës. </a:t>
            </a:r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 marL="457200" indent="-457200">
              <a:buAutoNum type="arabicPeriod"/>
            </a:pPr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Vendet e tregut nuk kanë kufizime gjeografike. Lehtësimet për konsumatorë janë rritur si dhe kostot e blerjes kanë rënë. </a:t>
            </a:r>
            <a:endParaRPr lang="de-DE" sz="2400" dirty="0"/>
          </a:p>
        </p:txBody>
      </p:sp>
    </p:spTree>
    <p:extLst>
      <p:ext uri="{BB962C8B-B14F-4D97-AF65-F5344CB8AC3E}">
        <p14:creationId xmlns="" xmlns:p14="http://schemas.microsoft.com/office/powerpoint/2010/main" val="2380270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1369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1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. Arritja </a:t>
            </a:r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globale: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Teknologjia mbërrin kudo nëpër vendet e botës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Vendet e tregut përfshijnë bilion klienta si dhe miliona biznese nëpër të gjithë botën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de-DE" sz="240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1" dirty="0" smtClean="0">
                <a:solidFill>
                  <a:srgbClr val="000000"/>
                </a:solidFill>
                <a:latin typeface="Arial"/>
              </a:rPr>
              <a:t>3. Standarde Universale: </a:t>
            </a:r>
            <a:r>
              <a:rPr lang="de-DE" sz="2400" dirty="0" smtClean="0">
                <a:solidFill>
                  <a:srgbClr val="000000"/>
                </a:solidFill>
                <a:latin typeface="Arial"/>
              </a:rPr>
              <a:t>Standarded teknike për të bërë biznes online përmes e-commerce janë të njejta në të gjithë botën.</a:t>
            </a:r>
          </a:p>
          <a:p>
            <a:r>
              <a:rPr lang="de-DE" sz="2400" dirty="0" smtClean="0">
                <a:solidFill>
                  <a:srgbClr val="000000"/>
                </a:solidFill>
                <a:latin typeface="Arial"/>
              </a:rPr>
              <a:t>Ka ndihmuar shumë në zvoglimin e kostos për hyrjen në të –kosto që shitësit duhet të paguajnë për ta shitur mallin e tyre online</a:t>
            </a:r>
            <a:r>
              <a:rPr lang="de-DE" sz="240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de-DE" sz="240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dirty="0" smtClean="0">
                <a:solidFill>
                  <a:srgbClr val="000000"/>
                </a:solidFill>
                <a:latin typeface="Arial"/>
              </a:rPr>
              <a:t>Për klient redukton koston e kërkimit –përpjekjet që bëhen për ta gjetur produktin e përshtatshëm. </a:t>
            </a:r>
            <a:endParaRPr lang="de-DE" sz="2400" dirty="0" smtClean="0"/>
          </a:p>
          <a:p>
            <a:endParaRPr lang="de-DE" sz="240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endParaRPr lang="de-DE" sz="2400" dirty="0"/>
          </a:p>
        </p:txBody>
      </p:sp>
    </p:spTree>
    <p:extLst>
      <p:ext uri="{BB962C8B-B14F-4D97-AF65-F5344CB8AC3E}">
        <p14:creationId xmlns="" xmlns:p14="http://schemas.microsoft.com/office/powerpoint/2010/main" val="432967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824440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8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4. Pasuri: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Kompleksiteti dhe përmbajtja e mesazheve dhe reklamave. Audio, video dhe animacionet janë të mundshme. </a:t>
            </a:r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Mundësia për të dhënë shërbim ftyrë më ftyrë duke përdorur shërbimet audio dhe video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de-DE" sz="240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1" dirty="0" smtClean="0">
                <a:solidFill>
                  <a:srgbClr val="000000"/>
                </a:solidFill>
                <a:latin typeface="Arial"/>
              </a:rPr>
              <a:t>5. Interaktiviteti: </a:t>
            </a:r>
            <a:r>
              <a:rPr lang="de-DE" sz="2400" dirty="0" smtClean="0">
                <a:solidFill>
                  <a:srgbClr val="000000"/>
                </a:solidFill>
                <a:latin typeface="Arial"/>
              </a:rPr>
              <a:t>Lejon mënyra të komunikimit në mes shitësit dhe blerësit. </a:t>
            </a:r>
          </a:p>
          <a:p>
            <a:r>
              <a:rPr lang="de-DE" sz="2400" dirty="0" smtClean="0">
                <a:solidFill>
                  <a:srgbClr val="000000"/>
                </a:solidFill>
                <a:latin typeface="Arial"/>
              </a:rPr>
              <a:t>Në e-com konsumatorët e ueb faqeve bëhen pjesëmarrës në procesin e futjes së mallit në terg. </a:t>
            </a:r>
            <a:endParaRPr lang="de-DE" sz="2400" dirty="0" smtClean="0"/>
          </a:p>
          <a:p>
            <a:endParaRPr lang="de-DE" sz="2400" dirty="0"/>
          </a:p>
        </p:txBody>
      </p:sp>
    </p:spTree>
    <p:extLst>
      <p:ext uri="{BB962C8B-B14F-4D97-AF65-F5344CB8AC3E}">
        <p14:creationId xmlns="" xmlns:p14="http://schemas.microsoft.com/office/powerpoint/2010/main" val="681470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000" y="908720"/>
            <a:ext cx="8172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6. Densiteti i informacionit: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Shuma totale dhe kualiteti i informacionit i disponueshëm për të gjithë pjesëmarrësit e tregut, klientët dhe shitësit janë të njejta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I bën cmimet dhe kostot më transparente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Diskriminimi i cmimeve-shitja e mallit të njejtë, apo mallit gati të njejtë tek konsumatorë të ndryshëm me cmime të ndryshme. </a:t>
            </a:r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endParaRPr lang="de-DE" sz="2400" dirty="0" smtClean="0">
              <a:solidFill>
                <a:srgbClr val="000000"/>
              </a:solidFill>
              <a:latin typeface="Arial"/>
            </a:endParaRPr>
          </a:p>
          <a:p>
            <a:endParaRPr lang="de-DE" sz="240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1" dirty="0" smtClean="0">
                <a:solidFill>
                  <a:srgbClr val="000000"/>
                </a:solidFill>
                <a:latin typeface="Arial"/>
              </a:rPr>
              <a:t>7.Përshtatshmëri:</a:t>
            </a:r>
            <a:endParaRPr lang="de-DE" sz="240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dirty="0" smtClean="0">
                <a:solidFill>
                  <a:srgbClr val="000000"/>
                </a:solidFill>
                <a:latin typeface="Arial"/>
              </a:rPr>
              <a:t>Ndërrimi i produkteve dhe shërbimeve në bazë të preferencave të shfrytëzuesit apo sjelljes së tij. </a:t>
            </a:r>
            <a:endParaRPr lang="de-DE" sz="2400" dirty="0" smtClean="0"/>
          </a:p>
          <a:p>
            <a:endParaRPr lang="de-DE" sz="2400" dirty="0"/>
          </a:p>
        </p:txBody>
      </p:sp>
    </p:spTree>
    <p:extLst>
      <p:ext uri="{BB962C8B-B14F-4D97-AF65-F5344CB8AC3E}">
        <p14:creationId xmlns="" xmlns:p14="http://schemas.microsoft.com/office/powerpoint/2010/main" val="1677497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10039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0" i="0" u="none" strike="noStrike" baseline="0" dirty="0" smtClean="0">
                <a:solidFill>
                  <a:srgbClr val="000000"/>
                </a:solidFill>
                <a:latin typeface="Arial"/>
              </a:rPr>
              <a:t>Konceptet bazë të E-Commerce</a:t>
            </a:r>
          </a:p>
          <a:p>
            <a:endParaRPr lang="de-DE" sz="2400" dirty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Interneti shkurton asimetrinë e informacionit(që do të thotë kur njëra palë është më e informuar se pala tjetër).</a:t>
            </a: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Kjo transparencë në informacion ndihmon për të kuptuar fuqinë blerëse relative.</a:t>
            </a:r>
            <a:endParaRPr lang="de-DE" sz="2400" dirty="0" smtClean="0">
              <a:solidFill>
                <a:srgbClr val="000000"/>
              </a:solidFill>
              <a:latin typeface="Arial"/>
            </a:endParaRP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dirty="0" smtClean="0">
                <a:solidFill>
                  <a:srgbClr val="000000"/>
                </a:solidFill>
                <a:latin typeface="Arial"/>
              </a:rPr>
              <a:t>W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eb faqet E-com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Ofrojnë informacione për cmime konkuruese për klientin duke ju dhënë atyre blerjen më të përshtatshme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 </a:t>
            </a:r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Ekziston një ambient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me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cmime dinamike për produkte/shërbime duke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u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bazuar në karakteristikat e kërkesave të klientit apo situatën e furnizimit të shi</a:t>
            </a:r>
            <a:r>
              <a:rPr lang="de-DE" b="0" i="0" u="none" strike="noStrike" baseline="0" dirty="0" smtClean="0">
                <a:solidFill>
                  <a:srgbClr val="000000"/>
                </a:solidFill>
                <a:latin typeface="Arial"/>
              </a:rPr>
              <a:t>tësit</a:t>
            </a:r>
            <a:r>
              <a:rPr lang="de-DE" b="0" i="0" u="none" strike="noStrike" baseline="0" dirty="0" smtClean="0">
                <a:solidFill>
                  <a:srgbClr val="000000"/>
                </a:solidFill>
                <a:latin typeface="Arial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469528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838200"/>
            <a:ext cx="81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400" dirty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Përdallim nga tregjet fizike ato mund të shkaktojnë vonesë më të madhe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Konsumimi i mediat nuk është i mundshëm duke përjashtuar disa produkte digjitale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 </a:t>
            </a:r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Ndërmjetësimi-Eliminon ndërmjetësit në kanalet distribuese duke ulur cmimin e produkteve dhe gjithashtu duke rritur profitin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 </a:t>
            </a:r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Airline, hotelet, trenat, autobusët… </a:t>
            </a:r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Kanë eliminuar ndërmjetësit duke formuar portalët e tyre për rezervim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471989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763284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0" i="0" u="none" strike="noStrike" baseline="0" dirty="0" smtClean="0">
                <a:solidFill>
                  <a:srgbClr val="000000"/>
                </a:solidFill>
                <a:latin typeface="Arial"/>
              </a:rPr>
              <a:t>Benefitet e heqjes së nërmjetësve për klient</a:t>
            </a:r>
          </a:p>
          <a:p>
            <a:endParaRPr lang="de-DE" sz="36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b="1" dirty="0">
                <a:latin typeface="Arial"/>
              </a:rPr>
              <a:t>ProdhuesiProdhuesi</a:t>
            </a:r>
          </a:p>
          <a:p>
            <a:r>
              <a:rPr lang="de-DE" b="1" dirty="0">
                <a:latin typeface="Arial"/>
              </a:rPr>
              <a:t>Prodhuesi</a:t>
            </a:r>
          </a:p>
          <a:p>
            <a:r>
              <a:rPr lang="de-DE" b="1" dirty="0">
                <a:latin typeface="Arial"/>
              </a:rPr>
              <a:t>DistributoriShitësi</a:t>
            </a:r>
          </a:p>
          <a:p>
            <a:r>
              <a:rPr lang="de-DE" b="1" dirty="0">
                <a:latin typeface="Arial"/>
              </a:rPr>
              <a:t>Shitësi</a:t>
            </a:r>
          </a:p>
          <a:p>
            <a:r>
              <a:rPr lang="de-DE" sz="1400" b="1" i="0" u="none" strike="noStrike" baseline="0" dirty="0" smtClean="0">
                <a:latin typeface="Arial"/>
              </a:rPr>
              <a:t>Kosto për </a:t>
            </a:r>
          </a:p>
          <a:p>
            <a:r>
              <a:rPr lang="de-DE" sz="1400" b="1" i="0" u="none" strike="noStrike" baseline="0" dirty="0" smtClean="0">
                <a:latin typeface="Arial"/>
              </a:rPr>
              <a:t>një mall</a:t>
            </a:r>
          </a:p>
          <a:p>
            <a:r>
              <a:rPr lang="de-DE" b="1" dirty="0">
                <a:latin typeface="Arial"/>
              </a:rPr>
              <a:t>Euro 200</a:t>
            </a:r>
          </a:p>
          <a:p>
            <a:r>
              <a:rPr lang="de-DE" b="1" dirty="0">
                <a:latin typeface="Arial"/>
              </a:rPr>
              <a:t>EURO160</a:t>
            </a:r>
          </a:p>
          <a:p>
            <a:r>
              <a:rPr lang="de-DE" b="1" dirty="0">
                <a:latin typeface="Arial"/>
              </a:rPr>
              <a:t>Euro. 100</a:t>
            </a:r>
          </a:p>
          <a:p>
            <a:r>
              <a:rPr lang="de-DE" b="1" dirty="0">
                <a:latin typeface="Arial"/>
              </a:rPr>
              <a:t>Klienti</a:t>
            </a:r>
          </a:p>
          <a:p>
            <a:r>
              <a:rPr lang="de-DE" b="1" dirty="0">
                <a:latin typeface="Arial"/>
              </a:rPr>
              <a:t>Klienti</a:t>
            </a:r>
          </a:p>
          <a:p>
            <a:r>
              <a:rPr lang="de-DE" b="1" dirty="0" smtClean="0">
                <a:latin typeface="Arial"/>
              </a:rPr>
              <a:t>Klienti</a:t>
            </a:r>
            <a:endParaRPr lang="de-DE" b="1" dirty="0">
              <a:latin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-171819"/>
            <a:ext cx="9540552" cy="7633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5492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764704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0" i="0" u="none" strike="noStrike" baseline="0" dirty="0" smtClean="0">
                <a:solidFill>
                  <a:srgbClr val="000000"/>
                </a:solidFill>
                <a:latin typeface="Arial"/>
              </a:rPr>
              <a:t>Cka është E-Commerce</a:t>
            </a:r>
          </a:p>
          <a:p>
            <a:endParaRPr lang="de-DE" sz="32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Wingdings"/>
              <a:buChar char="n"/>
            </a:pP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E-commerce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i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referohet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përdorimit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të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internetit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dhe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web-it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për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të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bërë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biznes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en-US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Wingdings"/>
              <a:buChar char="n"/>
            </a:pP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Transaksionet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tregtare kryhen në mënyrë digjitale në mes organizatave dhe individëve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Transaksionet tregtare përfshijnë shkëmbimin e vlerës nëpër organizata/individ përtej kufijve gjeografik në këmbim të produkteve dhe shërbimeve.</a:t>
            </a:r>
          </a:p>
        </p:txBody>
      </p:sp>
    </p:spTree>
    <p:extLst>
      <p:ext uri="{BB962C8B-B14F-4D97-AF65-F5344CB8AC3E}">
        <p14:creationId xmlns="" xmlns:p14="http://schemas.microsoft.com/office/powerpoint/2010/main" val="440134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8172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0" i="0" u="none" strike="noStrike" baseline="0" dirty="0" smtClean="0">
                <a:solidFill>
                  <a:srgbClr val="000000"/>
                </a:solidFill>
                <a:latin typeface="Arial"/>
              </a:rPr>
              <a:t>Të mirat digjitale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Të mirat digjitale dërgohen përmes rrjeteve digjitale p.sh.këngët, videot, softuerët, gazetat, librat etj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Kosto e riprodhimit të kopjes tjetër është zero.Megjithatë kosto e prodhimit të kopjes së parë është relativisht më e lartë. </a:t>
            </a:r>
          </a:p>
        </p:txBody>
      </p:sp>
    </p:spTree>
    <p:extLst>
      <p:ext uri="{BB962C8B-B14F-4D97-AF65-F5344CB8AC3E}">
        <p14:creationId xmlns="" xmlns:p14="http://schemas.microsoft.com/office/powerpoint/2010/main" val="1584385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838200"/>
            <a:ext cx="78390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244985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816" y="152936"/>
            <a:ext cx="802838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b="0" i="0" u="none" strike="noStrike" baseline="0" dirty="0" smtClean="0">
                <a:solidFill>
                  <a:srgbClr val="000000"/>
                </a:solidFill>
                <a:latin typeface="Arial"/>
              </a:rPr>
              <a:t>Modelet e Bizneseve të Internetit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 marL="457200" indent="-457200">
              <a:buAutoNum type="arabicPeriod"/>
            </a:pPr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Dyqan </a:t>
            </a:r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Virtual: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Shet produkte fizike direkt tek klientët apo bizneset individuale p.sh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 amazon.com,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redenvelop.com</a:t>
            </a:r>
          </a:p>
          <a:p>
            <a:pPr marL="457200" indent="-457200"/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2. </a:t>
            </a:r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Komisioneri i Informacioneve</a:t>
            </a:r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: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Ofron informacione për produkte cmime dhe disponueshmëri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Gjeneron të ardhura nga reklamat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3. Komisioneri </a:t>
            </a:r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iTransaksioneve: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Ruan paratë dhe kohën e blerësve duke procesuar transaksionet e blerjeve online dhe gjeneron një komision për cdo transaksion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 </a:t>
            </a:r>
          </a:p>
          <a:p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4.Tregjet online: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Ofron tregti digjital kur blerësit dhe shitësit mund të takohen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kërkojnë produkte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japin produkte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, ankande, oferta.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Gjenerojnë të ardhura nga komisionet e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transaksioneve. P.sh. Ebay.com, priceline.com</a:t>
            </a:r>
          </a:p>
        </p:txBody>
      </p:sp>
    </p:spTree>
    <p:extLst>
      <p:ext uri="{BB962C8B-B14F-4D97-AF65-F5344CB8AC3E}">
        <p14:creationId xmlns="" xmlns:p14="http://schemas.microsoft.com/office/powerpoint/2010/main" val="3028820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"/>
            <a:ext cx="81724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0" i="0" u="none" strike="noStrike" baseline="0" dirty="0" smtClean="0">
                <a:solidFill>
                  <a:srgbClr val="000000"/>
                </a:solidFill>
                <a:latin typeface="Arial"/>
              </a:rPr>
              <a:t>Modelet e Bizneseve të Internetit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5.Ofrues i </a:t>
            </a:r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Përmbajtjeve: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Krijon të ardhura duke ofruar përmbajtje digjitale sic është muzika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, fotot, posterë,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lajme…Gjeneron të ardhura nga reklamat p.sh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 Itunes.com, games.com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6.Ofrues i shërbimeve online: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Gjeneron të ardhura nga tarifat e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abonimit, reklamat. </a:t>
            </a:r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7.Komuniteti Virtual: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Ofron vend takim online për njerezit me</a:t>
            </a:r>
            <a:r>
              <a:rPr lang="de-DE" sz="2400" b="0" i="0" u="none" strike="noStrike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interesa të përbashkëta ku mund të komunikojnë apo të gjejnë informacione të vlefshme. p.sh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 youtube.com,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myspace.com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8.Portal: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Ofron një pikë startuese për në web bashk me përmbajtje te specializuara dhe shërbime tjera, Yahoo.com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, msn.com.</a:t>
            </a:r>
          </a:p>
        </p:txBody>
      </p:sp>
    </p:spTree>
    <p:extLst>
      <p:ext uri="{BB962C8B-B14F-4D97-AF65-F5344CB8AC3E}">
        <p14:creationId xmlns="" xmlns:p14="http://schemas.microsoft.com/office/powerpoint/2010/main" val="839457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8200" y="1196752"/>
            <a:ext cx="81724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0" i="0" u="none" strike="noStrike" baseline="0" dirty="0" smtClean="0">
                <a:solidFill>
                  <a:srgbClr val="000000"/>
                </a:solidFill>
                <a:latin typeface="Arial"/>
              </a:rPr>
              <a:t>eBay –Forum online i ankandeve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Wingdings"/>
              <a:buChar char="n"/>
            </a:pP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Pranon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ofertat e futura përmes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internetit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Wingdings"/>
              <a:buChar char="n"/>
            </a:pP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Evaluon ofertat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Wingdings"/>
              <a:buChar char="n"/>
            </a:pPr>
            <a:r>
              <a:rPr lang="es-E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Lajmron</a:t>
            </a:r>
            <a:r>
              <a:rPr lang="es-E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E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ofertuesin</a:t>
            </a:r>
            <a:r>
              <a:rPr lang="es-E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me </a:t>
            </a:r>
            <a:r>
              <a:rPr lang="es-E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cmimin</a:t>
            </a:r>
            <a:r>
              <a:rPr lang="es-E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E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më</a:t>
            </a:r>
            <a:r>
              <a:rPr lang="es-E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E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të</a:t>
            </a:r>
            <a:r>
              <a:rPr lang="es-E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ES" sz="2400" b="0" i="0" u="none" strike="noStrike" baseline="0" dirty="0" err="1" smtClean="0">
                <a:solidFill>
                  <a:srgbClr val="000000"/>
                </a:solidFill>
                <a:latin typeface="Arial"/>
              </a:rPr>
              <a:t>lartë</a:t>
            </a:r>
            <a:endParaRPr lang="es-ES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endParaRPr lang="es-ES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eBay merr një komision të vogël për cdo listim apo shitje.</a:t>
            </a:r>
          </a:p>
        </p:txBody>
      </p:sp>
    </p:spTree>
    <p:extLst>
      <p:ext uri="{BB962C8B-B14F-4D97-AF65-F5344CB8AC3E}">
        <p14:creationId xmlns="" xmlns:p14="http://schemas.microsoft.com/office/powerpoint/2010/main" val="2650097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1512" y="838200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0" i="0" u="none" strike="noStrike" baseline="0" dirty="0" smtClean="0">
                <a:solidFill>
                  <a:srgbClr val="000000"/>
                </a:solidFill>
                <a:latin typeface="Arial"/>
              </a:rPr>
              <a:t>Rrjetet Sociale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Facebook</a:t>
            </a: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Twitter</a:t>
            </a: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Linkedin etj…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Burimi kryesor i përfitimeve nga këto komunitete involvon mënyrën për kompanitë e ndryshme ti kontaktojnë klientët potencial duke përdorur banerët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reklamues dhe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reklamat pop-up në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web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faqet e tyre. </a:t>
            </a:r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Ofron vendtakim online për njerzit që kanë dëshirë ti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nderrojnë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idetë e tyre për blerje.</a:t>
            </a:r>
            <a:endParaRPr lang="de-DE" sz="2400" dirty="0"/>
          </a:p>
        </p:txBody>
      </p:sp>
    </p:spTree>
    <p:extLst>
      <p:ext uri="{BB962C8B-B14F-4D97-AF65-F5344CB8AC3E}">
        <p14:creationId xmlns="" xmlns:p14="http://schemas.microsoft.com/office/powerpoint/2010/main" val="4161100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620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0" i="0" u="none" strike="noStrike" baseline="0" dirty="0" smtClean="0">
                <a:solidFill>
                  <a:srgbClr val="000000"/>
                </a:solidFill>
                <a:latin typeface="Arial"/>
              </a:rPr>
              <a:t>Tipet e E-commerce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B2C (business-to-consumer)-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Përfshinë shitjet me pakicë të produkteve dhe shërbimeve për blerës individual.Një shembull i transaksionit B2C mund të jetë një person që blenë një palë këpucë nga një shitës. </a:t>
            </a:r>
            <a:endParaRPr lang="de-DE" sz="2400" dirty="0" smtClean="0">
              <a:solidFill>
                <a:srgbClr val="000000"/>
              </a:solidFill>
              <a:latin typeface="Arial"/>
            </a:endParaRP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B2B (business-to-Business)-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Involvon shitjen e produkteve dhe shërbimeve për biznese. Shitja e këpucëve nga një prodhues tek shitësit me pakicë mund të konsiderohet si transaksion B2B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C2C (consumer-to-consumer)-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Involvon klinetët që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i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shesin direkt klientëve tjerë. Një shembull tipik mund të jetë nje forum ankandi online, ku klientët postojnë një gjësend që klienti tjetër mund të ofertoj për blerjen e tij;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Web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faqet e tilla janë vetëm ndërmjetësuese, në mënyrë që ti takoj klientët. Ueb faqet nuk kanë nevoj ta shikojnë kualitetin e produkteve që shiten aty. </a:t>
            </a:r>
          </a:p>
        </p:txBody>
      </p:sp>
    </p:spTree>
    <p:extLst>
      <p:ext uri="{BB962C8B-B14F-4D97-AF65-F5344CB8AC3E}">
        <p14:creationId xmlns="" xmlns:p14="http://schemas.microsoft.com/office/powerpoint/2010/main" val="2279298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008" y="1006257"/>
            <a:ext cx="81003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0" i="0" u="none" strike="noStrike" baseline="0" dirty="0" smtClean="0">
                <a:solidFill>
                  <a:srgbClr val="000000"/>
                </a:solidFill>
                <a:latin typeface="Arial"/>
              </a:rPr>
              <a:t>M-Commerce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Përdorimi i pajisjeve wireless për të blerë produkte dhe shërbime nga cdo lokacion mund të quhet mobile commerce. </a:t>
            </a:r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Transaksionet B2B &amp; B2C mund të ndodhin duke përdorur teknologjinë mobile commerce.</a:t>
            </a:r>
          </a:p>
        </p:txBody>
      </p:sp>
    </p:spTree>
    <p:extLst>
      <p:ext uri="{BB962C8B-B14F-4D97-AF65-F5344CB8AC3E}">
        <p14:creationId xmlns="" xmlns:p14="http://schemas.microsoft.com/office/powerpoint/2010/main" val="38731091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416" y="260648"/>
            <a:ext cx="802838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0" i="0" u="none" strike="noStrike" baseline="0" dirty="0" smtClean="0">
                <a:solidFill>
                  <a:srgbClr val="000000"/>
                </a:solidFill>
                <a:latin typeface="Arial"/>
              </a:rPr>
              <a:t>Arritja e intimitetit të klientit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Wingdings"/>
              <a:buChar char="n"/>
            </a:pPr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Personalizimi </a:t>
            </a:r>
            <a:r>
              <a:rPr lang="de-DE" sz="2400" b="1" i="0" u="none" strike="noStrike" baseline="0" dirty="0" smtClean="0">
                <a:solidFill>
                  <a:srgbClr val="000000"/>
                </a:solidFill>
                <a:latin typeface="Arial"/>
              </a:rPr>
              <a:t>dhe marketingu interaktiv :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Ueb faqet janë bërë burim i informacioneve të detajuara për sjellet e konsumatorëve,preferencat, nevojat dhe vlerat e blerjes që kompanitë mund ti përdorin për të bërë promocione të bazuara në klient individual me produkte, shërbime dhe cmime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pPr>
              <a:buFont typeface="Wingdings"/>
              <a:buChar char="n"/>
            </a:pPr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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Percjellja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e klikimeve Pajisje për të mbledhur të dhëna për aktivitetet e klientëve në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web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faqe dhe për ti ruajtur ato në log-s.Ruan detajet e faqeve të vizituara, dhe blerjet.Ndihmon kompanitë të analizojnë interesat e konsumatorëve dhe sjelljen e atyre ekzistues dhe potencial.</a:t>
            </a:r>
          </a:p>
        </p:txBody>
      </p:sp>
    </p:spTree>
    <p:extLst>
      <p:ext uri="{BB962C8B-B14F-4D97-AF65-F5344CB8AC3E}">
        <p14:creationId xmlns="" xmlns:p14="http://schemas.microsoft.com/office/powerpoint/2010/main" val="7780953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608" y="836712"/>
            <a:ext cx="86337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8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Wingdings"/>
              <a:buChar char="n"/>
            </a:pP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Filtrim bashkpunues – Krahason informatat e marra nga një shfrytëzues specifik për sjelljet</a:t>
            </a:r>
            <a:r>
              <a:rPr lang="de-DE" sz="2400" b="0" i="0" u="none" strike="noStrike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e tij një web faqe për</a:t>
            </a:r>
            <a:r>
              <a:rPr lang="de-DE" sz="2400" b="0" i="0" u="none" strike="noStrike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ti ndërlidhur pastaj ato informata për ti gjetur klientët potencial me interes të ngjajshëm për të qëlluar cka mund të dëshiroj të shoh ai shfrytëzues më pas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 </a:t>
            </a:r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Wingdings"/>
              <a:buChar char="n"/>
            </a:pP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Softveri pastaj bën rekomandime për shfrytëzues duke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u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bazuar nga interesat e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supozuara. </a:t>
            </a:r>
          </a:p>
        </p:txBody>
      </p:sp>
    </p:spTree>
    <p:extLst>
      <p:ext uri="{BB962C8B-B14F-4D97-AF65-F5344CB8AC3E}">
        <p14:creationId xmlns="" xmlns:p14="http://schemas.microsoft.com/office/powerpoint/2010/main" val="376138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764704"/>
            <a:ext cx="88204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0" i="0" u="none" strike="noStrike" baseline="0" dirty="0" smtClean="0">
                <a:solidFill>
                  <a:srgbClr val="000000"/>
                </a:solidFill>
                <a:latin typeface="Arial"/>
              </a:rPr>
              <a:t>Historia e E-Commerce</a:t>
            </a:r>
          </a:p>
          <a:p>
            <a:endParaRPr lang="de-DE" sz="32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E-commerce ka filluar në vitin 1995 ku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Netscape.com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ka pranuar reklamen e parë duke u bërë mediumi i parë për reklamim dhe shitje. </a:t>
            </a:r>
            <a:endParaRPr lang="de-DE" sz="2400" dirty="0" smtClean="0">
              <a:solidFill>
                <a:srgbClr val="000000"/>
              </a:solidFill>
              <a:latin typeface="Arial"/>
            </a:endParaRP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Më pas ka rezultuar në rritje eksponenciale të e-commerce në shitjen me pakicë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.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Hovi i "pikë-com" ka qenë në vitin 2001 ku shumë kompani kanë dështuar e disa tjera si amazon, ebay, expedia &amp; google, kanë pasur qarkullime dhe fitime shumë të mëdha…</a:t>
            </a:r>
          </a:p>
        </p:txBody>
      </p:sp>
    </p:spTree>
    <p:extLst>
      <p:ext uri="{BB962C8B-B14F-4D97-AF65-F5344CB8AC3E}">
        <p14:creationId xmlns="" xmlns:p14="http://schemas.microsoft.com/office/powerpoint/2010/main" val="2180999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980728"/>
            <a:ext cx="80648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0" i="0" u="none" strike="noStrike" baseline="0" dirty="0" smtClean="0">
                <a:solidFill>
                  <a:srgbClr val="000000"/>
                </a:solidFill>
                <a:latin typeface="Arial"/>
              </a:rPr>
              <a:t>M-Commerce: Sfidat dhe Mundësitë</a:t>
            </a:r>
          </a:p>
          <a:p>
            <a:endParaRPr lang="it-IT" sz="3200" dirty="0">
              <a:solidFill>
                <a:srgbClr val="000000"/>
              </a:solidFill>
              <a:latin typeface="Arial"/>
            </a:endParaRPr>
          </a:p>
          <a:p>
            <a:r>
              <a:rPr lang="it-IT" sz="2400" b="0" i="0" u="none" strike="noStrike" baseline="0" dirty="0" smtClean="0">
                <a:solidFill>
                  <a:srgbClr val="000000"/>
                </a:solidFill>
                <a:latin typeface="Arial"/>
              </a:rPr>
              <a:t>M-commerce përballet me sfidat si:</a:t>
            </a:r>
          </a:p>
          <a:p>
            <a:pPr>
              <a:buFont typeface="Wingdings"/>
              <a:buChar char="n"/>
            </a:pP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Mungesë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e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standardeve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Wingdings"/>
              <a:buChar char="n"/>
            </a:pP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Mungesë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e lidhjeve wireless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cdokund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Wingdings"/>
              <a:buChar char="n"/>
            </a:pP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Ndryshime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teknike në mes pajisjeve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wireless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Wingdings"/>
              <a:buChar char="n"/>
            </a:pP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Siguria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Wingdings"/>
              <a:buChar char="n"/>
            </a:pPr>
            <a:r>
              <a:rPr lang="it-IT" sz="2400" b="0" i="0" u="none" strike="noStrike" baseline="0" dirty="0" smtClean="0">
                <a:solidFill>
                  <a:srgbClr val="000000"/>
                </a:solidFill>
                <a:latin typeface="Arial"/>
              </a:rPr>
              <a:t>Cmimet </a:t>
            </a:r>
            <a:r>
              <a:rPr lang="it-IT" sz="2400" b="0" i="0" u="none" strike="noStrike" baseline="0" dirty="0" smtClean="0">
                <a:solidFill>
                  <a:srgbClr val="000000"/>
                </a:solidFill>
                <a:latin typeface="Arial"/>
              </a:rPr>
              <a:t>e larta të shërbimeve </a:t>
            </a:r>
            <a:r>
              <a:rPr lang="it-IT" sz="2400" b="0" i="0" u="none" strike="noStrike" baseline="0" dirty="0" smtClean="0">
                <a:solidFill>
                  <a:srgbClr val="000000"/>
                </a:solidFill>
                <a:latin typeface="Arial"/>
              </a:rPr>
              <a:t>mobile</a:t>
            </a:r>
          </a:p>
          <a:p>
            <a:endParaRPr lang="it-IT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it-IT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 </a:t>
            </a:r>
            <a:r>
              <a:rPr lang="it-IT" sz="2400" b="0" i="0" u="none" strike="noStrike" baseline="0" dirty="0" smtClean="0">
                <a:solidFill>
                  <a:srgbClr val="000000"/>
                </a:solidFill>
                <a:latin typeface="Arial"/>
              </a:rPr>
              <a:t>Shpejtësia e vogël e qasjes</a:t>
            </a:r>
          </a:p>
        </p:txBody>
      </p:sp>
    </p:spTree>
    <p:extLst>
      <p:ext uri="{BB962C8B-B14F-4D97-AF65-F5344CB8AC3E}">
        <p14:creationId xmlns="" xmlns:p14="http://schemas.microsoft.com/office/powerpoint/2010/main" val="356477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4704"/>
            <a:ext cx="81724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0" i="0" u="none" strike="noStrike" baseline="0" dirty="0" smtClean="0">
                <a:solidFill>
                  <a:srgbClr val="000000"/>
                </a:solidFill>
                <a:latin typeface="Arial"/>
              </a:rPr>
              <a:t>PayPal</a:t>
            </a:r>
          </a:p>
          <a:p>
            <a:endParaRPr lang="de-DE" sz="2400" dirty="0">
              <a:solidFill>
                <a:srgbClr val="000000"/>
              </a:solidFill>
              <a:latin typeface="Arial"/>
            </a:endParaRPr>
          </a:p>
          <a:p>
            <a:pPr>
              <a:buFont typeface="Wingdings"/>
              <a:buChar char="n"/>
            </a:pP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Është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tip i shërbimit të pagesa person-to-person (P2P). Një shërbim i pagesave P2P lejon cdokënd me email adresë të transferoj fonde në mënyrë elektronike tek personat tjere në email adresë. </a:t>
            </a:r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Fillimisht duhet të bëhet regjistrimi në PayPal dhe të transferon fonde aty që më pastaj të kryen transaksione. Një konto PayPal mund të mbushet me </a:t>
            </a:r>
            <a:r>
              <a:rPr lang="de-DE" sz="2400" dirty="0" smtClean="0">
                <a:solidFill>
                  <a:srgbClr val="000000"/>
                </a:solidFill>
                <a:latin typeface="Arial"/>
              </a:rPr>
              <a:t>kesh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apo transfer bankar, debit kartele nga ndonje bank apo me kredit kartele. </a:t>
            </a: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Marrësi i transfereve nga PayPal mund të kërkoj check nga PayPal, apo të hapin konton e tyre PayPal apo të kërkojnë transfer në konton e tyre bankare.</a:t>
            </a:r>
          </a:p>
        </p:txBody>
      </p:sp>
    </p:spTree>
    <p:extLst>
      <p:ext uri="{BB962C8B-B14F-4D97-AF65-F5344CB8AC3E}">
        <p14:creationId xmlns="" xmlns:p14="http://schemas.microsoft.com/office/powerpoint/2010/main" val="41434527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8720"/>
            <a:ext cx="8172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0" i="0" u="none" strike="noStrike" baseline="0" dirty="0" smtClean="0">
                <a:solidFill>
                  <a:srgbClr val="000000"/>
                </a:solidFill>
                <a:latin typeface="Arial"/>
              </a:rPr>
              <a:t>Format tjera digjitale per pagesa</a:t>
            </a:r>
          </a:p>
          <a:p>
            <a:endParaRPr lang="it-IT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Wingdings"/>
              <a:buChar char="n"/>
            </a:pP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Digital Wallet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Wingdings"/>
              <a:buChar char="n"/>
            </a:pP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Digital Wallet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Wingdings"/>
              <a:buChar char="n"/>
            </a:pP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Micro Payments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Digital cash, e-cash</a:t>
            </a:r>
          </a:p>
        </p:txBody>
      </p:sp>
    </p:spTree>
    <p:extLst>
      <p:ext uri="{BB962C8B-B14F-4D97-AF65-F5344CB8AC3E}">
        <p14:creationId xmlns="" xmlns:p14="http://schemas.microsoft.com/office/powerpoint/2010/main" val="3704742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05178"/>
            <a:ext cx="77768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0" i="0" u="none" strike="noStrike" baseline="0" dirty="0" smtClean="0">
                <a:solidFill>
                  <a:srgbClr val="000000"/>
                </a:solidFill>
                <a:latin typeface="Arial"/>
              </a:rPr>
              <a:t>Një imazh i përgjitshëm i fitimeve të E-commerce: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Shitjet e klientëve online janë rritur për 23% në 2007 (eMarketers,2006).</a:t>
            </a: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Në botë më shumë se 1 billion e njerzve janë të lidhur në internet duke i dhënë shtytje edhe më të madhe rritjes së e-commerce.</a:t>
            </a: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Në 2009, 154 million njerz në Amerikë kanë blerë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dicka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online, apo 67% e popullit që kanë internet (4 % më shumë se në vitin 2008)</a:t>
            </a: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Tri kategori produktesh (kompjuterë, veshje, dhe elektronikë) përfaqësojnë më shumë se 44% të shitjeve online ($67.6 billion) në vitin 2009.</a:t>
            </a:r>
          </a:p>
        </p:txBody>
      </p:sp>
    </p:spTree>
    <p:extLst>
      <p:ext uri="{BB962C8B-B14F-4D97-AF65-F5344CB8AC3E}">
        <p14:creationId xmlns="" xmlns:p14="http://schemas.microsoft.com/office/powerpoint/2010/main" val="2101327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397675"/>
            <a:ext cx="874846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400" b="0" i="0" u="none" strike="noStrike" baseline="0" dirty="0" smtClean="0">
                <a:solidFill>
                  <a:srgbClr val="000000"/>
                </a:solidFill>
                <a:latin typeface="Arial"/>
              </a:rPr>
              <a:t>Mediumi për transaksionet e E-Commerce </a:t>
            </a:r>
          </a:p>
          <a:p>
            <a:endParaRPr lang="it-IT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dirty="0">
                <a:solidFill>
                  <a:srgbClr val="000000"/>
                </a:solidFill>
                <a:latin typeface="Arial"/>
              </a:rPr>
              <a:t>Shumica e e-commerce është realizuar në Internet. </a:t>
            </a:r>
            <a:endParaRPr lang="de-DE" sz="2400" dirty="0" smtClean="0">
              <a:solidFill>
                <a:srgbClr val="000000"/>
              </a:solidFill>
              <a:latin typeface="Arial"/>
            </a:endParaRPr>
          </a:p>
          <a:p>
            <a:endParaRPr lang="de-DE" sz="240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dirty="0" smtClean="0">
                <a:solidFill>
                  <a:srgbClr val="000000"/>
                </a:solidFill>
                <a:latin typeface="Arial"/>
              </a:rPr>
              <a:t>Por</a:t>
            </a:r>
            <a:r>
              <a:rPr lang="de-DE" sz="2400" dirty="0">
                <a:solidFill>
                  <a:srgbClr val="000000"/>
                </a:solidFill>
                <a:latin typeface="Arial"/>
              </a:rPr>
              <a:t>, EC mund të bëhet në rrjetet private, të tilla si rrjetet e vlerës së </a:t>
            </a:r>
            <a:r>
              <a:rPr lang="de-DE" sz="2400" dirty="0" smtClean="0">
                <a:solidFill>
                  <a:srgbClr val="000000"/>
                </a:solidFill>
                <a:latin typeface="Arial"/>
              </a:rPr>
              <a:t>shtuar, në </a:t>
            </a:r>
            <a:r>
              <a:rPr lang="de-DE" sz="2400" dirty="0">
                <a:solidFill>
                  <a:srgbClr val="000000"/>
                </a:solidFill>
                <a:latin typeface="Arial"/>
              </a:rPr>
              <a:t>rrjetet e zonës lokale (LAN) ose Wide Area Network (WANs). </a:t>
            </a:r>
            <a:endParaRPr lang="de-DE" sz="2400" dirty="0"/>
          </a:p>
        </p:txBody>
      </p:sp>
    </p:spTree>
    <p:extLst>
      <p:ext uri="{BB962C8B-B14F-4D97-AF65-F5344CB8AC3E}">
        <p14:creationId xmlns="" xmlns:p14="http://schemas.microsoft.com/office/powerpoint/2010/main" val="2616361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692696"/>
            <a:ext cx="82192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0" i="0" u="none" strike="noStrike" baseline="0" dirty="0" smtClean="0">
                <a:solidFill>
                  <a:srgbClr val="000000"/>
                </a:solidFill>
                <a:latin typeface="Arial"/>
              </a:rPr>
              <a:t>Avantazhet e </a:t>
            </a:r>
            <a:r>
              <a:rPr lang="de-DE" sz="3600" b="0" i="0" u="none" strike="noStrike" baseline="0" dirty="0" smtClean="0">
                <a:solidFill>
                  <a:srgbClr val="000000"/>
                </a:solidFill>
                <a:latin typeface="Arial"/>
              </a:rPr>
              <a:t>e-commerce</a:t>
            </a:r>
            <a:endParaRPr lang="de-DE" sz="36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it-IT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 </a:t>
            </a:r>
            <a:r>
              <a:rPr lang="it-IT" sz="2400" b="0" i="0" u="none" strike="noStrike" baseline="0" dirty="0" smtClean="0">
                <a:solidFill>
                  <a:srgbClr val="000000"/>
                </a:solidFill>
                <a:latin typeface="Arial"/>
              </a:rPr>
              <a:t>Profili Socio-demogragik i blerësit online (e-shopper)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1" u="none" strike="noStrike" baseline="0" dirty="0" smtClean="0">
                <a:solidFill>
                  <a:srgbClr val="000000"/>
                </a:solidFill>
                <a:latin typeface="Arial"/>
              </a:rPr>
              <a:t>Është tërheqëse për shitësit, blerësit me edukim më të lartë se mesatarja e arsimit, punonjësit dhe ata që kanë të ardhura të disponueshme për harxhim. </a:t>
            </a:r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Ruan pagat dhe kostot e objekteve 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1" u="none" strike="noStrike" baseline="0" dirty="0" smtClean="0">
                <a:solidFill>
                  <a:srgbClr val="000000"/>
                </a:solidFill>
                <a:latin typeface="Arial"/>
              </a:rPr>
              <a:t>Kursimet mund të jenë më të vogla se sa pritet,sepse prapë ka kosto në kontaktimin e klientave, paketimin dhe dërgimin e mallrave deri te ata.</a:t>
            </a:r>
            <a:endParaRPr lang="de-DE" sz="2400" dirty="0"/>
          </a:p>
        </p:txBody>
      </p:sp>
    </p:spTree>
    <p:extLst>
      <p:ext uri="{BB962C8B-B14F-4D97-AF65-F5344CB8AC3E}">
        <p14:creationId xmlns="" xmlns:p14="http://schemas.microsoft.com/office/powerpoint/2010/main" val="723966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836712"/>
            <a:ext cx="79208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0" i="0" u="none" strike="noStrike" baseline="0" dirty="0" smtClean="0">
                <a:solidFill>
                  <a:srgbClr val="000000"/>
                </a:solidFill>
                <a:latin typeface="Arial"/>
              </a:rPr>
              <a:t>Avantazhet e </a:t>
            </a:r>
            <a:r>
              <a:rPr lang="de-DE" sz="3600" b="0" i="0" u="none" strike="noStrike" baseline="0" dirty="0" smtClean="0">
                <a:solidFill>
                  <a:srgbClr val="000000"/>
                </a:solidFill>
                <a:latin typeface="Arial"/>
              </a:rPr>
              <a:t>e-commerce</a:t>
            </a:r>
            <a:endParaRPr lang="de-DE" sz="36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Më shumë mundësi për CRM, dhe Micro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marketing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1" u="none" strike="noStrike" baseline="0" dirty="0" smtClean="0">
                <a:solidFill>
                  <a:srgbClr val="000000"/>
                </a:solidFill>
                <a:latin typeface="Arial"/>
              </a:rPr>
              <a:t>Identifikimi dhe trajtimin e klientit si individ, me ofrimin më të lehtë të informacionit të produktit, të çon në mundësi më të mëdha për shitjen e produkteve me metodën </a:t>
            </a:r>
            <a:r>
              <a:rPr lang="de-DE" sz="2400" b="0" i="1" u="none" strike="noStrike" baseline="0" dirty="0" smtClean="0">
                <a:solidFill>
                  <a:srgbClr val="000000"/>
                </a:solidFill>
                <a:latin typeface="Arial"/>
              </a:rPr>
              <a:t>permes shitjes. 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it-IT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it-IT" sz="2400" b="0" i="0" u="none" strike="noStrike" baseline="0" dirty="0" smtClean="0">
                <a:solidFill>
                  <a:srgbClr val="000000"/>
                </a:solidFill>
                <a:latin typeface="Arial"/>
              </a:rPr>
              <a:t>Pranon porosi 24 orë në ditë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1" u="none" strike="noStrike" baseline="0" dirty="0" smtClean="0">
                <a:solidFill>
                  <a:srgbClr val="000000"/>
                </a:solidFill>
                <a:latin typeface="Arial"/>
              </a:rPr>
              <a:t>Blerja bëhet në cdo kohë në cdo vend</a:t>
            </a:r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1" i="1" u="none" strike="noStrike" baseline="0" dirty="0" smtClean="0">
                <a:solidFill>
                  <a:srgbClr val="000000"/>
                </a:solidFill>
                <a:latin typeface="Arial"/>
              </a:rPr>
              <a:t>Hyrjet me vonesë në </a:t>
            </a:r>
            <a:r>
              <a:rPr lang="de-DE" sz="2400" b="1" i="1" u="none" strike="noStrike" baseline="0" dirty="0" smtClean="0">
                <a:solidFill>
                  <a:srgbClr val="000000"/>
                </a:solidFill>
                <a:latin typeface="Arial"/>
              </a:rPr>
              <a:t>e-commerce, </a:t>
            </a:r>
            <a:r>
              <a:rPr lang="de-DE" sz="2400" b="1" i="1" u="none" strike="noStrike" baseline="0" dirty="0" smtClean="0">
                <a:solidFill>
                  <a:srgbClr val="000000"/>
                </a:solidFill>
                <a:latin typeface="Arial"/>
              </a:rPr>
              <a:t>nxiten nga fjalia "nëse ne nuk bëjmë, konkurrentët tanë do ta bëjnë".</a:t>
            </a:r>
            <a:endParaRPr lang="de-DE" sz="2400" dirty="0"/>
          </a:p>
        </p:txBody>
      </p:sp>
    </p:spTree>
    <p:extLst>
      <p:ext uri="{BB962C8B-B14F-4D97-AF65-F5344CB8AC3E}">
        <p14:creationId xmlns="" xmlns:p14="http://schemas.microsoft.com/office/powerpoint/2010/main" val="2105513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908720"/>
            <a:ext cx="79208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0" i="0" u="none" strike="noStrike" baseline="0" dirty="0" smtClean="0">
                <a:solidFill>
                  <a:srgbClr val="000000"/>
                </a:solidFill>
                <a:latin typeface="Arial"/>
              </a:rPr>
              <a:t>Benefitet për klientin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Lehtësim : pa trafik, apo nevoj për të kërkuar vend parkim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…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Informacion më i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mirë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Lehtë për të blerë dhe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krahasuar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Cmime konkuruese (shpesh herë cmimi është më i ulët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Kostumizim apo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përshtatje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dirty="0" smtClean="0">
                <a:solidFill>
                  <a:srgbClr val="000000"/>
                </a:solidFill>
                <a:latin typeface="Arial"/>
              </a:rPr>
              <a:t>I qasemi lehte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(24/7/365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327475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052736"/>
            <a:ext cx="806489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0" i="0" u="none" strike="noStrike" baseline="0" dirty="0" smtClean="0">
                <a:solidFill>
                  <a:srgbClr val="000000"/>
                </a:solidFill>
                <a:latin typeface="Arial"/>
              </a:rPr>
              <a:t>Disavantazhet e </a:t>
            </a:r>
            <a:r>
              <a:rPr lang="de-DE" sz="2800" b="0" i="0" u="none" strike="noStrike" baseline="0" dirty="0" smtClean="0">
                <a:solidFill>
                  <a:srgbClr val="000000"/>
                </a:solidFill>
                <a:latin typeface="Arial"/>
              </a:rPr>
              <a:t>e-commerce</a:t>
            </a:r>
            <a:endParaRPr lang="de-DE" sz="28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Mungesë e njohurive teknike për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përdorim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Investime fillestare të konsiderueshme janë të nevojshme si dhe kostot e asociuara me mirëmbajtjen e </a:t>
            </a:r>
            <a:r>
              <a:rPr lang="de-DE" sz="2400" dirty="0" smtClean="0">
                <a:solidFill>
                  <a:srgbClr val="000000"/>
                </a:solidFill>
                <a:latin typeface="Arial"/>
              </a:rPr>
              <a:t>web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-faqeve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Logjistikë 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komplekse</a:t>
            </a:r>
          </a:p>
          <a:p>
            <a:endParaRPr lang="de-DE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Wingdings"/>
              </a:rPr>
              <a:t></a:t>
            </a:r>
            <a:r>
              <a:rPr lang="de-DE" sz="2400" b="0" i="0" u="none" strike="noStrike" baseline="0" dirty="0" smtClean="0">
                <a:solidFill>
                  <a:srgbClr val="000000"/>
                </a:solidFill>
                <a:latin typeface="Arial"/>
              </a:rPr>
              <a:t>Shitja online është më e dobët se shitja sy-më-sy për produktet të cilat zgjidhen në bazë të prekjes, shijes apo aromës</a:t>
            </a:r>
          </a:p>
        </p:txBody>
      </p:sp>
    </p:spTree>
    <p:extLst>
      <p:ext uri="{BB962C8B-B14F-4D97-AF65-F5344CB8AC3E}">
        <p14:creationId xmlns="" xmlns:p14="http://schemas.microsoft.com/office/powerpoint/2010/main" val="683817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TS010336786</Template>
  <TotalTime>388</TotalTime>
  <Words>2011</Words>
  <Application>Microsoft Office PowerPoint</Application>
  <PresentationFormat>On-screen Show (4:3)</PresentationFormat>
  <Paragraphs>252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Trek</vt:lpstr>
      <vt:lpstr>                                   E-Biznesi  Tregjet Digjitale, Mallrat Digjitale    Ligjerata 8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E-Biznesi  Tregjet Digjitale, Mallrat Digjitale    Ligjerata 8</dc:title>
  <dc:creator>BL</dc:creator>
  <cp:lastModifiedBy>Blerta</cp:lastModifiedBy>
  <cp:revision>30</cp:revision>
  <dcterms:created xsi:type="dcterms:W3CDTF">2012-12-06T14:53:07Z</dcterms:created>
  <dcterms:modified xsi:type="dcterms:W3CDTF">2012-12-07T10:29:20Z</dcterms:modified>
</cp:coreProperties>
</file>