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99" r:id="rId2"/>
    <p:sldMasterId id="2147483725" r:id="rId3"/>
  </p:sldMasterIdLst>
  <p:notesMasterIdLst>
    <p:notesMasterId r:id="rId19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68" r:id="rId17"/>
    <p:sldId id="269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00634-4EB6-41DB-BC7A-FCE0E3DFC61B}" type="datetimeFigureOut">
              <a:rPr lang="de-DE" smtClean="0"/>
              <a:pPr/>
              <a:t>09.11.2012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1FAB9-6FEF-401D-9531-EFBB73AA9DC5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834804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E21E97-7368-4724-8D10-F9A19850C439}" type="slidenum">
              <a:rPr lang="en-US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10/21/2012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MIS-MSI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32967-F260-458A-8350-F3F1DA5848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3488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10/21/2012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MIS-MSI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C3517-AC71-4127-96ED-518F72633A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0945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81000"/>
            <a:ext cx="20764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60769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10/21/2012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MIS-MSI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52752-2457-4AB8-BDC5-65A6033FDF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05994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81000"/>
            <a:ext cx="69342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10/21/2012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MIS-MSI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F67F4-5FDC-46E8-A5F1-43C594C59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06194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10/21/2012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MIS-MSI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32967-F260-458A-8350-F3F1DA5848E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7517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10/21/2012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MIS-MSI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5242C-0B9B-433D-B0A9-0533E3C91A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696021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10/21/2012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MIS-MSI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1138F-18DE-4991-B95D-C649E39FD2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6385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10/21/2012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MIS-MSI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8CE42-DDB2-4CDA-B869-8677356CD1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50242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10/21/2012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MIS-MSI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B0AB8-181E-4A3C-9AF8-FD0DEE0A74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330036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10/21/2012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MIS-MSI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17F3B-787F-4837-8F04-64E0485A45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31896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10/21/2012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MIS-MSI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585CE-FB56-4CD3-A2F6-F1F35212F9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9267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10/21/2012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MIS-MSI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5242C-0B9B-433D-B0A9-0533E3C91A1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45184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10/21/2012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MIS-MSI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90897-AD3A-4432-A96E-D117B107D4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467358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10/21/2012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MIS-MSI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9A34F-B84B-49AF-B62C-C4DE447C00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84499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10/21/2012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MIS-MSI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C3517-AC71-4127-96ED-518F72633A9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55082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81000"/>
            <a:ext cx="20764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60769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10/21/2012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MIS-MSI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52752-2457-4AB8-BDC5-65A6033FDFD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36648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381000"/>
            <a:ext cx="6934200" cy="1219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10/21/2012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MIS-MSI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F67F4-5FDC-46E8-A5F1-43C594C59C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31310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10/21/2012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MIS-MSI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8532B-7DE3-4DB7-A2BF-F49401CA604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10/21/2012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MIS-MSI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3BCB3-786A-4795-9D21-C218656989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ound Single Corner Rectangle 6"/>
          <p:cNvSpPr/>
          <p:nvPr userDrawn="1"/>
        </p:nvSpPr>
        <p:spPr>
          <a:xfrm>
            <a:off x="0" y="6400800"/>
            <a:ext cx="8305800" cy="457200"/>
          </a:xfrm>
          <a:prstGeom prst="round1Rect">
            <a:avLst/>
          </a:prstGeom>
          <a:solidFill>
            <a:srgbClr val="9A3836"/>
          </a:solidFill>
          <a:ln>
            <a:solidFill>
              <a:srgbClr val="9A38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1143000"/>
            <a:ext cx="8305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10/21/2012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MIS-MSI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5914B-1DCD-4390-AAF0-939A12F847E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10/21/2012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MIS-MSI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7425B-7860-4534-9DEF-0DEBD322E7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10/21/2012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MIS-MSI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BBA130-F930-489E-A5C0-442A08A186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10/21/2012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MIS-MSI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1138F-18DE-4991-B95D-C649E39FD26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124760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10/21/2012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MIS-MSI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EDCFA8-1ABA-4148-AC78-B3ED31359F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10/21/2012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MIS-MSI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DFB7E-BA1A-466E-99D5-98FFB1BDB09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10/21/2012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MIS-MSI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8B223-D043-4C25-A60D-212EED8524A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10/21/2012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MIS-MSI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EC1CAD-F36D-44A2-9D96-87EC37E428D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10/21/2012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MIS-MSI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33F845-79AD-4726-8473-C080D6DBE0A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>
                <a:solidFill>
                  <a:prstClr val="black">
                    <a:tint val="75000"/>
                  </a:prstClr>
                </a:solidFill>
              </a:rPr>
              <a:t>10/21/2012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MIS-MSI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F9E0-8CB4-476A-A4CE-5CEF2BA28B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Single Corner Rectangle 2"/>
          <p:cNvSpPr/>
          <p:nvPr userDrawn="1"/>
        </p:nvSpPr>
        <p:spPr>
          <a:xfrm flipH="1">
            <a:off x="4876800" y="6324600"/>
            <a:ext cx="4267200" cy="533400"/>
          </a:xfrm>
          <a:prstGeom prst="round1Rect">
            <a:avLst/>
          </a:prstGeom>
          <a:solidFill>
            <a:srgbClr val="9A3836"/>
          </a:solidFill>
          <a:ln>
            <a:solidFill>
              <a:srgbClr val="9A383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6934200" y="6400800"/>
            <a:ext cx="2209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prstClr val="white"/>
                </a:solidFill>
                <a:latin typeface="Courier New" pitchFamily="49" charset="0"/>
                <a:cs typeface="Courier New" pitchFamily="49" charset="0"/>
              </a:rPr>
              <a:t>FIRST COURSE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9417"/>
          <a:stretch>
            <a:fillRect/>
          </a:stretch>
        </p:blipFill>
        <p:spPr bwMode="auto">
          <a:xfrm>
            <a:off x="0" y="1219200"/>
            <a:ext cx="175895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7701" name="Title Placeholder 1"/>
          <p:cNvSpPr>
            <a:spLocks noGrp="1"/>
          </p:cNvSpPr>
          <p:nvPr>
            <p:ph type="ctrTitle"/>
          </p:nvPr>
        </p:nvSpPr>
        <p:spPr>
          <a:xfrm>
            <a:off x="1676400" y="2438400"/>
            <a:ext cx="5029200" cy="1524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5490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10/21/2012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MIS-MSI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8CE42-DDB2-4CDA-B869-8677356CD18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705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10/21/2012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MIS-MSI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B0AB8-181E-4A3C-9AF8-FD0DEE0A742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67239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10/21/2012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MIS-MSI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17F3B-787F-4837-8F04-64E0485A45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035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10/21/2012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MIS-MSI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585CE-FB56-4CD3-A2F6-F1F35212F93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2190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10/21/2012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MIS-MSI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90897-AD3A-4432-A96E-D117B107D4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13620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srgbClr val="000000"/>
                </a:solidFill>
              </a:rPr>
              <a:t>10/21/2012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MIS-MSI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9A34F-B84B-49AF-B62C-C4DE447C00D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0265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381000"/>
            <a:ext cx="6934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>
                <a:solidFill>
                  <a:srgbClr val="000000"/>
                </a:solidFill>
              </a:rPr>
              <a:t>10/21/2012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2484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MIS-MSI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7FDF98-72B6-443C-A1DF-E49A0CF852F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0" y="1752600"/>
            <a:ext cx="9144000" cy="0"/>
          </a:xfrm>
          <a:prstGeom prst="line">
            <a:avLst/>
          </a:prstGeom>
          <a:noFill/>
          <a:ln w="25400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1032" name="Text Box 12"/>
          <p:cNvSpPr txBox="1">
            <a:spLocks noChangeArrowheads="1"/>
          </p:cNvSpPr>
          <p:nvPr userDrawn="1"/>
        </p:nvSpPr>
        <p:spPr bwMode="auto">
          <a:xfrm>
            <a:off x="8248650" y="3810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</a:rPr>
              <a:t>XP</a:t>
            </a:r>
          </a:p>
        </p:txBody>
      </p:sp>
      <p:pic>
        <p:nvPicPr>
          <p:cNvPr id="1033" name="Picture 13" descr="aussi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46302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057400" y="381000"/>
            <a:ext cx="6934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>
                <a:solidFill>
                  <a:srgbClr val="000000"/>
                </a:solidFill>
              </a:rPr>
              <a:t>10/21/2012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248400"/>
            <a:ext cx="4038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MIS-MSI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7FDF98-72B6-443C-A1DF-E49A0CF852F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31" name="Line 8"/>
          <p:cNvSpPr>
            <a:spLocks noChangeShapeType="1"/>
          </p:cNvSpPr>
          <p:nvPr userDrawn="1"/>
        </p:nvSpPr>
        <p:spPr bwMode="auto">
          <a:xfrm>
            <a:off x="0" y="1752600"/>
            <a:ext cx="9144000" cy="0"/>
          </a:xfrm>
          <a:prstGeom prst="line">
            <a:avLst/>
          </a:prstGeom>
          <a:noFill/>
          <a:ln w="25400">
            <a:solidFill>
              <a:srgbClr val="777777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000000"/>
              </a:solidFill>
            </a:endParaRPr>
          </a:p>
        </p:txBody>
      </p:sp>
      <p:sp>
        <p:nvSpPr>
          <p:cNvPr id="1032" name="Text Box 12"/>
          <p:cNvSpPr txBox="1">
            <a:spLocks noChangeArrowheads="1"/>
          </p:cNvSpPr>
          <p:nvPr userDrawn="1"/>
        </p:nvSpPr>
        <p:spPr bwMode="auto">
          <a:xfrm>
            <a:off x="8248650" y="381000"/>
            <a:ext cx="590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b="1">
                <a:solidFill>
                  <a:srgbClr val="FFFFFF"/>
                </a:solidFill>
              </a:rPr>
              <a:t>XP</a:t>
            </a:r>
          </a:p>
        </p:txBody>
      </p:sp>
      <p:pic>
        <p:nvPicPr>
          <p:cNvPr id="1033" name="Picture 13" descr="aussi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81200" cy="175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41829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>
                <a:solidFill>
                  <a:srgbClr val="000000"/>
                </a:solidFill>
              </a:rPr>
              <a:t>10/21/2012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MIS-MSI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7FDF98-72B6-443C-A1DF-E49A0CF852F4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600200" y="1981200"/>
            <a:ext cx="7292280" cy="3200400"/>
          </a:xfrm>
        </p:spPr>
        <p:txBody>
          <a:bodyPr/>
          <a:lstStyle/>
          <a:p>
            <a:pPr eaLnBrk="1" hangingPunct="1"/>
            <a:r>
              <a:rPr lang="de-DE" sz="4600" dirty="0" smtClean="0"/>
              <a:t>Universiteti AAB</a:t>
            </a:r>
            <a:br>
              <a:rPr lang="de-DE" sz="4600" dirty="0" smtClean="0"/>
            </a:br>
            <a:r>
              <a:rPr lang="de-DE" sz="4600" dirty="0" smtClean="0"/>
              <a:t>Lenda: MSI</a:t>
            </a:r>
            <a:br>
              <a:rPr lang="de-DE" sz="4600" dirty="0" smtClean="0"/>
            </a:br>
            <a:r>
              <a:rPr lang="de-DE" sz="4600" dirty="0" smtClean="0"/>
              <a:t>Ligjerata: Softweret</a:t>
            </a:r>
            <a:endParaRPr lang="en-US" sz="4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5257800" y="6400800"/>
            <a:ext cx="3886200" cy="36988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dirty="0">
                <a:solidFill>
                  <a:srgbClr val="EEECE1">
                    <a:lumMod val="75000"/>
                  </a:srgbClr>
                </a:solidFill>
                <a:latin typeface="Arial" charset="0"/>
                <a:cs typeface="Arial" charset="0"/>
              </a:rPr>
              <a:t>PhD.cand</a:t>
            </a:r>
            <a:r>
              <a:rPr lang="sq-AL" dirty="0">
                <a:solidFill>
                  <a:srgbClr val="EEECE1">
                    <a:lumMod val="75000"/>
                  </a:srgbClr>
                </a:solidFill>
                <a:latin typeface="Arial" charset="0"/>
                <a:cs typeface="Arial" charset="0"/>
              </a:rPr>
              <a:t>. </a:t>
            </a:r>
            <a:r>
              <a:rPr lang="de-DE" dirty="0">
                <a:solidFill>
                  <a:srgbClr val="EEECE1">
                    <a:lumMod val="75000"/>
                  </a:srgbClr>
                </a:solidFill>
                <a:latin typeface="Arial" charset="0"/>
                <a:cs typeface="Arial" charset="0"/>
              </a:rPr>
              <a:t>......................</a:t>
            </a:r>
            <a:endParaRPr lang="en-US" dirty="0">
              <a:solidFill>
                <a:srgbClr val="EEECE1">
                  <a:lumMod val="75000"/>
                </a:srgbClr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988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810344"/>
          </a:xfrm>
        </p:spPr>
        <p:txBody>
          <a:bodyPr/>
          <a:lstStyle/>
          <a:p>
            <a:pPr>
              <a:defRPr/>
            </a:pPr>
            <a:r>
              <a:rPr lang="mk-MK" b="1" dirty="0" err="1" smtClean="0"/>
              <a:t>S</a:t>
            </a:r>
            <a:r>
              <a:rPr lang="en-US" b="1" dirty="0" err="1" smtClean="0"/>
              <a:t>oftveri</a:t>
            </a:r>
            <a:r>
              <a:rPr lang="en-US" b="1" dirty="0" smtClean="0"/>
              <a:t> </a:t>
            </a:r>
            <a:r>
              <a:rPr lang="mk-MK" b="1" dirty="0" smtClean="0"/>
              <a:t> S</a:t>
            </a:r>
            <a:r>
              <a:rPr lang="en-US" b="1" dirty="0" err="1" smtClean="0"/>
              <a:t>istem</a:t>
            </a:r>
            <a:r>
              <a:rPr lang="mk-MK" b="1" dirty="0" smtClean="0"/>
              <a:t>or</a:t>
            </a:r>
            <a:endParaRPr lang="en-US" b="1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Perdoret</a:t>
            </a:r>
            <a:r>
              <a:rPr lang="en-US" dirty="0" smtClean="0"/>
              <a:t> per </a:t>
            </a:r>
            <a:r>
              <a:rPr lang="en-US" dirty="0" err="1" smtClean="0"/>
              <a:t>kontrollimin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mena</a:t>
            </a:r>
            <a:r>
              <a:rPr lang="mk-MK" dirty="0" smtClean="0"/>
              <a:t>xh</a:t>
            </a:r>
            <a:r>
              <a:rPr lang="en-US" dirty="0" err="1" smtClean="0"/>
              <a:t>imin</a:t>
            </a:r>
            <a:r>
              <a:rPr lang="en-US" dirty="0" smtClean="0"/>
              <a:t> e </a:t>
            </a:r>
            <a:r>
              <a:rPr lang="en-US" dirty="0" err="1" smtClean="0"/>
              <a:t>burimeve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hardverit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Perbehet</a:t>
            </a:r>
            <a:r>
              <a:rPr lang="en-US" dirty="0" smtClean="0"/>
              <a:t> </a:t>
            </a:r>
            <a:r>
              <a:rPr lang="en-US" dirty="0" err="1" smtClean="0"/>
              <a:t>prej</a:t>
            </a:r>
            <a:r>
              <a:rPr lang="en-US" dirty="0" smtClean="0"/>
              <a:t> </a:t>
            </a:r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komponenteve</a:t>
            </a:r>
            <a:r>
              <a:rPr lang="en-US" dirty="0" smtClean="0"/>
              <a:t> </a:t>
            </a:r>
            <a:r>
              <a:rPr lang="en-US" dirty="0" err="1" smtClean="0"/>
              <a:t>kryesore</a:t>
            </a:r>
            <a:r>
              <a:rPr lang="en-US" dirty="0" smtClean="0"/>
              <a:t>:  </a:t>
            </a:r>
            <a:r>
              <a:rPr lang="en-US" dirty="0" err="1" smtClean="0"/>
              <a:t>sistemin</a:t>
            </a:r>
            <a:r>
              <a:rPr lang="en-US" dirty="0" smtClean="0"/>
              <a:t> </a:t>
            </a:r>
            <a:r>
              <a:rPr lang="en-US" dirty="0" err="1" smtClean="0"/>
              <a:t>operativ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perkthyesit</a:t>
            </a:r>
            <a:r>
              <a:rPr lang="en-US" dirty="0" smtClean="0"/>
              <a:t> </a:t>
            </a:r>
            <a:r>
              <a:rPr lang="en-US" dirty="0" err="1" smtClean="0"/>
              <a:t>gjuhesor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programet</a:t>
            </a:r>
            <a:r>
              <a:rPr lang="en-US" dirty="0" smtClean="0"/>
              <a:t> e </a:t>
            </a:r>
            <a:r>
              <a:rPr lang="en-US" dirty="0" err="1" smtClean="0"/>
              <a:t>dobishme</a:t>
            </a:r>
            <a:r>
              <a:rPr lang="en-US" dirty="0" smtClean="0"/>
              <a:t>.</a:t>
            </a:r>
          </a:p>
          <a:p>
            <a:pPr>
              <a:spcBef>
                <a:spcPct val="95000"/>
              </a:spcBef>
            </a:pPr>
            <a:r>
              <a:rPr lang="en-US" dirty="0" err="1" smtClean="0"/>
              <a:t>Programet</a:t>
            </a:r>
            <a:r>
              <a:rPr lang="en-US" dirty="0" smtClean="0"/>
              <a:t> e </a:t>
            </a:r>
            <a:r>
              <a:rPr lang="en-US" dirty="0" err="1" smtClean="0"/>
              <a:t>dobishme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programet</a:t>
            </a:r>
            <a:r>
              <a:rPr lang="en-US" dirty="0" smtClean="0"/>
              <a:t> </a:t>
            </a:r>
            <a:r>
              <a:rPr lang="en-US" dirty="0" err="1" smtClean="0"/>
              <a:t>qe</a:t>
            </a:r>
            <a:r>
              <a:rPr lang="en-US" dirty="0" smtClean="0"/>
              <a:t> </a:t>
            </a:r>
            <a:r>
              <a:rPr lang="en-US" dirty="0" err="1" smtClean="0"/>
              <a:t>perd</a:t>
            </a:r>
            <a:r>
              <a:rPr lang="mk-MK" dirty="0" smtClean="0"/>
              <a:t>o</a:t>
            </a:r>
            <a:r>
              <a:rPr lang="en-US" dirty="0" err="1" smtClean="0"/>
              <a:t>ren</a:t>
            </a:r>
            <a:r>
              <a:rPr lang="en-US" dirty="0" smtClean="0"/>
              <a:t> per </a:t>
            </a:r>
            <a:r>
              <a:rPr lang="en-US" dirty="0" err="1" smtClean="0"/>
              <a:t>detyrat</a:t>
            </a:r>
            <a:r>
              <a:rPr lang="en-US" dirty="0" smtClean="0"/>
              <a:t> e </a:t>
            </a:r>
            <a:r>
              <a:rPr lang="en-US" dirty="0" err="1" smtClean="0"/>
              <a:t>perseritshme</a:t>
            </a:r>
            <a:r>
              <a:rPr lang="en-US" dirty="0" smtClean="0"/>
              <a:t> </a:t>
            </a:r>
            <a:r>
              <a:rPr lang="en-US" dirty="0" err="1" smtClean="0"/>
              <a:t>siq</a:t>
            </a:r>
            <a:r>
              <a:rPr lang="en-US" dirty="0" smtClean="0"/>
              <a:t> </a:t>
            </a:r>
            <a:r>
              <a:rPr lang="en-US" dirty="0" err="1" smtClean="0"/>
              <a:t>jane</a:t>
            </a:r>
            <a:r>
              <a:rPr lang="en-US" dirty="0" smtClean="0"/>
              <a:t> </a:t>
            </a:r>
            <a:r>
              <a:rPr lang="en-US" dirty="0" err="1" smtClean="0"/>
              <a:t>dobite</a:t>
            </a:r>
            <a:r>
              <a:rPr lang="en-US" dirty="0" smtClean="0"/>
              <a:t> e backup-</a:t>
            </a:r>
            <a:r>
              <a:rPr lang="en-US" dirty="0" err="1" smtClean="0"/>
              <a:t>ave</a:t>
            </a:r>
            <a:r>
              <a:rPr lang="en-US" dirty="0" smtClean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MIS-MSI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3BCB3-786A-4795-9D21-C218656989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704242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810344"/>
          </a:xfrm>
        </p:spPr>
        <p:txBody>
          <a:bodyPr/>
          <a:lstStyle/>
          <a:p>
            <a:pPr>
              <a:defRPr/>
            </a:pPr>
            <a:r>
              <a:rPr lang="en-US" b="1" dirty="0" err="1" smtClean="0"/>
              <a:t>Sistemet</a:t>
            </a:r>
            <a:r>
              <a:rPr lang="en-US" b="1" dirty="0" smtClean="0"/>
              <a:t> operative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4114800"/>
          </a:xfrm>
          <a:noFill/>
        </p:spPr>
        <p:txBody>
          <a:bodyPr>
            <a:normAutofit/>
          </a:bodyPr>
          <a:lstStyle/>
          <a:p>
            <a:r>
              <a:rPr lang="en-US" sz="2800" dirty="0" err="1" smtClean="0"/>
              <a:t>Funksionet</a:t>
            </a:r>
            <a:r>
              <a:rPr lang="en-US" sz="2800" dirty="0" smtClean="0"/>
              <a:t> </a:t>
            </a:r>
            <a:r>
              <a:rPr lang="en-US" sz="2800" dirty="0" err="1" smtClean="0"/>
              <a:t>jane</a:t>
            </a:r>
            <a:r>
              <a:rPr lang="en-US" sz="2800" dirty="0" smtClean="0"/>
              <a:t>:</a:t>
            </a:r>
          </a:p>
          <a:p>
            <a:pPr lvl="1"/>
            <a:r>
              <a:rPr lang="mk-MK" sz="2800" dirty="0" smtClean="0"/>
              <a:t>M</a:t>
            </a:r>
            <a:r>
              <a:rPr lang="en-US" sz="2800" dirty="0" err="1" smtClean="0"/>
              <a:t>bikqyr</a:t>
            </a:r>
            <a:r>
              <a:rPr lang="mk-MK" sz="2800" dirty="0" smtClean="0"/>
              <a:t>j</a:t>
            </a:r>
            <a:r>
              <a:rPr lang="de-DE" sz="2800" dirty="0" smtClean="0"/>
              <a:t>a</a:t>
            </a:r>
            <a:r>
              <a:rPr lang="en-US" sz="2800" dirty="0" smtClean="0"/>
              <a:t> </a:t>
            </a:r>
            <a:r>
              <a:rPr lang="en-US" sz="2800" dirty="0" err="1" smtClean="0"/>
              <a:t>dhe</a:t>
            </a:r>
            <a:r>
              <a:rPr lang="en-US" sz="2800" dirty="0" smtClean="0"/>
              <a:t> </a:t>
            </a:r>
            <a:r>
              <a:rPr lang="en-US" sz="2800" dirty="0" err="1" smtClean="0"/>
              <a:t>kontroll</a:t>
            </a:r>
            <a:r>
              <a:rPr lang="mk-MK" sz="2800" dirty="0" smtClean="0"/>
              <a:t>i i</a:t>
            </a:r>
            <a:r>
              <a:rPr lang="en-US" sz="2800" dirty="0" smtClean="0"/>
              <a:t> </a:t>
            </a:r>
            <a:r>
              <a:rPr lang="en-US" sz="2800" dirty="0" err="1" smtClean="0"/>
              <a:t>burime</a:t>
            </a:r>
            <a:r>
              <a:rPr lang="mk-MK" sz="2800" dirty="0" smtClean="0"/>
              <a:t>ve</a:t>
            </a:r>
            <a:endParaRPr lang="en-US" sz="2800" dirty="0" smtClean="0"/>
          </a:p>
          <a:p>
            <a:pPr lvl="1"/>
            <a:r>
              <a:rPr lang="mk-MK" sz="2800" dirty="0" smtClean="0"/>
              <a:t>Ti pr</a:t>
            </a:r>
            <a:r>
              <a:rPr lang="de-DE" sz="2800" dirty="0" smtClean="0"/>
              <a:t>a</a:t>
            </a:r>
            <a:r>
              <a:rPr lang="mk-MK" sz="2800" dirty="0" smtClean="0"/>
              <a:t>noj d</a:t>
            </a:r>
            <a:r>
              <a:rPr lang="en-US" sz="2800" dirty="0" err="1" smtClean="0"/>
              <a:t>etyrat</a:t>
            </a:r>
            <a:r>
              <a:rPr lang="en-US" sz="2800" dirty="0" smtClean="0"/>
              <a:t> </a:t>
            </a:r>
            <a:r>
              <a:rPr lang="en-US" sz="2800" dirty="0" err="1" smtClean="0"/>
              <a:t>mesimore</a:t>
            </a:r>
            <a:r>
              <a:rPr lang="en-US" sz="2800" dirty="0" smtClean="0"/>
              <a:t> </a:t>
            </a:r>
            <a:r>
              <a:rPr lang="mk-MK" sz="2800" dirty="0" smtClean="0"/>
              <a:t>ose </a:t>
            </a:r>
            <a:r>
              <a:rPr lang="en-US" sz="2800" dirty="0" err="1" smtClean="0"/>
              <a:t>nje</a:t>
            </a:r>
            <a:r>
              <a:rPr lang="en-US" sz="2800" dirty="0" smtClean="0"/>
              <a:t> </a:t>
            </a:r>
            <a:r>
              <a:rPr lang="en-US" sz="2800" dirty="0" err="1" smtClean="0"/>
              <a:t>grumbull</a:t>
            </a:r>
            <a:r>
              <a:rPr lang="en-US" sz="2800" dirty="0" smtClean="0"/>
              <a:t> </a:t>
            </a:r>
            <a:r>
              <a:rPr lang="en-US" sz="2800" dirty="0" err="1" smtClean="0"/>
              <a:t>detyra</a:t>
            </a:r>
            <a:r>
              <a:rPr lang="mk-MK" sz="2800" dirty="0" smtClean="0"/>
              <a:t>sh</a:t>
            </a:r>
            <a:endParaRPr lang="en-US" sz="2800" dirty="0" smtClean="0"/>
          </a:p>
          <a:p>
            <a:pPr lvl="1"/>
            <a:r>
              <a:rPr lang="en-US" sz="2800" dirty="0" err="1" smtClean="0"/>
              <a:t>Aktivitetet</a:t>
            </a:r>
            <a:r>
              <a:rPr lang="en-US" sz="2800" dirty="0" smtClean="0"/>
              <a:t> e </a:t>
            </a:r>
            <a:r>
              <a:rPr lang="en-US" sz="2800" dirty="0" err="1" smtClean="0"/>
              <a:t>monitorit</a:t>
            </a:r>
            <a:r>
              <a:rPr lang="en-US" sz="2800" dirty="0" smtClean="0"/>
              <a:t> </a:t>
            </a:r>
            <a:r>
              <a:rPr lang="en-US" sz="2800" dirty="0" err="1" smtClean="0"/>
              <a:t>testojne</a:t>
            </a:r>
            <a:r>
              <a:rPr lang="en-US" sz="2800" dirty="0" smtClean="0"/>
              <a:t> per </a:t>
            </a:r>
            <a:r>
              <a:rPr lang="en-US" sz="2800" dirty="0" err="1" smtClean="0"/>
              <a:t>gabimet</a:t>
            </a:r>
            <a:r>
              <a:rPr lang="en-US" sz="2800" dirty="0" smtClean="0"/>
              <a:t>.</a:t>
            </a:r>
            <a:endParaRPr lang="mk-MK" sz="2800" dirty="0" smtClean="0"/>
          </a:p>
          <a:p>
            <a:pPr lvl="1">
              <a:buNone/>
            </a:pPr>
            <a:endParaRPr lang="en-US" sz="2800" dirty="0" smtClean="0"/>
          </a:p>
          <a:p>
            <a:r>
              <a:rPr lang="en-US" sz="2800" dirty="0" err="1" smtClean="0"/>
              <a:t>Shembuj</a:t>
            </a:r>
            <a:r>
              <a:rPr lang="en-US" sz="2800" dirty="0" smtClean="0"/>
              <a:t> : DOS, Linux, Windows XP, Windows 7, </a:t>
            </a:r>
            <a:r>
              <a:rPr lang="mk-MK" sz="2800" dirty="0" smtClean="0"/>
              <a:t>Windows 8, </a:t>
            </a:r>
            <a:r>
              <a:rPr lang="en-US" sz="2800" dirty="0" smtClean="0"/>
              <a:t>UNIX, OS/2 Warp.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MIS-MSI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3BCB3-786A-4795-9D21-C218656989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426592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Gjuhet e programit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Si softveret e sistemit, ashtu edhe softveret aplikativ shkruhen ne skema te koduara te quajtura gjuhe programimi.</a:t>
            </a:r>
            <a:endParaRPr lang="mk-MK" dirty="0" smtClean="0"/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Funksioni kryesore i gjuheve te programimit eshte  ti ofroje kompjuterit instruksione ne menyre qe ai te kryej aktivitetin e perpunimit.</a:t>
            </a:r>
            <a:endParaRPr lang="mk-MK" dirty="0" smtClean="0"/>
          </a:p>
          <a:p>
            <a:pPr>
              <a:buNone/>
            </a:pPr>
            <a:endParaRPr lang="de-DE" dirty="0" smtClean="0"/>
          </a:p>
          <a:p>
            <a:r>
              <a:rPr lang="de-DE" dirty="0" smtClean="0"/>
              <a:t>Gjuhet e programimit jane bashkesi simbolesh, rregullash qe perdoren per te shkruajtur kodet e programeve.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3BCB3-786A-4795-9D21-C218656989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MIS-MSI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8081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990600"/>
          </a:xfrm>
        </p:spPr>
        <p:txBody>
          <a:bodyPr/>
          <a:lstStyle/>
          <a:p>
            <a:r>
              <a:rPr lang="de-DE" dirty="0" smtClean="0"/>
              <a:t>Evolucioni i gjuheve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76800"/>
          </a:xfrm>
        </p:spPr>
        <p:txBody>
          <a:bodyPr/>
          <a:lstStyle/>
          <a:p>
            <a:r>
              <a:rPr lang="de-DE" dirty="0" smtClean="0"/>
              <a:t>Gjenerata e pare- ASCII(American Standart Code for Interchange)-perdore 0 dhe 1 per te paraqit germat e alfabetit.</a:t>
            </a:r>
          </a:p>
          <a:p>
            <a:r>
              <a:rPr lang="de-DE" dirty="0" smtClean="0"/>
              <a:t>Gjuha e gjenerates II-te- gj Asembler – z</a:t>
            </a:r>
            <a:r>
              <a:rPr lang="mk-MK" dirty="0" smtClean="0"/>
              <a:t>e</a:t>
            </a:r>
            <a:r>
              <a:rPr lang="de-DE" dirty="0" smtClean="0"/>
              <a:t>vend</a:t>
            </a:r>
            <a:r>
              <a:rPr lang="mk-MK" dirty="0" smtClean="0"/>
              <a:t>e</a:t>
            </a:r>
            <a:r>
              <a:rPr lang="de-DE" dirty="0" smtClean="0"/>
              <a:t>soi kodet binare me simbole qe perdoruesit munde ti kuptonin me lehte</a:t>
            </a:r>
          </a:p>
          <a:p>
            <a:r>
              <a:rPr lang="de-DE" dirty="0" smtClean="0"/>
              <a:t>Gjenerata e trete – perdorin komanda, fjale dhe instruksione ne gjuhen angleze: Basic, </a:t>
            </a:r>
            <a:r>
              <a:rPr lang="mk-MK" dirty="0" smtClean="0"/>
              <a:t>C</a:t>
            </a:r>
            <a:r>
              <a:rPr lang="de-DE" dirty="0" smtClean="0"/>
              <a:t>obol, C, C++ dhe Fortran.</a:t>
            </a:r>
          </a:p>
          <a:p>
            <a:r>
              <a:rPr lang="de-DE" dirty="0" smtClean="0"/>
              <a:t>..........</a:t>
            </a:r>
          </a:p>
          <a:p>
            <a:r>
              <a:rPr lang="de-DE" dirty="0" smtClean="0"/>
              <a:t>         Psh.:</a:t>
            </a:r>
          </a:p>
          <a:p>
            <a:pPr marL="0" indent="0" algn="ctr">
              <a:buNone/>
            </a:pPr>
            <a:r>
              <a:rPr lang="de-DE" dirty="0" smtClean="0"/>
              <a:t>Print shitje_totale</a:t>
            </a:r>
          </a:p>
          <a:p>
            <a:pPr marL="0" indent="0" algn="ctr">
              <a:buNone/>
            </a:pPr>
            <a:r>
              <a:rPr lang="de-DE" dirty="0" smtClean="0"/>
              <a:t>Read ore_pune</a:t>
            </a:r>
          </a:p>
          <a:p>
            <a:pPr marL="0" indent="0" algn="ctr">
              <a:buNone/>
            </a:pPr>
            <a:r>
              <a:rPr lang="de-DE" dirty="0" smtClean="0"/>
              <a:t>Paga=dite_pune*paga_ditore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3BCB3-786A-4795-9D21-C218656989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MIS-MSI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4483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640"/>
            <a:ext cx="7772400" cy="1008112"/>
          </a:xfrm>
        </p:spPr>
        <p:txBody>
          <a:bodyPr/>
          <a:lstStyle/>
          <a:p>
            <a:pPr>
              <a:defRPr/>
            </a:pPr>
            <a:r>
              <a:rPr lang="en-US" b="1" dirty="0" err="1" smtClean="0"/>
              <a:t>Perkthyesit</a:t>
            </a:r>
            <a:r>
              <a:rPr lang="en-US" b="1" dirty="0" smtClean="0"/>
              <a:t> </a:t>
            </a:r>
            <a:r>
              <a:rPr lang="en-US" b="1" dirty="0" err="1" smtClean="0"/>
              <a:t>gjuhesore</a:t>
            </a:r>
            <a:endParaRPr lang="en-US" b="1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838200"/>
            <a:ext cx="9220200" cy="4114800"/>
          </a:xfrm>
          <a:noFill/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Perdoren</a:t>
            </a:r>
            <a:r>
              <a:rPr lang="en-US" dirty="0" smtClean="0"/>
              <a:t> per </a:t>
            </a:r>
            <a:r>
              <a:rPr lang="en-US" dirty="0" err="1" smtClean="0"/>
              <a:t>konvertimin</a:t>
            </a:r>
            <a:r>
              <a:rPr lang="en-US" dirty="0" smtClean="0"/>
              <a:t> e </a:t>
            </a:r>
            <a:r>
              <a:rPr lang="en-US" dirty="0" err="1" smtClean="0"/>
              <a:t>kodit</a:t>
            </a:r>
            <a:r>
              <a:rPr lang="en-US" dirty="0" smtClean="0"/>
              <a:t> </a:t>
            </a:r>
            <a:r>
              <a:rPr lang="en-US" dirty="0" err="1" smtClean="0"/>
              <a:t>burimor</a:t>
            </a:r>
            <a:r>
              <a:rPr lang="en-US" dirty="0" smtClean="0"/>
              <a:t> ne </a:t>
            </a:r>
            <a:r>
              <a:rPr lang="en-US" dirty="0" err="1" smtClean="0"/>
              <a:t>kodin</a:t>
            </a:r>
            <a:r>
              <a:rPr lang="en-US" dirty="0" smtClean="0"/>
              <a:t> </a:t>
            </a:r>
            <a:r>
              <a:rPr lang="en-US" dirty="0" err="1" smtClean="0"/>
              <a:t>objektiv</a:t>
            </a:r>
            <a:r>
              <a:rPr lang="en-US" dirty="0" smtClean="0"/>
              <a:t>,</a:t>
            </a:r>
            <a:r>
              <a:rPr lang="mk-MK" dirty="0" smtClean="0"/>
              <a:t> E</a:t>
            </a:r>
            <a:r>
              <a:rPr lang="en-US" dirty="0" err="1" smtClean="0"/>
              <a:t>shte</a:t>
            </a:r>
            <a:r>
              <a:rPr lang="en-US" dirty="0" smtClean="0"/>
              <a:t> forma</a:t>
            </a:r>
            <a:r>
              <a:rPr lang="mk-MK" dirty="0" smtClean="0"/>
              <a:t> </a:t>
            </a:r>
            <a:r>
              <a:rPr lang="en-US" dirty="0" smtClean="0"/>
              <a:t>e </a:t>
            </a:r>
            <a:r>
              <a:rPr lang="en-US" dirty="0" err="1" smtClean="0"/>
              <a:t>gjuhes</a:t>
            </a:r>
            <a:r>
              <a:rPr lang="en-US" dirty="0" smtClean="0"/>
              <a:t> </a:t>
            </a:r>
            <a:r>
              <a:rPr lang="en-US" dirty="0" err="1" smtClean="0"/>
              <a:t>njerezore</a:t>
            </a:r>
            <a:r>
              <a:rPr lang="en-US" dirty="0" smtClean="0"/>
              <a:t> </a:t>
            </a:r>
            <a:r>
              <a:rPr lang="mk-MK" dirty="0" smtClean="0"/>
              <a:t>e kethyer </a:t>
            </a:r>
            <a:r>
              <a:rPr lang="en-US" dirty="0" smtClean="0"/>
              <a:t>ne </a:t>
            </a:r>
            <a:r>
              <a:rPr lang="en-US" dirty="0" err="1" smtClean="0"/>
              <a:t>gjuhe</a:t>
            </a:r>
            <a:r>
              <a:rPr lang="en-US" dirty="0" smtClean="0"/>
              <a:t> </a:t>
            </a:r>
            <a:r>
              <a:rPr lang="mk-MK" dirty="0" smtClean="0"/>
              <a:t>t</a:t>
            </a:r>
            <a:r>
              <a:rPr lang="en-US" dirty="0" smtClean="0"/>
              <a:t>e </a:t>
            </a:r>
            <a:r>
              <a:rPr lang="en-US" dirty="0" err="1" smtClean="0"/>
              <a:t>makines</a:t>
            </a:r>
            <a:r>
              <a:rPr lang="en-US" dirty="0" smtClean="0"/>
              <a:t>.</a:t>
            </a:r>
          </a:p>
          <a:p>
            <a:r>
              <a:rPr lang="mk-MK" dirty="0" err="1" smtClean="0"/>
              <a:t>K</a:t>
            </a:r>
            <a:r>
              <a:rPr lang="en-US" dirty="0" err="1" smtClean="0"/>
              <a:t>ompajleret</a:t>
            </a:r>
            <a:r>
              <a:rPr lang="en-US" dirty="0" smtClean="0"/>
              <a:t> –e </a:t>
            </a:r>
            <a:r>
              <a:rPr lang="en-US" dirty="0" err="1" smtClean="0"/>
              <a:t>perkthejn</a:t>
            </a:r>
            <a:r>
              <a:rPr lang="mk-MK" dirty="0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tere</a:t>
            </a:r>
            <a:r>
              <a:rPr lang="en-US" dirty="0" smtClean="0"/>
              <a:t> </a:t>
            </a:r>
            <a:r>
              <a:rPr lang="en-US" dirty="0" err="1" smtClean="0"/>
              <a:t>programin</a:t>
            </a:r>
            <a:r>
              <a:rPr lang="en-US" dirty="0" smtClean="0"/>
              <a:t> ne </a:t>
            </a:r>
            <a:r>
              <a:rPr lang="en-US" dirty="0" err="1" smtClean="0"/>
              <a:t>gjuhen</a:t>
            </a:r>
            <a:r>
              <a:rPr lang="en-US" dirty="0" smtClean="0"/>
              <a:t> e </a:t>
            </a:r>
            <a:r>
              <a:rPr lang="en-US" dirty="0" err="1" smtClean="0"/>
              <a:t>makines</a:t>
            </a:r>
            <a:r>
              <a:rPr lang="en-US" dirty="0" smtClean="0"/>
              <a:t> per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krijuar</a:t>
            </a:r>
            <a:r>
              <a:rPr lang="en-US" dirty="0" smtClean="0"/>
              <a:t> </a:t>
            </a:r>
            <a:r>
              <a:rPr lang="en-US" dirty="0" err="1" smtClean="0"/>
              <a:t>fajllin</a:t>
            </a:r>
            <a:r>
              <a:rPr lang="en-US" dirty="0" smtClean="0"/>
              <a:t> </a:t>
            </a:r>
            <a:r>
              <a:rPr lang="en-US" dirty="0" err="1" smtClean="0"/>
              <a:t>ekzekutiv</a:t>
            </a:r>
            <a:r>
              <a:rPr lang="en-US" dirty="0" smtClean="0"/>
              <a:t>.</a:t>
            </a:r>
          </a:p>
          <a:p>
            <a:r>
              <a:rPr lang="mk-MK" dirty="0" err="1" smtClean="0"/>
              <a:t>I</a:t>
            </a:r>
            <a:r>
              <a:rPr lang="en-US" dirty="0" err="1" smtClean="0"/>
              <a:t>nterpretuesi</a:t>
            </a:r>
            <a:r>
              <a:rPr lang="en-US" dirty="0" smtClean="0"/>
              <a:t> – e </a:t>
            </a:r>
            <a:r>
              <a:rPr lang="en-US" dirty="0" err="1" smtClean="0"/>
              <a:t>perkthen</a:t>
            </a:r>
            <a:r>
              <a:rPr lang="en-US" dirty="0" smtClean="0"/>
              <a:t> </a:t>
            </a:r>
            <a:r>
              <a:rPr lang="en-US" dirty="0" err="1" smtClean="0"/>
              <a:t>programin</a:t>
            </a:r>
            <a:r>
              <a:rPr lang="en-US" dirty="0" smtClean="0"/>
              <a:t> ne </a:t>
            </a:r>
            <a:r>
              <a:rPr lang="en-US" dirty="0" err="1" smtClean="0"/>
              <a:t>kodin</a:t>
            </a:r>
            <a:r>
              <a:rPr lang="en-US" dirty="0" smtClean="0"/>
              <a:t> e </a:t>
            </a:r>
            <a:r>
              <a:rPr lang="en-US" dirty="0" err="1" smtClean="0"/>
              <a:t>makines</a:t>
            </a:r>
            <a:r>
              <a:rPr lang="en-US" dirty="0" smtClean="0"/>
              <a:t> ne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njejten</a:t>
            </a:r>
            <a:r>
              <a:rPr lang="en-US" dirty="0" smtClean="0"/>
              <a:t> </a:t>
            </a:r>
            <a:r>
              <a:rPr lang="en-US" dirty="0" err="1" smtClean="0"/>
              <a:t>kohe</a:t>
            </a:r>
            <a:r>
              <a:rPr lang="en-US" dirty="0" smtClean="0"/>
              <a:t> </a:t>
            </a:r>
            <a:r>
              <a:rPr lang="en-US" dirty="0" err="1" smtClean="0"/>
              <a:t>edhe</a:t>
            </a:r>
            <a:r>
              <a:rPr lang="en-US" dirty="0" smtClean="0"/>
              <a:t> e </a:t>
            </a:r>
            <a:r>
              <a:rPr lang="en-US" dirty="0" err="1" smtClean="0"/>
              <a:t>ekzekuton</a:t>
            </a:r>
            <a:r>
              <a:rPr lang="en-US" dirty="0" smtClean="0"/>
              <a:t> ate.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MIS-MSI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3BCB3-786A-4795-9D21-C218656989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75575345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6632"/>
            <a:ext cx="7772400" cy="1080120"/>
          </a:xfrm>
        </p:spPr>
        <p:txBody>
          <a:bodyPr/>
          <a:lstStyle/>
          <a:p>
            <a:pPr>
              <a:defRPr/>
            </a:pPr>
            <a:r>
              <a:rPr lang="mk-MK" b="1" dirty="0" err="1" smtClean="0"/>
              <a:t>S</a:t>
            </a:r>
            <a:r>
              <a:rPr lang="en-US" b="1" dirty="0" err="1" smtClean="0"/>
              <a:t>oftveri</a:t>
            </a:r>
            <a:r>
              <a:rPr lang="en-US" b="1" dirty="0" smtClean="0"/>
              <a:t> </a:t>
            </a:r>
            <a:r>
              <a:rPr lang="en-US" b="1" dirty="0" err="1" smtClean="0"/>
              <a:t>aplikativ</a:t>
            </a:r>
            <a:endParaRPr lang="en-US" b="1" dirty="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5183088"/>
          </a:xfrm>
          <a:noFill/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sz="2800" dirty="0"/>
          </a:p>
          <a:p>
            <a:r>
              <a:rPr lang="en-US" sz="2800" dirty="0" err="1" smtClean="0"/>
              <a:t>Perdoret</a:t>
            </a:r>
            <a:r>
              <a:rPr lang="en-US" sz="2800" dirty="0" smtClean="0"/>
              <a:t> per </a:t>
            </a:r>
            <a:r>
              <a:rPr lang="en-US" sz="2800" dirty="0" err="1" smtClean="0"/>
              <a:t>problemet</a:t>
            </a:r>
            <a:r>
              <a:rPr lang="en-US" sz="2800" dirty="0" smtClean="0"/>
              <a:t> e </a:t>
            </a:r>
            <a:r>
              <a:rPr lang="en-US" sz="2800" dirty="0" err="1" smtClean="0"/>
              <a:t>ve</a:t>
            </a:r>
            <a:r>
              <a:rPr lang="mk-MK" sz="2800" dirty="0" smtClean="0"/>
              <a:t>c</a:t>
            </a:r>
            <a:r>
              <a:rPr lang="en-US" sz="2800" dirty="0" smtClean="0"/>
              <a:t>anta:</a:t>
            </a:r>
            <a:r>
              <a:rPr lang="mk-MK" sz="2800" dirty="0" smtClean="0"/>
              <a:t> </a:t>
            </a:r>
            <a:r>
              <a:rPr lang="en-US" sz="2800" dirty="0" err="1" smtClean="0"/>
              <a:t>shembujt</a:t>
            </a:r>
            <a:r>
              <a:rPr lang="en-US" sz="2800" dirty="0" smtClean="0"/>
              <a:t> ne </a:t>
            </a:r>
            <a:r>
              <a:rPr lang="en-US" sz="2800" dirty="0" err="1" smtClean="0"/>
              <a:t>llogaritje</a:t>
            </a:r>
            <a:r>
              <a:rPr lang="en-US" sz="2800" dirty="0" smtClean="0"/>
              <a:t> </a:t>
            </a:r>
            <a:r>
              <a:rPr lang="en-US" sz="2800" dirty="0" err="1" smtClean="0"/>
              <a:t>softverike</a:t>
            </a:r>
            <a:r>
              <a:rPr lang="en-US" sz="2800" dirty="0" smtClean="0"/>
              <a:t>,</a:t>
            </a:r>
            <a:r>
              <a:rPr lang="mk-MK" sz="2800" dirty="0" smtClean="0"/>
              <a:t> </a:t>
            </a:r>
            <a:r>
              <a:rPr lang="en-US" sz="2800" dirty="0" smtClean="0"/>
              <a:t>payroll </a:t>
            </a:r>
            <a:r>
              <a:rPr lang="en-US" sz="2800" dirty="0" err="1" smtClean="0"/>
              <a:t>etj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Pakoja</a:t>
            </a:r>
            <a:r>
              <a:rPr lang="en-US" sz="2800" dirty="0" smtClean="0"/>
              <a:t> e </a:t>
            </a:r>
            <a:r>
              <a:rPr lang="en-US" sz="2800" dirty="0" err="1" smtClean="0"/>
              <a:t>zakonshme</a:t>
            </a:r>
            <a:r>
              <a:rPr lang="en-US" sz="2800" dirty="0" smtClean="0"/>
              <a:t> </a:t>
            </a:r>
            <a:r>
              <a:rPr lang="en-US" sz="2800" dirty="0" err="1" smtClean="0"/>
              <a:t>sotverike</a:t>
            </a:r>
            <a:r>
              <a:rPr lang="en-US" sz="2800" dirty="0" smtClean="0"/>
              <a:t> </a:t>
            </a:r>
            <a:r>
              <a:rPr lang="en-US" sz="2800" dirty="0" err="1" smtClean="0"/>
              <a:t>perdoret</a:t>
            </a:r>
            <a:r>
              <a:rPr lang="en-US" sz="2800" dirty="0" smtClean="0"/>
              <a:t> per:</a:t>
            </a:r>
          </a:p>
          <a:p>
            <a:pPr lvl="1"/>
            <a:r>
              <a:rPr lang="en-US" sz="2800" dirty="0" err="1" smtClean="0"/>
              <a:t>Procesimin</a:t>
            </a:r>
            <a:r>
              <a:rPr lang="en-US" sz="2800" dirty="0" smtClean="0"/>
              <a:t> e </a:t>
            </a:r>
            <a:r>
              <a:rPr lang="en-US" sz="2800" dirty="0" err="1" smtClean="0"/>
              <a:t>fjaleve</a:t>
            </a:r>
            <a:endParaRPr lang="en-US" sz="2800" dirty="0" smtClean="0"/>
          </a:p>
          <a:p>
            <a:pPr lvl="1"/>
            <a:r>
              <a:rPr lang="en-US" sz="2800" dirty="0" err="1" smtClean="0"/>
              <a:t>Shperndarjen</a:t>
            </a:r>
            <a:r>
              <a:rPr lang="en-US" sz="2800" dirty="0" smtClean="0"/>
              <a:t> </a:t>
            </a:r>
          </a:p>
          <a:p>
            <a:pPr lvl="1"/>
            <a:r>
              <a:rPr lang="en-US" sz="2800" dirty="0" smtClean="0"/>
              <a:t>Mena</a:t>
            </a:r>
            <a:r>
              <a:rPr lang="mk-MK" sz="2800" smtClean="0"/>
              <a:t>xh</a:t>
            </a:r>
            <a:r>
              <a:rPr lang="en-US" sz="2800" smtClean="0"/>
              <a:t>imin</a:t>
            </a:r>
            <a:r>
              <a:rPr lang="en-US" sz="2800" dirty="0" smtClean="0"/>
              <a:t> e 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 smtClean="0"/>
              <a:t>dhenave</a:t>
            </a:r>
            <a:r>
              <a:rPr lang="en-US" sz="2800" dirty="0" smtClean="0"/>
              <a:t> (Data Base)</a:t>
            </a:r>
          </a:p>
          <a:p>
            <a:pPr lvl="1"/>
            <a:r>
              <a:rPr lang="en-US" sz="2800" dirty="0" err="1" smtClean="0"/>
              <a:t>Shkrirje-bashkim</a:t>
            </a:r>
            <a:r>
              <a:rPr lang="en-US" sz="2800" dirty="0" smtClean="0"/>
              <a:t> </a:t>
            </a:r>
            <a:r>
              <a:rPr lang="en-US" sz="2800" dirty="0" err="1" smtClean="0"/>
              <a:t>te</a:t>
            </a:r>
            <a:r>
              <a:rPr lang="en-US" sz="2800" dirty="0" smtClean="0"/>
              <a:t> </a:t>
            </a:r>
            <a:r>
              <a:rPr lang="en-US" sz="2800" dirty="0" err="1" smtClean="0"/>
              <a:t>pakove</a:t>
            </a:r>
            <a:endParaRPr lang="en-US" sz="2800" dirty="0" smtClean="0"/>
          </a:p>
          <a:p>
            <a:pPr lvl="1"/>
            <a:r>
              <a:rPr lang="en-US" sz="2800" dirty="0" err="1" smtClean="0"/>
              <a:t>Pakot</a:t>
            </a:r>
            <a:r>
              <a:rPr lang="en-US" sz="2800" dirty="0" smtClean="0"/>
              <a:t> </a:t>
            </a:r>
            <a:r>
              <a:rPr lang="en-US" sz="2800" dirty="0" err="1" smtClean="0"/>
              <a:t>grafike</a:t>
            </a:r>
            <a:r>
              <a:rPr lang="en-US" sz="2800" dirty="0" smtClean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MIS-MSI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3BCB3-786A-4795-9D21-C218656989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8629617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Software</a:t>
            </a:r>
            <a:endParaRPr lang="de-D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412776"/>
            <a:ext cx="4499992" cy="5256584"/>
          </a:xfrm>
        </p:spPr>
        <p:txBody>
          <a:bodyPr>
            <a:normAutofit fontScale="92500"/>
          </a:bodyPr>
          <a:lstStyle/>
          <a:p>
            <a:r>
              <a:rPr lang="de-DE" sz="2400" dirty="0" smtClean="0"/>
              <a:t>Per te plotesuar </a:t>
            </a:r>
            <a:r>
              <a:rPr lang="de-DE" sz="2400" dirty="0" smtClean="0"/>
              <a:t>nevojat</a:t>
            </a:r>
            <a:r>
              <a:rPr lang="mk-MK" sz="2400" dirty="0" smtClean="0"/>
              <a:t> </a:t>
            </a:r>
            <a:r>
              <a:rPr lang="de-DE" sz="2400" dirty="0" smtClean="0"/>
              <a:t>e </a:t>
            </a:r>
            <a:r>
              <a:rPr lang="de-DE" sz="2400" dirty="0" smtClean="0"/>
              <a:t>tanishme dhe te se </a:t>
            </a:r>
            <a:r>
              <a:rPr lang="de-DE" sz="2400" dirty="0" smtClean="0"/>
              <a:t>ardhmes </a:t>
            </a:r>
            <a:r>
              <a:rPr lang="de-DE" sz="2400" dirty="0" smtClean="0"/>
              <a:t>te organizates duhet te zgjedhim nje sistem operativ te pershtatshem e cila duhet te jete ne perputhje me hardverin</a:t>
            </a:r>
          </a:p>
          <a:p>
            <a:r>
              <a:rPr lang="de-DE" sz="2400" dirty="0" smtClean="0"/>
              <a:t>Duhet te ndertojme softver apli</a:t>
            </a:r>
            <a:r>
              <a:rPr lang="mk-MK" sz="2400" dirty="0" smtClean="0"/>
              <a:t>k</a:t>
            </a:r>
            <a:r>
              <a:rPr lang="de-DE" sz="2400" dirty="0" smtClean="0"/>
              <a:t>aktiv te tille qe te plotesohen nevojat e biznesit-qe na </a:t>
            </a:r>
            <a:r>
              <a:rPr lang="mk-MK" sz="2400" dirty="0" smtClean="0"/>
              <a:t>c</a:t>
            </a:r>
            <a:r>
              <a:rPr lang="de-DE" sz="2400" dirty="0" smtClean="0"/>
              <a:t>on ne avantazh konkurence.</a:t>
            </a:r>
          </a:p>
          <a:p>
            <a:r>
              <a:rPr lang="de-DE" sz="2400" dirty="0" smtClean="0"/>
              <a:t>Zgj</a:t>
            </a:r>
            <a:r>
              <a:rPr lang="mk-MK" sz="2400" dirty="0" smtClean="0"/>
              <a:t>e</a:t>
            </a:r>
            <a:r>
              <a:rPr lang="de-DE" sz="2400" dirty="0" smtClean="0"/>
              <a:t>dhja e nje pogrami softverik duhet te ket ne konsiderate aftesit</a:t>
            </a:r>
            <a:r>
              <a:rPr lang="mk-MK" sz="2400" dirty="0" smtClean="0"/>
              <a:t>e</a:t>
            </a:r>
            <a:r>
              <a:rPr lang="de-DE" sz="2400" dirty="0" smtClean="0"/>
              <a:t> dhe eksperiencen e stafit</a:t>
            </a:r>
            <a:endParaRPr lang="de-DE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495800" cy="4857403"/>
          </a:xfrm>
        </p:spPr>
        <p:txBody>
          <a:bodyPr>
            <a:normAutofit fontScale="92500"/>
          </a:bodyPr>
          <a:lstStyle/>
          <a:p>
            <a:r>
              <a:rPr lang="de-DE" sz="2400" dirty="0" smtClean="0"/>
              <a:t>Identifikimi dhe pershkrimi i llojeve te softvereve kryesore</a:t>
            </a:r>
          </a:p>
          <a:p>
            <a:pPr marL="0" indent="0">
              <a:buNone/>
            </a:pPr>
            <a:r>
              <a:rPr lang="de-DE" sz="2400" dirty="0" smtClean="0"/>
              <a:t>- Identifikimi i karakteristikave te disa prej softvereve </a:t>
            </a:r>
            <a:r>
              <a:rPr lang="de-DE" sz="2400" dirty="0" smtClean="0"/>
              <a:t>operativ</a:t>
            </a:r>
            <a:r>
              <a:rPr lang="mk-MK" sz="2400" dirty="0" smtClean="0"/>
              <a:t>.</a:t>
            </a:r>
            <a:endParaRPr lang="de-DE" sz="2400" dirty="0" smtClean="0"/>
          </a:p>
          <a:p>
            <a:pPr>
              <a:buNone/>
            </a:pPr>
            <a:endParaRPr lang="de-DE" sz="2400" dirty="0" smtClean="0"/>
          </a:p>
          <a:p>
            <a:r>
              <a:rPr lang="de-DE" sz="2400" dirty="0" smtClean="0"/>
              <a:t>Diskutimi se si softveret aplikativ mbeshtesin personelin si dhe objektivat e ndermarrjeve te </a:t>
            </a:r>
            <a:r>
              <a:rPr lang="de-DE" sz="2400" dirty="0" smtClean="0"/>
              <a:t>biznesit</a:t>
            </a:r>
            <a:r>
              <a:rPr lang="mk-MK" sz="2400" dirty="0" smtClean="0"/>
              <a:t>/</a:t>
            </a:r>
            <a:endParaRPr lang="de-DE" sz="2400" dirty="0" smtClean="0"/>
          </a:p>
          <a:p>
            <a:endParaRPr lang="de-DE" sz="2400" dirty="0"/>
          </a:p>
          <a:p>
            <a:r>
              <a:rPr lang="de-DE" sz="2400" dirty="0" smtClean="0"/>
              <a:t>Nxjerrja ne pah e zhvillimit te </a:t>
            </a:r>
            <a:r>
              <a:rPr lang="de-DE" sz="2400" dirty="0" smtClean="0"/>
              <a:t>softvereve</a:t>
            </a:r>
            <a:r>
              <a:rPr lang="mk-MK" sz="2400" dirty="0" smtClean="0"/>
              <a:t>.</a:t>
            </a:r>
            <a:endParaRPr lang="de-DE" sz="2400" dirty="0" smtClean="0"/>
          </a:p>
          <a:p>
            <a:endParaRPr lang="de-DE" sz="24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MIS-MSI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77425B-7860-4534-9DEF-0DEBD322E7B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4664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3352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softveret</a:t>
            </a:r>
            <a:endParaRPr lang="de-D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Ne vitet e 1950  hardveret ishin te </a:t>
            </a:r>
            <a:r>
              <a:rPr lang="de-DE" dirty="0" smtClean="0"/>
              <a:t>rralle</a:t>
            </a:r>
            <a:r>
              <a:rPr lang="mk-MK" dirty="0" smtClean="0"/>
              <a:t> </a:t>
            </a:r>
            <a:r>
              <a:rPr lang="de-DE" dirty="0" smtClean="0"/>
              <a:t>- </a:t>
            </a:r>
            <a:r>
              <a:rPr lang="de-DE" dirty="0" smtClean="0"/>
              <a:t>softveret te lire</a:t>
            </a:r>
          </a:p>
          <a:p>
            <a:r>
              <a:rPr lang="de-DE" dirty="0" smtClean="0"/>
              <a:t>Ne kohet moderne rreth 70% - 80% e kostos totale te nje SI e perben softveret</a:t>
            </a:r>
            <a:r>
              <a:rPr lang="de-DE" dirty="0" smtClean="0"/>
              <a:t>.</a:t>
            </a:r>
            <a:endParaRPr lang="mk-MK" dirty="0" smtClean="0"/>
          </a:p>
          <a:p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Shkak </a:t>
            </a:r>
            <a:r>
              <a:rPr lang="de-DE" dirty="0" smtClean="0"/>
              <a:t>i rritjes se kostos se softvereve eshte kerkesa dhe kompleksiteti i </a:t>
            </a:r>
            <a:r>
              <a:rPr lang="de-DE" dirty="0" smtClean="0"/>
              <a:t>madh </a:t>
            </a:r>
            <a:r>
              <a:rPr lang="de-DE" dirty="0" smtClean="0"/>
              <a:t>i tyre.</a:t>
            </a:r>
            <a:endParaRPr lang="de-DE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MIS-MSI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3BCB3-786A-4795-9D21-C218656989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5902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533400"/>
            <a:ext cx="9144000" cy="66335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q-AL" dirty="0" smtClean="0"/>
              <a:t>Llojet e softverit sistemor dhe funksionet e tyre</a:t>
            </a:r>
            <a:endParaRPr lang="en-US" dirty="0" smtClean="0"/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285720" y="1428736"/>
            <a:ext cx="8401080" cy="5048264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sq-AL" sz="2400" dirty="0" smtClean="0"/>
              <a:t>Operacionet themelore të kompjuterit menaxhohen nga softveri sistemor</a:t>
            </a:r>
            <a:r>
              <a:rPr lang="en-US" sz="2400" dirty="0" smtClean="0"/>
              <a:t>. </a:t>
            </a:r>
          </a:p>
          <a:p>
            <a:pPr eaLnBrk="1" hangingPunct="1">
              <a:lnSpc>
                <a:spcPct val="80000"/>
              </a:lnSpc>
            </a:pPr>
            <a:r>
              <a:rPr lang="sq-AL" sz="2400" dirty="0" smtClean="0"/>
              <a:t>Ekzistojnë katër lloje të softverit sistemor</a:t>
            </a:r>
            <a:r>
              <a:rPr lang="mk-MK" dirty="0" smtClean="0"/>
              <a:t>:</a:t>
            </a:r>
            <a:endParaRPr lang="mk-MK" sz="2400" dirty="0" smtClean="0"/>
          </a:p>
          <a:p>
            <a:pPr eaLnBrk="1" hangingPunct="1">
              <a:lnSpc>
                <a:spcPct val="80000"/>
              </a:lnSpc>
            </a:pPr>
            <a:endParaRPr lang="en-US" sz="2400" dirty="0" smtClean="0"/>
          </a:p>
          <a:p>
            <a:pPr lvl="1" eaLnBrk="1" hangingPunct="1">
              <a:lnSpc>
                <a:spcPct val="80000"/>
              </a:lnSpc>
            </a:pPr>
            <a:r>
              <a:rPr lang="mk-MK" dirty="0" smtClean="0"/>
              <a:t>S</a:t>
            </a:r>
            <a:r>
              <a:rPr lang="sq-AL" sz="2000" dirty="0" smtClean="0"/>
              <a:t>oftveri </a:t>
            </a:r>
            <a:r>
              <a:rPr lang="sq-AL" sz="2000" dirty="0" smtClean="0"/>
              <a:t>sistemor operativ kontrollon hyrje daljet themelore, shpërndan resurset e sistemit, menaxhon hapësirën memoruese, mirëmban sigurinë dhe detekton defektet e pajisjeve të </a:t>
            </a:r>
            <a:r>
              <a:rPr lang="sq-AL" sz="2000" dirty="0" smtClean="0"/>
              <a:t>ndryshme</a:t>
            </a:r>
            <a:r>
              <a:rPr lang="mk-MK" sz="2000" dirty="0" smtClean="0"/>
              <a:t>.</a:t>
            </a:r>
            <a:r>
              <a:rPr lang="en-US" sz="2000" dirty="0" smtClean="0"/>
              <a:t> </a:t>
            </a:r>
            <a:endParaRPr lang="mk-MK" sz="2000" dirty="0" smtClean="0"/>
          </a:p>
          <a:p>
            <a:pPr lvl="1" eaLnBrk="1" hangingPunct="1">
              <a:lnSpc>
                <a:spcPct val="80000"/>
              </a:lnSpc>
              <a:buNone/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sq-AL" sz="2000" dirty="0" smtClean="0"/>
              <a:t>Programet ndihmëse e ndihmojnë sistemin operativ duke marrur për sipër disa nga përgjegjësitë e tij për shpërndarje të resurseve </a:t>
            </a:r>
            <a:r>
              <a:rPr lang="sq-AL" sz="2000" dirty="0" smtClean="0"/>
              <a:t>hardverike</a:t>
            </a:r>
            <a:r>
              <a:rPr lang="mk-MK" dirty="0" smtClean="0"/>
              <a:t>.</a:t>
            </a:r>
            <a:r>
              <a:rPr lang="en-US" sz="2000" dirty="0" smtClean="0"/>
              <a:t> </a:t>
            </a:r>
            <a:endParaRPr lang="mk-MK" sz="2000" dirty="0" smtClean="0"/>
          </a:p>
          <a:p>
            <a:pPr lvl="1" eaLnBrk="1" hangingPunct="1">
              <a:lnSpc>
                <a:spcPct val="80000"/>
              </a:lnSpc>
              <a:buNone/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sq-AL" sz="2000" dirty="0" smtClean="0"/>
              <a:t>Drajverët e pajisjeve ndihmojnë kompjuterin në komunikimin me pajisjet </a:t>
            </a:r>
            <a:r>
              <a:rPr lang="sq-AL" sz="2000" dirty="0" smtClean="0"/>
              <a:t>periferike</a:t>
            </a:r>
            <a:r>
              <a:rPr lang="mk-MK" sz="2000" dirty="0" smtClean="0"/>
              <a:t>.</a:t>
            </a:r>
            <a:endParaRPr lang="mk-MK" sz="2000" dirty="0" smtClean="0"/>
          </a:p>
          <a:p>
            <a:pPr lvl="1" eaLnBrk="1" hangingPunct="1">
              <a:lnSpc>
                <a:spcPct val="80000"/>
              </a:lnSpc>
              <a:buNone/>
            </a:pP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sq-AL" sz="2000" dirty="0" smtClean="0"/>
              <a:t>Gjuhët programuese përdoren për të shkruajtur instruksione </a:t>
            </a:r>
            <a:r>
              <a:rPr lang="sq-AL" sz="2000" dirty="0" smtClean="0"/>
              <a:t>kompjuterike</a:t>
            </a:r>
            <a:r>
              <a:rPr lang="mk-MK" sz="2000" dirty="0" smtClean="0"/>
              <a:t>.</a:t>
            </a:r>
            <a:endParaRPr lang="en-US" sz="2000" dirty="0" smtClean="0"/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1C5B034-F8CE-4249-9BFF-C4F47164E16C}" type="slidenum">
              <a:rPr lang="en-US" sz="1400">
                <a:solidFill>
                  <a:srgbClr val="000000"/>
                </a:solidFill>
              </a:rPr>
              <a:pPr eaLnBrk="1" hangingPunct="1"/>
              <a:t>4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MIS-MSI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3726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2D44580-D752-4866-918B-03BF78924B75}" type="slidenum">
              <a:rPr lang="en-US" sz="1400">
                <a:solidFill>
                  <a:srgbClr val="000000"/>
                </a:solidFill>
              </a:rPr>
              <a:pPr eaLnBrk="1" hangingPunct="1"/>
              <a:t>5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mk-MK" sz="2800" dirty="0" smtClean="0"/>
              <a:t>S</a:t>
            </a:r>
            <a:r>
              <a:rPr lang="sq-AL" sz="2800" dirty="0" smtClean="0"/>
              <a:t>oftveri </a:t>
            </a:r>
            <a:r>
              <a:rPr lang="sq-AL" sz="2800" dirty="0" smtClean="0"/>
              <a:t>punon së bashku me hardverin për të kryer funksione themelore</a:t>
            </a:r>
            <a:endParaRPr lang="en-US" sz="2800" dirty="0" smtClean="0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304800" y="2057400"/>
            <a:ext cx="2819400" cy="311308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sq-AL" sz="1800" b="1" dirty="0">
                <a:solidFill>
                  <a:srgbClr val="000000"/>
                </a:solidFill>
              </a:rPr>
              <a:t>Shumica e komponenteve të </a:t>
            </a:r>
            <a:r>
              <a:rPr lang="sq-AL" sz="1800" b="1" dirty="0" smtClean="0">
                <a:solidFill>
                  <a:srgbClr val="000000"/>
                </a:solidFill>
              </a:rPr>
              <a:t>softverit </a:t>
            </a:r>
            <a:r>
              <a:rPr lang="sq-AL" sz="1800" b="1" dirty="0">
                <a:solidFill>
                  <a:srgbClr val="000000"/>
                </a:solidFill>
              </a:rPr>
              <a:t>sistemor punojnë së bashku mes veti për të na ndihmuar në kryerjen e disa detyrave. Në figurë shihet </a:t>
            </a:r>
            <a:r>
              <a:rPr lang="sq-AL" sz="1800" b="1" dirty="0" smtClean="0">
                <a:solidFill>
                  <a:srgbClr val="000000"/>
                </a:solidFill>
              </a:rPr>
              <a:t>softveri </a:t>
            </a:r>
            <a:r>
              <a:rPr lang="sq-AL" sz="1800" b="1" dirty="0">
                <a:solidFill>
                  <a:srgbClr val="000000"/>
                </a:solidFill>
              </a:rPr>
              <a:t>i sistemit operativ duke punuar me </a:t>
            </a:r>
            <a:r>
              <a:rPr lang="sq-AL" sz="1800" b="1" dirty="0" smtClean="0">
                <a:solidFill>
                  <a:srgbClr val="000000"/>
                </a:solidFill>
              </a:rPr>
              <a:t>softverin </a:t>
            </a:r>
            <a:r>
              <a:rPr lang="sq-AL" sz="1800" b="1" dirty="0">
                <a:solidFill>
                  <a:srgbClr val="000000"/>
                </a:solidFill>
              </a:rPr>
              <a:t>aplikativ (Word procesorin) për të shtypur një dokument</a:t>
            </a:r>
            <a:r>
              <a:rPr lang="en-US" sz="1800" b="1" dirty="0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27653" name="Picture 6" descr="FIG 3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29000" y="1981200"/>
            <a:ext cx="5484813" cy="411480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MIS-MSI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036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7B3443F-C56F-4044-9A21-672302023157}" type="slidenum">
              <a:rPr lang="en-US" sz="1400">
                <a:solidFill>
                  <a:srgbClr val="000000"/>
                </a:solidFill>
              </a:rPr>
              <a:pPr eaLnBrk="1" hangingPunct="1"/>
              <a:t>6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q-AL" dirty="0" smtClean="0"/>
              <a:t>Identifiko softver aplikativ të popullarizuar</a:t>
            </a:r>
            <a:endParaRPr lang="en-US" dirty="0" smtClean="0"/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mk-MK" sz="2400" dirty="0" smtClean="0"/>
              <a:t>S</a:t>
            </a:r>
            <a:r>
              <a:rPr lang="sq-AL" sz="2400" dirty="0" smtClean="0"/>
              <a:t>oftveri </a:t>
            </a:r>
            <a:r>
              <a:rPr lang="sq-AL" sz="2400" dirty="0" smtClean="0"/>
              <a:t>aplikativ </a:t>
            </a:r>
            <a:r>
              <a:rPr lang="en-US" sz="2400" dirty="0" smtClean="0"/>
              <a:t>(</a:t>
            </a:r>
            <a:r>
              <a:rPr lang="sq-AL" sz="2400" dirty="0" smtClean="0"/>
              <a:t>programi kompjuterik</a:t>
            </a:r>
            <a:r>
              <a:rPr lang="en-US" sz="2400" dirty="0" smtClean="0"/>
              <a:t>) </a:t>
            </a:r>
            <a:r>
              <a:rPr lang="sq-AL" sz="2400" dirty="0" smtClean="0"/>
              <a:t>na mundëson për të kryer punë specifike me kompjuterin tonë</a:t>
            </a:r>
            <a:r>
              <a:rPr lang="en-US" sz="2400" dirty="0" smtClean="0"/>
              <a:t>.</a:t>
            </a:r>
          </a:p>
          <a:p>
            <a:pPr eaLnBrk="1" hangingPunct="1"/>
            <a:r>
              <a:rPr lang="sq-AL" sz="2400" dirty="0" smtClean="0"/>
              <a:t>Disa nga punët specifike janë</a:t>
            </a:r>
            <a:r>
              <a:rPr lang="en-US" sz="2400" dirty="0" smtClean="0"/>
              <a:t>: </a:t>
            </a:r>
            <a:r>
              <a:rPr lang="sq-AL" sz="2400" dirty="0" smtClean="0"/>
              <a:t>krijimi i dokumenteve dhe tabelave, menaxhimi i bazave të të dhënave, krijimi i grafikoneve dhe prezantimeve multimediale</a:t>
            </a:r>
            <a:r>
              <a:rPr lang="en-US" sz="2400" dirty="0" smtClean="0"/>
              <a:t>. </a:t>
            </a:r>
            <a:endParaRPr lang="mk-MK" sz="2400" dirty="0" smtClean="0"/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sq-AL" sz="2400" dirty="0" smtClean="0"/>
              <a:t>Të gjitha këto aplikacione kanë veti dhe vegla të ndërthurura në to me të cilat na mundësojnë neve arritjen e rezultateve më të mira në projektet në të cilat punojmë</a:t>
            </a:r>
            <a:r>
              <a:rPr lang="en-US" sz="2400" dirty="0" smtClean="0"/>
              <a:t>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MIS-MSI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547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smtClean="0"/>
              <a:t>Si punon softveri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51520" y="1600200"/>
            <a:ext cx="3407668" cy="951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/>
              <a:t>Perdoruesi</a:t>
            </a:r>
            <a:r>
              <a:rPr lang="en-US" sz="2800" b="1" dirty="0"/>
              <a:t> ka </a:t>
            </a:r>
            <a:r>
              <a:rPr lang="mk-MK" sz="2800" b="1" smtClean="0"/>
              <a:t>detyre</a:t>
            </a:r>
            <a:endParaRPr lang="en-US" sz="2800" b="1" dirty="0"/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122863" y="1371600"/>
            <a:ext cx="4021137" cy="951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/>
              <a:t>Programeri</a:t>
            </a:r>
            <a:r>
              <a:rPr lang="en-US" sz="2800" b="1" dirty="0"/>
              <a:t> e </a:t>
            </a:r>
            <a:r>
              <a:rPr lang="en-US" sz="2800" b="1" dirty="0" err="1"/>
              <a:t>shkruan</a:t>
            </a:r>
            <a:r>
              <a:rPr lang="en-US" sz="2800" b="1" dirty="0"/>
              <a:t> </a:t>
            </a:r>
            <a:r>
              <a:rPr lang="en-US" sz="2800" b="1" dirty="0" err="1"/>
              <a:t>burimin</a:t>
            </a:r>
            <a:r>
              <a:rPr lang="en-US" sz="2800" b="1" dirty="0"/>
              <a:t> e </a:t>
            </a:r>
            <a:r>
              <a:rPr lang="en-US" sz="2800" b="1" dirty="0" err="1"/>
              <a:t>kodit</a:t>
            </a:r>
            <a:endParaRPr lang="en-US" sz="2800" b="1" dirty="0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436095" y="4357688"/>
            <a:ext cx="3539629" cy="1382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/>
              <a:t>Kodi</a:t>
            </a:r>
            <a:r>
              <a:rPr lang="en-US" sz="2800" b="1" dirty="0"/>
              <a:t> </a:t>
            </a:r>
            <a:r>
              <a:rPr lang="en-US" sz="2800" b="1" dirty="0" err="1"/>
              <a:t>burimor</a:t>
            </a:r>
            <a:r>
              <a:rPr lang="en-US" sz="2800" b="1" dirty="0"/>
              <a:t> e </a:t>
            </a:r>
            <a:r>
              <a:rPr lang="en-US" sz="2800" b="1" dirty="0" err="1"/>
              <a:t>grumbullon</a:t>
            </a:r>
            <a:r>
              <a:rPr lang="en-US" sz="2800" b="1" dirty="0"/>
              <a:t> </a:t>
            </a:r>
            <a:r>
              <a:rPr lang="en-US" sz="2800" b="1" dirty="0" err="1"/>
              <a:t>ose</a:t>
            </a:r>
            <a:r>
              <a:rPr lang="en-US" sz="2800" b="1" dirty="0"/>
              <a:t> </a:t>
            </a:r>
            <a:r>
              <a:rPr lang="en-US" sz="2800" b="1" dirty="0" err="1"/>
              <a:t>interpreton</a:t>
            </a:r>
            <a:endParaRPr lang="en-US" sz="2800" b="1" dirty="0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0" y="4357688"/>
            <a:ext cx="3905250" cy="951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/>
              <a:t>Objekti</a:t>
            </a:r>
            <a:r>
              <a:rPr lang="en-US" sz="2800" b="1" dirty="0"/>
              <a:t> </a:t>
            </a:r>
            <a:r>
              <a:rPr lang="en-US" sz="2800" b="1" dirty="0" err="1"/>
              <a:t>i</a:t>
            </a:r>
            <a:r>
              <a:rPr lang="en-US" sz="2800" b="1" dirty="0"/>
              <a:t> </a:t>
            </a:r>
            <a:r>
              <a:rPr lang="en-US" sz="2800" b="1" dirty="0" err="1"/>
              <a:t>kodit</a:t>
            </a:r>
            <a:r>
              <a:rPr lang="en-US" sz="2800" b="1" dirty="0"/>
              <a:t> </a:t>
            </a:r>
            <a:r>
              <a:rPr lang="en-US" sz="2800" b="1" dirty="0" err="1"/>
              <a:t>rrjedh</a:t>
            </a:r>
            <a:r>
              <a:rPr lang="en-US" sz="2800" b="1" dirty="0"/>
              <a:t> </a:t>
            </a:r>
            <a:r>
              <a:rPr lang="en-US" sz="2800" b="1" dirty="0" err="1"/>
              <a:t>nga</a:t>
            </a:r>
            <a:r>
              <a:rPr lang="en-US" sz="2800" b="1" dirty="0"/>
              <a:t>  </a:t>
            </a:r>
            <a:r>
              <a:rPr lang="en-US" sz="2800" b="1" dirty="0" err="1"/>
              <a:t>kompjuteri</a:t>
            </a:r>
            <a:endParaRPr lang="en-US" sz="2800" b="1" dirty="0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3515591" y="1600200"/>
            <a:ext cx="1093787" cy="601662"/>
          </a:xfrm>
          <a:prstGeom prst="rightArrow">
            <a:avLst>
              <a:gd name="adj1" fmla="val 50000"/>
              <a:gd name="adj2" fmla="val 90906"/>
            </a:avLst>
          </a:prstGeom>
          <a:solidFill>
            <a:srgbClr val="B760F9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 flipH="1">
            <a:off x="3864841" y="4568031"/>
            <a:ext cx="1295400" cy="601663"/>
          </a:xfrm>
          <a:prstGeom prst="rightArrow">
            <a:avLst>
              <a:gd name="adj1" fmla="val 50000"/>
              <a:gd name="adj2" fmla="val 107662"/>
            </a:avLst>
          </a:prstGeom>
          <a:solidFill>
            <a:srgbClr val="B760F9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 rot="16200000" flipH="1">
            <a:off x="6051117" y="2976561"/>
            <a:ext cx="1012825" cy="600075"/>
          </a:xfrm>
          <a:prstGeom prst="rightArrow">
            <a:avLst>
              <a:gd name="adj1" fmla="val 50000"/>
              <a:gd name="adj2" fmla="val 84399"/>
            </a:avLst>
          </a:prstGeom>
          <a:solidFill>
            <a:srgbClr val="B760F9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MIS-MSI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3BCB3-786A-4795-9D21-C218656989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738930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Si </a:t>
            </a:r>
            <a:r>
              <a:rPr lang="mk-MK" dirty="0" smtClean="0"/>
              <a:t>punon </a:t>
            </a:r>
            <a:r>
              <a:rPr lang="en-US" dirty="0" err="1" smtClean="0"/>
              <a:t>softveri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kompjuterit</a:t>
            </a:r>
            <a:r>
              <a:rPr lang="en-US" dirty="0" smtClean="0"/>
              <a:t>?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2230438"/>
            <a:ext cx="4151313" cy="1813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/>
              <a:t>Objekti</a:t>
            </a:r>
            <a:r>
              <a:rPr lang="en-US" sz="2800" b="1" dirty="0"/>
              <a:t> </a:t>
            </a:r>
            <a:r>
              <a:rPr lang="en-US" sz="2800" b="1" dirty="0" err="1"/>
              <a:t>i</a:t>
            </a:r>
            <a:r>
              <a:rPr lang="en-US" sz="2800" b="1" dirty="0"/>
              <a:t> </a:t>
            </a:r>
            <a:r>
              <a:rPr lang="en-US" sz="2800" b="1" dirty="0" err="1"/>
              <a:t>kodit</a:t>
            </a:r>
            <a:r>
              <a:rPr lang="en-US" sz="2800" b="1" dirty="0"/>
              <a:t> </a:t>
            </a:r>
            <a:r>
              <a:rPr lang="en-US" sz="2800" b="1" dirty="0" err="1"/>
              <a:t>dhe</a:t>
            </a:r>
            <a:r>
              <a:rPr lang="en-US" sz="2800" b="1" dirty="0"/>
              <a:t> </a:t>
            </a:r>
            <a:r>
              <a:rPr lang="en-US" sz="2800" b="1" dirty="0" err="1"/>
              <a:t>te</a:t>
            </a:r>
            <a:r>
              <a:rPr lang="en-US" sz="2800" b="1" dirty="0"/>
              <a:t> </a:t>
            </a:r>
            <a:r>
              <a:rPr lang="en-US" sz="2800" b="1" dirty="0" err="1"/>
              <a:t>dhenat</a:t>
            </a:r>
            <a:r>
              <a:rPr lang="en-US" sz="2800" b="1" dirty="0"/>
              <a:t> </a:t>
            </a:r>
            <a:r>
              <a:rPr lang="en-US" sz="2800" b="1" dirty="0" err="1"/>
              <a:t>incizohen-regjistrohen</a:t>
            </a:r>
            <a:r>
              <a:rPr lang="en-US" sz="2800" b="1" dirty="0"/>
              <a:t> ne </a:t>
            </a:r>
            <a:r>
              <a:rPr lang="en-US" sz="2800" b="1" dirty="0" err="1"/>
              <a:t>memorjen</a:t>
            </a:r>
            <a:r>
              <a:rPr lang="en-US" sz="2800" b="1" dirty="0"/>
              <a:t> </a:t>
            </a:r>
            <a:r>
              <a:rPr lang="en-US" sz="2800" b="1" dirty="0" err="1"/>
              <a:t>primare</a:t>
            </a:r>
            <a:endParaRPr lang="en-US" sz="2800" b="1" dirty="0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5508104" y="1676400"/>
            <a:ext cx="3635896" cy="1813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/>
              <a:t>Programi</a:t>
            </a:r>
            <a:r>
              <a:rPr lang="en-US" sz="2800" b="1" dirty="0"/>
              <a:t> </a:t>
            </a:r>
            <a:r>
              <a:rPr lang="en-US" sz="2800" b="1" dirty="0" err="1"/>
              <a:t>punon</a:t>
            </a:r>
            <a:r>
              <a:rPr lang="en-US" sz="2800" b="1" dirty="0"/>
              <a:t> me </a:t>
            </a:r>
            <a:r>
              <a:rPr lang="en-US" sz="2800" b="1" dirty="0" err="1"/>
              <a:t>perdorimin</a:t>
            </a:r>
            <a:r>
              <a:rPr lang="en-US" sz="2800" b="1" dirty="0"/>
              <a:t> e </a:t>
            </a:r>
            <a:r>
              <a:rPr lang="en-US" sz="2800" b="1" dirty="0" err="1"/>
              <a:t>sistemit</a:t>
            </a:r>
            <a:r>
              <a:rPr lang="en-US" sz="2800" b="1" dirty="0"/>
              <a:t> operator </a:t>
            </a:r>
            <a:r>
              <a:rPr lang="en-US" sz="2800" b="1" dirty="0" err="1"/>
              <a:t>dhe</a:t>
            </a:r>
            <a:r>
              <a:rPr lang="en-US" sz="2800" b="1" dirty="0"/>
              <a:t> </a:t>
            </a:r>
            <a:r>
              <a:rPr lang="en-US" sz="2800" b="1" dirty="0" err="1"/>
              <a:t>hardverit</a:t>
            </a:r>
            <a:endParaRPr lang="en-US" sz="2800" b="1" dirty="0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191000" y="5181600"/>
            <a:ext cx="4953000" cy="951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/>
              <a:t>Rezultatet</a:t>
            </a:r>
            <a:r>
              <a:rPr lang="en-US" sz="2800" b="1" dirty="0"/>
              <a:t> </a:t>
            </a:r>
            <a:r>
              <a:rPr lang="en-US" sz="2800" b="1" dirty="0" err="1"/>
              <a:t>vendosen</a:t>
            </a:r>
            <a:r>
              <a:rPr lang="en-US" sz="2800" b="1" dirty="0"/>
              <a:t> ne  </a:t>
            </a:r>
            <a:r>
              <a:rPr lang="en-US" sz="2800" b="1" dirty="0" err="1"/>
              <a:t>memorjen</a:t>
            </a:r>
            <a:r>
              <a:rPr lang="en-US" sz="2800" b="1" dirty="0"/>
              <a:t> </a:t>
            </a:r>
            <a:r>
              <a:rPr lang="en-US" sz="2800" b="1" dirty="0" err="1"/>
              <a:t>sekondare</a:t>
            </a:r>
            <a:endParaRPr lang="en-US" sz="2800" b="1" dirty="0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4038600" y="2590800"/>
            <a:ext cx="1093788" cy="601663"/>
          </a:xfrm>
          <a:prstGeom prst="rightArrow">
            <a:avLst>
              <a:gd name="adj1" fmla="val 50000"/>
              <a:gd name="adj2" fmla="val 90905"/>
            </a:avLst>
          </a:prstGeom>
          <a:solidFill>
            <a:srgbClr val="B760F9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 rot="16200000" flipH="1">
            <a:off x="5621338" y="4284662"/>
            <a:ext cx="1092200" cy="600075"/>
          </a:xfrm>
          <a:prstGeom prst="rightArrow">
            <a:avLst>
              <a:gd name="adj1" fmla="val 50000"/>
              <a:gd name="adj2" fmla="val 91014"/>
            </a:avLst>
          </a:prstGeom>
          <a:solidFill>
            <a:srgbClr val="B760F9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MIS-MSI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3BCB3-786A-4795-9D21-C218656989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4180481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 err="1" smtClean="0"/>
              <a:t>Marredheniet</a:t>
            </a:r>
            <a:r>
              <a:rPr lang="en-US" b="1" dirty="0" smtClean="0"/>
              <a:t> e </a:t>
            </a:r>
            <a:r>
              <a:rPr lang="en-US" b="1" dirty="0" err="1" smtClean="0"/>
              <a:t>softverit</a:t>
            </a:r>
            <a:endParaRPr lang="en-US" b="1" dirty="0" smtClean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195736" y="1219200"/>
            <a:ext cx="3960440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/>
              <a:t>Perdoruesit</a:t>
            </a:r>
            <a:r>
              <a:rPr lang="en-US" sz="2800" b="1" dirty="0"/>
              <a:t> 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514600" y="2819400"/>
            <a:ext cx="4361656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 smtClean="0"/>
              <a:t>softveri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aplikativ</a:t>
            </a:r>
            <a:endParaRPr lang="en-US" sz="2800" b="1" dirty="0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286000" y="4200525"/>
            <a:ext cx="4590256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 smtClean="0"/>
              <a:t>softveri</a:t>
            </a:r>
            <a:r>
              <a:rPr lang="en-US" sz="2800" b="1" dirty="0" smtClean="0"/>
              <a:t> </a:t>
            </a:r>
            <a:r>
              <a:rPr lang="en-US" sz="2800" b="1" dirty="0" err="1"/>
              <a:t>i</a:t>
            </a:r>
            <a:r>
              <a:rPr lang="en-US" sz="2800" b="1" dirty="0"/>
              <a:t> </a:t>
            </a:r>
            <a:r>
              <a:rPr lang="en-US" sz="2800" b="1" dirty="0" err="1"/>
              <a:t>sistemit</a:t>
            </a:r>
            <a:endParaRPr lang="en-US" sz="2800" b="1" dirty="0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124200" y="5791200"/>
            <a:ext cx="2468563" cy="520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800" b="1" dirty="0" err="1"/>
              <a:t>Hardveri</a:t>
            </a:r>
            <a:r>
              <a:rPr lang="en-US" sz="2800" b="1" dirty="0"/>
              <a:t> </a:t>
            </a:r>
          </a:p>
        </p:txBody>
      </p:sp>
      <p:grpSp>
        <p:nvGrpSpPr>
          <p:cNvPr id="14343" name="Group 10"/>
          <p:cNvGrpSpPr>
            <a:grpSpLocks/>
          </p:cNvGrpSpPr>
          <p:nvPr/>
        </p:nvGrpSpPr>
        <p:grpSpPr bwMode="auto">
          <a:xfrm>
            <a:off x="3886200" y="1905000"/>
            <a:ext cx="982663" cy="844550"/>
            <a:chOff x="2448" y="1399"/>
            <a:chExt cx="619" cy="532"/>
          </a:xfrm>
        </p:grpSpPr>
        <p:sp>
          <p:nvSpPr>
            <p:cNvPr id="14350" name="AutoShape 8"/>
            <p:cNvSpPr>
              <a:spLocks noChangeArrowheads="1"/>
            </p:cNvSpPr>
            <p:nvPr/>
          </p:nvSpPr>
          <p:spPr bwMode="auto">
            <a:xfrm rot="16200000" flipH="1">
              <a:off x="2314" y="1533"/>
              <a:ext cx="532" cy="264"/>
            </a:xfrm>
            <a:prstGeom prst="rightArrow">
              <a:avLst>
                <a:gd name="adj1" fmla="val 50000"/>
                <a:gd name="adj2" fmla="val 100767"/>
              </a:avLst>
            </a:prstGeom>
            <a:solidFill>
              <a:srgbClr val="B760F9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FFFFFF"/>
                </a:solidFill>
              </a:endParaRPr>
            </a:p>
          </p:txBody>
        </p:sp>
        <p:sp>
          <p:nvSpPr>
            <p:cNvPr id="14351" name="AutoShape 9"/>
            <p:cNvSpPr>
              <a:spLocks noChangeArrowheads="1"/>
            </p:cNvSpPr>
            <p:nvPr/>
          </p:nvSpPr>
          <p:spPr bwMode="auto">
            <a:xfrm rot="-5400000">
              <a:off x="2669" y="1533"/>
              <a:ext cx="532" cy="264"/>
            </a:xfrm>
            <a:prstGeom prst="rightArrow">
              <a:avLst>
                <a:gd name="adj1" fmla="val 50000"/>
                <a:gd name="adj2" fmla="val 100767"/>
              </a:avLst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14344" name="Group 13"/>
          <p:cNvGrpSpPr>
            <a:grpSpLocks/>
          </p:cNvGrpSpPr>
          <p:nvPr/>
        </p:nvGrpSpPr>
        <p:grpSpPr bwMode="auto">
          <a:xfrm>
            <a:off x="3886200" y="3449638"/>
            <a:ext cx="982663" cy="844550"/>
            <a:chOff x="2448" y="2173"/>
            <a:chExt cx="619" cy="532"/>
          </a:xfrm>
        </p:grpSpPr>
        <p:sp>
          <p:nvSpPr>
            <p:cNvPr id="14348" name="AutoShape 11"/>
            <p:cNvSpPr>
              <a:spLocks noChangeArrowheads="1"/>
            </p:cNvSpPr>
            <p:nvPr/>
          </p:nvSpPr>
          <p:spPr bwMode="auto">
            <a:xfrm rot="16200000" flipH="1">
              <a:off x="2314" y="2307"/>
              <a:ext cx="532" cy="264"/>
            </a:xfrm>
            <a:prstGeom prst="rightArrow">
              <a:avLst>
                <a:gd name="adj1" fmla="val 50000"/>
                <a:gd name="adj2" fmla="val 100767"/>
              </a:avLst>
            </a:prstGeom>
            <a:solidFill>
              <a:srgbClr val="B760F9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FFFFFF"/>
                </a:solidFill>
              </a:endParaRPr>
            </a:p>
          </p:txBody>
        </p:sp>
        <p:sp>
          <p:nvSpPr>
            <p:cNvPr id="14349" name="AutoShape 12"/>
            <p:cNvSpPr>
              <a:spLocks noChangeArrowheads="1"/>
            </p:cNvSpPr>
            <p:nvPr/>
          </p:nvSpPr>
          <p:spPr bwMode="auto">
            <a:xfrm rot="-5400000">
              <a:off x="2669" y="2307"/>
              <a:ext cx="532" cy="264"/>
            </a:xfrm>
            <a:prstGeom prst="rightArrow">
              <a:avLst>
                <a:gd name="adj1" fmla="val 50000"/>
                <a:gd name="adj2" fmla="val 100767"/>
              </a:avLst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>
                <a:solidFill>
                  <a:srgbClr val="FFFFFF"/>
                </a:solidFill>
              </a:endParaRPr>
            </a:p>
          </p:txBody>
        </p:sp>
      </p:grpSp>
      <p:grpSp>
        <p:nvGrpSpPr>
          <p:cNvPr id="14345" name="Group 16"/>
          <p:cNvGrpSpPr>
            <a:grpSpLocks/>
          </p:cNvGrpSpPr>
          <p:nvPr/>
        </p:nvGrpSpPr>
        <p:grpSpPr bwMode="auto">
          <a:xfrm>
            <a:off x="3886200" y="4800600"/>
            <a:ext cx="982663" cy="844550"/>
            <a:chOff x="2448" y="2968"/>
            <a:chExt cx="619" cy="532"/>
          </a:xfrm>
        </p:grpSpPr>
        <p:sp>
          <p:nvSpPr>
            <p:cNvPr id="14346" name="AutoShape 14"/>
            <p:cNvSpPr>
              <a:spLocks noChangeArrowheads="1"/>
            </p:cNvSpPr>
            <p:nvPr/>
          </p:nvSpPr>
          <p:spPr bwMode="auto">
            <a:xfrm rot="16200000" flipH="1">
              <a:off x="2314" y="3102"/>
              <a:ext cx="532" cy="264"/>
            </a:xfrm>
            <a:prstGeom prst="rightArrow">
              <a:avLst>
                <a:gd name="adj1" fmla="val 50000"/>
                <a:gd name="adj2" fmla="val 100767"/>
              </a:avLst>
            </a:prstGeom>
            <a:solidFill>
              <a:srgbClr val="B760F9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/>
            </a:p>
          </p:txBody>
        </p:sp>
        <p:sp>
          <p:nvSpPr>
            <p:cNvPr id="14347" name="AutoShape 15"/>
            <p:cNvSpPr>
              <a:spLocks noChangeArrowheads="1"/>
            </p:cNvSpPr>
            <p:nvPr/>
          </p:nvSpPr>
          <p:spPr bwMode="auto">
            <a:xfrm rot="-5400000">
              <a:off x="2669" y="3102"/>
              <a:ext cx="532" cy="264"/>
            </a:xfrm>
            <a:prstGeom prst="rightArrow">
              <a:avLst>
                <a:gd name="adj1" fmla="val 50000"/>
                <a:gd name="adj2" fmla="val 100767"/>
              </a:avLst>
            </a:prstGeom>
            <a:solidFill>
              <a:schemeClr val="tx2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400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MIS-MSI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3BCB3-786A-4795-9D21-C2186569895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1447395"/>
      </p:ext>
    </p:extLst>
  </p:cSld>
  <p:clrMapOvr>
    <a:masterClrMapping/>
  </p:clrMapOvr>
  <p:transition/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842</Words>
  <Application>Microsoft Office PowerPoint</Application>
  <PresentationFormat>On-screen Show (4:3)</PresentationFormat>
  <Paragraphs>123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1_Default Design</vt:lpstr>
      <vt:lpstr>2_Default Design</vt:lpstr>
      <vt:lpstr>Clarity</vt:lpstr>
      <vt:lpstr>Universiteti AAB Lenda: MSI Ligjerata: Softweret</vt:lpstr>
      <vt:lpstr>Software</vt:lpstr>
      <vt:lpstr>softveret</vt:lpstr>
      <vt:lpstr>Llojet e softverit sistemor dhe funksionet e tyre</vt:lpstr>
      <vt:lpstr>Softveri punon së bashku me hardverin për të kryer funksione themelore</vt:lpstr>
      <vt:lpstr>Identifiko softver aplikativ të popullarizuar</vt:lpstr>
      <vt:lpstr>Si punon softveri</vt:lpstr>
      <vt:lpstr>Si punon softveri i kompjuterit?</vt:lpstr>
      <vt:lpstr>Marredheniet e softverit</vt:lpstr>
      <vt:lpstr>Softveri  Sistemor</vt:lpstr>
      <vt:lpstr>Sistemet operative</vt:lpstr>
      <vt:lpstr>Gjuhet e programit</vt:lpstr>
      <vt:lpstr>Evolucioni i gjuheve</vt:lpstr>
      <vt:lpstr>Perkthyesit gjuhesore</vt:lpstr>
      <vt:lpstr>Softveri aplikativ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Universiteti AAB Lenda: MSI Ligjerata: Softweret</dc:title>
  <dc:creator>BL</dc:creator>
  <cp:lastModifiedBy>Blerte</cp:lastModifiedBy>
  <cp:revision>21</cp:revision>
  <dcterms:created xsi:type="dcterms:W3CDTF">2012-10-21T19:16:41Z</dcterms:created>
  <dcterms:modified xsi:type="dcterms:W3CDTF">2012-11-09T13:17:22Z</dcterms:modified>
</cp:coreProperties>
</file>