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Lst>
  <p:notesMasterIdLst>
    <p:notesMasterId r:id="rId42"/>
  </p:notesMasterIdLst>
  <p:sldIdLst>
    <p:sldId id="257" r:id="rId19"/>
    <p:sldId id="258" r:id="rId20"/>
    <p:sldId id="259" r:id="rId21"/>
    <p:sldId id="260" r:id="rId22"/>
    <p:sldId id="261"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0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623167-6FCF-4498-A6E8-35B1BB29B5EE}" type="datetimeFigureOut">
              <a:rPr lang="de-DE" smtClean="0"/>
              <a:pPr/>
              <a:t>09.11.2012</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65BE4-0A0C-461C-81EF-5AC258819614}" type="slidenum">
              <a:rPr lang="de-DE" smtClean="0"/>
              <a:pPr/>
              <a:t>‹#›</a:t>
            </a:fld>
            <a:endParaRPr lang="de-DE"/>
          </a:p>
        </p:txBody>
      </p:sp>
    </p:spTree>
    <p:extLst>
      <p:ext uri="{BB962C8B-B14F-4D97-AF65-F5344CB8AC3E}">
        <p14:creationId xmlns="" xmlns:p14="http://schemas.microsoft.com/office/powerpoint/2010/main" val="421148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smtClean="0"/>
          </a:p>
        </p:txBody>
      </p:sp>
      <p:sp>
        <p:nvSpPr>
          <p:cNvPr id="4" name="Slide Number Placeholder 3"/>
          <p:cNvSpPr>
            <a:spLocks noGrp="1"/>
          </p:cNvSpPr>
          <p:nvPr>
            <p:ph type="sldNum" sz="quarter" idx="5"/>
          </p:nvPr>
        </p:nvSpPr>
        <p:spPr/>
        <p:txBody>
          <a:bodyPr/>
          <a:lstStyle/>
          <a:p>
            <a:pPr>
              <a:defRPr/>
            </a:pPr>
            <a:fld id="{6BE21E97-7368-4724-8D10-F9A19850C439}" type="slidenum">
              <a:rPr lang="en-US">
                <a:solidFill>
                  <a:prstClr val="black"/>
                </a:solidFill>
              </a:rPr>
              <a:pPr>
                <a:def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7D2249-8366-4F2C-A856-DE54A25AC102}" type="datetime1">
              <a:rPr lang="en-US" smtClean="0">
                <a:solidFill>
                  <a:prstClr val="black">
                    <a:tint val="75000"/>
                  </a:prstClr>
                </a:solidFill>
              </a:rPr>
              <a:pPr>
                <a:defRPr/>
              </a:pPr>
              <a:t>11/9/2012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MIS-MSI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78532B-7DE3-4DB7-A2BF-F49401CA60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11950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080562-4008-4157-8F2E-4C5329960EDA}" type="datetime1">
              <a:rPr lang="en-US" smtClean="0">
                <a:solidFill>
                  <a:prstClr val="black">
                    <a:tint val="75000"/>
                  </a:prstClr>
                </a:solidFill>
              </a:rPr>
              <a:pPr>
                <a:defRPr/>
              </a:pPr>
              <a:t>11/9/2012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MIS-MSI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33F845-79AD-4726-8473-C080D6DBE0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6627045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64378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6328002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5034134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4761702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8421136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1644432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7304162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710976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9299190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40637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488E93-5D9C-45C0-92CF-D8C0BC2EE019}" type="datetime1">
              <a:rPr lang="en-US" smtClean="0">
                <a:solidFill>
                  <a:prstClr val="black">
                    <a:tint val="75000"/>
                  </a:prstClr>
                </a:solidFill>
              </a:rPr>
              <a:pPr>
                <a:defRPr/>
              </a:pPr>
              <a:t>11/9/2012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MIS-MSI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02F9E0-8CB4-476A-A4CE-5CEF2BA28B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8969197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5557178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6150425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910161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2443950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7592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759515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5493201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851288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6431044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64070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ound Single Corner Rectangle 2"/>
          <p:cNvSpPr/>
          <p:nvPr userDrawn="1"/>
        </p:nvSpPr>
        <p:spPr>
          <a:xfrm flipH="1">
            <a:off x="4876800" y="6324600"/>
            <a:ext cx="4267200" cy="533400"/>
          </a:xfrm>
          <a:prstGeom prst="round1Rect">
            <a:avLst/>
          </a:prstGeom>
          <a:solidFill>
            <a:srgbClr val="9A3836"/>
          </a:solidFill>
          <a:ln>
            <a:solidFill>
              <a:srgbClr val="9A38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TextBox 3"/>
          <p:cNvSpPr txBox="1">
            <a:spLocks noChangeArrowheads="1"/>
          </p:cNvSpPr>
          <p:nvPr userDrawn="1"/>
        </p:nvSpPr>
        <p:spPr bwMode="auto">
          <a:xfrm>
            <a:off x="6934200" y="6400800"/>
            <a:ext cx="2209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defRPr/>
            </a:pPr>
            <a:r>
              <a:rPr lang="en-US" smtClean="0">
                <a:solidFill>
                  <a:prstClr val="white"/>
                </a:solidFill>
                <a:latin typeface="Courier New" pitchFamily="49" charset="0"/>
                <a:cs typeface="Courier New" pitchFamily="49" charset="0"/>
              </a:rPr>
              <a:t>FIRST COURSE</a:t>
            </a:r>
          </a:p>
        </p:txBody>
      </p:sp>
      <p:pic>
        <p:nvPicPr>
          <p:cNvPr id="5" name="Picture 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l="19417"/>
          <a:stretch>
            <a:fillRect/>
          </a:stretch>
        </p:blipFill>
        <p:spPr bwMode="auto">
          <a:xfrm>
            <a:off x="0" y="1219200"/>
            <a:ext cx="175895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7701" name="Title Placeholder 1"/>
          <p:cNvSpPr>
            <a:spLocks noGrp="1"/>
          </p:cNvSpPr>
          <p:nvPr>
            <p:ph type="ctrTitle"/>
          </p:nvPr>
        </p:nvSpPr>
        <p:spPr>
          <a:xfrm>
            <a:off x="1676400" y="2438400"/>
            <a:ext cx="5029200" cy="1524000"/>
          </a:xfrm>
        </p:spPr>
        <p:txBody>
          <a:bodyPr/>
          <a:lstStyle>
            <a:lvl1pPr algn="ctr">
              <a:defRPr/>
            </a:lvl1pPr>
          </a:lstStyle>
          <a:p>
            <a:r>
              <a:rPr lang="en-US" smtClean="0"/>
              <a:t>Click to edit Master title style</a:t>
            </a:r>
            <a:endParaRPr lang="en-US"/>
          </a:p>
        </p:txBody>
      </p:sp>
    </p:spTree>
    <p:extLst>
      <p:ext uri="{BB962C8B-B14F-4D97-AF65-F5344CB8AC3E}">
        <p14:creationId xmlns="" xmlns:p14="http://schemas.microsoft.com/office/powerpoint/2010/main" val="18751388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6363029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5646212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314865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4496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8337659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729237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602252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252537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6452221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989893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82460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270116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163895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868917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9215722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969383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474458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374235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4648797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5629882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16189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594370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291611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1290298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6461288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3760351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2971006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2295530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63797843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0441762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97919929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6920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0268235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30005099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906791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653131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502160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6569726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8002758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929900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678357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41037357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2522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8734038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54388290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704114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72102378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7742472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448676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5328527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255968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94032813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73028062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4996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3318736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616129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5789212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95613212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6087317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0780538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01350000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9422595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5856883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0570997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31291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76581045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83775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70765390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006397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05237542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17868568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71630742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491120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9670097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5455841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467390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7142046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255272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030334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359991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89024337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3855049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73987450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8832042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64369073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5336594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31375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 Single Corner Rectangle 3"/>
          <p:cNvSpPr/>
          <p:nvPr userDrawn="1"/>
        </p:nvSpPr>
        <p:spPr>
          <a:xfrm>
            <a:off x="0" y="6400800"/>
            <a:ext cx="8305800" cy="457200"/>
          </a:xfrm>
          <a:prstGeom prst="round1Rect">
            <a:avLst/>
          </a:prstGeom>
          <a:solidFill>
            <a:srgbClr val="9A3836"/>
          </a:solidFill>
          <a:ln>
            <a:solidFill>
              <a:srgbClr val="9A38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5" name="Straight Connector 4"/>
          <p:cNvCxnSpPr/>
          <p:nvPr userDrawn="1"/>
        </p:nvCxnSpPr>
        <p:spPr>
          <a:xfrm>
            <a:off x="0" y="1143000"/>
            <a:ext cx="8305800" cy="1588"/>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A96A766D-94A8-40EE-A1F4-12532D335208}" type="datetime1">
              <a:rPr lang="en-US" smtClean="0">
                <a:solidFill>
                  <a:prstClr val="black">
                    <a:tint val="75000"/>
                  </a:prstClr>
                </a:solidFill>
              </a:rPr>
              <a:pPr>
                <a:defRPr/>
              </a:pPr>
              <a:t>11/9/2012</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MIS-MSI</a:t>
            </a: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6B53BCB3-786A-4795-9D21-C218656989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920455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53970591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32097185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423449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91486625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67579355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7891166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571601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84805465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612599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228966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99716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58788597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25388113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3755316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2242011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7610469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79321029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68150251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730749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205340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030682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638862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360452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198699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747285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30990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82685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C346C0-B337-4F06-8077-CE07221B84B9}" type="datetime1">
              <a:rPr lang="en-US" smtClean="0">
                <a:solidFill>
                  <a:prstClr val="black">
                    <a:tint val="75000"/>
                  </a:prstClr>
                </a:solidFill>
              </a:rPr>
              <a:pPr>
                <a:defRPr/>
              </a:pPr>
              <a:t>11/9/2012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MIS-MSI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B5914B-1DCD-4390-AAF0-939A12F847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592498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531515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97195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405301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565209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15822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20322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667415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627486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8732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15107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E9B67B-9130-4B95-9BD6-DCCF546610BC}" type="datetime1">
              <a:rPr lang="en-US" smtClean="0">
                <a:solidFill>
                  <a:prstClr val="black">
                    <a:tint val="75000"/>
                  </a:prstClr>
                </a:solidFill>
              </a:rPr>
              <a:pPr>
                <a:defRPr/>
              </a:pPr>
              <a:t>11/9/2012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MIS-MSI</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77425B-7860-4534-9DEF-0DEBD322E7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784467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020115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884240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89517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4143498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302665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57724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1643233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1673200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7356378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2806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962AA57-75D9-4FD6-A580-4553B94BCC98}" type="datetime1">
              <a:rPr lang="en-US" smtClean="0">
                <a:solidFill>
                  <a:prstClr val="black">
                    <a:tint val="75000"/>
                  </a:prstClr>
                </a:solidFill>
              </a:rPr>
              <a:pPr>
                <a:defRPr/>
              </a:pPr>
              <a:t>11/9/2012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MIS-MSI</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FBBA130-F930-489E-A5C0-442A08A186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55606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10425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7941929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621772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9506587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133017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106608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68760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38747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6042936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11852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17804E5-16BD-433F-83E0-96FECEB2CC4B}" type="datetime1">
              <a:rPr lang="en-US" smtClean="0">
                <a:solidFill>
                  <a:prstClr val="black">
                    <a:tint val="75000"/>
                  </a:prstClr>
                </a:solidFill>
              </a:rPr>
              <a:pPr>
                <a:defRPr/>
              </a:pPr>
              <a:t>11/9/2012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MIS-MSI</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5EDCFA8-1ABA-4148-AC78-B3ED31359F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6627188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4231051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9793013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01903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9700989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012389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9288540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515139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6219094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6863805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93715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5AEBAC-3276-4B7E-8D28-A0C9FDB35699}" type="datetime1">
              <a:rPr lang="en-US" smtClean="0">
                <a:solidFill>
                  <a:prstClr val="black">
                    <a:tint val="75000"/>
                  </a:prstClr>
                </a:solidFill>
              </a:rPr>
              <a:pPr>
                <a:defRPr/>
              </a:pPr>
              <a:t>11/9/2012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MIS-MSI</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3BDFB7E-BA1A-466E-99D5-98FFB1BDB09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2508247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003652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749162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2905867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209316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14857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743909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26740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2253167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6412621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79628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74EEC0-40ED-46F9-A5DC-B6963B869E43}" type="datetime1">
              <a:rPr lang="en-US" smtClean="0">
                <a:solidFill>
                  <a:prstClr val="black">
                    <a:tint val="75000"/>
                  </a:prstClr>
                </a:solidFill>
              </a:rPr>
              <a:pPr>
                <a:defRPr/>
              </a:pPr>
              <a:t>11/9/2012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MIS-MSI</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08B223-D043-4C25-A60D-212EED8524A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4517073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180565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5684027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540259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571369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273541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6534082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133698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837342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1294B42-FC14-4280-920B-DEA55C9B5651}"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5C38CE42-DDB2-4CDA-B869-8677356CD18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8966669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373F57-5FA1-44EC-A39F-F7FC5FA9AC31}" type="datetime1">
              <a:rPr lang="en-US">
                <a:solidFill>
                  <a:srgbClr val="000000"/>
                </a:solidFill>
              </a:rPr>
              <a:pPr>
                <a:defRPr/>
              </a:pPr>
              <a:t>11/9/2012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9" name="Rectangle 6"/>
          <p:cNvSpPr>
            <a:spLocks noGrp="1" noChangeArrowheads="1"/>
          </p:cNvSpPr>
          <p:nvPr>
            <p:ph type="sldNum" sz="quarter" idx="12"/>
          </p:nvPr>
        </p:nvSpPr>
        <p:spPr>
          <a:ln/>
        </p:spPr>
        <p:txBody>
          <a:bodyPr/>
          <a:lstStyle>
            <a:lvl1pPr>
              <a:defRPr/>
            </a:lvl1pPr>
          </a:lstStyle>
          <a:p>
            <a:pPr>
              <a:defRPr/>
            </a:pPr>
            <a:fld id="{1ADB0AB8-181E-4A3C-9AF8-FD0DEE0A74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50698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2C343B-A7CC-4675-9D2E-F6321E8FD1A2}" type="datetime1">
              <a:rPr lang="en-US" smtClean="0">
                <a:solidFill>
                  <a:prstClr val="black">
                    <a:tint val="75000"/>
                  </a:prstClr>
                </a:solidFill>
              </a:rPr>
              <a:pPr>
                <a:defRPr/>
              </a:pPr>
              <a:t>11/9/2012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MIS-MSI</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EC1CAD-F36D-44A2-9D96-87EC37E428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2603828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02CB55B4-AC71-446C-BAC3-A786042586F4}" type="datetime1">
              <a:rPr lang="en-US">
                <a:solidFill>
                  <a:srgbClr val="000000"/>
                </a:solidFill>
              </a:rPr>
              <a:pPr>
                <a:defRPr/>
              </a:pPr>
              <a:t>11/9/2012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5" name="Rectangle 6"/>
          <p:cNvSpPr>
            <a:spLocks noGrp="1" noChangeArrowheads="1"/>
          </p:cNvSpPr>
          <p:nvPr>
            <p:ph type="sldNum" sz="quarter" idx="12"/>
          </p:nvPr>
        </p:nvSpPr>
        <p:spPr>
          <a:ln/>
        </p:spPr>
        <p:txBody>
          <a:bodyPr/>
          <a:lstStyle>
            <a:lvl1pPr>
              <a:defRPr/>
            </a:lvl1pPr>
          </a:lstStyle>
          <a:p>
            <a:pPr>
              <a:defRPr/>
            </a:pPr>
            <a:fld id="{CBE17F3B-787F-4837-8F04-64E0485A454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8706370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61CA3F-1852-470A-A77B-010C2F1D26B2}" type="datetime1">
              <a:rPr lang="en-US">
                <a:solidFill>
                  <a:srgbClr val="000000"/>
                </a:solidFill>
              </a:rPr>
              <a:pPr>
                <a:defRPr/>
              </a:pPr>
              <a:t>11/9/2012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4" name="Rectangle 6"/>
          <p:cNvSpPr>
            <a:spLocks noGrp="1" noChangeArrowheads="1"/>
          </p:cNvSpPr>
          <p:nvPr>
            <p:ph type="sldNum" sz="quarter" idx="12"/>
          </p:nvPr>
        </p:nvSpPr>
        <p:spPr>
          <a:ln/>
        </p:spPr>
        <p:txBody>
          <a:bodyPr/>
          <a:lstStyle>
            <a:lvl1pPr>
              <a:defRPr/>
            </a:lvl1pPr>
          </a:lstStyle>
          <a:p>
            <a:pPr>
              <a:defRPr/>
            </a:pPr>
            <a:fld id="{F40585CE-FB56-4CD3-A2F6-F1F35212F93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9881495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A1E071-DCA1-48C5-A4EC-75A3A4AA565B}"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49090897-AD3A-4432-A96E-D117B107D45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981706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DA0CD3-CC09-41AA-8D95-9ECD8C287D12}" type="datetime1">
              <a:rPr lang="en-US">
                <a:solidFill>
                  <a:srgbClr val="000000"/>
                </a:solidFill>
              </a:rPr>
              <a:pPr>
                <a:defRPr/>
              </a:pPr>
              <a:t>11/9/2012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7" name="Rectangle 6"/>
          <p:cNvSpPr>
            <a:spLocks noGrp="1" noChangeArrowheads="1"/>
          </p:cNvSpPr>
          <p:nvPr>
            <p:ph type="sldNum" sz="quarter" idx="12"/>
          </p:nvPr>
        </p:nvSpPr>
        <p:spPr>
          <a:ln/>
        </p:spPr>
        <p:txBody>
          <a:bodyPr/>
          <a:lstStyle>
            <a:lvl1pPr>
              <a:defRPr/>
            </a:lvl1pPr>
          </a:lstStyle>
          <a:p>
            <a:pPr>
              <a:defRPr/>
            </a:pPr>
            <a:fld id="{D909A34F-B84B-49AF-B62C-C4DE447C00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1269075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9AF3B20-75D6-454D-B25F-E9538953331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B1C3517-AC71-4127-96ED-518F72633A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197031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57150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3810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8713CC2-3C2C-4015-ACA0-7B85FDB659C7}"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B9952752-2457-4AB8-BDC5-65A6033FDFD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1247790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934200" cy="1219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fld id="{9FAB7854-47B7-4073-9782-DA0A16D77671}" type="datetime1">
              <a:rPr lang="en-US">
                <a:solidFill>
                  <a:srgbClr val="000000"/>
                </a:solidFill>
              </a:rPr>
              <a:pPr>
                <a:defRPr/>
              </a:pPr>
              <a:t>11/9/2012</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8" name="Rectangle 6"/>
          <p:cNvSpPr>
            <a:spLocks noGrp="1" noChangeArrowheads="1"/>
          </p:cNvSpPr>
          <p:nvPr>
            <p:ph type="sldNum" sz="quarter" idx="12"/>
          </p:nvPr>
        </p:nvSpPr>
        <p:spPr>
          <a:ln/>
        </p:spPr>
        <p:txBody>
          <a:bodyPr/>
          <a:lstStyle>
            <a:lvl1pPr>
              <a:defRPr/>
            </a:lvl1pPr>
          </a:lstStyle>
          <a:p>
            <a:pPr>
              <a:defRPr/>
            </a:pPr>
            <a:fld id="{C65F67F4-5FDC-46E8-A5F1-43C594C59C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6658598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FF50CB4-AEAF-430A-9E60-B7C465D66B31}"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7A832967-F260-458A-8350-F3F1DA5848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307294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9F36F26-1317-44DD-9AEC-86CA5E0C1D8D}"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6A45242C-0B9B-433D-B0A9-0533E3C91A1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4218348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CBEBE5-2C67-4466-8AF5-DD3948C9CD40}" type="datetime1">
              <a:rPr lang="en-US">
                <a:solidFill>
                  <a:srgbClr val="000000"/>
                </a:solidFill>
              </a:rPr>
              <a:pPr>
                <a:defRPr/>
              </a:pPr>
              <a:t>11/9/2012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New Perspectives on Essential Computer Concepts Tutorial 1</a:t>
            </a:r>
          </a:p>
        </p:txBody>
      </p:sp>
      <p:sp>
        <p:nvSpPr>
          <p:cNvPr id="6" name="Rectangle 6"/>
          <p:cNvSpPr>
            <a:spLocks noGrp="1" noChangeArrowheads="1"/>
          </p:cNvSpPr>
          <p:nvPr>
            <p:ph type="sldNum" sz="quarter" idx="12"/>
          </p:nvPr>
        </p:nvSpPr>
        <p:spPr>
          <a:ln/>
        </p:spPr>
        <p:txBody>
          <a:bodyPr/>
          <a:lstStyle>
            <a:lvl1pPr>
              <a:defRPr/>
            </a:lvl1pPr>
          </a:lstStyle>
          <a:p>
            <a:pPr>
              <a:defRPr/>
            </a:pPr>
            <a:fld id="{8151138F-18DE-4991-B95D-C649E39FD26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5954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7CE6C0AF-E678-4E18-918D-1A6F2D24A076}" type="datetime1">
              <a:rPr lang="en-US" smtClean="0">
                <a:solidFill>
                  <a:prstClr val="black">
                    <a:tint val="75000"/>
                  </a:prstClr>
                </a:solidFill>
                <a:latin typeface="Arial" charset="0"/>
                <a:cs typeface="Arial" charset="0"/>
              </a:rPr>
              <a:pPr fontAlgn="base">
                <a:spcBef>
                  <a:spcPct val="0"/>
                </a:spcBef>
                <a:spcAft>
                  <a:spcPct val="0"/>
                </a:spcAft>
                <a:defRPr/>
              </a:pPr>
              <a:t>11/9/2012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smtClean="0">
                <a:solidFill>
                  <a:prstClr val="black">
                    <a:tint val="75000"/>
                  </a:prstClr>
                </a:solidFill>
                <a:latin typeface="Arial" charset="0"/>
                <a:cs typeface="Arial" charset="0"/>
              </a:rPr>
              <a:t>MIS-MSI</a:t>
            </a: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EAB0DE95-B512-4305-90BC-439B7DE06A11}"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 xmlns:p14="http://schemas.microsoft.com/office/powerpoint/2010/main" val="888147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3715530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4284384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4062119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0758199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4200070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184901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21995566"/>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5088890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5845133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718914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4784365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247336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4210373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8415966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1939846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9283697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81000"/>
            <a:ext cx="6934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9A293388-A56B-4B0B-8D0B-12B2194F1CBA}" type="datetime1">
              <a:rPr lang="en-US">
                <a:solidFill>
                  <a:srgbClr val="000000"/>
                </a:solidFill>
              </a:rPr>
              <a:pPr fontAlgn="base">
                <a:spcBef>
                  <a:spcPct val="0"/>
                </a:spcBef>
                <a:spcAft>
                  <a:spcPct val="0"/>
                </a:spcAft>
                <a:defRPr/>
              </a:pPr>
              <a:t>11/9/2012</a:t>
            </a:fld>
            <a:endParaRPr lang="en-US">
              <a:solidFill>
                <a:srgbClr val="000000"/>
              </a:solidFill>
            </a:endParaRPr>
          </a:p>
        </p:txBody>
      </p:sp>
      <p:sp>
        <p:nvSpPr>
          <p:cNvPr id="1029" name="Rectangle 5"/>
          <p:cNvSpPr>
            <a:spLocks noGrp="1" noChangeArrowheads="1"/>
          </p:cNvSpPr>
          <p:nvPr>
            <p:ph type="ftr" sz="quarter" idx="3"/>
          </p:nvPr>
        </p:nvSpPr>
        <p:spPr bwMode="auto">
          <a:xfrm>
            <a:off x="2514600" y="6248400"/>
            <a:ext cx="4038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US">
                <a:solidFill>
                  <a:srgbClr val="000000"/>
                </a:solidFill>
              </a:rPr>
              <a:t>New Perspectives on Essential Computer Concepts Tutorial 1</a:t>
            </a: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F7FDF98-72B6-443C-A1DF-E49A0CF852F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8"/>
          <p:cNvSpPr>
            <a:spLocks noChangeShapeType="1"/>
          </p:cNvSpPr>
          <p:nvPr userDrawn="1"/>
        </p:nvSpPr>
        <p:spPr bwMode="auto">
          <a:xfrm>
            <a:off x="0" y="1752600"/>
            <a:ext cx="9144000" cy="0"/>
          </a:xfrm>
          <a:prstGeom prst="line">
            <a:avLst/>
          </a:prstGeom>
          <a:noFill/>
          <a:ln w="2540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32" name="Text Box 12"/>
          <p:cNvSpPr txBox="1">
            <a:spLocks noChangeArrowheads="1"/>
          </p:cNvSpPr>
          <p:nvPr userDrawn="1"/>
        </p:nvSpPr>
        <p:spPr bwMode="auto">
          <a:xfrm>
            <a:off x="8248650" y="381000"/>
            <a:ext cx="590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b="1">
                <a:solidFill>
                  <a:srgbClr val="FFFFFF"/>
                </a:solidFill>
              </a:rPr>
              <a:t>XP</a:t>
            </a:r>
          </a:p>
        </p:txBody>
      </p:sp>
      <p:pic>
        <p:nvPicPr>
          <p:cNvPr id="1033" name="Picture 13" descr="aussie"/>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198120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3086378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images.google.com/imgres?imgurl=http://www.linuxsoft.cz/img/notebook/R50e.jpg&amp;imgrefurl=http://www.linuxsoft.cz/article.php?id_article=848&amp;h=452&amp;w=500&amp;sz=30&amp;hl=en&amp;start=2&amp;tbnid=mUoq8Hklz7QGKM:&amp;tbnh=118&amp;tbnw=130&amp;prev=/images?q=notebook&amp;svnum=10&amp;hl=en&amp;lr=&amp;sa=G" TargetMode="External"/><Relationship Id="rId1" Type="http://schemas.openxmlformats.org/officeDocument/2006/relationships/slideLayout" Target="../slideLayouts/slideLayout62.xml"/><Relationship Id="rId6" Type="http://schemas.openxmlformats.org/officeDocument/2006/relationships/hyperlink" Target="http://images.google.com/imgres?imgurl=http://www.qbs.com.pl/programy/qs-vianet/pic/pda/pda-poczta_przychodzaca.jpg&amp;imgrefurl=http://www.qbs.com.pl/programy/qs-vianet/index.html&amp;h=2048&amp;w=1536&amp;sz=321&amp;hl=en&amp;start=9&amp;tbnid=LnRqPKv6abCFAM:&amp;tbnh=150&amp;tbnw=113&amp;prev=/images?q=PDA&amp;svnum=10&amp;hl=en&amp;lr=&amp;sa=G" TargetMode="External"/><Relationship Id="rId5" Type="http://schemas.openxmlformats.org/officeDocument/2006/relationships/image" Target="../media/image6.jpeg"/><Relationship Id="rId4" Type="http://schemas.openxmlformats.org/officeDocument/2006/relationships/hyperlink" Target="http://images.google.com/imgres?imgurl=http://products.consumerguide.com/media/frontend/productImages/7/5/00000106475-DellPrecision380seriesdesktopcomputer-large.jpeg&amp;imgrefurl=http://products.consumerguide.com/reviews/product.epub?productId=29566&amp;h=400&amp;w=400&amp;sz=12&amp;hl=en&amp;start=7&amp;tbnid=g53qwJNDgfd46M:&amp;tbnh=124&amp;tbnw=124&amp;prev=/images?q=desktop+computer&amp;svnum=10&amp;hl=en&amp;l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600200" y="1981200"/>
            <a:ext cx="7292280" cy="3200400"/>
          </a:xfrm>
        </p:spPr>
        <p:txBody>
          <a:bodyPr/>
          <a:lstStyle/>
          <a:p>
            <a:pPr eaLnBrk="1" hangingPunct="1"/>
            <a:r>
              <a:rPr lang="de-DE" sz="4600" dirty="0" smtClean="0"/>
              <a:t>Universiteti AAB</a:t>
            </a:r>
            <a:br>
              <a:rPr lang="de-DE" sz="4600" dirty="0" smtClean="0"/>
            </a:br>
            <a:r>
              <a:rPr lang="de-DE" sz="4600" dirty="0" smtClean="0"/>
              <a:t>Lenda: MSI</a:t>
            </a:r>
            <a:br>
              <a:rPr lang="de-DE" sz="4600" dirty="0" smtClean="0"/>
            </a:br>
            <a:r>
              <a:rPr lang="de-DE" sz="4600" dirty="0" smtClean="0"/>
              <a:t>Ligjerata: Hardweret dhe Softweret</a:t>
            </a:r>
            <a:endParaRPr lang="en-US" sz="4600" dirty="0" smtClean="0"/>
          </a:p>
        </p:txBody>
      </p:sp>
      <p:sp>
        <p:nvSpPr>
          <p:cNvPr id="3" name="TextBox 2"/>
          <p:cNvSpPr txBox="1"/>
          <p:nvPr/>
        </p:nvSpPr>
        <p:spPr>
          <a:xfrm>
            <a:off x="5257800" y="6400800"/>
            <a:ext cx="3886200" cy="369888"/>
          </a:xfrm>
          <a:prstGeom prst="rect">
            <a:avLst/>
          </a:prstGeom>
          <a:solidFill>
            <a:schemeClr val="accent2">
              <a:lumMod val="75000"/>
            </a:schemeClr>
          </a:solidFill>
        </p:spPr>
        <p:txBody>
          <a:bodyPr>
            <a:spAutoFit/>
          </a:bodyPr>
          <a:lstStyle/>
          <a:p>
            <a:pPr algn="r" fontAlgn="base">
              <a:spcBef>
                <a:spcPct val="0"/>
              </a:spcBef>
              <a:spcAft>
                <a:spcPct val="0"/>
              </a:spcAft>
              <a:defRPr/>
            </a:pPr>
            <a:r>
              <a:rPr lang="de-DE" dirty="0">
                <a:solidFill>
                  <a:srgbClr val="EEECE1">
                    <a:lumMod val="75000"/>
                  </a:srgbClr>
                </a:solidFill>
                <a:latin typeface="Arial" charset="0"/>
                <a:cs typeface="Arial" charset="0"/>
              </a:rPr>
              <a:t>PhD.cand</a:t>
            </a:r>
            <a:r>
              <a:rPr lang="sq-AL" dirty="0">
                <a:solidFill>
                  <a:srgbClr val="EEECE1">
                    <a:lumMod val="75000"/>
                  </a:srgbClr>
                </a:solidFill>
                <a:latin typeface="Arial" charset="0"/>
                <a:cs typeface="Arial" charset="0"/>
              </a:rPr>
              <a:t>. </a:t>
            </a:r>
            <a:r>
              <a:rPr lang="de-DE" dirty="0" smtClean="0">
                <a:solidFill>
                  <a:srgbClr val="EEECE1">
                    <a:lumMod val="75000"/>
                  </a:srgbClr>
                </a:solidFill>
                <a:latin typeface="Arial" charset="0"/>
                <a:cs typeface="Arial" charset="0"/>
              </a:rPr>
              <a:t>......................</a:t>
            </a:r>
            <a:endParaRPr lang="en-US" dirty="0">
              <a:solidFill>
                <a:srgbClr val="EEECE1">
                  <a:lumMod val="75000"/>
                </a:srgbClr>
              </a:solidFill>
              <a:latin typeface="Arial" charset="0"/>
              <a:cs typeface="Arial" charset="0"/>
            </a:endParaRPr>
          </a:p>
        </p:txBody>
      </p:sp>
    </p:spTree>
    <p:extLst>
      <p:ext uri="{BB962C8B-B14F-4D97-AF65-F5344CB8AC3E}">
        <p14:creationId xmlns="" xmlns:p14="http://schemas.microsoft.com/office/powerpoint/2010/main" val="1104114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2F64FC-BB6D-450F-B8C3-4D889740D7FD}" type="slidenum">
              <a:rPr lang="en-US" sz="1400">
                <a:solidFill>
                  <a:srgbClr val="000000"/>
                </a:solidFill>
              </a:rPr>
              <a:pPr eaLnBrk="1" hangingPunct="1"/>
              <a:t>10</a:t>
            </a:fld>
            <a:endParaRPr lang="en-US" sz="1400">
              <a:solidFill>
                <a:srgbClr val="000000"/>
              </a:solidFill>
            </a:endParaRPr>
          </a:p>
        </p:txBody>
      </p:sp>
      <p:sp>
        <p:nvSpPr>
          <p:cNvPr id="8195" name="Rectangle 2"/>
          <p:cNvSpPr>
            <a:spLocks noGrp="1" noChangeArrowheads="1"/>
          </p:cNvSpPr>
          <p:nvPr>
            <p:ph type="title"/>
          </p:nvPr>
        </p:nvSpPr>
        <p:spPr/>
        <p:txBody>
          <a:bodyPr/>
          <a:lstStyle/>
          <a:p>
            <a:pPr eaLnBrk="1" hangingPunct="1"/>
            <a:r>
              <a:rPr lang="sq-AL" smtClean="0"/>
              <a:t>Llojet e ndryshme të mikrokompjuterëve</a:t>
            </a:r>
            <a:endParaRPr lang="en-US" smtClean="0"/>
          </a:p>
        </p:txBody>
      </p:sp>
      <p:sp>
        <p:nvSpPr>
          <p:cNvPr id="8196" name="Text Box 5"/>
          <p:cNvSpPr txBox="1">
            <a:spLocks noChangeArrowheads="1"/>
          </p:cNvSpPr>
          <p:nvPr/>
        </p:nvSpPr>
        <p:spPr bwMode="auto">
          <a:xfrm>
            <a:off x="609600" y="1981200"/>
            <a:ext cx="3048000" cy="915988"/>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sq-AL" sz="1800" b="1">
                <a:solidFill>
                  <a:srgbClr val="000000"/>
                </a:solidFill>
              </a:rPr>
              <a:t>Llojet e ndryshme të mikrokompjuterëve që ofrohen sot.</a:t>
            </a:r>
            <a:endParaRPr lang="en-US" sz="1800" b="1">
              <a:solidFill>
                <a:srgbClr val="000000"/>
              </a:solidFill>
            </a:endParaRPr>
          </a:p>
        </p:txBody>
      </p:sp>
      <p:pic>
        <p:nvPicPr>
          <p:cNvPr id="8197" name="Picture 10" descr="R50e">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62400" y="2057400"/>
            <a:ext cx="18288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8" name="Picture 12" descr="00000106475-DellPrecision380seriesdesktopcomputer-large">
            <a:hlinkClick r:id="rId4"/>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324600" y="1981200"/>
            <a:ext cx="19812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9" name="Picture 14" descr="pda-poczta_przychodzaca">
            <a:hlinkClick r:id="rId6"/>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419600" y="4800600"/>
            <a:ext cx="12954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64228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6E0B32-3CD6-4083-A380-08DDBF245C1C}" type="slidenum">
              <a:rPr lang="en-US" sz="1400">
                <a:solidFill>
                  <a:srgbClr val="000000"/>
                </a:solidFill>
              </a:rPr>
              <a:pPr eaLnBrk="1" hangingPunct="1"/>
              <a:t>11</a:t>
            </a:fld>
            <a:endParaRPr lang="en-US" sz="1400">
              <a:solidFill>
                <a:srgbClr val="000000"/>
              </a:solidFill>
            </a:endParaRPr>
          </a:p>
        </p:txBody>
      </p:sp>
      <p:sp>
        <p:nvSpPr>
          <p:cNvPr id="9219" name="Rectangle 2"/>
          <p:cNvSpPr>
            <a:spLocks noGrp="1" noChangeArrowheads="1"/>
          </p:cNvSpPr>
          <p:nvPr>
            <p:ph type="title"/>
          </p:nvPr>
        </p:nvSpPr>
        <p:spPr/>
        <p:txBody>
          <a:bodyPr/>
          <a:lstStyle/>
          <a:p>
            <a:pPr eaLnBrk="1" hangingPunct="1"/>
            <a:r>
              <a:rPr lang="en-US" smtClean="0"/>
              <a:t>Defin</a:t>
            </a:r>
            <a:r>
              <a:rPr lang="sq-AL" smtClean="0"/>
              <a:t>imi i mikrokompjuterit në kuptim të pajisjeve hyrëse dhe dalëse</a:t>
            </a:r>
            <a:endParaRPr lang="en-US" smtClean="0"/>
          </a:p>
        </p:txBody>
      </p:sp>
      <p:sp>
        <p:nvSpPr>
          <p:cNvPr id="9220" name="Rectangle 3"/>
          <p:cNvSpPr>
            <a:spLocks noGrp="1" noChangeArrowheads="1"/>
          </p:cNvSpPr>
          <p:nvPr>
            <p:ph type="body" idx="1"/>
          </p:nvPr>
        </p:nvSpPr>
        <p:spPr/>
        <p:txBody>
          <a:bodyPr/>
          <a:lstStyle/>
          <a:p>
            <a:pPr eaLnBrk="1" hangingPunct="1">
              <a:lnSpc>
                <a:spcPct val="90000"/>
              </a:lnSpc>
            </a:pPr>
            <a:r>
              <a:rPr lang="sq-AL" sz="2400" smtClean="0"/>
              <a:t>Shumë komponente mund të marrin pjesë në formimin e mikrokompjuterit. Çdo lloj i komponentes kryen një funksion të veçantë</a:t>
            </a:r>
            <a:r>
              <a:rPr lang="en-US" sz="2400" smtClean="0"/>
              <a:t>. </a:t>
            </a:r>
          </a:p>
          <a:p>
            <a:pPr eaLnBrk="1" hangingPunct="1">
              <a:lnSpc>
                <a:spcPct val="90000"/>
              </a:lnSpc>
            </a:pPr>
            <a:r>
              <a:rPr lang="sq-AL" sz="2400" smtClean="0"/>
              <a:t>Pajisjet hyrës sigurojnë një metodë (mundësi) për futje të të dhënave dhe komandave</a:t>
            </a:r>
            <a:r>
              <a:rPr lang="en-US" sz="2400" smtClean="0"/>
              <a:t>. </a:t>
            </a:r>
          </a:p>
          <a:p>
            <a:pPr eaLnBrk="1" hangingPunct="1">
              <a:lnSpc>
                <a:spcPct val="90000"/>
              </a:lnSpc>
            </a:pPr>
            <a:r>
              <a:rPr lang="sq-AL" sz="2400" smtClean="0"/>
              <a:t>Pajisjet hyrëse tipike janë: tastiera, miu, apo ndonjë pajisje tjetër e ngjashme (trackball, touchpad etj)</a:t>
            </a:r>
            <a:r>
              <a:rPr lang="en-US" sz="2400" smtClean="0"/>
              <a:t>.</a:t>
            </a:r>
          </a:p>
          <a:p>
            <a:pPr eaLnBrk="1" hangingPunct="1">
              <a:lnSpc>
                <a:spcPct val="90000"/>
              </a:lnSpc>
            </a:pPr>
            <a:r>
              <a:rPr lang="sq-AL" sz="2400" smtClean="0"/>
              <a:t>Pajisjet dalëse i mundësojnë përdoruesit shikimin e rezultateve të punës së tij dhe të përpunimi të të dhënave nga kompjuteri.</a:t>
            </a:r>
            <a:endParaRPr lang="en-US" sz="2400" smtClean="0"/>
          </a:p>
          <a:p>
            <a:pPr eaLnBrk="1" hangingPunct="1">
              <a:lnSpc>
                <a:spcPct val="90000"/>
              </a:lnSpc>
            </a:pPr>
            <a:r>
              <a:rPr lang="sq-AL" sz="2400" smtClean="0"/>
              <a:t>Pajisjet dalëse tipike janë: monitorët dhe printerët</a:t>
            </a:r>
            <a:r>
              <a:rPr lang="en-US" sz="2400" smtClean="0"/>
              <a:t>.</a:t>
            </a:r>
          </a:p>
        </p:txBody>
      </p:sp>
    </p:spTree>
    <p:extLst>
      <p:ext uri="{BB962C8B-B14F-4D97-AF65-F5344CB8AC3E}">
        <p14:creationId xmlns="" xmlns:p14="http://schemas.microsoft.com/office/powerpoint/2010/main" val="1933466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81BF46-D84B-439C-8DB2-DAE28A2AE25C}" type="slidenum">
              <a:rPr lang="en-US" sz="1400">
                <a:solidFill>
                  <a:srgbClr val="000000"/>
                </a:solidFill>
              </a:rPr>
              <a:pPr eaLnBrk="1" hangingPunct="1"/>
              <a:t>12</a:t>
            </a:fld>
            <a:endParaRPr lang="en-US" sz="1400">
              <a:solidFill>
                <a:srgbClr val="000000"/>
              </a:solidFill>
            </a:endParaRPr>
          </a:p>
        </p:txBody>
      </p:sp>
      <p:sp>
        <p:nvSpPr>
          <p:cNvPr id="10243" name="Rectangle 2"/>
          <p:cNvSpPr>
            <a:spLocks noGrp="1" noChangeArrowheads="1"/>
          </p:cNvSpPr>
          <p:nvPr>
            <p:ph type="title"/>
          </p:nvPr>
        </p:nvSpPr>
        <p:spPr/>
        <p:txBody>
          <a:bodyPr/>
          <a:lstStyle/>
          <a:p>
            <a:pPr eaLnBrk="1" hangingPunct="1"/>
            <a:r>
              <a:rPr lang="sq-AL" smtClean="0"/>
              <a:t>Pajisjet tipike hyrëse</a:t>
            </a:r>
            <a:endParaRPr lang="en-US" smtClean="0"/>
          </a:p>
        </p:txBody>
      </p:sp>
      <p:pic>
        <p:nvPicPr>
          <p:cNvPr id="10244" name="Picture 6" descr="FIG 07"/>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l="8109" r="5405"/>
          <a:stretch>
            <a:fillRect/>
          </a:stretch>
        </p:blipFill>
        <p:spPr>
          <a:xfrm>
            <a:off x="304800" y="2590800"/>
            <a:ext cx="2438400" cy="21145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245" name="Picture 8" descr="FIG 08"/>
          <p:cNvPicPr>
            <a:picLocks noGrp="1" noChangeAspect="1" noChangeArrowheads="1"/>
          </p:cNvPicPr>
          <p:nvPr>
            <p:ph sz="quarter" idx="2"/>
          </p:nvPr>
        </p:nvPicPr>
        <p:blipFill>
          <a:blip r:embed="rId3" cstate="print">
            <a:extLst>
              <a:ext uri="{28A0092B-C50C-407E-A947-70E740481C1C}">
                <a14:useLocalDpi xmlns="" xmlns:a14="http://schemas.microsoft.com/office/drawing/2010/main" val="0"/>
              </a:ext>
            </a:extLst>
          </a:blip>
          <a:srcRect/>
          <a:stretch>
            <a:fillRect/>
          </a:stretch>
        </p:blipFill>
        <p:spPr>
          <a:xfrm>
            <a:off x="7239000" y="2590800"/>
            <a:ext cx="1676400" cy="12573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246" name="Picture 10" descr="FIG 09"/>
          <p:cNvPicPr>
            <a:picLocks noGrp="1" noChangeAspect="1" noChangeArrowheads="1"/>
          </p:cNvPicPr>
          <p:nvPr>
            <p:ph sz="quarter" idx="3"/>
          </p:nvPr>
        </p:nvPicPr>
        <p:blipFill>
          <a:blip r:embed="rId4">
            <a:extLst>
              <a:ext uri="{28A0092B-C50C-407E-A947-70E740481C1C}">
                <a14:useLocalDpi xmlns="" xmlns:a14="http://schemas.microsoft.com/office/drawing/2010/main" val="0"/>
              </a:ext>
            </a:extLst>
          </a:blip>
          <a:srcRect t="12903" b="48288"/>
          <a:stretch>
            <a:fillRect/>
          </a:stretch>
        </p:blipFill>
        <p:spPr>
          <a:xfrm>
            <a:off x="3048000" y="4495800"/>
            <a:ext cx="3962400" cy="11525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0247" name="Text Box 12"/>
          <p:cNvSpPr txBox="1">
            <a:spLocks noChangeArrowheads="1"/>
          </p:cNvSpPr>
          <p:nvPr/>
        </p:nvSpPr>
        <p:spPr bwMode="auto">
          <a:xfrm>
            <a:off x="3352800" y="2667000"/>
            <a:ext cx="2895600" cy="779463"/>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sq-AL" sz="1800" b="1">
                <a:solidFill>
                  <a:srgbClr val="000000"/>
                </a:solidFill>
              </a:rPr>
              <a:t>Tastierat</a:t>
            </a:r>
            <a:r>
              <a:rPr lang="en-US" sz="1800" b="1">
                <a:solidFill>
                  <a:srgbClr val="000000"/>
                </a:solidFill>
              </a:rPr>
              <a:t>	</a:t>
            </a:r>
            <a:r>
              <a:rPr lang="sq-AL" sz="1800" b="1">
                <a:solidFill>
                  <a:srgbClr val="000000"/>
                </a:solidFill>
              </a:rPr>
              <a:t>                      </a:t>
            </a:r>
            <a:r>
              <a:rPr lang="en-US" sz="1800" b="1">
                <a:solidFill>
                  <a:srgbClr val="000000"/>
                </a:solidFill>
              </a:rPr>
              <a:t>M</a:t>
            </a:r>
            <a:r>
              <a:rPr lang="sq-AL" sz="1800" b="1">
                <a:solidFill>
                  <a:srgbClr val="000000"/>
                </a:solidFill>
              </a:rPr>
              <a:t>iu</a:t>
            </a:r>
            <a:endParaRPr lang="en-US" sz="1800" b="1">
              <a:solidFill>
                <a:srgbClr val="000000"/>
              </a:solidFill>
            </a:endParaRPr>
          </a:p>
          <a:p>
            <a:pPr eaLnBrk="1" fontAlgn="base" hangingPunct="1">
              <a:spcBef>
                <a:spcPct val="50000"/>
              </a:spcBef>
              <a:spcAft>
                <a:spcPct val="0"/>
              </a:spcAft>
            </a:pPr>
            <a:r>
              <a:rPr lang="sq-AL" sz="1800" b="1">
                <a:solidFill>
                  <a:srgbClr val="000000"/>
                </a:solidFill>
              </a:rPr>
              <a:t>Pajisjet tjera hyrëse</a:t>
            </a:r>
            <a:endParaRPr lang="en-US" sz="1800" b="1">
              <a:solidFill>
                <a:srgbClr val="000000"/>
              </a:solidFill>
            </a:endParaRPr>
          </a:p>
        </p:txBody>
      </p:sp>
      <p:sp>
        <p:nvSpPr>
          <p:cNvPr id="10248" name="Line 13"/>
          <p:cNvSpPr>
            <a:spLocks noChangeShapeType="1"/>
          </p:cNvSpPr>
          <p:nvPr/>
        </p:nvSpPr>
        <p:spPr bwMode="auto">
          <a:xfrm flipH="1">
            <a:off x="3657600" y="3429000"/>
            <a:ext cx="990600" cy="1066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249" name="Line 14"/>
          <p:cNvSpPr>
            <a:spLocks noChangeShapeType="1"/>
          </p:cNvSpPr>
          <p:nvPr/>
        </p:nvSpPr>
        <p:spPr bwMode="auto">
          <a:xfrm>
            <a:off x="4648200" y="3429000"/>
            <a:ext cx="1828800" cy="990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250" name="Line 15"/>
          <p:cNvSpPr>
            <a:spLocks noChangeShapeType="1"/>
          </p:cNvSpPr>
          <p:nvPr/>
        </p:nvSpPr>
        <p:spPr bwMode="auto">
          <a:xfrm>
            <a:off x="4648200" y="3429000"/>
            <a:ext cx="228600" cy="1066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251" name="Line 16"/>
          <p:cNvSpPr>
            <a:spLocks noChangeShapeType="1"/>
          </p:cNvSpPr>
          <p:nvPr/>
        </p:nvSpPr>
        <p:spPr bwMode="auto">
          <a:xfrm flipH="1">
            <a:off x="2819400" y="2971800"/>
            <a:ext cx="609600" cy="228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252" name="Line 17"/>
          <p:cNvSpPr>
            <a:spLocks noChangeShapeType="1"/>
          </p:cNvSpPr>
          <p:nvPr/>
        </p:nvSpPr>
        <p:spPr bwMode="auto">
          <a:xfrm flipH="1">
            <a:off x="2667000" y="2971800"/>
            <a:ext cx="762000" cy="990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
        <p:nvSpPr>
          <p:cNvPr id="10253" name="Line 18"/>
          <p:cNvSpPr>
            <a:spLocks noChangeShapeType="1"/>
          </p:cNvSpPr>
          <p:nvPr/>
        </p:nvSpPr>
        <p:spPr bwMode="auto">
          <a:xfrm>
            <a:off x="6019800" y="2895600"/>
            <a:ext cx="1295400" cy="228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endParaRPr>
          </a:p>
        </p:txBody>
      </p:sp>
    </p:spTree>
    <p:extLst>
      <p:ext uri="{BB962C8B-B14F-4D97-AF65-F5344CB8AC3E}">
        <p14:creationId xmlns="" xmlns:p14="http://schemas.microsoft.com/office/powerpoint/2010/main" val="1528099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2E42EE-949B-4BEA-90DE-005BE91327D7}" type="slidenum">
              <a:rPr lang="en-US" sz="1400">
                <a:solidFill>
                  <a:srgbClr val="000000"/>
                </a:solidFill>
              </a:rPr>
              <a:pPr eaLnBrk="1" hangingPunct="1"/>
              <a:t>13</a:t>
            </a:fld>
            <a:endParaRPr lang="en-US" sz="1400">
              <a:solidFill>
                <a:srgbClr val="000000"/>
              </a:solidFill>
            </a:endParaRPr>
          </a:p>
        </p:txBody>
      </p:sp>
      <p:sp>
        <p:nvSpPr>
          <p:cNvPr id="11267" name="Rectangle 2"/>
          <p:cNvSpPr>
            <a:spLocks noGrp="1" noChangeArrowheads="1"/>
          </p:cNvSpPr>
          <p:nvPr>
            <p:ph type="title"/>
          </p:nvPr>
        </p:nvSpPr>
        <p:spPr/>
        <p:txBody>
          <a:bodyPr/>
          <a:lstStyle/>
          <a:p>
            <a:pPr eaLnBrk="1" hangingPunct="1"/>
            <a:r>
              <a:rPr lang="en-US" sz="2800" smtClean="0"/>
              <a:t>Defin</a:t>
            </a:r>
            <a:r>
              <a:rPr lang="sq-AL" sz="2800" smtClean="0"/>
              <a:t>imi i mikrokompjuterit sa i përket përpunimit dhe ruajtjes së të dhënave</a:t>
            </a:r>
            <a:endParaRPr lang="en-US" sz="2800" smtClean="0"/>
          </a:p>
        </p:txBody>
      </p:sp>
      <p:sp>
        <p:nvSpPr>
          <p:cNvPr id="11268" name="Rectangle 3"/>
          <p:cNvSpPr>
            <a:spLocks noGrp="1" noChangeArrowheads="1"/>
          </p:cNvSpPr>
          <p:nvPr>
            <p:ph type="body" idx="1"/>
          </p:nvPr>
        </p:nvSpPr>
        <p:spPr/>
        <p:txBody>
          <a:bodyPr/>
          <a:lstStyle/>
          <a:p>
            <a:pPr eaLnBrk="1" hangingPunct="1">
              <a:lnSpc>
                <a:spcPct val="90000"/>
              </a:lnSpc>
            </a:pPr>
            <a:r>
              <a:rPr lang="sq-AL" sz="2000" dirty="0" smtClean="0"/>
              <a:t>Hardueri për përpunim të të dhënave është pjesa më kritike e sistemit kompjuterik</a:t>
            </a:r>
            <a:r>
              <a:rPr lang="en-US" sz="2000" dirty="0" smtClean="0"/>
              <a:t>.</a:t>
            </a:r>
          </a:p>
          <a:p>
            <a:pPr eaLnBrk="1" hangingPunct="1">
              <a:lnSpc>
                <a:spcPct val="90000"/>
              </a:lnSpc>
            </a:pPr>
            <a:r>
              <a:rPr lang="sq-AL" sz="2000" dirty="0" smtClean="0"/>
              <a:t>Ky harduer përfshin mikroprocesorin (çip prej silikoni me miliona pajisje elektronike) dhe memoria e cila i ruan të dhënat dhe instruksionet.</a:t>
            </a:r>
            <a:r>
              <a:rPr lang="en-US" sz="2000" dirty="0" smtClean="0"/>
              <a:t> </a:t>
            </a:r>
          </a:p>
          <a:p>
            <a:pPr eaLnBrk="1" hangingPunct="1">
              <a:lnSpc>
                <a:spcPct val="90000"/>
              </a:lnSpc>
            </a:pPr>
            <a:r>
              <a:rPr lang="sq-AL" sz="2000" dirty="0" smtClean="0"/>
              <a:t>Të gjitha të dhënat që krijohen përmes futjes së tyre në kompjuter nga përdoruesi apo nga përpunimi i tyre prej kompjuterit duhet të ruhen ashtu që mund të përdoren më vonë</a:t>
            </a:r>
            <a:r>
              <a:rPr lang="en-US" sz="2000" dirty="0" smtClean="0"/>
              <a:t>. </a:t>
            </a:r>
          </a:p>
          <a:p>
            <a:pPr eaLnBrk="1" hangingPunct="1">
              <a:lnSpc>
                <a:spcPct val="90000"/>
              </a:lnSpc>
            </a:pPr>
            <a:r>
              <a:rPr lang="sq-AL" sz="2000" dirty="0" smtClean="0"/>
              <a:t>Kjo realizohet përmes pajisjeve dhe mediumeve për ruajtje si p.sh. pajisjet për ruajtjen </a:t>
            </a:r>
            <a:r>
              <a:rPr lang="mk-MK" sz="2000" dirty="0" smtClean="0"/>
              <a:t>e</a:t>
            </a:r>
            <a:r>
              <a:rPr lang="sq-AL" sz="2000" dirty="0" smtClean="0"/>
              <a:t> të dhënave </a:t>
            </a:r>
            <a:r>
              <a:rPr lang="mk-MK" sz="2000" dirty="0" smtClean="0"/>
              <a:t>(usb</a:t>
            </a:r>
            <a:r>
              <a:rPr lang="sq-AL" sz="2000" dirty="0" smtClean="0"/>
              <a:t> disk drive dhe hard disk drive), shirita magnetikë dhe paji</a:t>
            </a:r>
            <a:r>
              <a:rPr lang="mk-MK" sz="2000" dirty="0" smtClean="0"/>
              <a:t>s</a:t>
            </a:r>
            <a:r>
              <a:rPr lang="sq-AL" sz="2000" dirty="0" smtClean="0"/>
              <a:t>jeve optike (CD-ROM drive dhe DVD-ROM drive)</a:t>
            </a:r>
            <a:r>
              <a:rPr lang="en-US" sz="2000" dirty="0" smtClean="0"/>
              <a:t>. </a:t>
            </a:r>
          </a:p>
        </p:txBody>
      </p:sp>
    </p:spTree>
    <p:extLst>
      <p:ext uri="{BB962C8B-B14F-4D97-AF65-F5344CB8AC3E}">
        <p14:creationId xmlns="" xmlns:p14="http://schemas.microsoft.com/office/powerpoint/2010/main" val="224037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D76421-661C-42D9-8A06-5DEF3F516B2C}" type="slidenum">
              <a:rPr lang="en-US" sz="1400">
                <a:solidFill>
                  <a:srgbClr val="000000"/>
                </a:solidFill>
              </a:rPr>
              <a:pPr eaLnBrk="1" hangingPunct="1"/>
              <a:t>14</a:t>
            </a:fld>
            <a:endParaRPr lang="en-US" sz="1400">
              <a:solidFill>
                <a:srgbClr val="000000"/>
              </a:solidFill>
            </a:endParaRPr>
          </a:p>
        </p:txBody>
      </p:sp>
      <p:sp>
        <p:nvSpPr>
          <p:cNvPr id="12291" name="Rectangle 2"/>
          <p:cNvSpPr>
            <a:spLocks noGrp="1" noChangeArrowheads="1"/>
          </p:cNvSpPr>
          <p:nvPr>
            <p:ph type="title"/>
          </p:nvPr>
        </p:nvSpPr>
        <p:spPr/>
        <p:txBody>
          <a:bodyPr/>
          <a:lstStyle/>
          <a:p>
            <a:pPr eaLnBrk="1" hangingPunct="1"/>
            <a:r>
              <a:rPr lang="sq-AL" smtClean="0"/>
              <a:t>Pajisjet memorike </a:t>
            </a:r>
            <a:r>
              <a:rPr lang="en-US" smtClean="0"/>
              <a:t> </a:t>
            </a:r>
            <a:r>
              <a:rPr lang="sq-AL" smtClean="0"/>
              <a:t>dhe </a:t>
            </a:r>
            <a:r>
              <a:rPr lang="en-US" smtClean="0"/>
              <a:t>RAM </a:t>
            </a:r>
            <a:r>
              <a:rPr lang="sq-AL" smtClean="0"/>
              <a:t>memoria</a:t>
            </a:r>
            <a:endParaRPr lang="en-US" smtClean="0"/>
          </a:p>
        </p:txBody>
      </p:sp>
      <p:sp>
        <p:nvSpPr>
          <p:cNvPr id="12292" name="Text Box 5"/>
          <p:cNvSpPr txBox="1">
            <a:spLocks noChangeArrowheads="1"/>
          </p:cNvSpPr>
          <p:nvPr/>
        </p:nvSpPr>
        <p:spPr bwMode="auto">
          <a:xfrm>
            <a:off x="304800" y="2057400"/>
            <a:ext cx="2667000" cy="2014538"/>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sq-AL" sz="1800" b="1">
                <a:solidFill>
                  <a:srgbClr val="000000"/>
                </a:solidFill>
              </a:rPr>
              <a:t>Të dhënat shpesh transferohen prej pajisjes memorike në RAM për përpunim dhe transferohet prapa në pajisje memorike pas përpunimit</a:t>
            </a:r>
            <a:r>
              <a:rPr lang="en-US" sz="1800" b="1">
                <a:solidFill>
                  <a:srgbClr val="000000"/>
                </a:solidFill>
              </a:rPr>
              <a:t>.</a:t>
            </a:r>
          </a:p>
        </p:txBody>
      </p:sp>
      <p:pic>
        <p:nvPicPr>
          <p:cNvPr id="12293" name="Picture 6" descr="FIG 20"/>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t="5556"/>
          <a:stretch>
            <a:fillRect/>
          </a:stretch>
        </p:blipFill>
        <p:spPr>
          <a:xfrm>
            <a:off x="3124200" y="2057400"/>
            <a:ext cx="5713413" cy="4048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980719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DA5511-0C1A-4AF5-A977-603F2DA25850}" type="slidenum">
              <a:rPr lang="en-US" sz="1400">
                <a:solidFill>
                  <a:srgbClr val="000000"/>
                </a:solidFill>
              </a:rPr>
              <a:pPr eaLnBrk="1" hangingPunct="1"/>
              <a:t>15</a:t>
            </a:fld>
            <a:endParaRPr lang="en-US" sz="1400">
              <a:solidFill>
                <a:srgbClr val="000000"/>
              </a:solidFill>
            </a:endParaRPr>
          </a:p>
        </p:txBody>
      </p:sp>
      <p:sp>
        <p:nvSpPr>
          <p:cNvPr id="13315" name="Rectangle 2"/>
          <p:cNvSpPr>
            <a:spLocks noGrp="1" noChangeArrowheads="1"/>
          </p:cNvSpPr>
          <p:nvPr>
            <p:ph type="title"/>
          </p:nvPr>
        </p:nvSpPr>
        <p:spPr/>
        <p:txBody>
          <a:bodyPr/>
          <a:lstStyle/>
          <a:p>
            <a:pPr eaLnBrk="1" hangingPunct="1"/>
            <a:r>
              <a:rPr lang="sq-AL" smtClean="0"/>
              <a:t>Ruajtja e të dhënave në diskun magnetik</a:t>
            </a:r>
            <a:endParaRPr lang="en-US" smtClean="0"/>
          </a:p>
        </p:txBody>
      </p:sp>
      <p:sp>
        <p:nvSpPr>
          <p:cNvPr id="13316" name="Text Box 5"/>
          <p:cNvSpPr txBox="1">
            <a:spLocks noChangeArrowheads="1"/>
          </p:cNvSpPr>
          <p:nvPr/>
        </p:nvSpPr>
        <p:spPr bwMode="auto">
          <a:xfrm>
            <a:off x="381000" y="1981200"/>
            <a:ext cx="2286000" cy="1465263"/>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sq-AL" sz="1800" b="1">
                <a:solidFill>
                  <a:srgbClr val="000000"/>
                </a:solidFill>
              </a:rPr>
              <a:t>Kjo figurë tregon si ruhen të dhënat në disk magnetik, qoftë ai hard disk apo fllopi disk</a:t>
            </a:r>
            <a:r>
              <a:rPr lang="en-US" sz="1800" b="1">
                <a:solidFill>
                  <a:srgbClr val="000000"/>
                </a:solidFill>
              </a:rPr>
              <a:t>.</a:t>
            </a:r>
          </a:p>
        </p:txBody>
      </p:sp>
      <p:pic>
        <p:nvPicPr>
          <p:cNvPr id="13317" name="Picture 6" descr="FIG 21"/>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3048000" y="1866900"/>
            <a:ext cx="5789613" cy="4343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37299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72E4FB-8AA7-4C2A-948E-E890D84CEF1F}" type="slidenum">
              <a:rPr lang="en-US" sz="1400">
                <a:solidFill>
                  <a:srgbClr val="000000"/>
                </a:solidFill>
              </a:rPr>
              <a:pPr eaLnBrk="1" hangingPunct="1"/>
              <a:t>16</a:t>
            </a:fld>
            <a:endParaRPr lang="en-US" sz="1400">
              <a:solidFill>
                <a:srgbClr val="000000"/>
              </a:solidFill>
            </a:endParaRPr>
          </a:p>
        </p:txBody>
      </p:sp>
      <p:sp>
        <p:nvSpPr>
          <p:cNvPr id="14339" name="Rectangle 2"/>
          <p:cNvSpPr>
            <a:spLocks noGrp="1" noChangeArrowheads="1"/>
          </p:cNvSpPr>
          <p:nvPr>
            <p:ph type="title"/>
          </p:nvPr>
        </p:nvSpPr>
        <p:spPr/>
        <p:txBody>
          <a:bodyPr/>
          <a:lstStyle/>
          <a:p>
            <a:pPr eaLnBrk="1" hangingPunct="1"/>
            <a:r>
              <a:rPr lang="sq-AL" smtClean="0"/>
              <a:t>Pajisja për ruajtjen optike të të dhënave</a:t>
            </a:r>
            <a:endParaRPr lang="en-US" smtClean="0"/>
          </a:p>
        </p:txBody>
      </p:sp>
      <p:sp>
        <p:nvSpPr>
          <p:cNvPr id="14340" name="Text Box 4"/>
          <p:cNvSpPr txBox="1">
            <a:spLocks noChangeArrowheads="1"/>
          </p:cNvSpPr>
          <p:nvPr/>
        </p:nvSpPr>
        <p:spPr bwMode="auto">
          <a:xfrm>
            <a:off x="381000" y="1981200"/>
            <a:ext cx="2362200" cy="1465263"/>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sq-AL" sz="1800" b="1">
                <a:solidFill>
                  <a:srgbClr val="000000"/>
                </a:solidFill>
              </a:rPr>
              <a:t>Kjo figurë tregon mënyrën se si ruhen të dhënat në një pajisje optike memorike</a:t>
            </a:r>
            <a:r>
              <a:rPr lang="en-US" sz="1800" b="1">
                <a:solidFill>
                  <a:srgbClr val="000000"/>
                </a:solidFill>
              </a:rPr>
              <a:t>. </a:t>
            </a:r>
          </a:p>
        </p:txBody>
      </p:sp>
      <p:pic>
        <p:nvPicPr>
          <p:cNvPr id="14341" name="Picture 6" descr="FIG 24"/>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3276600" y="1981200"/>
            <a:ext cx="5484813"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978171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EC79DA-1ED7-439E-AF57-AA9DC2B0EF1B}" type="slidenum">
              <a:rPr lang="en-US" sz="1400">
                <a:solidFill>
                  <a:srgbClr val="000000"/>
                </a:solidFill>
              </a:rPr>
              <a:pPr eaLnBrk="1" hangingPunct="1"/>
              <a:t>17</a:t>
            </a:fld>
            <a:endParaRPr lang="en-US" sz="1400">
              <a:solidFill>
                <a:srgbClr val="000000"/>
              </a:solidFill>
            </a:endParaRPr>
          </a:p>
        </p:txBody>
      </p:sp>
      <p:sp>
        <p:nvSpPr>
          <p:cNvPr id="15363" name="Rectangle 2"/>
          <p:cNvSpPr>
            <a:spLocks noGrp="1" noChangeArrowheads="1"/>
          </p:cNvSpPr>
          <p:nvPr>
            <p:ph type="title"/>
          </p:nvPr>
        </p:nvSpPr>
        <p:spPr/>
        <p:txBody>
          <a:bodyPr/>
          <a:lstStyle/>
          <a:p>
            <a:pPr eaLnBrk="1" hangingPunct="1"/>
            <a:r>
              <a:rPr lang="sq-AL" smtClean="0"/>
              <a:t>Reprezantimi i të dhënave dhe kodi ASCII</a:t>
            </a:r>
            <a:endParaRPr lang="en-US" smtClean="0"/>
          </a:p>
        </p:txBody>
      </p:sp>
      <p:sp>
        <p:nvSpPr>
          <p:cNvPr id="15364" name="Rectangle 3"/>
          <p:cNvSpPr>
            <a:spLocks noGrp="1" noChangeArrowheads="1"/>
          </p:cNvSpPr>
          <p:nvPr>
            <p:ph type="body" idx="1"/>
          </p:nvPr>
        </p:nvSpPr>
        <p:spPr/>
        <p:txBody>
          <a:bodyPr/>
          <a:lstStyle/>
          <a:p>
            <a:pPr eaLnBrk="1" hangingPunct="1"/>
            <a:r>
              <a:rPr lang="sq-AL" smtClean="0"/>
              <a:t>Kompjuteri nuk e kupton gjuhën e njeriut</a:t>
            </a:r>
            <a:r>
              <a:rPr lang="en-US" smtClean="0"/>
              <a:t>.</a:t>
            </a:r>
          </a:p>
          <a:p>
            <a:pPr eaLnBrk="1" hangingPunct="1"/>
            <a:r>
              <a:rPr lang="sq-AL" smtClean="0"/>
              <a:t>Kompjuteri, secilin sinjal duhet ta paraqes si “on” (me 1) ose “off” (me 0)</a:t>
            </a:r>
            <a:r>
              <a:rPr lang="en-US" smtClean="0"/>
              <a:t>. </a:t>
            </a:r>
          </a:p>
          <a:p>
            <a:pPr eaLnBrk="1" hangingPunct="1"/>
            <a:r>
              <a:rPr lang="sq-AL" smtClean="0"/>
              <a:t>Këto numra quhen numra binarë (bit)</a:t>
            </a:r>
            <a:r>
              <a:rPr lang="en-US" smtClean="0"/>
              <a:t>. </a:t>
            </a:r>
          </a:p>
          <a:p>
            <a:pPr eaLnBrk="1" hangingPunct="1"/>
            <a:r>
              <a:rPr lang="sq-AL" smtClean="0"/>
              <a:t>Seria prej 8 numrave binarë quhet bajt.</a:t>
            </a:r>
            <a:endParaRPr lang="en-US" smtClean="0"/>
          </a:p>
        </p:txBody>
      </p:sp>
    </p:spTree>
    <p:extLst>
      <p:ext uri="{BB962C8B-B14F-4D97-AF65-F5344CB8AC3E}">
        <p14:creationId xmlns="" xmlns:p14="http://schemas.microsoft.com/office/powerpoint/2010/main" val="2616407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FB694EA-034F-49EF-B66F-F21C660BB391}" type="slidenum">
              <a:rPr lang="en-US" sz="1400">
                <a:solidFill>
                  <a:srgbClr val="000000"/>
                </a:solidFill>
              </a:rPr>
              <a:pPr eaLnBrk="1" hangingPunct="1"/>
              <a:t>18</a:t>
            </a:fld>
            <a:endParaRPr lang="en-US" sz="1400">
              <a:solidFill>
                <a:srgbClr val="000000"/>
              </a:solidFill>
            </a:endParaRPr>
          </a:p>
        </p:txBody>
      </p:sp>
      <p:sp>
        <p:nvSpPr>
          <p:cNvPr id="16387" name="Rectangle 2"/>
          <p:cNvSpPr>
            <a:spLocks noGrp="1" noChangeArrowheads="1"/>
          </p:cNvSpPr>
          <p:nvPr>
            <p:ph type="title"/>
          </p:nvPr>
        </p:nvSpPr>
        <p:spPr/>
        <p:txBody>
          <a:bodyPr/>
          <a:lstStyle/>
          <a:p>
            <a:pPr eaLnBrk="1" hangingPunct="1"/>
            <a:r>
              <a:rPr lang="sq-AL" smtClean="0"/>
              <a:t>Paraqitja e numrave në formën binare</a:t>
            </a:r>
            <a:endParaRPr lang="en-US" smtClean="0"/>
          </a:p>
        </p:txBody>
      </p:sp>
      <p:sp>
        <p:nvSpPr>
          <p:cNvPr id="16388" name="Text Box 5"/>
          <p:cNvSpPr txBox="1">
            <a:spLocks noChangeArrowheads="1"/>
          </p:cNvSpPr>
          <p:nvPr/>
        </p:nvSpPr>
        <p:spPr bwMode="auto">
          <a:xfrm>
            <a:off x="457200" y="2057400"/>
            <a:ext cx="3124200" cy="915988"/>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sq-AL" sz="1800" b="1">
                <a:solidFill>
                  <a:srgbClr val="000000"/>
                </a:solidFill>
              </a:rPr>
              <a:t>Kjo tabelë tregon si bëhet paraqitja e numrave decimalë në numra binarë</a:t>
            </a:r>
            <a:r>
              <a:rPr lang="en-US" sz="1800" b="1">
                <a:solidFill>
                  <a:srgbClr val="000000"/>
                </a:solidFill>
              </a:rPr>
              <a:t>. </a:t>
            </a:r>
          </a:p>
        </p:txBody>
      </p:sp>
      <p:sp>
        <p:nvSpPr>
          <p:cNvPr id="16389" name="Text Box 6"/>
          <p:cNvSpPr txBox="1">
            <a:spLocks noChangeArrowheads="1"/>
          </p:cNvSpPr>
          <p:nvPr/>
        </p:nvSpPr>
        <p:spPr bwMode="auto">
          <a:xfrm>
            <a:off x="457200" y="3733800"/>
            <a:ext cx="2514600" cy="915988"/>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sq-AL" sz="1800" b="1">
                <a:solidFill>
                  <a:srgbClr val="000000"/>
                </a:solidFill>
              </a:rPr>
              <a:t>Vëreni që secili numër kërkon 8 bita, të cilët e formojnë një bajt.</a:t>
            </a:r>
            <a:endParaRPr lang="en-US" sz="1800" b="1">
              <a:solidFill>
                <a:srgbClr val="000000"/>
              </a:solidFill>
            </a:endParaRPr>
          </a:p>
        </p:txBody>
      </p:sp>
      <p:pic>
        <p:nvPicPr>
          <p:cNvPr id="16390" name="Picture 7" descr="FIG 14"/>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l="29175" t="16283" r="27757" b="9259"/>
          <a:stretch>
            <a:fillRect/>
          </a:stretch>
        </p:blipFill>
        <p:spPr>
          <a:xfrm>
            <a:off x="3810000" y="2209800"/>
            <a:ext cx="3113088" cy="4038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6391" name="Text Box 9"/>
          <p:cNvSpPr txBox="1">
            <a:spLocks noChangeArrowheads="1"/>
          </p:cNvSpPr>
          <p:nvPr/>
        </p:nvSpPr>
        <p:spPr bwMode="auto">
          <a:xfrm>
            <a:off x="3794125" y="1641475"/>
            <a:ext cx="29876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de-DE">
              <a:solidFill>
                <a:srgbClr val="000000"/>
              </a:solidFill>
            </a:endParaRPr>
          </a:p>
        </p:txBody>
      </p:sp>
      <p:sp>
        <p:nvSpPr>
          <p:cNvPr id="16392" name="Text Box 10"/>
          <p:cNvSpPr txBox="1">
            <a:spLocks noChangeArrowheads="1"/>
          </p:cNvSpPr>
          <p:nvPr/>
        </p:nvSpPr>
        <p:spPr bwMode="auto">
          <a:xfrm>
            <a:off x="4022725" y="1714500"/>
            <a:ext cx="2546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sq-AL" sz="1800">
                <a:solidFill>
                  <a:srgbClr val="000000"/>
                </a:solidFill>
              </a:rPr>
              <a:t>Numri     Paraqitja Binare</a:t>
            </a:r>
            <a:endParaRPr lang="en-US" sz="1800">
              <a:solidFill>
                <a:srgbClr val="000000"/>
              </a:solidFill>
            </a:endParaRPr>
          </a:p>
        </p:txBody>
      </p:sp>
    </p:spTree>
    <p:extLst>
      <p:ext uri="{BB962C8B-B14F-4D97-AF65-F5344CB8AC3E}">
        <p14:creationId xmlns="" xmlns:p14="http://schemas.microsoft.com/office/powerpoint/2010/main" val="1076232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1D829C-C31D-4A3C-97C6-742057E2E871}" type="slidenum">
              <a:rPr lang="en-US" sz="1400">
                <a:solidFill>
                  <a:srgbClr val="000000"/>
                </a:solidFill>
              </a:rPr>
              <a:pPr eaLnBrk="1" hangingPunct="1"/>
              <a:t>19</a:t>
            </a:fld>
            <a:endParaRPr lang="en-US" sz="1400">
              <a:solidFill>
                <a:srgbClr val="000000"/>
              </a:solidFill>
            </a:endParaRPr>
          </a:p>
        </p:txBody>
      </p:sp>
      <p:sp>
        <p:nvSpPr>
          <p:cNvPr id="17411" name="Rectangle 2"/>
          <p:cNvSpPr>
            <a:spLocks noGrp="1" noChangeArrowheads="1"/>
          </p:cNvSpPr>
          <p:nvPr>
            <p:ph type="title"/>
          </p:nvPr>
        </p:nvSpPr>
        <p:spPr/>
        <p:txBody>
          <a:bodyPr/>
          <a:lstStyle/>
          <a:p>
            <a:pPr eaLnBrk="1" hangingPunct="1"/>
            <a:r>
              <a:rPr lang="sq-AL" smtClean="0"/>
              <a:t>Kodi </a:t>
            </a:r>
            <a:r>
              <a:rPr lang="en-US" smtClean="0"/>
              <a:t>ASCII </a:t>
            </a:r>
          </a:p>
        </p:txBody>
      </p:sp>
      <p:sp>
        <p:nvSpPr>
          <p:cNvPr id="17412" name="Rectangle 3"/>
          <p:cNvSpPr>
            <a:spLocks noGrp="1" noChangeArrowheads="1"/>
          </p:cNvSpPr>
          <p:nvPr>
            <p:ph type="body" idx="1"/>
          </p:nvPr>
        </p:nvSpPr>
        <p:spPr/>
        <p:txBody>
          <a:bodyPr/>
          <a:lstStyle/>
          <a:p>
            <a:pPr eaLnBrk="1" hangingPunct="1"/>
            <a:r>
              <a:rPr lang="sq-AL" dirty="0" smtClean="0"/>
              <a:t>Në kodin ASCII</a:t>
            </a:r>
            <a:r>
              <a:rPr lang="en-US" dirty="0" smtClean="0"/>
              <a:t> ,</a:t>
            </a:r>
            <a:r>
              <a:rPr lang="sq-AL" dirty="0" smtClean="0"/>
              <a:t> i cili përdoret nga kompjuterët, çdo bajt paraqet një karakter unik ( një shkronjë, numër apo simbol tipografik)</a:t>
            </a:r>
            <a:r>
              <a:rPr lang="en-US" dirty="0" smtClean="0"/>
              <a:t>.</a:t>
            </a:r>
          </a:p>
          <a:p>
            <a:pPr eaLnBrk="1" hangingPunct="1"/>
            <a:r>
              <a:rPr lang="sq-AL" dirty="0" smtClean="0"/>
              <a:t>Kapaciteti i ruajtjes së të dhënave paraqitet me numrin e bajtave (me shumëfishin e tyre)</a:t>
            </a:r>
            <a:r>
              <a:rPr lang="en-US" dirty="0" smtClean="0"/>
              <a:t>. </a:t>
            </a:r>
          </a:p>
          <a:p>
            <a:pPr eaLnBrk="1" hangingPunct="1"/>
            <a:r>
              <a:rPr lang="sq-AL" dirty="0" smtClean="0"/>
              <a:t>Këto kapacitete shënohen në kilobajtë (KB)</a:t>
            </a:r>
            <a:r>
              <a:rPr lang="en-US" dirty="0" smtClean="0"/>
              <a:t>, </a:t>
            </a:r>
            <a:r>
              <a:rPr lang="en-US" dirty="0" err="1" smtClean="0"/>
              <a:t>megab</a:t>
            </a:r>
            <a:r>
              <a:rPr lang="sq-AL" dirty="0" smtClean="0"/>
              <a:t>ajtë</a:t>
            </a:r>
            <a:r>
              <a:rPr lang="en-US" dirty="0" smtClean="0"/>
              <a:t> (MB), </a:t>
            </a:r>
            <a:r>
              <a:rPr lang="en-US" dirty="0" err="1" smtClean="0"/>
              <a:t>gigab</a:t>
            </a:r>
            <a:r>
              <a:rPr lang="sq-AL" dirty="0" smtClean="0"/>
              <a:t>ajtë</a:t>
            </a:r>
            <a:r>
              <a:rPr lang="en-US" dirty="0" smtClean="0"/>
              <a:t> (GB)</a:t>
            </a:r>
            <a:r>
              <a:rPr lang="sq-AL" dirty="0" smtClean="0"/>
              <a:t> etj</a:t>
            </a:r>
            <a:r>
              <a:rPr lang="en-US" dirty="0" smtClean="0"/>
              <a:t>. </a:t>
            </a:r>
          </a:p>
        </p:txBody>
      </p:sp>
    </p:spTree>
    <p:extLst>
      <p:ext uri="{BB962C8B-B14F-4D97-AF65-F5344CB8AC3E}">
        <p14:creationId xmlns="" xmlns:p14="http://schemas.microsoft.com/office/powerpoint/2010/main" val="3234557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Hardware</a:t>
            </a:r>
            <a:endParaRPr lang="de-DE" dirty="0"/>
          </a:p>
        </p:txBody>
      </p:sp>
      <p:sp>
        <p:nvSpPr>
          <p:cNvPr id="4" name="Content Placeholder 3"/>
          <p:cNvSpPr>
            <a:spLocks noGrp="1"/>
          </p:cNvSpPr>
          <p:nvPr>
            <p:ph sz="half" idx="1"/>
          </p:nvPr>
        </p:nvSpPr>
        <p:spPr>
          <a:xfrm>
            <a:off x="251520" y="1600200"/>
            <a:ext cx="4392488" cy="4565104"/>
          </a:xfrm>
        </p:spPr>
        <p:txBody>
          <a:bodyPr/>
          <a:lstStyle/>
          <a:p>
            <a:r>
              <a:rPr lang="de-DE" sz="2400" dirty="0" smtClean="0"/>
              <a:t>Per te pasur sisteme kompjuterash efektive dhe eficient  duhet te kuptojme lidhjen e tyre me SI-it dhe organizates.</a:t>
            </a:r>
          </a:p>
          <a:p>
            <a:r>
              <a:rPr lang="de-DE" sz="2400" dirty="0" smtClean="0"/>
              <a:t>Objektivat e sistemeve kom</a:t>
            </a:r>
            <a:r>
              <a:rPr lang="mk-MK" sz="2400" dirty="0" smtClean="0"/>
              <a:t>p</a:t>
            </a:r>
            <a:r>
              <a:rPr lang="de-DE" sz="2400" dirty="0" smtClean="0"/>
              <a:t>juterike jane te ndervarura nga SI dhe nga organizata si dhe mbeshteten nga SI.</a:t>
            </a:r>
          </a:p>
          <a:p>
            <a:r>
              <a:rPr lang="de-DE" sz="2400" dirty="0" smtClean="0"/>
              <a:t>Rolin e zgjedhjes se nje paisje kompjuterike - nevojat momentale dhe te se ardhmes ne SI te organizates</a:t>
            </a:r>
            <a:endParaRPr lang="de-DE" sz="2400" dirty="0"/>
          </a:p>
        </p:txBody>
      </p:sp>
      <p:sp>
        <p:nvSpPr>
          <p:cNvPr id="5" name="Content Placeholder 4"/>
          <p:cNvSpPr>
            <a:spLocks noGrp="1"/>
          </p:cNvSpPr>
          <p:nvPr>
            <p:ph sz="half" idx="2"/>
          </p:nvPr>
        </p:nvSpPr>
        <p:spPr>
          <a:xfrm>
            <a:off x="4499992" y="1600201"/>
            <a:ext cx="4644008" cy="4493096"/>
          </a:xfrm>
        </p:spPr>
        <p:txBody>
          <a:bodyPr/>
          <a:lstStyle/>
          <a:p>
            <a:r>
              <a:rPr lang="de-DE" dirty="0" smtClean="0"/>
              <a:t>Qellimi eshte te tregojme se si te zgjedhim dhe te organizojme komponentet e sistemeve komjuterik per te mbeshtetur objektivat e SI.</a:t>
            </a:r>
          </a:p>
          <a:p>
            <a:r>
              <a:rPr lang="de-DE" dirty="0" smtClean="0"/>
              <a:t>Te tregojme</a:t>
            </a:r>
            <a:r>
              <a:rPr lang="mk-MK" dirty="0" smtClean="0"/>
              <a:t> </a:t>
            </a:r>
            <a:r>
              <a:rPr lang="de-DE" dirty="0" smtClean="0"/>
              <a:t>fuqin</a:t>
            </a:r>
            <a:r>
              <a:rPr lang="mk-MK" dirty="0" smtClean="0"/>
              <a:t>e</a:t>
            </a:r>
            <a:r>
              <a:rPr lang="de-DE" dirty="0" smtClean="0"/>
              <a:t>,</a:t>
            </a:r>
            <a:r>
              <a:rPr lang="mk-MK" dirty="0" smtClean="0"/>
              <a:t> </a:t>
            </a:r>
            <a:r>
              <a:rPr lang="de-DE" dirty="0" smtClean="0"/>
              <a:t>shpejtesin</a:t>
            </a:r>
            <a:r>
              <a:rPr lang="mk-MK" smtClean="0"/>
              <a:t>e </a:t>
            </a:r>
            <a:r>
              <a:rPr lang="de-DE" smtClean="0"/>
              <a:t>dhe </a:t>
            </a:r>
            <a:r>
              <a:rPr lang="de-DE" dirty="0" smtClean="0"/>
              <a:t>kapacitetin</a:t>
            </a:r>
            <a:r>
              <a:rPr lang="mk-MK" dirty="0" smtClean="0"/>
              <a:t> </a:t>
            </a:r>
            <a:r>
              <a:rPr lang="de-DE" dirty="0" smtClean="0"/>
              <a:t> e kompjutereve </a:t>
            </a:r>
            <a:endParaRPr lang="de-DE" dirty="0"/>
          </a:p>
        </p:txBody>
      </p:sp>
    </p:spTree>
    <p:extLst>
      <p:ext uri="{BB962C8B-B14F-4D97-AF65-F5344CB8AC3E}">
        <p14:creationId xmlns="" xmlns:p14="http://schemas.microsoft.com/office/powerpoint/2010/main" val="381000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3990CBC-DF81-4077-AE8C-2E2758BD775F}" type="slidenum">
              <a:rPr lang="en-US" sz="1400">
                <a:solidFill>
                  <a:srgbClr val="000000"/>
                </a:solidFill>
              </a:rPr>
              <a:pPr eaLnBrk="1" hangingPunct="1"/>
              <a:t>20</a:t>
            </a:fld>
            <a:endParaRPr lang="en-US" sz="1400">
              <a:solidFill>
                <a:srgbClr val="000000"/>
              </a:solidFill>
            </a:endParaRPr>
          </a:p>
        </p:txBody>
      </p:sp>
      <p:sp>
        <p:nvSpPr>
          <p:cNvPr id="18435" name="Rectangle 2"/>
          <p:cNvSpPr>
            <a:spLocks noGrp="1" noChangeArrowheads="1"/>
          </p:cNvSpPr>
          <p:nvPr>
            <p:ph type="title"/>
          </p:nvPr>
        </p:nvSpPr>
        <p:spPr/>
        <p:txBody>
          <a:bodyPr/>
          <a:lstStyle/>
          <a:p>
            <a:pPr eaLnBrk="1" hangingPunct="1"/>
            <a:r>
              <a:rPr lang="sq-AL" smtClean="0"/>
              <a:t>Si paraqiten shkronjat dhe numrat në formatin e kodit ASCII</a:t>
            </a:r>
            <a:endParaRPr lang="en-US" smtClean="0"/>
          </a:p>
        </p:txBody>
      </p:sp>
      <p:sp>
        <p:nvSpPr>
          <p:cNvPr id="18436" name="Text Box 5"/>
          <p:cNvSpPr txBox="1">
            <a:spLocks noChangeArrowheads="1"/>
          </p:cNvSpPr>
          <p:nvPr/>
        </p:nvSpPr>
        <p:spPr bwMode="auto">
          <a:xfrm>
            <a:off x="457200" y="2057400"/>
            <a:ext cx="2895600" cy="1465263"/>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sq-AL" sz="1800" b="1">
                <a:solidFill>
                  <a:srgbClr val="000000"/>
                </a:solidFill>
              </a:rPr>
              <a:t>Figura tregon se do të dukenshin disa shkronja dhe simbole në kompjuter pas konvertimit në formatin ASCII</a:t>
            </a:r>
            <a:r>
              <a:rPr lang="en-US" sz="1800" b="1">
                <a:solidFill>
                  <a:srgbClr val="000000"/>
                </a:solidFill>
              </a:rPr>
              <a:t>.</a:t>
            </a:r>
          </a:p>
        </p:txBody>
      </p:sp>
      <p:sp>
        <p:nvSpPr>
          <p:cNvPr id="18437" name="Text Box 6"/>
          <p:cNvSpPr txBox="1">
            <a:spLocks noChangeArrowheads="1"/>
          </p:cNvSpPr>
          <p:nvPr/>
        </p:nvSpPr>
        <p:spPr bwMode="auto">
          <a:xfrm>
            <a:off x="381000" y="4114800"/>
            <a:ext cx="3352800" cy="915988"/>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sq-AL" sz="1800" b="1">
                <a:solidFill>
                  <a:srgbClr val="000000"/>
                </a:solidFill>
              </a:rPr>
              <a:t>Vëreni që secili karakter prapë ka nevojë për një bajt (8 bita ) të hapësirës memorike</a:t>
            </a:r>
            <a:r>
              <a:rPr lang="en-US" sz="1800" b="1">
                <a:solidFill>
                  <a:srgbClr val="000000"/>
                </a:solidFill>
              </a:rPr>
              <a:t>.</a:t>
            </a:r>
          </a:p>
        </p:txBody>
      </p:sp>
      <p:graphicFrame>
        <p:nvGraphicFramePr>
          <p:cNvPr id="224354" name="Group 98"/>
          <p:cNvGraphicFramePr>
            <a:graphicFrameLocks noGrp="1"/>
          </p:cNvGraphicFramePr>
          <p:nvPr/>
        </p:nvGraphicFramePr>
        <p:xfrm>
          <a:off x="5334000" y="2133600"/>
          <a:ext cx="2743200" cy="3505202"/>
        </p:xfrm>
        <a:graphic>
          <a:graphicData uri="http://schemas.openxmlformats.org/drawingml/2006/table">
            <a:tbl>
              <a:tblPr/>
              <a:tblGrid>
                <a:gridCol w="1441450"/>
                <a:gridCol w="1301750"/>
              </a:tblGrid>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Karakteri</a:t>
                      </a:r>
                      <a:endParaRPr kumimoji="0" lang="en-US" sz="16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ASCII</a:t>
                      </a:r>
                      <a:endParaRPr kumimoji="0" lang="en-US" sz="16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(hapësira)</a:t>
                      </a: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0100000</a:t>
                      </a: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0100100</a:t>
                      </a: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1000001</a:t>
                      </a: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1000010</a:t>
                      </a: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q-AL" sz="1600" b="0"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1100001</a:t>
                      </a: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q-AL" sz="1600" b="0"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1100010</a:t>
                      </a: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64" name="Rectangle 96"/>
          <p:cNvSpPr>
            <a:spLocks noChangeArrowheads="1"/>
          </p:cNvSpPr>
          <p:nvPr/>
        </p:nvSpPr>
        <p:spPr bwMode="auto">
          <a:xfrm>
            <a:off x="0" y="438943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de-DE" sz="2400">
              <a:solidFill>
                <a:srgbClr val="000000"/>
              </a:solidFill>
            </a:endParaRPr>
          </a:p>
        </p:txBody>
      </p:sp>
    </p:spTree>
    <p:extLst>
      <p:ext uri="{BB962C8B-B14F-4D97-AF65-F5344CB8AC3E}">
        <p14:creationId xmlns="" xmlns:p14="http://schemas.microsoft.com/office/powerpoint/2010/main" val="2534301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8CE73A-02AE-4EFB-99D2-3F4D2C7A646B}" type="slidenum">
              <a:rPr lang="en-US" sz="1400">
                <a:solidFill>
                  <a:srgbClr val="000000"/>
                </a:solidFill>
              </a:rPr>
              <a:pPr eaLnBrk="1" hangingPunct="1"/>
              <a:t>21</a:t>
            </a:fld>
            <a:endParaRPr lang="en-US" sz="1400">
              <a:solidFill>
                <a:srgbClr val="000000"/>
              </a:solidFill>
            </a:endParaRPr>
          </a:p>
        </p:txBody>
      </p:sp>
      <p:sp>
        <p:nvSpPr>
          <p:cNvPr id="19459" name="Rectangle 2"/>
          <p:cNvSpPr>
            <a:spLocks noGrp="1" noChangeArrowheads="1"/>
          </p:cNvSpPr>
          <p:nvPr>
            <p:ph type="title"/>
          </p:nvPr>
        </p:nvSpPr>
        <p:spPr/>
        <p:txBody>
          <a:bodyPr/>
          <a:lstStyle/>
          <a:p>
            <a:pPr eaLnBrk="1" hangingPunct="1"/>
            <a:r>
              <a:rPr lang="sq-AL" smtClean="0"/>
              <a:t>Lidhje pajisjeve periferike në kompjuter</a:t>
            </a:r>
            <a:endParaRPr lang="en-US" smtClean="0"/>
          </a:p>
        </p:txBody>
      </p:sp>
      <p:sp>
        <p:nvSpPr>
          <p:cNvPr id="19460" name="Rectangle 3"/>
          <p:cNvSpPr>
            <a:spLocks noGrp="1" noChangeArrowheads="1"/>
          </p:cNvSpPr>
          <p:nvPr>
            <p:ph type="body" idx="1"/>
          </p:nvPr>
        </p:nvSpPr>
        <p:spPr/>
        <p:txBody>
          <a:bodyPr/>
          <a:lstStyle/>
          <a:p>
            <a:pPr eaLnBrk="1" hangingPunct="1"/>
            <a:r>
              <a:rPr lang="sq-AL" smtClean="0"/>
              <a:t>Që pajisjet periferike të jenë funksionale ato duhet të kenë mundësinë të komunikojnë me mikroprocesorin</a:t>
            </a:r>
            <a:r>
              <a:rPr lang="en-US" smtClean="0"/>
              <a:t>. </a:t>
            </a:r>
          </a:p>
          <a:p>
            <a:pPr eaLnBrk="1" hangingPunct="1"/>
            <a:r>
              <a:rPr lang="sq-AL" smtClean="0"/>
              <a:t>Çdo pajisje e ka një port dhe një kabllo që lidhet në kompjuter</a:t>
            </a:r>
            <a:r>
              <a:rPr lang="en-US" smtClean="0"/>
              <a:t>. </a:t>
            </a:r>
          </a:p>
          <a:p>
            <a:pPr eaLnBrk="1" hangingPunct="1"/>
            <a:r>
              <a:rPr lang="sq-AL" smtClean="0"/>
              <a:t>Këto porte lidhen në një kartelë kontrolluese e cila siguron lidhjen elektrike me pllakën amë.</a:t>
            </a:r>
            <a:endParaRPr lang="en-US" smtClean="0"/>
          </a:p>
        </p:txBody>
      </p:sp>
    </p:spTree>
    <p:extLst>
      <p:ext uri="{BB962C8B-B14F-4D97-AF65-F5344CB8AC3E}">
        <p14:creationId xmlns="" xmlns:p14="http://schemas.microsoft.com/office/powerpoint/2010/main" val="493100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2A23086-923E-488A-9CA7-BFE29F7858BC}" type="slidenum">
              <a:rPr lang="en-US" sz="1400">
                <a:solidFill>
                  <a:srgbClr val="000000"/>
                </a:solidFill>
              </a:rPr>
              <a:pPr eaLnBrk="1" hangingPunct="1"/>
              <a:t>22</a:t>
            </a:fld>
            <a:endParaRPr lang="en-US" sz="1400">
              <a:solidFill>
                <a:srgbClr val="000000"/>
              </a:solidFill>
            </a:endParaRPr>
          </a:p>
        </p:txBody>
      </p:sp>
      <p:sp>
        <p:nvSpPr>
          <p:cNvPr id="20483" name="Rectangle 2"/>
          <p:cNvSpPr>
            <a:spLocks noGrp="1" noChangeArrowheads="1"/>
          </p:cNvSpPr>
          <p:nvPr>
            <p:ph type="title"/>
          </p:nvPr>
        </p:nvSpPr>
        <p:spPr/>
        <p:txBody>
          <a:bodyPr/>
          <a:lstStyle/>
          <a:p>
            <a:pPr eaLnBrk="1" hangingPunct="1"/>
            <a:r>
              <a:rPr lang="sq-AL" smtClean="0"/>
              <a:t>Mikrokompjuterët përdorin porte për operacione hyrëse dhe dalëse</a:t>
            </a:r>
            <a:endParaRPr lang="en-US" smtClean="0"/>
          </a:p>
        </p:txBody>
      </p:sp>
      <p:sp>
        <p:nvSpPr>
          <p:cNvPr id="20484" name="Rectangle 3"/>
          <p:cNvSpPr>
            <a:spLocks noGrp="1" noChangeArrowheads="1"/>
          </p:cNvSpPr>
          <p:nvPr>
            <p:ph type="body" idx="1"/>
          </p:nvPr>
        </p:nvSpPr>
        <p:spPr/>
        <p:txBody>
          <a:bodyPr/>
          <a:lstStyle/>
          <a:p>
            <a:pPr eaLnBrk="1" hangingPunct="1"/>
            <a:r>
              <a:rPr lang="sq-AL" sz="2400" dirty="0" smtClean="0"/>
              <a:t>Ekzistojnë lloje të ndryshme të porteve të vendosura në kompjuterë</a:t>
            </a:r>
            <a:r>
              <a:rPr lang="en-US" sz="2400" dirty="0" smtClean="0"/>
              <a:t>:</a:t>
            </a:r>
          </a:p>
          <a:p>
            <a:pPr lvl="1" eaLnBrk="1" hangingPunct="1"/>
            <a:r>
              <a:rPr lang="en-US" sz="2000" dirty="0" smtClean="0"/>
              <a:t>USB</a:t>
            </a:r>
          </a:p>
          <a:p>
            <a:pPr lvl="1" eaLnBrk="1" hangingPunct="1"/>
            <a:r>
              <a:rPr lang="en-US" sz="2000" dirty="0" err="1" smtClean="0"/>
              <a:t>Paralel</a:t>
            </a:r>
            <a:endParaRPr lang="en-US" sz="2000" dirty="0" smtClean="0"/>
          </a:p>
          <a:p>
            <a:pPr lvl="1" eaLnBrk="1" hangingPunct="1"/>
            <a:r>
              <a:rPr lang="en-US" sz="2000" dirty="0" smtClean="0"/>
              <a:t>Ser</a:t>
            </a:r>
            <a:r>
              <a:rPr lang="sq-AL" sz="2000" dirty="0" smtClean="0"/>
              <a:t>ik</a:t>
            </a:r>
            <a:endParaRPr lang="en-US" sz="2000" dirty="0" smtClean="0"/>
          </a:p>
          <a:p>
            <a:pPr lvl="1" eaLnBrk="1" hangingPunct="1"/>
            <a:r>
              <a:rPr lang="en-US" sz="2000" dirty="0" smtClean="0"/>
              <a:t>SCSI</a:t>
            </a:r>
          </a:p>
          <a:p>
            <a:pPr lvl="1" eaLnBrk="1" hangingPunct="1"/>
            <a:r>
              <a:rPr lang="en-US" sz="2000" dirty="0" smtClean="0"/>
              <a:t>MIDI</a:t>
            </a:r>
          </a:p>
          <a:p>
            <a:pPr eaLnBrk="1" hangingPunct="1"/>
            <a:r>
              <a:rPr lang="sq-AL" sz="2400" dirty="0" smtClean="0"/>
              <a:t>Secili port i ka mundësitë e ndryshme për transmetim të të dhënave, dhe secila është dizajnuar të punojë me pajisje të ndryshme periferike</a:t>
            </a:r>
            <a:r>
              <a:rPr lang="en-US" sz="2400" dirty="0" smtClean="0"/>
              <a:t>. </a:t>
            </a:r>
          </a:p>
        </p:txBody>
      </p:sp>
    </p:spTree>
    <p:extLst>
      <p:ext uri="{BB962C8B-B14F-4D97-AF65-F5344CB8AC3E}">
        <p14:creationId xmlns="" xmlns:p14="http://schemas.microsoft.com/office/powerpoint/2010/main" val="2341171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spcBef>
                <a:spcPct val="20000"/>
              </a:spcBef>
            </a:pPr>
            <a:r>
              <a:rPr lang="de-DE" sz="2800" b="0" dirty="0">
                <a:solidFill>
                  <a:srgbClr val="000000"/>
                </a:solidFill>
                <a:ea typeface="+mn-ea"/>
                <a:cs typeface="+mn-cs"/>
              </a:rPr>
              <a:t>Diskutime:</a:t>
            </a:r>
          </a:p>
        </p:txBody>
      </p:sp>
      <p:sp>
        <p:nvSpPr>
          <p:cNvPr id="3" name="Content Placeholder 2"/>
          <p:cNvSpPr>
            <a:spLocks noGrp="1"/>
          </p:cNvSpPr>
          <p:nvPr>
            <p:ph idx="1"/>
          </p:nvPr>
        </p:nvSpPr>
        <p:spPr/>
        <p:txBody>
          <a:bodyPr/>
          <a:lstStyle/>
          <a:p>
            <a:endParaRPr lang="de-DE" dirty="0" smtClean="0"/>
          </a:p>
          <a:p>
            <a:r>
              <a:rPr lang="de-DE" dirty="0" smtClean="0"/>
              <a:t>Roli dhe ndikimi i harduereve ne zh</a:t>
            </a:r>
            <a:r>
              <a:rPr lang="mk-MK" smtClean="0"/>
              <a:t>v</a:t>
            </a:r>
            <a:r>
              <a:rPr lang="de-DE" smtClean="0"/>
              <a:t>illimin </a:t>
            </a:r>
            <a:r>
              <a:rPr lang="de-DE" dirty="0" smtClean="0"/>
              <a:t>e  e nje SI te nje Organizate</a:t>
            </a:r>
            <a:endParaRPr lang="de-DE" dirty="0"/>
          </a:p>
          <a:p>
            <a:endParaRPr lang="de-DE" dirty="0" smtClean="0"/>
          </a:p>
          <a:p>
            <a:endParaRPr lang="de-DE" dirty="0"/>
          </a:p>
          <a:p>
            <a:r>
              <a:rPr lang="de-DE" sz="3200" b="1" dirty="0" smtClean="0">
                <a:solidFill>
                  <a:srgbClr val="000000"/>
                </a:solidFill>
                <a:ea typeface="+mj-ea"/>
                <a:cs typeface="+mj-cs"/>
              </a:rPr>
              <a:t>Pyetje?</a:t>
            </a:r>
          </a:p>
          <a:p>
            <a:endParaRPr lang="de-DE" dirty="0"/>
          </a:p>
        </p:txBody>
      </p:sp>
      <p:sp>
        <p:nvSpPr>
          <p:cNvPr id="4" name="Slide Number Placeholder 3"/>
          <p:cNvSpPr>
            <a:spLocks noGrp="1"/>
          </p:cNvSpPr>
          <p:nvPr>
            <p:ph type="sldNum" sz="quarter" idx="12"/>
          </p:nvPr>
        </p:nvSpPr>
        <p:spPr/>
        <p:txBody>
          <a:bodyPr/>
          <a:lstStyle/>
          <a:p>
            <a:pPr>
              <a:defRPr/>
            </a:pPr>
            <a:fld id="{6A45242C-0B9B-433D-B0A9-0533E3C91A16}" type="slidenum">
              <a:rPr lang="en-US" smtClean="0">
                <a:solidFill>
                  <a:srgbClr val="000000"/>
                </a:solidFill>
              </a:rPr>
              <a:pPr>
                <a:defRPr/>
              </a:pPr>
              <a:t>23</a:t>
            </a:fld>
            <a:endParaRPr lang="en-US">
              <a:solidFill>
                <a:srgbClr val="000000"/>
              </a:solidFill>
            </a:endParaRPr>
          </a:p>
        </p:txBody>
      </p:sp>
    </p:spTree>
    <p:extLst>
      <p:ext uri="{BB962C8B-B14F-4D97-AF65-F5344CB8AC3E}">
        <p14:creationId xmlns="" xmlns:p14="http://schemas.microsoft.com/office/powerpoint/2010/main" val="2652851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t>Hardware</a:t>
            </a:r>
            <a:endParaRPr lang="de-DE" dirty="0"/>
          </a:p>
        </p:txBody>
      </p:sp>
      <p:sp>
        <p:nvSpPr>
          <p:cNvPr id="5" name="Subtitle 4"/>
          <p:cNvSpPr>
            <a:spLocks noGrp="1"/>
          </p:cNvSpPr>
          <p:nvPr>
            <p:ph idx="1"/>
          </p:nvPr>
        </p:nvSpPr>
        <p:spPr>
          <a:xfrm>
            <a:off x="457200" y="1600200"/>
            <a:ext cx="8686800" cy="4525963"/>
          </a:xfrm>
        </p:spPr>
        <p:txBody>
          <a:bodyPr/>
          <a:lstStyle/>
          <a:p>
            <a:pPr lvl="0" algn="l"/>
            <a:r>
              <a:rPr lang="de-DE" dirty="0" smtClean="0">
                <a:solidFill>
                  <a:schemeClr val="tx1"/>
                </a:solidFill>
                <a:latin typeface="+mj-lt"/>
              </a:rPr>
              <a:t>P</a:t>
            </a:r>
            <a:r>
              <a:rPr lang="de-DE" sz="2400" dirty="0" smtClean="0">
                <a:solidFill>
                  <a:schemeClr val="tx1"/>
                </a:solidFill>
                <a:latin typeface="+mj-lt"/>
              </a:rPr>
              <a:t>erdorimi i teknologjise se pershtatshme  </a:t>
            </a:r>
            <a:r>
              <a:rPr lang="de-DE" sz="2400" dirty="0" smtClean="0">
                <a:solidFill>
                  <a:prstClr val="black"/>
                </a:solidFill>
              </a:rPr>
              <a:t>bizneseve </a:t>
            </a:r>
            <a:r>
              <a:rPr lang="de-DE" sz="2400" dirty="0" smtClean="0">
                <a:solidFill>
                  <a:schemeClr val="tx1"/>
                </a:solidFill>
                <a:latin typeface="+mj-lt"/>
              </a:rPr>
              <a:t>ju sjell :</a:t>
            </a:r>
          </a:p>
          <a:p>
            <a:pPr lvl="0">
              <a:buFont typeface="Wingdings" pitchFamily="2" charset="2"/>
              <a:buChar char="ü"/>
            </a:pPr>
            <a:r>
              <a:rPr lang="de-DE" sz="2400" dirty="0" smtClean="0">
                <a:solidFill>
                  <a:schemeClr val="tx1"/>
                </a:solidFill>
                <a:latin typeface="+mj-lt"/>
              </a:rPr>
              <a:t> perfitime te </a:t>
            </a:r>
            <a:r>
              <a:rPr lang="mk-MK" sz="2400" dirty="0" smtClean="0">
                <a:solidFill>
                  <a:schemeClr val="tx1"/>
                </a:solidFill>
                <a:latin typeface="+mj-lt"/>
              </a:rPr>
              <a:t>medh</a:t>
            </a:r>
            <a:r>
              <a:rPr lang="de-DE" sz="2400" dirty="0" smtClean="0"/>
              <a:t>a</a:t>
            </a:r>
            <a:endParaRPr lang="de-DE" sz="2400" dirty="0" smtClean="0">
              <a:solidFill>
                <a:schemeClr val="tx1"/>
              </a:solidFill>
              <a:latin typeface="+mj-lt"/>
            </a:endParaRPr>
          </a:p>
          <a:p>
            <a:pPr marL="342900" lvl="0" indent="-342900" algn="l">
              <a:buFont typeface="Wingdings" pitchFamily="2" charset="2"/>
              <a:buChar char="ü"/>
            </a:pPr>
            <a:r>
              <a:rPr lang="de-DE" sz="2400" dirty="0" smtClean="0">
                <a:solidFill>
                  <a:schemeClr val="tx1"/>
                </a:solidFill>
                <a:latin typeface="+mj-lt"/>
              </a:rPr>
              <a:t>Rrit produktivitetin e puno</a:t>
            </a:r>
            <a:r>
              <a:rPr lang="mk-MK" sz="2400" dirty="0" smtClean="0">
                <a:solidFill>
                  <a:schemeClr val="tx1"/>
                </a:solidFill>
                <a:latin typeface="+mj-lt"/>
              </a:rPr>
              <a:t>n</a:t>
            </a:r>
            <a:r>
              <a:rPr lang="de-DE" sz="2400" dirty="0" smtClean="0">
                <a:solidFill>
                  <a:schemeClr val="tx1"/>
                </a:solidFill>
                <a:latin typeface="+mj-lt"/>
              </a:rPr>
              <a:t>j</a:t>
            </a:r>
            <a:r>
              <a:rPr lang="mk-MK" sz="2400" dirty="0" smtClean="0">
                <a:solidFill>
                  <a:schemeClr val="tx1"/>
                </a:solidFill>
                <a:latin typeface="+mj-lt"/>
              </a:rPr>
              <a:t>e</a:t>
            </a:r>
            <a:r>
              <a:rPr lang="de-DE" sz="2400" dirty="0" smtClean="0">
                <a:solidFill>
                  <a:schemeClr val="tx1"/>
                </a:solidFill>
                <a:latin typeface="+mj-lt"/>
              </a:rPr>
              <a:t>sve</a:t>
            </a:r>
          </a:p>
          <a:p>
            <a:pPr marL="342900" lvl="0" indent="-342900" algn="l">
              <a:buFont typeface="Wingdings" pitchFamily="2" charset="2"/>
              <a:buChar char="ü"/>
            </a:pPr>
            <a:r>
              <a:rPr lang="de-DE" sz="2400" dirty="0" smtClean="0">
                <a:solidFill>
                  <a:schemeClr val="tx1"/>
                </a:solidFill>
                <a:latin typeface="+mj-lt"/>
              </a:rPr>
              <a:t>Rrit mundesit</a:t>
            </a:r>
            <a:r>
              <a:rPr lang="mk-MK" sz="2400" dirty="0" smtClean="0">
                <a:solidFill>
                  <a:schemeClr val="tx1"/>
                </a:solidFill>
                <a:latin typeface="+mj-lt"/>
              </a:rPr>
              <a:t>e</a:t>
            </a:r>
            <a:r>
              <a:rPr lang="de-DE" sz="2400" dirty="0" smtClean="0">
                <a:solidFill>
                  <a:schemeClr val="tx1"/>
                </a:solidFill>
                <a:latin typeface="+mj-lt"/>
              </a:rPr>
              <a:t> e bizneseve</a:t>
            </a:r>
          </a:p>
          <a:p>
            <a:pPr marL="342900" lvl="0" indent="-342900" algn="l">
              <a:buFont typeface="Wingdings" pitchFamily="2" charset="2"/>
              <a:buChar char="ü"/>
            </a:pPr>
            <a:r>
              <a:rPr lang="de-DE" sz="2400" dirty="0" smtClean="0">
                <a:solidFill>
                  <a:schemeClr val="tx1"/>
                </a:solidFill>
                <a:latin typeface="+mj-lt"/>
              </a:rPr>
              <a:t>Lejon me shume fleksibilitet</a:t>
            </a:r>
          </a:p>
          <a:p>
            <a:pPr marL="342900" lvl="0" indent="-342900" algn="l">
              <a:buFont typeface="Wingdings" pitchFamily="2" charset="2"/>
              <a:buChar char="ü"/>
            </a:pPr>
            <a:endParaRPr lang="de-DE" sz="2400" dirty="0" smtClean="0">
              <a:solidFill>
                <a:schemeClr val="tx1"/>
              </a:solidFill>
              <a:latin typeface="+mj-lt"/>
            </a:endParaRPr>
          </a:p>
          <a:p>
            <a:pPr marL="457200" lvl="0" indent="-457200" algn="l">
              <a:buFont typeface="Wingdings" pitchFamily="2" charset="2"/>
              <a:buChar char="Ø"/>
            </a:pPr>
            <a:r>
              <a:rPr lang="de-DE" sz="2400" dirty="0" smtClean="0">
                <a:solidFill>
                  <a:schemeClr val="tx1"/>
                </a:solidFill>
                <a:latin typeface="+mj-lt"/>
              </a:rPr>
              <a:t>Hardware konsiston ne cdo makineri pjese fizike te sistemit kompjuterik dhe qe marrin persiper aktivitetet e hyrjes,perpunimit, ruajtjes dhe daljes(output)</a:t>
            </a:r>
            <a:endParaRPr lang="de-DE" dirty="0">
              <a:solidFill>
                <a:schemeClr val="tx1"/>
              </a:solidFill>
              <a:latin typeface="+mj-lt"/>
            </a:endParaRPr>
          </a:p>
        </p:txBody>
      </p:sp>
    </p:spTree>
    <p:extLst>
      <p:ext uri="{BB962C8B-B14F-4D97-AF65-F5344CB8AC3E}">
        <p14:creationId xmlns="" xmlns:p14="http://schemas.microsoft.com/office/powerpoint/2010/main" val="990705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Sistemet e Kom</a:t>
            </a:r>
            <a:r>
              <a:rPr lang="mk-MK" dirty="0" smtClean="0"/>
              <a:t>p</a:t>
            </a:r>
            <a:r>
              <a:rPr lang="de-DE" dirty="0" smtClean="0"/>
              <a:t>juterave</a:t>
            </a:r>
            <a:endParaRPr lang="de-DE" dirty="0"/>
          </a:p>
        </p:txBody>
      </p:sp>
      <p:sp>
        <p:nvSpPr>
          <p:cNvPr id="3" name="Content Placeholder 2"/>
          <p:cNvSpPr>
            <a:spLocks noGrp="1"/>
          </p:cNvSpPr>
          <p:nvPr>
            <p:ph idx="1"/>
          </p:nvPr>
        </p:nvSpPr>
        <p:spPr/>
        <p:txBody>
          <a:bodyPr/>
          <a:lstStyle/>
          <a:p>
            <a:r>
              <a:rPr lang="de-DE" dirty="0" smtClean="0"/>
              <a:t>Nje sistem kompjuteri eshte nje nensistem i SI-se, pra eshe nje bashkim (lidhje) i integruar i paisjeve qe perdore input,</a:t>
            </a:r>
            <a:r>
              <a:rPr lang="mk-MK" dirty="0" smtClean="0"/>
              <a:t> </a:t>
            </a:r>
            <a:r>
              <a:rPr lang="de-DE" dirty="0" smtClean="0"/>
              <a:t>processing,</a:t>
            </a:r>
            <a:r>
              <a:rPr lang="mk-MK" dirty="0" smtClean="0"/>
              <a:t> </a:t>
            </a:r>
            <a:r>
              <a:rPr lang="de-DE" dirty="0" smtClean="0"/>
              <a:t>storage dhe output.</a:t>
            </a:r>
          </a:p>
          <a:p>
            <a:endParaRPr lang="de-DE" dirty="0" smtClean="0"/>
          </a:p>
          <a:p>
            <a:r>
              <a:rPr lang="de-DE" dirty="0" smtClean="0"/>
              <a:t>Mbrojtja nga problemet dhe deshtimet ne sistemet e kom</a:t>
            </a:r>
            <a:r>
              <a:rPr lang="mk-MK" dirty="0" smtClean="0"/>
              <a:t>p</a:t>
            </a:r>
            <a:r>
              <a:rPr lang="de-DE" dirty="0" smtClean="0"/>
              <a:t>jutereve eshte  </a:t>
            </a:r>
            <a:r>
              <a:rPr lang="de-DE" u="sng" dirty="0" smtClean="0"/>
              <a:t>zgjedhja e personit qe do te dije te pershtase sistemet e harduereve me kerkesat ne rritje</a:t>
            </a:r>
            <a:r>
              <a:rPr lang="mk-MK" u="sng" dirty="0" smtClean="0"/>
              <a:t>n</a:t>
            </a:r>
            <a:r>
              <a:rPr lang="de-DE" u="sng" dirty="0" smtClean="0"/>
              <a:t> e biznesit</a:t>
            </a:r>
            <a:r>
              <a:rPr lang="de-DE" dirty="0" smtClean="0"/>
              <a:t>.</a:t>
            </a:r>
            <a:endParaRPr lang="de-DE"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MIS-MSI</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B53BCB3-786A-4795-9D21-C21865698958}" type="slidenum">
              <a:rPr lang="en-US" smtClean="0">
                <a:solidFill>
                  <a:prstClr val="black">
                    <a:tint val="75000"/>
                  </a:prstClr>
                </a:solidFill>
              </a:rPr>
              <a:pPr>
                <a:defRPr/>
              </a:pPr>
              <a:t>4</a:t>
            </a:fld>
            <a:endParaRPr lang="en-US">
              <a:solidFill>
                <a:prstClr val="black">
                  <a:tint val="75000"/>
                </a:prstClr>
              </a:solidFill>
            </a:endParaRPr>
          </a:p>
        </p:txBody>
      </p:sp>
    </p:spTree>
    <p:extLst>
      <p:ext uri="{BB962C8B-B14F-4D97-AF65-F5344CB8AC3E}">
        <p14:creationId xmlns="" xmlns:p14="http://schemas.microsoft.com/office/powerpoint/2010/main" val="1859532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kumimoji="0" lang="sq-AL" sz="3200" b="1" i="0" u="none" strike="noStrike" kern="0" cap="none" spc="0" normalizeH="0" baseline="0" noProof="0" dirty="0" smtClean="0">
                <a:ln>
                  <a:noFill/>
                </a:ln>
                <a:solidFill>
                  <a:srgbClr val="000000"/>
                </a:solidFill>
                <a:effectLst/>
                <a:uLnTx/>
                <a:uFillTx/>
                <a:latin typeface="Times New Roman"/>
                <a:ea typeface="+mj-ea"/>
                <a:cs typeface="+mj-cs"/>
              </a:rPr>
              <a:t>Përshkrimi i komponenteve të një sistemi kompjuterik </a:t>
            </a:r>
            <a:endParaRPr lang="de-DE" dirty="0"/>
          </a:p>
        </p:txBody>
      </p:sp>
      <p:sp>
        <p:nvSpPr>
          <p:cNvPr id="3" name="Content Placeholder 2"/>
          <p:cNvSpPr>
            <a:spLocks noGrp="1"/>
          </p:cNvSpPr>
          <p:nvPr>
            <p:ph idx="1"/>
          </p:nvPr>
        </p:nvSpPr>
        <p:spPr>
          <a:xfrm>
            <a:off x="457200" y="1600200"/>
            <a:ext cx="8363272" cy="4925144"/>
          </a:xfrm>
        </p:spPr>
        <p:txBody>
          <a:bodyPr/>
          <a:lstStyle/>
          <a:p>
            <a:pPr lvl="0" eaLnBrk="1" hangingPunct="1">
              <a:lnSpc>
                <a:spcPct val="90000"/>
              </a:lnSpc>
              <a:buFontTx/>
              <a:buChar char="•"/>
            </a:pPr>
            <a:r>
              <a:rPr kumimoji="0" lang="sq-AL" sz="2400" b="0" i="0" u="none" strike="noStrike" kern="0" cap="none" spc="0" normalizeH="0" baseline="0" noProof="0" dirty="0" smtClean="0">
                <a:ln>
                  <a:noFill/>
                </a:ln>
                <a:solidFill>
                  <a:srgbClr val="000000"/>
                </a:solidFill>
                <a:effectLst/>
                <a:uLnTx/>
                <a:uFillTx/>
                <a:latin typeface="Times New Roman"/>
                <a:ea typeface="+mn-ea"/>
                <a:cs typeface="+mn-cs"/>
              </a:rPr>
              <a:t>Sistemi kompjuterik nuk përbëhet vetëm prej kompjuterit</a:t>
            </a:r>
            <a:r>
              <a:rPr kumimoji="0" lang="en-US" sz="2400" b="0" i="0" u="none" strike="noStrike" kern="0" cap="none" spc="0" normalizeH="0" baseline="0" noProof="0" dirty="0" smtClean="0">
                <a:ln>
                  <a:noFill/>
                </a:ln>
                <a:solidFill>
                  <a:srgbClr val="000000"/>
                </a:solidFill>
                <a:effectLst/>
                <a:uLnTx/>
                <a:uFillTx/>
                <a:latin typeface="Times New Roman"/>
                <a:ea typeface="+mn-ea"/>
                <a:cs typeface="+mn-cs"/>
              </a:rPr>
              <a:t>; </a:t>
            </a:r>
            <a:r>
              <a:rPr kumimoji="0" lang="sq-AL" sz="2400" b="0" i="0" u="none" strike="noStrike" kern="0" cap="none" spc="0" normalizeH="0" baseline="0" noProof="0" dirty="0" smtClean="0">
                <a:ln>
                  <a:noFill/>
                </a:ln>
                <a:solidFill>
                  <a:srgbClr val="000000"/>
                </a:solidFill>
                <a:effectLst/>
                <a:uLnTx/>
                <a:uFillTx/>
                <a:latin typeface="Times New Roman"/>
                <a:ea typeface="+mn-ea"/>
                <a:cs typeface="+mn-cs"/>
              </a:rPr>
              <a:t>ai po ashtu përbëhet prej pjesëve periferike dhe softuerit</a:t>
            </a:r>
            <a:r>
              <a:rPr kumimoji="0" lang="en-US" sz="2400" b="0" i="0" u="none" strike="noStrike" kern="0" cap="none" spc="0" normalizeH="0" baseline="0" noProof="0" dirty="0" smtClean="0">
                <a:ln>
                  <a:noFill/>
                </a:ln>
                <a:solidFill>
                  <a:srgbClr val="000000"/>
                </a:solidFill>
                <a:effectLst/>
                <a:uLnTx/>
                <a:uFillTx/>
                <a:latin typeface="Times New Roman"/>
                <a:ea typeface="+mn-ea"/>
                <a:cs typeface="+mn-cs"/>
              </a:rPr>
              <a:t>.</a:t>
            </a:r>
          </a:p>
          <a:p>
            <a:pPr lvl="0" eaLnBrk="1" hangingPunct="1">
              <a:lnSpc>
                <a:spcPct val="90000"/>
              </a:lnSpc>
              <a:buFontTx/>
              <a:buChar char="•"/>
            </a:pPr>
            <a:r>
              <a:rPr kumimoji="0" lang="sq-AL" sz="2400" b="0" i="0" u="none" strike="noStrike" kern="0" cap="none" spc="0" normalizeH="0" baseline="0" noProof="0" dirty="0" smtClean="0">
                <a:ln>
                  <a:noFill/>
                </a:ln>
                <a:solidFill>
                  <a:srgbClr val="000000"/>
                </a:solidFill>
                <a:effectLst/>
                <a:uLnTx/>
                <a:uFillTx/>
                <a:latin typeface="Times New Roman"/>
                <a:ea typeface="+mn-ea"/>
                <a:cs typeface="+mn-cs"/>
              </a:rPr>
              <a:t>Komponenteve fizike të kompjuterit (si pllaka kryesore amë me të gjitha pjesët shtesë në të ) </a:t>
            </a:r>
            <a:r>
              <a:rPr kumimoji="0" lang="en-US" sz="2400" b="0" i="0" u="none" strike="noStrike" kern="0" cap="none" spc="0" normalizeH="0" baseline="0" noProof="0" dirty="0" smtClean="0">
                <a:ln>
                  <a:noFill/>
                </a:ln>
                <a:solidFill>
                  <a:srgbClr val="000000"/>
                </a:solidFill>
                <a:effectLst/>
                <a:uLnTx/>
                <a:uFillTx/>
                <a:latin typeface="Times New Roman"/>
                <a:ea typeface="+mn-ea"/>
                <a:cs typeface="+mn-cs"/>
              </a:rPr>
              <a:t> </a:t>
            </a:r>
            <a:r>
              <a:rPr kumimoji="0" lang="sq-AL" sz="2400" b="0" i="0" u="none" strike="noStrike" kern="0" cap="none" spc="0" normalizeH="0" baseline="0" noProof="0" dirty="0" smtClean="0">
                <a:ln>
                  <a:noFill/>
                </a:ln>
                <a:solidFill>
                  <a:srgbClr val="000000"/>
                </a:solidFill>
                <a:effectLst/>
                <a:uLnTx/>
                <a:uFillTx/>
                <a:latin typeface="Times New Roman"/>
                <a:ea typeface="+mn-ea"/>
                <a:cs typeface="+mn-cs"/>
              </a:rPr>
              <a:t>i referohemi si harduer</a:t>
            </a:r>
            <a:r>
              <a:rPr kumimoji="0" lang="en-US" sz="2400" b="0" i="0" u="none" strike="noStrike" kern="0" cap="none" spc="0" normalizeH="0" baseline="0" noProof="0" dirty="0" smtClean="0">
                <a:ln>
                  <a:noFill/>
                </a:ln>
                <a:solidFill>
                  <a:srgbClr val="000000"/>
                </a:solidFill>
                <a:effectLst/>
                <a:uLnTx/>
                <a:uFillTx/>
                <a:latin typeface="Times New Roman"/>
                <a:ea typeface="+mn-ea"/>
                <a:cs typeface="+mn-cs"/>
              </a:rPr>
              <a:t>.</a:t>
            </a:r>
          </a:p>
          <a:p>
            <a:pPr lvl="0" eaLnBrk="1" hangingPunct="1">
              <a:lnSpc>
                <a:spcPct val="90000"/>
              </a:lnSpc>
              <a:buFontTx/>
              <a:buChar char="•"/>
            </a:pPr>
            <a:r>
              <a:rPr kumimoji="0" lang="sq-AL" sz="2400" b="0" i="0" u="none" strike="noStrike" kern="0" cap="none" spc="0" normalizeH="0" baseline="0" noProof="0" dirty="0" smtClean="0">
                <a:ln>
                  <a:noFill/>
                </a:ln>
                <a:solidFill>
                  <a:srgbClr val="000000"/>
                </a:solidFill>
                <a:effectLst/>
                <a:uLnTx/>
                <a:uFillTx/>
                <a:latin typeface="Times New Roman"/>
                <a:ea typeface="+mn-ea"/>
                <a:cs typeface="+mn-cs"/>
              </a:rPr>
              <a:t>Pajisjet periferike janë komponente shtesë që janë të nevojshme për të realizuar funksione të ndryshme të hyrjes – daljes (I/O) dhe të ruajtjes së të dhënave</a:t>
            </a:r>
            <a:r>
              <a:rPr kumimoji="0" lang="en-US" sz="2400" b="0" i="0" u="none" strike="noStrike" kern="0" cap="none" spc="0" normalizeH="0" baseline="0" noProof="0" dirty="0" smtClean="0">
                <a:ln>
                  <a:noFill/>
                </a:ln>
                <a:solidFill>
                  <a:srgbClr val="000000"/>
                </a:solidFill>
                <a:effectLst/>
                <a:uLnTx/>
                <a:uFillTx/>
                <a:latin typeface="Times New Roman"/>
                <a:ea typeface="+mn-ea"/>
                <a:cs typeface="+mn-cs"/>
              </a:rPr>
              <a:t>.</a:t>
            </a:r>
          </a:p>
          <a:p>
            <a:pPr lvl="0" eaLnBrk="1" hangingPunct="1">
              <a:lnSpc>
                <a:spcPct val="90000"/>
              </a:lnSpc>
              <a:buFontTx/>
              <a:buChar char="•"/>
            </a:pPr>
            <a:r>
              <a:rPr kumimoji="0" lang="en-US" sz="2400" b="0" i="0" u="none" strike="noStrike" kern="0" cap="none" spc="0" normalizeH="0" baseline="0" noProof="0" dirty="0" smtClean="0">
                <a:ln>
                  <a:noFill/>
                </a:ln>
                <a:solidFill>
                  <a:srgbClr val="000000"/>
                </a:solidFill>
                <a:effectLst/>
                <a:uLnTx/>
                <a:uFillTx/>
                <a:latin typeface="Times New Roman"/>
                <a:ea typeface="+mn-ea"/>
                <a:cs typeface="+mn-cs"/>
              </a:rPr>
              <a:t>Soft</a:t>
            </a:r>
            <a:r>
              <a:rPr kumimoji="0" lang="sq-AL" sz="2400" b="0" i="0" u="none" strike="noStrike" kern="0" cap="none" spc="0" normalizeH="0" baseline="0" noProof="0" dirty="0" smtClean="0">
                <a:ln>
                  <a:noFill/>
                </a:ln>
                <a:solidFill>
                  <a:srgbClr val="000000"/>
                </a:solidFill>
                <a:effectLst/>
                <a:uLnTx/>
                <a:uFillTx/>
                <a:latin typeface="Times New Roman"/>
                <a:ea typeface="+mn-ea"/>
                <a:cs typeface="+mn-cs"/>
              </a:rPr>
              <a:t>ue</a:t>
            </a:r>
            <a:r>
              <a:rPr kumimoji="0" lang="en-US" sz="2400" b="0" i="0" u="none" strike="noStrike" kern="0" cap="none" spc="0" normalizeH="0" baseline="0" noProof="0" dirty="0" smtClean="0">
                <a:ln>
                  <a:noFill/>
                </a:ln>
                <a:solidFill>
                  <a:srgbClr val="000000"/>
                </a:solidFill>
                <a:effectLst/>
                <a:uLnTx/>
                <a:uFillTx/>
                <a:latin typeface="Times New Roman"/>
                <a:ea typeface="+mn-ea"/>
                <a:cs typeface="+mn-cs"/>
              </a:rPr>
              <a:t>r</a:t>
            </a:r>
            <a:r>
              <a:rPr kumimoji="0" lang="sq-AL" sz="2400" b="0" i="0" u="none" strike="noStrike" kern="0" cap="none" spc="0" normalizeH="0" baseline="0" noProof="0" dirty="0" smtClean="0">
                <a:ln>
                  <a:noFill/>
                </a:ln>
                <a:solidFill>
                  <a:srgbClr val="000000"/>
                </a:solidFill>
                <a:effectLst/>
                <a:uLnTx/>
                <a:uFillTx/>
                <a:latin typeface="Times New Roman"/>
                <a:ea typeface="+mn-ea"/>
                <a:cs typeface="+mn-cs"/>
              </a:rPr>
              <a:t>i</a:t>
            </a:r>
            <a:r>
              <a:rPr kumimoji="0" lang="en-US" sz="2400" b="0" i="0" u="none" strike="noStrike" kern="0" cap="none" spc="0" normalizeH="0" baseline="0" noProof="0" dirty="0" smtClean="0">
                <a:ln>
                  <a:noFill/>
                </a:ln>
                <a:solidFill>
                  <a:srgbClr val="000000"/>
                </a:solidFill>
                <a:effectLst/>
                <a:uLnTx/>
                <a:uFillTx/>
                <a:latin typeface="Times New Roman"/>
                <a:ea typeface="+mn-ea"/>
                <a:cs typeface="+mn-cs"/>
              </a:rPr>
              <a:t> </a:t>
            </a:r>
            <a:r>
              <a:rPr kumimoji="0" lang="sq-AL" sz="2400" b="0" i="0" u="none" strike="noStrike" kern="0" cap="none" spc="0" normalizeH="0" baseline="0" noProof="0" dirty="0" smtClean="0">
                <a:ln>
                  <a:noFill/>
                </a:ln>
                <a:solidFill>
                  <a:srgbClr val="000000"/>
                </a:solidFill>
                <a:effectLst/>
                <a:uLnTx/>
                <a:uFillTx/>
                <a:latin typeface="Times New Roman"/>
                <a:ea typeface="+mn-ea"/>
                <a:cs typeface="+mn-cs"/>
              </a:rPr>
              <a:t>i </a:t>
            </a:r>
            <a:r>
              <a:rPr kumimoji="0" lang="en-US" sz="2400" b="0" i="0" u="none" strike="noStrike" kern="0" cap="none" spc="0" normalizeH="0" baseline="0" noProof="0" dirty="0" smtClean="0">
                <a:ln>
                  <a:noFill/>
                </a:ln>
                <a:solidFill>
                  <a:srgbClr val="000000"/>
                </a:solidFill>
                <a:effectLst/>
                <a:uLnTx/>
                <a:uFillTx/>
                <a:latin typeface="Times New Roman"/>
                <a:ea typeface="+mn-ea"/>
                <a:cs typeface="+mn-cs"/>
              </a:rPr>
              <a:t>refer</a:t>
            </a:r>
            <a:r>
              <a:rPr kumimoji="0" lang="sq-AL" sz="2400" b="0" i="0" u="none" strike="noStrike" kern="0" cap="none" spc="0" normalizeH="0" baseline="0" noProof="0" dirty="0" smtClean="0">
                <a:ln>
                  <a:noFill/>
                </a:ln>
                <a:solidFill>
                  <a:srgbClr val="000000"/>
                </a:solidFill>
                <a:effectLst/>
                <a:uLnTx/>
                <a:uFillTx/>
                <a:latin typeface="Times New Roman"/>
                <a:ea typeface="+mn-ea"/>
                <a:cs typeface="+mn-cs"/>
              </a:rPr>
              <a:t>ohet komponenteve </a:t>
            </a:r>
            <a:r>
              <a:rPr kumimoji="0" lang="mk-MK" sz="2400" b="0" i="0" u="none" strike="noStrike" kern="0" cap="none" spc="0" normalizeH="0" baseline="0" noProof="0" dirty="0" smtClean="0">
                <a:ln>
                  <a:noFill/>
                </a:ln>
                <a:solidFill>
                  <a:srgbClr val="000000"/>
                </a:solidFill>
                <a:effectLst/>
                <a:uLnTx/>
                <a:uFillTx/>
                <a:latin typeface="Times New Roman"/>
                <a:ea typeface="+mn-ea"/>
                <a:cs typeface="+mn-cs"/>
              </a:rPr>
              <a:t>jo-fizike </a:t>
            </a:r>
            <a:r>
              <a:rPr kumimoji="0" lang="sq-AL" sz="2400" b="0" i="0" u="none" strike="noStrike" kern="0" cap="none" spc="0" normalizeH="0" baseline="0" noProof="0" dirty="0" smtClean="0">
                <a:ln>
                  <a:noFill/>
                </a:ln>
                <a:solidFill>
                  <a:srgbClr val="000000"/>
                </a:solidFill>
                <a:effectLst/>
                <a:uLnTx/>
                <a:uFillTx/>
                <a:latin typeface="Times New Roman"/>
                <a:ea typeface="+mn-ea"/>
                <a:cs typeface="+mn-cs"/>
              </a:rPr>
              <a:t>të sistemit kompjuterik, si</a:t>
            </a:r>
            <a:r>
              <a:rPr kumimoji="0" lang="mk-MK" sz="2400" b="0" i="0" u="none" strike="noStrike" kern="0" cap="none" spc="0" normalizeH="0" baseline="0" noProof="0" dirty="0" smtClean="0">
                <a:ln>
                  <a:noFill/>
                </a:ln>
                <a:solidFill>
                  <a:srgbClr val="000000"/>
                </a:solidFill>
                <a:effectLst/>
                <a:uLnTx/>
                <a:uFillTx/>
                <a:latin typeface="Times New Roman"/>
                <a:ea typeface="+mn-ea"/>
                <a:cs typeface="+mn-cs"/>
              </a:rPr>
              <a:t>c</a:t>
            </a:r>
            <a:r>
              <a:rPr kumimoji="0" lang="sq-AL" sz="2400" b="0" i="0" u="none" strike="noStrike" kern="0" cap="none" spc="0" normalizeH="0" baseline="0" noProof="0" dirty="0" smtClean="0">
                <a:ln>
                  <a:noFill/>
                </a:ln>
                <a:solidFill>
                  <a:srgbClr val="000000"/>
                </a:solidFill>
                <a:effectLst/>
                <a:uLnTx/>
                <a:uFillTx/>
                <a:latin typeface="Times New Roman"/>
                <a:ea typeface="+mn-ea"/>
                <a:cs typeface="+mn-cs"/>
              </a:rPr>
              <a:t> janë programet për të cilat kompjuteri ka nevojë për të kryer detyra të ndryshme</a:t>
            </a:r>
            <a:r>
              <a:rPr kumimoji="0" lang="en-US" sz="2400" b="0" i="0" u="none" strike="noStrike" kern="0" cap="none" spc="0" normalizeH="0" baseline="0" noProof="0" dirty="0" smtClean="0">
                <a:ln>
                  <a:noFill/>
                </a:ln>
                <a:solidFill>
                  <a:srgbClr val="000000"/>
                </a:solidFill>
                <a:effectLst/>
                <a:uLnTx/>
                <a:uFillTx/>
                <a:latin typeface="Times New Roman"/>
                <a:ea typeface="+mn-ea"/>
                <a:cs typeface="+mn-cs"/>
              </a:rPr>
              <a:t>. </a:t>
            </a:r>
          </a:p>
          <a:p>
            <a:endParaRPr lang="de-DE"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MIS-MSI</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B53BCB3-786A-4795-9D21-C21865698958}" type="slidenum">
              <a:rPr lang="en-US" smtClean="0">
                <a:solidFill>
                  <a:prstClr val="black">
                    <a:tint val="75000"/>
                  </a:prstClr>
                </a:solidFill>
              </a:rPr>
              <a:pPr>
                <a:defRPr/>
              </a:pPr>
              <a:t>5</a:t>
            </a:fld>
            <a:endParaRPr lang="en-US">
              <a:solidFill>
                <a:prstClr val="black">
                  <a:tint val="75000"/>
                </a:prstClr>
              </a:solidFill>
            </a:endParaRPr>
          </a:p>
        </p:txBody>
      </p:sp>
    </p:spTree>
    <p:extLst>
      <p:ext uri="{BB962C8B-B14F-4D97-AF65-F5344CB8AC3E}">
        <p14:creationId xmlns="" xmlns:p14="http://schemas.microsoft.com/office/powerpoint/2010/main" val="1962839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D4811F-AFEF-4A5F-8902-2002AF5A0342}" type="slidenum">
              <a:rPr lang="en-US" sz="1400">
                <a:solidFill>
                  <a:srgbClr val="000000"/>
                </a:solidFill>
              </a:rPr>
              <a:pPr eaLnBrk="1" hangingPunct="1"/>
              <a:t>6</a:t>
            </a:fld>
            <a:endParaRPr lang="en-US" sz="1400">
              <a:solidFill>
                <a:srgbClr val="000000"/>
              </a:solidFill>
            </a:endParaRPr>
          </a:p>
        </p:txBody>
      </p:sp>
      <p:sp>
        <p:nvSpPr>
          <p:cNvPr id="4099" name="Rectangle 2"/>
          <p:cNvSpPr>
            <a:spLocks noGrp="1" noChangeArrowheads="1"/>
          </p:cNvSpPr>
          <p:nvPr>
            <p:ph type="title"/>
          </p:nvPr>
        </p:nvSpPr>
        <p:spPr/>
        <p:txBody>
          <a:bodyPr/>
          <a:lstStyle/>
          <a:p>
            <a:pPr eaLnBrk="1" hangingPunct="1"/>
            <a:r>
              <a:rPr lang="sq-AL" dirty="0" smtClean="0"/>
              <a:t>Një kompjuter i zakonshëm me pajisje hyrëse dhe dalëse</a:t>
            </a:r>
            <a:endParaRPr lang="en-US" dirty="0" smtClean="0"/>
          </a:p>
        </p:txBody>
      </p:sp>
      <p:sp>
        <p:nvSpPr>
          <p:cNvPr id="4100" name="Text Box 4"/>
          <p:cNvSpPr txBox="1">
            <a:spLocks noChangeArrowheads="1"/>
          </p:cNvSpPr>
          <p:nvPr/>
        </p:nvSpPr>
        <p:spPr bwMode="auto">
          <a:xfrm>
            <a:off x="304800" y="1981200"/>
            <a:ext cx="2286000" cy="1465263"/>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sq-AL" sz="1800" b="1" dirty="0">
                <a:solidFill>
                  <a:srgbClr val="000000"/>
                </a:solidFill>
              </a:rPr>
              <a:t>Kjo figurë tregon një konfigurim tipik të sistemit kompjuterik me disa nga pajisjet hyrëse dhe dalëse</a:t>
            </a:r>
            <a:r>
              <a:rPr lang="en-US" sz="1800" b="1" dirty="0">
                <a:solidFill>
                  <a:srgbClr val="000000"/>
                </a:solidFill>
              </a:rPr>
              <a:t>. </a:t>
            </a:r>
          </a:p>
        </p:txBody>
      </p:sp>
      <p:pic>
        <p:nvPicPr>
          <p:cNvPr id="4101" name="Picture 17" descr="Desktop-Computer-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00400" y="2286000"/>
            <a:ext cx="5229225" cy="3925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2602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95A9C0-1048-4F23-9F06-C8CBBA885CAA}" type="slidenum">
              <a:rPr lang="en-US" sz="1400">
                <a:solidFill>
                  <a:srgbClr val="000000"/>
                </a:solidFill>
              </a:rPr>
              <a:pPr eaLnBrk="1" hangingPunct="1"/>
              <a:t>7</a:t>
            </a:fld>
            <a:endParaRPr lang="en-US" sz="1400">
              <a:solidFill>
                <a:srgbClr val="000000"/>
              </a:solidFill>
            </a:endParaRPr>
          </a:p>
        </p:txBody>
      </p:sp>
      <p:sp>
        <p:nvSpPr>
          <p:cNvPr id="5123" name="Rectangle 2"/>
          <p:cNvSpPr>
            <a:spLocks noGrp="1" noChangeArrowheads="1"/>
          </p:cNvSpPr>
          <p:nvPr>
            <p:ph type="title"/>
          </p:nvPr>
        </p:nvSpPr>
        <p:spPr/>
        <p:txBody>
          <a:bodyPr/>
          <a:lstStyle/>
          <a:p>
            <a:pPr eaLnBrk="1" hangingPunct="1"/>
            <a:r>
              <a:rPr lang="sq-AL" smtClean="0"/>
              <a:t>Të dhënat futen (input)</a:t>
            </a:r>
            <a:r>
              <a:rPr lang="en-US" smtClean="0"/>
              <a:t>, p</a:t>
            </a:r>
            <a:r>
              <a:rPr lang="sq-AL" smtClean="0"/>
              <a:t>ërpunohen</a:t>
            </a:r>
            <a:r>
              <a:rPr lang="en-US" smtClean="0"/>
              <a:t>, </a:t>
            </a:r>
            <a:br>
              <a:rPr lang="en-US" smtClean="0"/>
            </a:br>
            <a:r>
              <a:rPr lang="sq-AL" smtClean="0"/>
              <a:t>ruhen</a:t>
            </a:r>
            <a:r>
              <a:rPr lang="en-US" smtClean="0"/>
              <a:t> </a:t>
            </a:r>
            <a:r>
              <a:rPr lang="sq-AL" smtClean="0"/>
              <a:t>dhe lexohen (output)</a:t>
            </a:r>
            <a:endParaRPr lang="en-US" smtClean="0"/>
          </a:p>
        </p:txBody>
      </p:sp>
      <p:sp>
        <p:nvSpPr>
          <p:cNvPr id="5124" name="Text Box 5"/>
          <p:cNvSpPr txBox="1">
            <a:spLocks noChangeArrowheads="1"/>
          </p:cNvSpPr>
          <p:nvPr/>
        </p:nvSpPr>
        <p:spPr bwMode="auto">
          <a:xfrm>
            <a:off x="228600" y="2057400"/>
            <a:ext cx="2743200" cy="39370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sq-AL" sz="1800" b="1">
                <a:solidFill>
                  <a:srgbClr val="000000"/>
                </a:solidFill>
              </a:rPr>
              <a:t>Kjo figurë tregon një cikël të procesimit të të dhënave. Përdoruesi i fut të dhënat përmes tastierës, ato përpunohen nga procesori (CPU). Këto të dhëna pastaj mund ti dërgohen ndonjë kompjuteri tjetër për përpunim të mëtejmë apo mund të printohen. Në fund, zakonisht</a:t>
            </a:r>
            <a:r>
              <a:rPr lang="en-US" sz="1800" b="1">
                <a:solidFill>
                  <a:srgbClr val="000000"/>
                </a:solidFill>
              </a:rPr>
              <a:t>,</a:t>
            </a:r>
            <a:r>
              <a:rPr lang="sq-AL" sz="1800" b="1">
                <a:solidFill>
                  <a:srgbClr val="000000"/>
                </a:solidFill>
              </a:rPr>
              <a:t> këto të dhëna ruhen në memorie (hard disk)</a:t>
            </a:r>
            <a:r>
              <a:rPr lang="en-US" sz="1800" b="1">
                <a:solidFill>
                  <a:srgbClr val="000000"/>
                </a:solidFill>
              </a:rPr>
              <a:t>.</a:t>
            </a:r>
          </a:p>
        </p:txBody>
      </p:sp>
      <p:pic>
        <p:nvPicPr>
          <p:cNvPr id="5125" name="Picture 6" descr="FIG 0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3276600" y="1981200"/>
            <a:ext cx="5484813"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716643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1CB26A-AA40-47B7-A414-1433051869C3}" type="slidenum">
              <a:rPr lang="en-US" sz="1400">
                <a:solidFill>
                  <a:srgbClr val="000000"/>
                </a:solidFill>
              </a:rPr>
              <a:pPr eaLnBrk="1" hangingPunct="1"/>
              <a:t>8</a:t>
            </a:fld>
            <a:endParaRPr lang="en-US" sz="1400">
              <a:solidFill>
                <a:srgbClr val="000000"/>
              </a:solidFill>
            </a:endParaRPr>
          </a:p>
        </p:txBody>
      </p:sp>
      <p:sp>
        <p:nvSpPr>
          <p:cNvPr id="6147" name="Rectangle 2"/>
          <p:cNvSpPr>
            <a:spLocks noGrp="1" noChangeArrowheads="1"/>
          </p:cNvSpPr>
          <p:nvPr>
            <p:ph type="title"/>
          </p:nvPr>
        </p:nvSpPr>
        <p:spPr/>
        <p:txBody>
          <a:bodyPr/>
          <a:lstStyle/>
          <a:p>
            <a:pPr eaLnBrk="1" hangingPunct="1"/>
            <a:r>
              <a:rPr lang="sq-AL" smtClean="0"/>
              <a:t>Krahasoni llojet e kompjuterëve</a:t>
            </a:r>
            <a:endParaRPr lang="en-US" smtClean="0"/>
          </a:p>
        </p:txBody>
      </p:sp>
      <p:sp>
        <p:nvSpPr>
          <p:cNvPr id="6148" name="Rectangle 3"/>
          <p:cNvSpPr>
            <a:spLocks noGrp="1" noChangeArrowheads="1"/>
          </p:cNvSpPr>
          <p:nvPr>
            <p:ph type="body" idx="1"/>
          </p:nvPr>
        </p:nvSpPr>
        <p:spPr/>
        <p:txBody>
          <a:bodyPr/>
          <a:lstStyle/>
          <a:p>
            <a:pPr eaLnBrk="1" hangingPunct="1"/>
            <a:r>
              <a:rPr lang="sq-AL" smtClean="0"/>
              <a:t>Ekzistojnë katër lloje themelore të kompjuterëve</a:t>
            </a:r>
            <a:r>
              <a:rPr lang="en-US" smtClean="0"/>
              <a:t>:</a:t>
            </a:r>
          </a:p>
          <a:p>
            <a:pPr lvl="1" eaLnBrk="1" hangingPunct="1"/>
            <a:r>
              <a:rPr lang="en-US" smtClean="0"/>
              <a:t>Mi</a:t>
            </a:r>
            <a:r>
              <a:rPr lang="sq-AL" smtClean="0"/>
              <a:t>k</a:t>
            </a:r>
            <a:r>
              <a:rPr lang="en-US" smtClean="0"/>
              <a:t>ro</a:t>
            </a:r>
            <a:r>
              <a:rPr lang="sq-AL" smtClean="0"/>
              <a:t>k</a:t>
            </a:r>
            <a:r>
              <a:rPr lang="en-US" smtClean="0"/>
              <a:t>omp</a:t>
            </a:r>
            <a:r>
              <a:rPr lang="sq-AL" smtClean="0"/>
              <a:t>j</a:t>
            </a:r>
            <a:r>
              <a:rPr lang="en-US" smtClean="0"/>
              <a:t>uter</a:t>
            </a:r>
            <a:r>
              <a:rPr lang="sq-AL" smtClean="0"/>
              <a:t>ët</a:t>
            </a:r>
            <a:endParaRPr lang="en-US" smtClean="0"/>
          </a:p>
          <a:p>
            <a:pPr lvl="1" eaLnBrk="1" hangingPunct="1"/>
            <a:r>
              <a:rPr lang="en-US" smtClean="0"/>
              <a:t>Mini</a:t>
            </a:r>
            <a:r>
              <a:rPr lang="sq-AL" smtClean="0"/>
              <a:t>k</a:t>
            </a:r>
            <a:r>
              <a:rPr lang="en-US" smtClean="0"/>
              <a:t>omp</a:t>
            </a:r>
            <a:r>
              <a:rPr lang="sq-AL" smtClean="0"/>
              <a:t>j</a:t>
            </a:r>
            <a:r>
              <a:rPr lang="en-US" smtClean="0"/>
              <a:t>uter</a:t>
            </a:r>
            <a:r>
              <a:rPr lang="sq-AL" smtClean="0"/>
              <a:t>ët</a:t>
            </a:r>
            <a:endParaRPr lang="en-US" smtClean="0"/>
          </a:p>
          <a:p>
            <a:pPr lvl="1" eaLnBrk="1" hangingPunct="1"/>
            <a:r>
              <a:rPr lang="en-US" smtClean="0"/>
              <a:t>Mainframe</a:t>
            </a:r>
            <a:r>
              <a:rPr lang="sq-AL" smtClean="0"/>
              <a:t> kompjuterët</a:t>
            </a:r>
            <a:endParaRPr lang="en-US" smtClean="0"/>
          </a:p>
          <a:p>
            <a:pPr lvl="1" eaLnBrk="1" hangingPunct="1"/>
            <a:r>
              <a:rPr lang="en-US" smtClean="0"/>
              <a:t>Super</a:t>
            </a:r>
            <a:r>
              <a:rPr lang="sq-AL" smtClean="0"/>
              <a:t>k</a:t>
            </a:r>
            <a:r>
              <a:rPr lang="en-US" smtClean="0"/>
              <a:t>omp</a:t>
            </a:r>
            <a:r>
              <a:rPr lang="sq-AL" smtClean="0"/>
              <a:t>j</a:t>
            </a:r>
            <a:r>
              <a:rPr lang="en-US" smtClean="0"/>
              <a:t>uter</a:t>
            </a:r>
            <a:r>
              <a:rPr lang="sq-AL" smtClean="0"/>
              <a:t>ët</a:t>
            </a:r>
            <a:endParaRPr lang="en-US" smtClean="0"/>
          </a:p>
          <a:p>
            <a:pPr eaLnBrk="1" hangingPunct="1"/>
            <a:r>
              <a:rPr lang="sq-AL" smtClean="0"/>
              <a:t>Këto klasifikime bazohen në madhësi, shpejtësi, dhe çmim</a:t>
            </a:r>
            <a:r>
              <a:rPr lang="en-US" smtClean="0"/>
              <a:t>.</a:t>
            </a:r>
          </a:p>
        </p:txBody>
      </p:sp>
    </p:spTree>
    <p:extLst>
      <p:ext uri="{BB962C8B-B14F-4D97-AF65-F5344CB8AC3E}">
        <p14:creationId xmlns="" xmlns:p14="http://schemas.microsoft.com/office/powerpoint/2010/main" val="197714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33FB99-6D83-4F8D-8E47-7DB0239665C9}" type="slidenum">
              <a:rPr lang="en-US" sz="1400">
                <a:solidFill>
                  <a:srgbClr val="000000"/>
                </a:solidFill>
              </a:rPr>
              <a:pPr eaLnBrk="1" hangingPunct="1"/>
              <a:t>9</a:t>
            </a:fld>
            <a:endParaRPr lang="en-US" sz="1400">
              <a:solidFill>
                <a:srgbClr val="000000"/>
              </a:solidFill>
            </a:endParaRPr>
          </a:p>
        </p:txBody>
      </p:sp>
      <p:sp>
        <p:nvSpPr>
          <p:cNvPr id="7171" name="Rectangle 2"/>
          <p:cNvSpPr>
            <a:spLocks noGrp="1" noChangeArrowheads="1"/>
          </p:cNvSpPr>
          <p:nvPr>
            <p:ph type="title"/>
          </p:nvPr>
        </p:nvSpPr>
        <p:spPr/>
        <p:txBody>
          <a:bodyPr/>
          <a:lstStyle/>
          <a:p>
            <a:pPr eaLnBrk="1" hangingPunct="1"/>
            <a:r>
              <a:rPr lang="sq-AL" smtClean="0"/>
              <a:t>Cili lloj i kompjuterit përdoret për çfarë lloj të përpunimit</a:t>
            </a:r>
            <a:r>
              <a:rPr lang="en-US" smtClean="0"/>
              <a:t>?</a:t>
            </a:r>
          </a:p>
        </p:txBody>
      </p:sp>
      <p:sp>
        <p:nvSpPr>
          <p:cNvPr id="7172" name="Rectangle 3"/>
          <p:cNvSpPr>
            <a:spLocks noGrp="1" noChangeArrowheads="1"/>
          </p:cNvSpPr>
          <p:nvPr>
            <p:ph type="body" idx="1"/>
          </p:nvPr>
        </p:nvSpPr>
        <p:spPr/>
        <p:txBody>
          <a:bodyPr/>
          <a:lstStyle/>
          <a:p>
            <a:pPr eaLnBrk="1" hangingPunct="1">
              <a:lnSpc>
                <a:spcPct val="80000"/>
              </a:lnSpc>
            </a:pPr>
            <a:r>
              <a:rPr lang="sq-AL" sz="1800" smtClean="0"/>
              <a:t>Mikrokompjuterët apo kompjuterët personalë (PC) vijnë në forma të ndryshme</a:t>
            </a:r>
            <a:r>
              <a:rPr lang="en-US" sz="1800" smtClean="0"/>
              <a:t>:</a:t>
            </a:r>
          </a:p>
          <a:p>
            <a:pPr lvl="1" eaLnBrk="1" hangingPunct="1">
              <a:lnSpc>
                <a:spcPct val="80000"/>
              </a:lnSpc>
            </a:pPr>
            <a:r>
              <a:rPr lang="en-US" sz="1800" smtClean="0"/>
              <a:t>Desktop</a:t>
            </a:r>
          </a:p>
          <a:p>
            <a:pPr lvl="1" eaLnBrk="1" hangingPunct="1">
              <a:lnSpc>
                <a:spcPct val="80000"/>
              </a:lnSpc>
            </a:pPr>
            <a:r>
              <a:rPr lang="en-US" sz="1800" smtClean="0"/>
              <a:t>Tower</a:t>
            </a:r>
          </a:p>
          <a:p>
            <a:pPr lvl="1" eaLnBrk="1" hangingPunct="1">
              <a:lnSpc>
                <a:spcPct val="80000"/>
              </a:lnSpc>
            </a:pPr>
            <a:r>
              <a:rPr lang="en-US" sz="1800" smtClean="0"/>
              <a:t>Notebook</a:t>
            </a:r>
            <a:r>
              <a:rPr lang="sq-AL" sz="1800" smtClean="0"/>
              <a:t> (Laptop)</a:t>
            </a:r>
            <a:endParaRPr lang="en-US" sz="1800" smtClean="0"/>
          </a:p>
          <a:p>
            <a:pPr lvl="1" eaLnBrk="1" hangingPunct="1">
              <a:lnSpc>
                <a:spcPct val="80000"/>
              </a:lnSpc>
            </a:pPr>
            <a:r>
              <a:rPr lang="sq-AL" sz="1800" smtClean="0"/>
              <a:t>Asistentë personalë digjitalë</a:t>
            </a:r>
            <a:r>
              <a:rPr lang="en-US" sz="1800" smtClean="0"/>
              <a:t> (PDA)</a:t>
            </a:r>
          </a:p>
          <a:p>
            <a:pPr eaLnBrk="1" hangingPunct="1">
              <a:lnSpc>
                <a:spcPct val="80000"/>
              </a:lnSpc>
            </a:pPr>
            <a:r>
              <a:rPr lang="sq-AL" sz="1800" smtClean="0"/>
              <a:t>Minikompjuterët janë më të mëdhenj se mikrokompjuterët, dhe kanë aftësi të përpunimit të të dhënave për më shumë përdorues</a:t>
            </a:r>
            <a:r>
              <a:rPr lang="en-US" sz="1800" smtClean="0"/>
              <a:t>. </a:t>
            </a:r>
          </a:p>
          <a:p>
            <a:pPr eaLnBrk="1" hangingPunct="1">
              <a:lnSpc>
                <a:spcPct val="80000"/>
              </a:lnSpc>
            </a:pPr>
            <a:r>
              <a:rPr lang="sq-AL" sz="1800" smtClean="0"/>
              <a:t>Kompjuteri mainframe është më i madh se një minikompjuter dhe mund të shërbejë shumë më tepër përdorues</a:t>
            </a:r>
            <a:r>
              <a:rPr lang="en-US" sz="1800" smtClean="0"/>
              <a:t>. </a:t>
            </a:r>
          </a:p>
          <a:p>
            <a:pPr lvl="1" eaLnBrk="1" hangingPunct="1">
              <a:lnSpc>
                <a:spcPct val="80000"/>
              </a:lnSpc>
            </a:pPr>
            <a:r>
              <a:rPr lang="sq-AL" sz="1800" smtClean="0"/>
              <a:t>Përdoren zakonisht për ruajtje, menaxhim dhe përpunim qendror të të dhënave.</a:t>
            </a:r>
            <a:endParaRPr lang="en-US" sz="1800" smtClean="0"/>
          </a:p>
          <a:p>
            <a:pPr eaLnBrk="1" hangingPunct="1">
              <a:lnSpc>
                <a:spcPct val="80000"/>
              </a:lnSpc>
            </a:pPr>
            <a:r>
              <a:rPr lang="sq-AL" sz="1800" smtClean="0"/>
              <a:t>Superkompjuteri  i takon kategorisë së kompjuterëve më të mëdhenj të prodhuar dhe përdoret për llogaritje të sasisë jashtëzakonisht të madhe të të dhënave</a:t>
            </a:r>
            <a:r>
              <a:rPr lang="en-US" sz="1800" smtClean="0"/>
              <a:t>. </a:t>
            </a:r>
          </a:p>
        </p:txBody>
      </p:sp>
    </p:spTree>
    <p:extLst>
      <p:ext uri="{BB962C8B-B14F-4D97-AF65-F5344CB8AC3E}">
        <p14:creationId xmlns="" xmlns:p14="http://schemas.microsoft.com/office/powerpoint/2010/main" val="4043773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156</TotalTime>
  <Words>1257</Words>
  <Application>Microsoft Office PowerPoint</Application>
  <PresentationFormat>On-screen Show (4:3)</PresentationFormat>
  <Paragraphs>139</Paragraphs>
  <Slides>23</Slides>
  <Notes>1</Notes>
  <HiddenSlides>0</HiddenSlides>
  <MMClips>0</MMClips>
  <ScaleCrop>false</ScaleCrop>
  <HeadingPairs>
    <vt:vector size="4" baseType="variant">
      <vt:variant>
        <vt:lpstr>Theme</vt:lpstr>
      </vt:variant>
      <vt:variant>
        <vt:i4>18</vt:i4>
      </vt:variant>
      <vt:variant>
        <vt:lpstr>Slide Titles</vt:lpstr>
      </vt:variant>
      <vt:variant>
        <vt:i4>23</vt:i4>
      </vt:variant>
    </vt:vector>
  </HeadingPairs>
  <TitlesOfParts>
    <vt:vector size="41" baseType="lpstr">
      <vt:lpstr>1_Office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Universiteti AAB Lenda: MSI Ligjerata: Hardweret dhe Softweret</vt:lpstr>
      <vt:lpstr>Hardware</vt:lpstr>
      <vt:lpstr>Hardware</vt:lpstr>
      <vt:lpstr>Sistemet e Kompjuterave</vt:lpstr>
      <vt:lpstr>Përshkrimi i komponenteve të një sistemi kompjuterik </vt:lpstr>
      <vt:lpstr>Një kompjuter i zakonshëm me pajisje hyrëse dhe dalëse</vt:lpstr>
      <vt:lpstr>Të dhënat futen (input), përpunohen,  ruhen dhe lexohen (output)</vt:lpstr>
      <vt:lpstr>Krahasoni llojet e kompjuterëve</vt:lpstr>
      <vt:lpstr>Cili lloj i kompjuterit përdoret për çfarë lloj të përpunimit?</vt:lpstr>
      <vt:lpstr>Llojet e ndryshme të mikrokompjuterëve</vt:lpstr>
      <vt:lpstr>Definimi i mikrokompjuterit në kuptim të pajisjeve hyrëse dhe dalëse</vt:lpstr>
      <vt:lpstr>Pajisjet tipike hyrëse</vt:lpstr>
      <vt:lpstr>Definimi i mikrokompjuterit sa i përket përpunimit dhe ruajtjes së të dhënave</vt:lpstr>
      <vt:lpstr>Pajisjet memorike  dhe RAM memoria</vt:lpstr>
      <vt:lpstr>Ruajtja e të dhënave në diskun magnetik</vt:lpstr>
      <vt:lpstr>Pajisja për ruajtjen optike të të dhënave</vt:lpstr>
      <vt:lpstr>Reprezantimi i të dhënave dhe kodi ASCII</vt:lpstr>
      <vt:lpstr>Paraqitja e numrave në formën binare</vt:lpstr>
      <vt:lpstr>Kodi ASCII </vt:lpstr>
      <vt:lpstr>Si paraqiten shkronjat dhe numrat në formatin e kodit ASCII</vt:lpstr>
      <vt:lpstr>Lidhje pajisjeve periferike në kompjuter</vt:lpstr>
      <vt:lpstr>Mikrokompjuterët përdorin porte për operacione hyrëse dhe dalëse</vt:lpstr>
      <vt:lpstr>Diskutime: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Universiteti AAB Lenda: MSI Ligjerata: Hardweret dhe Softweret</dc:title>
  <dc:creator>BL</dc:creator>
  <cp:lastModifiedBy>Blerte</cp:lastModifiedBy>
  <cp:revision>19</cp:revision>
  <dcterms:created xsi:type="dcterms:W3CDTF">2012-10-21T18:31:12Z</dcterms:created>
  <dcterms:modified xsi:type="dcterms:W3CDTF">2012-11-09T16:56:01Z</dcterms:modified>
</cp:coreProperties>
</file>