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65" r:id="rId9"/>
    <p:sldId id="266" r:id="rId10"/>
    <p:sldId id="267" r:id="rId11"/>
    <p:sldId id="259" r:id="rId12"/>
    <p:sldId id="260" r:id="rId13"/>
  </p:sldIdLst>
  <p:sldSz cx="9144000" cy="6858000" type="screen4x3"/>
  <p:notesSz cx="6858000" cy="9144000"/>
  <p:kinsoku lang="ja-JP" invalStChars="" invalEndChars="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33"/>
    <a:srgbClr val="000080"/>
    <a:srgbClr val="FFFF99"/>
    <a:srgbClr val="FFFFCC"/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360863"/>
            <a:ext cx="4962525" cy="4075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884613" y="8683625"/>
            <a:ext cx="2973387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/>
              <a:t>1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892550" y="0"/>
            <a:ext cx="2944813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892550" y="8648700"/>
            <a:ext cx="29448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/>
              <a:t>1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15875" y="8648700"/>
            <a:ext cx="29464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15875" y="0"/>
            <a:ext cx="29464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7417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8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36963" y="92075"/>
            <a:ext cx="3171825" cy="2378075"/>
          </a:xfrm>
          <a:ln cap="flat"/>
        </p:spPr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06363" y="2794000"/>
            <a:ext cx="6643687" cy="593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457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662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277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3481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6350"/>
            <a:ext cx="1946275" cy="608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6350"/>
            <a:ext cx="5688012" cy="608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6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95250" y="6591300"/>
            <a:ext cx="894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1029" name="Picture 5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418513" y="0"/>
            <a:ext cx="723900" cy="73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pic>
        <p:nvPicPr>
          <p:cNvPr id="16386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9500" y="4371975"/>
            <a:ext cx="1895475" cy="191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38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322263"/>
            <a:ext cx="9010650" cy="1143000"/>
          </a:xfrm>
        </p:spPr>
        <p:txBody>
          <a:bodyPr/>
          <a:lstStyle/>
          <a:p>
            <a:r>
              <a:rPr lang="en-US" b="1" smtClean="0"/>
              <a:t>Bazat e Marketingut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366838"/>
            <a:ext cx="6400800" cy="288925"/>
          </a:xfrm>
        </p:spPr>
        <p:txBody>
          <a:bodyPr/>
          <a:lstStyle/>
          <a:p>
            <a:pPr marL="342900" indent="-342900">
              <a:lnSpc>
                <a:spcPct val="60000"/>
              </a:lnSpc>
            </a:pPr>
            <a:r>
              <a:rPr lang="en-US" smtClean="0"/>
              <a:t>David Jobber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15875" y="2414588"/>
            <a:ext cx="9113838" cy="1125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33"/>
                </a:solidFill>
                <a:latin typeface="Arial" charset="0"/>
              </a:rPr>
              <a:t>Kapitulli 9</a:t>
            </a:r>
            <a:r>
              <a:rPr lang="en-US" sz="3600">
                <a:latin typeface="Arial" charset="0"/>
              </a:rPr>
              <a:t/>
            </a:r>
            <a:br>
              <a:rPr lang="en-US" sz="3600">
                <a:latin typeface="Arial" charset="0"/>
              </a:rPr>
            </a:br>
            <a:r>
              <a:rPr lang="en-US" sz="3200">
                <a:latin typeface="Arial" charset="0"/>
              </a:rPr>
              <a:t>Zhvillimi i Produktit të Ri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71513" y="6350"/>
            <a:ext cx="7772400" cy="298450"/>
          </a:xfrm>
        </p:spPr>
        <p:txBody>
          <a:bodyPr/>
          <a:lstStyle/>
          <a:p>
            <a:r>
              <a:rPr lang="en-US" smtClean="0"/>
              <a:t>Stage gate process npd</a:t>
            </a:r>
          </a:p>
        </p:txBody>
      </p:sp>
      <p:pic>
        <p:nvPicPr>
          <p:cNvPr id="29698" name="Picture 4" descr="http://www.emeraldinsight.com/content_images/fig/06801005050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85800"/>
            <a:ext cx="8839200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4</a:t>
            </a:r>
          </a:p>
        </p:txBody>
      </p:sp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McGraw-Hill</a:t>
            </a:r>
          </a:p>
        </p:txBody>
      </p:sp>
      <p:sp>
        <p:nvSpPr>
          <p:cNvPr id="10251" name="Line 4"/>
          <p:cNvSpPr>
            <a:spLocks noChangeShapeType="1"/>
          </p:cNvSpPr>
          <p:nvPr/>
        </p:nvSpPr>
        <p:spPr bwMode="auto">
          <a:xfrm>
            <a:off x="2159000" y="4657725"/>
            <a:ext cx="0" cy="8397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5"/>
          <p:cNvSpPr>
            <a:spLocks noChangeShapeType="1"/>
          </p:cNvSpPr>
          <p:nvPr/>
        </p:nvSpPr>
        <p:spPr bwMode="auto">
          <a:xfrm>
            <a:off x="3522663" y="2862263"/>
            <a:ext cx="0" cy="26352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6"/>
          <p:cNvSpPr>
            <a:spLocks noChangeShapeType="1"/>
          </p:cNvSpPr>
          <p:nvPr/>
        </p:nvSpPr>
        <p:spPr bwMode="auto">
          <a:xfrm>
            <a:off x="6092825" y="2919413"/>
            <a:ext cx="0" cy="25781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7"/>
          <p:cNvSpPr>
            <a:spLocks noChangeShapeType="1"/>
          </p:cNvSpPr>
          <p:nvPr/>
        </p:nvSpPr>
        <p:spPr bwMode="auto">
          <a:xfrm>
            <a:off x="4800600" y="1787525"/>
            <a:ext cx="0" cy="37052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8" name="Object 8">
            <a:hlinkClick r:id="" action="ppaction://ole?verb=0"/>
          </p:cNvPr>
          <p:cNvGraphicFramePr>
            <a:graphicFrameLocks/>
          </p:cNvGraphicFramePr>
          <p:nvPr>
            <p:ph type="chart" idx="1"/>
          </p:nvPr>
        </p:nvGraphicFramePr>
        <p:xfrm>
          <a:off x="784225" y="1560513"/>
          <a:ext cx="8032750" cy="4102100"/>
        </p:xfrm>
        <a:graphic>
          <a:graphicData uri="http://schemas.openxmlformats.org/presentationml/2006/ole">
            <p:oleObj spid="_x0000_s10248" name="Chart" r:id="rId4" imgW="8046720" imgH="4114800" progId="">
              <p:embed/>
            </p:oleObj>
          </a:graphicData>
        </a:graphic>
      </p:graphicFrame>
      <p:sp>
        <p:nvSpPr>
          <p:cNvPr id="1025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“Shpërndarja” e inovacionit</a:t>
            </a:r>
          </a:p>
        </p:txBody>
      </p:sp>
      <p:sp>
        <p:nvSpPr>
          <p:cNvPr id="10256" name="Rectangle 10"/>
          <p:cNvSpPr>
            <a:spLocks noChangeArrowheads="1"/>
          </p:cNvSpPr>
          <p:nvPr/>
        </p:nvSpPr>
        <p:spPr bwMode="auto">
          <a:xfrm>
            <a:off x="3849688" y="5192713"/>
            <a:ext cx="650875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34%</a:t>
            </a:r>
          </a:p>
        </p:txBody>
      </p:sp>
      <p:sp>
        <p:nvSpPr>
          <p:cNvPr id="10257" name="Rectangle 11"/>
          <p:cNvSpPr>
            <a:spLocks noChangeArrowheads="1"/>
          </p:cNvSpPr>
          <p:nvPr/>
        </p:nvSpPr>
        <p:spPr bwMode="auto">
          <a:xfrm>
            <a:off x="5119688" y="5192713"/>
            <a:ext cx="650875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34%</a:t>
            </a:r>
          </a:p>
        </p:txBody>
      </p:sp>
      <p:sp>
        <p:nvSpPr>
          <p:cNvPr id="10258" name="Rectangle 12"/>
          <p:cNvSpPr>
            <a:spLocks noChangeArrowheads="1"/>
          </p:cNvSpPr>
          <p:nvPr/>
        </p:nvSpPr>
        <p:spPr bwMode="auto">
          <a:xfrm>
            <a:off x="6399213" y="5192713"/>
            <a:ext cx="650875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16%</a:t>
            </a:r>
          </a:p>
        </p:txBody>
      </p:sp>
      <p:sp>
        <p:nvSpPr>
          <p:cNvPr id="10259" name="Rectangle 13"/>
          <p:cNvSpPr>
            <a:spLocks noChangeArrowheads="1"/>
          </p:cNvSpPr>
          <p:nvPr/>
        </p:nvSpPr>
        <p:spPr bwMode="auto">
          <a:xfrm>
            <a:off x="2471738" y="5192713"/>
            <a:ext cx="841375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13.5%</a:t>
            </a:r>
          </a:p>
        </p:txBody>
      </p:sp>
      <p:sp>
        <p:nvSpPr>
          <p:cNvPr id="10260" name="Rectangle 14"/>
          <p:cNvSpPr>
            <a:spLocks noChangeArrowheads="1"/>
          </p:cNvSpPr>
          <p:nvPr/>
        </p:nvSpPr>
        <p:spPr bwMode="auto">
          <a:xfrm>
            <a:off x="1284288" y="5192713"/>
            <a:ext cx="714375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2.5%</a:t>
            </a:r>
          </a:p>
        </p:txBody>
      </p:sp>
      <p:sp>
        <p:nvSpPr>
          <p:cNvPr id="10261" name="Rectangle 15"/>
          <p:cNvSpPr>
            <a:spLocks noChangeArrowheads="1"/>
          </p:cNvSpPr>
          <p:nvPr/>
        </p:nvSpPr>
        <p:spPr bwMode="auto">
          <a:xfrm>
            <a:off x="868363" y="5530850"/>
            <a:ext cx="115728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Shpikësit</a:t>
            </a:r>
          </a:p>
        </p:txBody>
      </p:sp>
      <p:sp>
        <p:nvSpPr>
          <p:cNvPr id="10262" name="Rectangle 16"/>
          <p:cNvSpPr>
            <a:spLocks noChangeArrowheads="1"/>
          </p:cNvSpPr>
          <p:nvPr/>
        </p:nvSpPr>
        <p:spPr bwMode="auto">
          <a:xfrm>
            <a:off x="2179638" y="5530850"/>
            <a:ext cx="1477962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lnSpc>
                <a:spcPct val="80000"/>
              </a:lnSpc>
            </a:pPr>
            <a:r>
              <a:rPr lang="en-US" sz="1800">
                <a:latin typeface="Arial" charset="0"/>
              </a:rPr>
              <a:t>Adoptuesit e ri</a:t>
            </a:r>
          </a:p>
        </p:txBody>
      </p:sp>
      <p:sp>
        <p:nvSpPr>
          <p:cNvPr id="10263" name="Rectangle 17"/>
          <p:cNvSpPr>
            <a:spLocks noChangeArrowheads="1"/>
          </p:cNvSpPr>
          <p:nvPr/>
        </p:nvSpPr>
        <p:spPr bwMode="auto">
          <a:xfrm>
            <a:off x="3505200" y="5562600"/>
            <a:ext cx="1328738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lnSpc>
                <a:spcPct val="80000"/>
              </a:lnSpc>
            </a:pPr>
            <a:r>
              <a:rPr lang="en-US" sz="1800">
                <a:latin typeface="Arial" charset="0"/>
              </a:rPr>
              <a:t>Shumica e hershme</a:t>
            </a:r>
          </a:p>
        </p:txBody>
      </p:sp>
      <p:sp>
        <p:nvSpPr>
          <p:cNvPr id="10264" name="Rectangle 18"/>
          <p:cNvSpPr>
            <a:spLocks noChangeArrowheads="1"/>
          </p:cNvSpPr>
          <p:nvPr/>
        </p:nvSpPr>
        <p:spPr bwMode="auto">
          <a:xfrm>
            <a:off x="4800600" y="5530850"/>
            <a:ext cx="1295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lnSpc>
                <a:spcPct val="80000"/>
              </a:lnSpc>
            </a:pPr>
            <a:r>
              <a:rPr lang="en-US" sz="1800">
                <a:latin typeface="Arial" charset="0"/>
              </a:rPr>
              <a:t>Shumica e vonshme</a:t>
            </a:r>
          </a:p>
        </p:txBody>
      </p:sp>
      <p:sp>
        <p:nvSpPr>
          <p:cNvPr id="10265" name="Rectangle 19"/>
          <p:cNvSpPr>
            <a:spLocks noChangeArrowheads="1"/>
          </p:cNvSpPr>
          <p:nvPr/>
        </p:nvSpPr>
        <p:spPr bwMode="auto">
          <a:xfrm>
            <a:off x="6238875" y="5530850"/>
            <a:ext cx="1914525" cy="31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>
              <a:lnSpc>
                <a:spcPct val="80000"/>
              </a:lnSpc>
            </a:pPr>
            <a:r>
              <a:rPr lang="en-US" sz="1800">
                <a:latin typeface="Arial" charset="0"/>
              </a:rPr>
              <a:t>Të mbetur prapa</a:t>
            </a:r>
          </a:p>
        </p:txBody>
      </p:sp>
      <p:sp>
        <p:nvSpPr>
          <p:cNvPr id="10266" name="Rectangle 20"/>
          <p:cNvSpPr>
            <a:spLocks noChangeArrowheads="1"/>
          </p:cNvSpPr>
          <p:nvPr/>
        </p:nvSpPr>
        <p:spPr bwMode="auto">
          <a:xfrm rot="-5400000">
            <a:off x="-438943" y="3285331"/>
            <a:ext cx="2362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solidFill>
                  <a:srgbClr val="FF0033"/>
                </a:solidFill>
                <a:latin typeface="Arial" charset="0"/>
              </a:rPr>
              <a:t>Përqindja e adoptuar</a:t>
            </a:r>
          </a:p>
        </p:txBody>
      </p:sp>
      <p:sp>
        <p:nvSpPr>
          <p:cNvPr id="10267" name="Rectangle 21"/>
          <p:cNvSpPr>
            <a:spLocks noChangeArrowheads="1"/>
          </p:cNvSpPr>
          <p:nvPr/>
        </p:nvSpPr>
        <p:spPr bwMode="auto">
          <a:xfrm>
            <a:off x="4429125" y="6167438"/>
            <a:ext cx="7207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solidFill>
                  <a:srgbClr val="FF0033"/>
                </a:solidFill>
                <a:latin typeface="Arial" charset="0"/>
              </a:rPr>
              <a:t>Koha</a:t>
            </a: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5</a:t>
            </a:r>
          </a:p>
        </p:txBody>
      </p:sp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McGraw-Hill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Strategjitë e zëvendesimit të produktit</a:t>
            </a:r>
          </a:p>
        </p:txBody>
      </p:sp>
      <p:grpSp>
        <p:nvGrpSpPr>
          <p:cNvPr id="33796" name="Group 33"/>
          <p:cNvGrpSpPr>
            <a:grpSpLocks/>
          </p:cNvGrpSpPr>
          <p:nvPr/>
        </p:nvGrpSpPr>
        <p:grpSpPr bwMode="auto">
          <a:xfrm>
            <a:off x="333375" y="1308100"/>
            <a:ext cx="7989888" cy="4514850"/>
            <a:chOff x="210" y="824"/>
            <a:chExt cx="5033" cy="2844"/>
          </a:xfrm>
        </p:grpSpPr>
        <p:grpSp>
          <p:nvGrpSpPr>
            <p:cNvPr id="33797" name="Group 25"/>
            <p:cNvGrpSpPr>
              <a:grpSpLocks/>
            </p:cNvGrpSpPr>
            <p:nvPr/>
          </p:nvGrpSpPr>
          <p:grpSpPr bwMode="auto">
            <a:xfrm>
              <a:off x="1275" y="1125"/>
              <a:ext cx="3968" cy="2543"/>
              <a:chOff x="1275" y="1125"/>
              <a:chExt cx="3968" cy="2543"/>
            </a:xfrm>
          </p:grpSpPr>
          <p:grpSp>
            <p:nvGrpSpPr>
              <p:cNvPr id="33803" name="Group 21"/>
              <p:cNvGrpSpPr>
                <a:grpSpLocks/>
              </p:cNvGrpSpPr>
              <p:nvPr/>
            </p:nvGrpSpPr>
            <p:grpSpPr bwMode="auto">
              <a:xfrm>
                <a:off x="1282" y="1364"/>
                <a:ext cx="3835" cy="2304"/>
                <a:chOff x="1282" y="1364"/>
                <a:chExt cx="3835" cy="2304"/>
              </a:xfrm>
            </p:grpSpPr>
            <p:grpSp>
              <p:nvGrpSpPr>
                <p:cNvPr id="33807" name="Group 11"/>
                <p:cNvGrpSpPr>
                  <a:grpSpLocks/>
                </p:cNvGrpSpPr>
                <p:nvPr/>
              </p:nvGrpSpPr>
              <p:grpSpPr bwMode="auto">
                <a:xfrm>
                  <a:off x="1282" y="1364"/>
                  <a:ext cx="3829" cy="2304"/>
                  <a:chOff x="1282" y="1364"/>
                  <a:chExt cx="3829" cy="2304"/>
                </a:xfrm>
              </p:grpSpPr>
              <p:grpSp>
                <p:nvGrpSpPr>
                  <p:cNvPr id="33817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282" y="1364"/>
                    <a:ext cx="3829" cy="2304"/>
                    <a:chOff x="1282" y="1364"/>
                    <a:chExt cx="3829" cy="2304"/>
                  </a:xfrm>
                </p:grpSpPr>
                <p:sp>
                  <p:nvSpPr>
                    <p:cNvPr id="33820" name="Rectangle 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82" y="1364"/>
                      <a:ext cx="3829" cy="2304"/>
                    </a:xfrm>
                    <a:prstGeom prst="rect">
                      <a:avLst/>
                    </a:prstGeom>
                    <a:solidFill>
                      <a:srgbClr val="FFFFCC"/>
                    </a:solidFill>
                    <a:ln w="25400">
                      <a:solidFill>
                        <a:schemeClr val="accent2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eaLnBrk="0" hangingPunct="0"/>
                      <a:endParaRPr lang="en-US"/>
                    </a:p>
                  </p:txBody>
                </p:sp>
                <p:sp>
                  <p:nvSpPr>
                    <p:cNvPr id="33821" name="Line 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0" y="2129"/>
                      <a:ext cx="3821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822" name="Line 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90" y="2903"/>
                      <a:ext cx="3821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3818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574" y="1364"/>
                    <a:ext cx="0" cy="2296"/>
                  </a:xfrm>
                  <a:prstGeom prst="line">
                    <a:avLst/>
                  </a:prstGeom>
                  <a:noFill/>
                  <a:ln w="2540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819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820" y="1364"/>
                    <a:ext cx="0" cy="2288"/>
                  </a:xfrm>
                  <a:prstGeom prst="line">
                    <a:avLst/>
                  </a:prstGeom>
                  <a:noFill/>
                  <a:ln w="25400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3808" name="Rectangle 12"/>
                <p:cNvSpPr>
                  <a:spLocks noChangeArrowheads="1"/>
                </p:cNvSpPr>
                <p:nvPr/>
              </p:nvSpPr>
              <p:spPr bwMode="auto">
                <a:xfrm>
                  <a:off x="3817" y="1503"/>
                  <a:ext cx="1300" cy="3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 defTabSz="762000" eaLnBrk="0" hangingPunct="0">
                    <a:lnSpc>
                      <a:spcPct val="90000"/>
                    </a:lnSpc>
                  </a:pPr>
                  <a:r>
                    <a:rPr lang="en-US" sz="1800">
                      <a:latin typeface="Arial" charset="0"/>
                    </a:rPr>
                    <a:t>Zëvëndësim diskret</a:t>
                  </a:r>
                </a:p>
              </p:txBody>
            </p:sp>
            <p:sp>
              <p:nvSpPr>
                <p:cNvPr id="3380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69" y="2406"/>
                  <a:ext cx="1246" cy="2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 defTabSz="762000" eaLnBrk="0" hangingPunct="0">
                    <a:lnSpc>
                      <a:spcPct val="90000"/>
                    </a:lnSpc>
                  </a:pPr>
                  <a:r>
                    <a:rPr lang="en-US" sz="1800">
                      <a:latin typeface="Arial" charset="0"/>
                    </a:rPr>
                    <a:t>Ri - Plasim</a:t>
                  </a:r>
                </a:p>
              </p:txBody>
            </p:sp>
            <p:sp>
              <p:nvSpPr>
                <p:cNvPr id="33810" name="Rectangle 14"/>
                <p:cNvSpPr>
                  <a:spLocks noChangeArrowheads="1"/>
                </p:cNvSpPr>
                <p:nvPr/>
              </p:nvSpPr>
              <p:spPr bwMode="auto">
                <a:xfrm>
                  <a:off x="3817" y="2242"/>
                  <a:ext cx="1300" cy="3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 defTabSz="762000" eaLnBrk="0" hangingPunct="0">
                    <a:lnSpc>
                      <a:spcPct val="90000"/>
                    </a:lnSpc>
                  </a:pPr>
                  <a:r>
                    <a:rPr lang="en-US" sz="1800">
                      <a:latin typeface="Arial" charset="0"/>
                    </a:rPr>
                    <a:t>Zëvëndësim i dukshëm</a:t>
                  </a:r>
                </a:p>
              </p:txBody>
            </p:sp>
            <p:sp>
              <p:nvSpPr>
                <p:cNvPr id="33811" name="Rectangle 15"/>
                <p:cNvSpPr>
                  <a:spLocks noChangeArrowheads="1"/>
                </p:cNvSpPr>
                <p:nvPr/>
              </p:nvSpPr>
              <p:spPr bwMode="auto">
                <a:xfrm>
                  <a:off x="1283" y="1659"/>
                  <a:ext cx="1292" cy="2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 defTabSz="762000" eaLnBrk="0" hangingPunct="0">
                    <a:lnSpc>
                      <a:spcPct val="90000"/>
                    </a:lnSpc>
                  </a:pPr>
                  <a:r>
                    <a:rPr lang="en-US" sz="1800">
                      <a:latin typeface="Arial" charset="0"/>
                    </a:rPr>
                    <a:t>Pa ndryshim</a:t>
                  </a:r>
                </a:p>
              </p:txBody>
            </p:sp>
            <p:sp>
              <p:nvSpPr>
                <p:cNvPr id="33812" name="Rectangle 16"/>
                <p:cNvSpPr>
                  <a:spLocks noChangeArrowheads="1"/>
                </p:cNvSpPr>
                <p:nvPr/>
              </p:nvSpPr>
              <p:spPr bwMode="auto">
                <a:xfrm>
                  <a:off x="2561" y="1659"/>
                  <a:ext cx="1262" cy="2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 defTabSz="762000" eaLnBrk="0" hangingPunct="0">
                    <a:lnSpc>
                      <a:spcPct val="90000"/>
                    </a:lnSpc>
                  </a:pPr>
                  <a:r>
                    <a:rPr lang="en-US" sz="1800">
                      <a:latin typeface="Arial" charset="0"/>
                    </a:rPr>
                    <a:t>Përmirësim</a:t>
                  </a:r>
                </a:p>
              </p:txBody>
            </p:sp>
            <p:sp>
              <p:nvSpPr>
                <p:cNvPr id="33813" name="Rectangle 17"/>
                <p:cNvSpPr>
                  <a:spLocks noChangeArrowheads="1"/>
                </p:cNvSpPr>
                <p:nvPr/>
              </p:nvSpPr>
              <p:spPr bwMode="auto">
                <a:xfrm>
                  <a:off x="1328" y="2406"/>
                  <a:ext cx="1198" cy="21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defTabSz="762000" eaLnBrk="0" hangingPunct="0">
                    <a:lnSpc>
                      <a:spcPct val="90000"/>
                    </a:lnSpc>
                  </a:pPr>
                  <a:r>
                    <a:rPr lang="en-US" sz="1800">
                      <a:latin typeface="Arial" charset="0"/>
                    </a:rPr>
                    <a:t>Ri Komercializim</a:t>
                  </a:r>
                </a:p>
              </p:txBody>
            </p:sp>
            <p:sp>
              <p:nvSpPr>
                <p:cNvPr id="33814" name="Rectangle 18"/>
                <p:cNvSpPr>
                  <a:spLocks noChangeArrowheads="1"/>
                </p:cNvSpPr>
                <p:nvPr/>
              </p:nvSpPr>
              <p:spPr bwMode="auto">
                <a:xfrm>
                  <a:off x="1291" y="3110"/>
                  <a:ext cx="1269" cy="3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 defTabSz="762000" eaLnBrk="0" hangingPunct="0">
                    <a:lnSpc>
                      <a:spcPct val="90000"/>
                    </a:lnSpc>
                  </a:pPr>
                  <a:r>
                    <a:rPr lang="en-US" sz="1800">
                      <a:latin typeface="Arial" charset="0"/>
                    </a:rPr>
                    <a:t>Pozicionim i paprekshëm</a:t>
                  </a:r>
                </a:p>
              </p:txBody>
            </p:sp>
            <p:sp>
              <p:nvSpPr>
                <p:cNvPr id="3381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69" y="3110"/>
                  <a:ext cx="1246" cy="3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 defTabSz="762000" eaLnBrk="0" hangingPunct="0">
                    <a:lnSpc>
                      <a:spcPct val="90000"/>
                    </a:lnSpc>
                  </a:pPr>
                  <a:r>
                    <a:rPr lang="en-US" sz="1800">
                      <a:latin typeface="Arial" charset="0"/>
                    </a:rPr>
                    <a:t>Pozicionim i Prekshëm</a:t>
                  </a:r>
                </a:p>
              </p:txBody>
            </p:sp>
            <p:sp>
              <p:nvSpPr>
                <p:cNvPr id="33816" name="Rectangle 20"/>
                <p:cNvSpPr>
                  <a:spLocks noChangeArrowheads="1"/>
                </p:cNvSpPr>
                <p:nvPr/>
              </p:nvSpPr>
              <p:spPr bwMode="auto">
                <a:xfrm>
                  <a:off x="3817" y="3188"/>
                  <a:ext cx="1300" cy="2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 defTabSz="762000" eaLnBrk="0" hangingPunct="0">
                    <a:lnSpc>
                      <a:spcPct val="90000"/>
                    </a:lnSpc>
                  </a:pPr>
                  <a:r>
                    <a:rPr lang="en-US" sz="1800">
                      <a:latin typeface="Arial" charset="0"/>
                    </a:rPr>
                    <a:t>Neo-Inovacion</a:t>
                  </a:r>
                </a:p>
              </p:txBody>
            </p:sp>
          </p:grpSp>
          <p:sp>
            <p:nvSpPr>
              <p:cNvPr id="33804" name="Rectangle 22"/>
              <p:cNvSpPr>
                <a:spLocks noChangeArrowheads="1"/>
              </p:cNvSpPr>
              <p:nvPr/>
            </p:nvSpPr>
            <p:spPr bwMode="auto">
              <a:xfrm>
                <a:off x="1275" y="1125"/>
                <a:ext cx="1292" cy="2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defTabSz="762000" eaLnBrk="0" hangingPunct="0"/>
                <a:r>
                  <a:rPr lang="en-US" sz="1800">
                    <a:latin typeface="Arial" charset="0"/>
                  </a:rPr>
                  <a:t>Pa ndryshim</a:t>
                </a:r>
              </a:p>
            </p:txBody>
          </p:sp>
          <p:sp>
            <p:nvSpPr>
              <p:cNvPr id="33805" name="Rectangle 23"/>
              <p:cNvSpPr>
                <a:spLocks noChangeArrowheads="1"/>
              </p:cNvSpPr>
              <p:nvPr/>
            </p:nvSpPr>
            <p:spPr bwMode="auto">
              <a:xfrm>
                <a:off x="2561" y="1125"/>
                <a:ext cx="1254" cy="2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defTabSz="762000" eaLnBrk="0" hangingPunct="0"/>
                <a:r>
                  <a:rPr lang="en-US" sz="1800">
                    <a:latin typeface="Arial" charset="0"/>
                  </a:rPr>
                  <a:t>Me ndryshim</a:t>
                </a:r>
              </a:p>
            </p:txBody>
          </p:sp>
          <p:sp>
            <p:nvSpPr>
              <p:cNvPr id="33806" name="Rectangle 24"/>
              <p:cNvSpPr>
                <a:spLocks noChangeArrowheads="1"/>
              </p:cNvSpPr>
              <p:nvPr/>
            </p:nvSpPr>
            <p:spPr bwMode="auto">
              <a:xfrm>
                <a:off x="3757" y="1141"/>
                <a:ext cx="148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defTabSz="762000" eaLnBrk="0" hangingPunct="0"/>
                <a:r>
                  <a:rPr lang="en-US" sz="1800">
                    <a:latin typeface="Arial" charset="0"/>
                  </a:rPr>
                  <a:t>Ndryshim Teknologjik</a:t>
                </a:r>
              </a:p>
            </p:txBody>
          </p:sp>
        </p:grpSp>
        <p:sp>
          <p:nvSpPr>
            <p:cNvPr id="33798" name="Rectangle 26"/>
            <p:cNvSpPr>
              <a:spLocks noChangeArrowheads="1"/>
            </p:cNvSpPr>
            <p:nvPr/>
          </p:nvSpPr>
          <p:spPr bwMode="auto">
            <a:xfrm>
              <a:off x="336" y="1628"/>
              <a:ext cx="92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Pa ndryshim</a:t>
              </a:r>
            </a:p>
          </p:txBody>
        </p:sp>
        <p:sp>
          <p:nvSpPr>
            <p:cNvPr id="33799" name="Rectangle 27"/>
            <p:cNvSpPr>
              <a:spLocks noChangeArrowheads="1"/>
            </p:cNvSpPr>
            <p:nvPr/>
          </p:nvSpPr>
          <p:spPr bwMode="auto">
            <a:xfrm>
              <a:off x="624" y="2385"/>
              <a:ext cx="6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Re-miks</a:t>
              </a:r>
            </a:p>
          </p:txBody>
        </p:sp>
        <p:sp>
          <p:nvSpPr>
            <p:cNvPr id="33800" name="Rectangle 28"/>
            <p:cNvSpPr>
              <a:spLocks noChangeArrowheads="1"/>
            </p:cNvSpPr>
            <p:nvPr/>
          </p:nvSpPr>
          <p:spPr bwMode="auto">
            <a:xfrm>
              <a:off x="423" y="3113"/>
              <a:ext cx="89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Treg i ri</a:t>
              </a:r>
            </a:p>
          </p:txBody>
        </p:sp>
        <p:sp>
          <p:nvSpPr>
            <p:cNvPr id="33801" name="Rectangle 31"/>
            <p:cNvSpPr>
              <a:spLocks noChangeArrowheads="1"/>
            </p:cNvSpPr>
            <p:nvPr/>
          </p:nvSpPr>
          <p:spPr bwMode="auto">
            <a:xfrm rot="-5400000">
              <a:off x="-72" y="2332"/>
              <a:ext cx="79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en-US" sz="1800" b="1">
                  <a:solidFill>
                    <a:srgbClr val="FF0033"/>
                  </a:solidFill>
                  <a:latin typeface="Arial" charset="0"/>
                </a:rPr>
                <a:t>Marketing</a:t>
              </a:r>
            </a:p>
          </p:txBody>
        </p:sp>
        <p:sp>
          <p:nvSpPr>
            <p:cNvPr id="33802" name="Rectangle 32"/>
            <p:cNvSpPr>
              <a:spLocks noChangeArrowheads="1"/>
            </p:cNvSpPr>
            <p:nvPr/>
          </p:nvSpPr>
          <p:spPr bwMode="auto">
            <a:xfrm>
              <a:off x="2859" y="824"/>
              <a:ext cx="70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en-US" sz="1800" b="1">
                  <a:solidFill>
                    <a:srgbClr val="FF0033"/>
                  </a:solidFill>
                  <a:latin typeface="Arial" charset="0"/>
                </a:rPr>
                <a:t>Produkti</a:t>
              </a:r>
            </a:p>
          </p:txBody>
        </p:sp>
      </p:grp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objectives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The different types of new products that can be launched </a:t>
            </a:r>
          </a:p>
          <a:p>
            <a:r>
              <a:rPr lang="en-US" sz="2000" smtClean="0"/>
              <a:t>How to create and nurture and innovation culture</a:t>
            </a:r>
          </a:p>
          <a:p>
            <a:r>
              <a:rPr lang="en-US" sz="2000" smtClean="0"/>
              <a:t>The organizational options applying to new products development</a:t>
            </a:r>
          </a:p>
          <a:p>
            <a:r>
              <a:rPr lang="en-US" sz="2000" smtClean="0"/>
              <a:t>Methods of reducing time to market</a:t>
            </a:r>
          </a:p>
          <a:p>
            <a:r>
              <a:rPr lang="en-US" sz="2000" smtClean="0"/>
              <a:t>How marketig and R&amp;D staff can work effectively</a:t>
            </a:r>
          </a:p>
          <a:p>
            <a:r>
              <a:rPr lang="en-US" sz="2000" smtClean="0"/>
              <a:t>The stages in the new product development</a:t>
            </a:r>
          </a:p>
          <a:p>
            <a:r>
              <a:rPr lang="en-US" sz="2000" smtClean="0"/>
              <a:t>How to stimulate  the corporate imagination</a:t>
            </a:r>
          </a:p>
          <a:p>
            <a:r>
              <a:rPr lang="en-US" sz="2000" smtClean="0"/>
              <a:t>The six key priciples of managing product teams</a:t>
            </a:r>
          </a:p>
          <a:p>
            <a:r>
              <a:rPr lang="en-US" sz="2000" smtClean="0"/>
              <a:t>The Diffusion of innovation categories  and their marketing implications</a:t>
            </a:r>
          </a:p>
          <a:p>
            <a:r>
              <a:rPr lang="en-US" sz="2000" smtClean="0"/>
              <a:t>The key ingridines in commercializing technology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Objektivat mesimore te ketij kapitulli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Llojet e ndryshme të produkteve të reja që mund të lansohen</a:t>
            </a:r>
          </a:p>
          <a:p>
            <a:r>
              <a:rPr lang="en-US" sz="2000" smtClean="0"/>
              <a:t>Si të krijoni dhe të mbani kulturën per risi (inovacion) ne Organizate</a:t>
            </a:r>
          </a:p>
          <a:p>
            <a:r>
              <a:rPr lang="en-US" sz="2000" smtClean="0"/>
              <a:t>Mundësitë organizative per te aplikuar në zhvillimin e produkteve të reja</a:t>
            </a:r>
          </a:p>
          <a:p>
            <a:r>
              <a:rPr lang="en-US" sz="2000" smtClean="0"/>
              <a:t>Metodat për reduktimin e kohës për të hyre ne treg</a:t>
            </a:r>
          </a:p>
          <a:p>
            <a:r>
              <a:rPr lang="en-US" sz="2000" smtClean="0"/>
              <a:t>Si stafi I marketigut dhe H&amp;ZH (R &amp; D mund të punojnë në mënyrë efektive</a:t>
            </a:r>
          </a:p>
          <a:p>
            <a:r>
              <a:rPr lang="en-US" sz="2000" smtClean="0"/>
              <a:t>Fazat e zhvillimit të produktit të ri</a:t>
            </a:r>
          </a:p>
          <a:p>
            <a:r>
              <a:rPr lang="en-US" sz="2000" smtClean="0"/>
              <a:t>Gjashtë pricipe kryesore të menaxhimit të ekipeve të produktit</a:t>
            </a:r>
          </a:p>
          <a:p>
            <a:r>
              <a:rPr lang="en-US" sz="2000" smtClean="0"/>
              <a:t>Shpërndarja e kategorive inovacionit dhe implikimet e tyre të marketingut</a:t>
            </a:r>
            <a:br>
              <a:rPr lang="en-US" sz="2000" smtClean="0"/>
            </a:br>
            <a:endParaRPr 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Cka eshte Produkti?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New products are original products, product improvements, product modifications, and new brands that the firm develops.</a:t>
            </a:r>
          </a:p>
          <a:p>
            <a:pPr>
              <a:buFont typeface="Monotype Sorts"/>
              <a:buNone/>
            </a:pPr>
            <a:endParaRPr lang="en-US" smtClean="0"/>
          </a:p>
          <a:p>
            <a:r>
              <a:rPr lang="en-US" sz="2800" smtClean="0"/>
              <a:t>Produktet e reja janë produkte origjinale,  e produktet e përmirësuara, produktet e modifikuara, dhe markat e reja qe firma i zhvillon.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165100"/>
            <a:ext cx="5514975" cy="525463"/>
          </a:xfrm>
        </p:spPr>
        <p:txBody>
          <a:bodyPr/>
          <a:lstStyle/>
          <a:p>
            <a:r>
              <a:rPr lang="en-US" smtClean="0"/>
              <a:t>Categories of New Products</a:t>
            </a: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5149850" y="958850"/>
            <a:ext cx="3683000" cy="768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eaLnBrk="0" hangingPunct="0"/>
            <a:r>
              <a:rPr lang="en-US"/>
              <a:t>New-To-The-World</a:t>
            </a:r>
          </a:p>
          <a:p>
            <a:pPr eaLnBrk="0" hangingPunct="0"/>
            <a:r>
              <a:rPr lang="en-US"/>
              <a:t>E Re (sefte) per Boten 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5149850" y="1911350"/>
            <a:ext cx="3683000" cy="768350"/>
          </a:xfrm>
          <a:prstGeom prst="rect">
            <a:avLst/>
          </a:prstGeom>
          <a:solidFill>
            <a:srgbClr val="EF91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eaLnBrk="0" hangingPunct="0"/>
            <a:r>
              <a:rPr lang="en-US"/>
              <a:t>New Product Lines</a:t>
            </a:r>
          </a:p>
          <a:p>
            <a:pPr eaLnBrk="0" hangingPunct="0"/>
            <a:r>
              <a:rPr lang="en-US"/>
              <a:t>Vijat e reja te produkteve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5149850" y="2863850"/>
            <a:ext cx="3683000" cy="768350"/>
          </a:xfrm>
          <a:prstGeom prst="rect">
            <a:avLst/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eaLnBrk="0" hangingPunct="0"/>
            <a:r>
              <a:rPr lang="en-US"/>
              <a:t>Product Line Additions</a:t>
            </a:r>
          </a:p>
          <a:p>
            <a:pPr eaLnBrk="0" hangingPunct="0"/>
            <a:r>
              <a:rPr lang="en-US"/>
              <a:t>Vijat shtese te produkteve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149850" y="3816350"/>
            <a:ext cx="3683000" cy="768350"/>
          </a:xfrm>
          <a:prstGeom prst="rect">
            <a:avLst/>
          </a:prstGeom>
          <a:solidFill>
            <a:srgbClr val="FFA27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eaLnBrk="0" hangingPunct="0"/>
            <a:r>
              <a:rPr lang="en-US"/>
              <a:t>Improvements/Revisions</a:t>
            </a:r>
          </a:p>
          <a:p>
            <a:pPr eaLnBrk="0" hangingPunct="0"/>
            <a:r>
              <a:rPr lang="en-US"/>
              <a:t>Permisimi/adaptime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5149850" y="4768850"/>
            <a:ext cx="3683000" cy="768350"/>
          </a:xfrm>
          <a:prstGeom prst="rect">
            <a:avLst/>
          </a:prstGeom>
          <a:solidFill>
            <a:srgbClr val="C8FEC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eaLnBrk="0" hangingPunct="0"/>
            <a:r>
              <a:rPr lang="en-US"/>
              <a:t>Repositioned Products</a:t>
            </a:r>
          </a:p>
          <a:p>
            <a:pPr eaLnBrk="0" hangingPunct="0"/>
            <a:r>
              <a:rPr lang="en-US"/>
              <a:t>Produkte te ripozicionuara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5149850" y="5721350"/>
            <a:ext cx="3683000" cy="768350"/>
          </a:xfrm>
          <a:prstGeom prst="rect">
            <a:avLst/>
          </a:prstGeom>
          <a:solidFill>
            <a:srgbClr val="A3F25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eaLnBrk="0" hangingPunct="0"/>
            <a:r>
              <a:rPr lang="en-US"/>
              <a:t>Lower-Priced Products</a:t>
            </a:r>
          </a:p>
          <a:p>
            <a:pPr eaLnBrk="0" hangingPunct="0"/>
            <a:r>
              <a:rPr lang="en-US"/>
              <a:t>Produkte me qmime te ulta</a:t>
            </a:r>
          </a:p>
        </p:txBody>
      </p:sp>
      <p:sp>
        <p:nvSpPr>
          <p:cNvPr id="21512" name="Oval 9"/>
          <p:cNvSpPr>
            <a:spLocks noChangeArrowheads="1"/>
          </p:cNvSpPr>
          <p:nvPr/>
        </p:nvSpPr>
        <p:spPr bwMode="auto">
          <a:xfrm>
            <a:off x="5016500" y="1187450"/>
            <a:ext cx="254000" cy="25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13" name="Oval 10"/>
          <p:cNvSpPr>
            <a:spLocks noChangeArrowheads="1"/>
          </p:cNvSpPr>
          <p:nvPr/>
        </p:nvSpPr>
        <p:spPr bwMode="auto">
          <a:xfrm>
            <a:off x="5016500" y="2197100"/>
            <a:ext cx="254000" cy="25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14" name="Oval 11"/>
          <p:cNvSpPr>
            <a:spLocks noChangeArrowheads="1"/>
          </p:cNvSpPr>
          <p:nvPr/>
        </p:nvSpPr>
        <p:spPr bwMode="auto">
          <a:xfrm>
            <a:off x="5016500" y="3130550"/>
            <a:ext cx="254000" cy="25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15" name="Oval 12"/>
          <p:cNvSpPr>
            <a:spLocks noChangeArrowheads="1"/>
          </p:cNvSpPr>
          <p:nvPr/>
        </p:nvSpPr>
        <p:spPr bwMode="auto">
          <a:xfrm>
            <a:off x="5016500" y="4083050"/>
            <a:ext cx="254000" cy="25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16" name="Oval 13"/>
          <p:cNvSpPr>
            <a:spLocks noChangeArrowheads="1"/>
          </p:cNvSpPr>
          <p:nvPr/>
        </p:nvSpPr>
        <p:spPr bwMode="auto">
          <a:xfrm>
            <a:off x="5016500" y="5035550"/>
            <a:ext cx="254000" cy="25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17" name="Freeform 14"/>
          <p:cNvSpPr>
            <a:spLocks/>
          </p:cNvSpPr>
          <p:nvPr/>
        </p:nvSpPr>
        <p:spPr bwMode="auto">
          <a:xfrm>
            <a:off x="2438400" y="2324100"/>
            <a:ext cx="2706688" cy="1182688"/>
          </a:xfrm>
          <a:custGeom>
            <a:avLst/>
            <a:gdLst>
              <a:gd name="T0" fmla="*/ 1704 w 1705"/>
              <a:gd name="T1" fmla="*/ 0 h 745"/>
              <a:gd name="T2" fmla="*/ 744 w 1705"/>
              <a:gd name="T3" fmla="*/ 0 h 745"/>
              <a:gd name="T4" fmla="*/ 0 w 1705"/>
              <a:gd name="T5" fmla="*/ 744 h 745"/>
              <a:gd name="T6" fmla="*/ 0 60000 65536"/>
              <a:gd name="T7" fmla="*/ 0 60000 65536"/>
              <a:gd name="T8" fmla="*/ 0 60000 65536"/>
              <a:gd name="T9" fmla="*/ 0 w 1705"/>
              <a:gd name="T10" fmla="*/ 0 h 745"/>
              <a:gd name="T11" fmla="*/ 1705 w 1705"/>
              <a:gd name="T12" fmla="*/ 745 h 7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5" h="745">
                <a:moveTo>
                  <a:pt x="1704" y="0"/>
                </a:moveTo>
                <a:lnTo>
                  <a:pt x="744" y="0"/>
                </a:lnTo>
                <a:lnTo>
                  <a:pt x="0" y="7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Freeform 15"/>
          <p:cNvSpPr>
            <a:spLocks/>
          </p:cNvSpPr>
          <p:nvPr/>
        </p:nvSpPr>
        <p:spPr bwMode="auto">
          <a:xfrm>
            <a:off x="2438400" y="4000500"/>
            <a:ext cx="2706688" cy="1182688"/>
          </a:xfrm>
          <a:custGeom>
            <a:avLst/>
            <a:gdLst>
              <a:gd name="T0" fmla="*/ 1704 w 1705"/>
              <a:gd name="T1" fmla="*/ 744 h 745"/>
              <a:gd name="T2" fmla="*/ 744 w 1705"/>
              <a:gd name="T3" fmla="*/ 744 h 745"/>
              <a:gd name="T4" fmla="*/ 0 w 1705"/>
              <a:gd name="T5" fmla="*/ 0 h 745"/>
              <a:gd name="T6" fmla="*/ 0 60000 65536"/>
              <a:gd name="T7" fmla="*/ 0 60000 65536"/>
              <a:gd name="T8" fmla="*/ 0 60000 65536"/>
              <a:gd name="T9" fmla="*/ 0 w 1705"/>
              <a:gd name="T10" fmla="*/ 0 h 745"/>
              <a:gd name="T11" fmla="*/ 1705 w 1705"/>
              <a:gd name="T12" fmla="*/ 745 h 7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5" h="745">
                <a:moveTo>
                  <a:pt x="1704" y="744"/>
                </a:moveTo>
                <a:lnTo>
                  <a:pt x="744" y="7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Freeform 16"/>
          <p:cNvSpPr>
            <a:spLocks/>
          </p:cNvSpPr>
          <p:nvPr/>
        </p:nvSpPr>
        <p:spPr bwMode="auto">
          <a:xfrm>
            <a:off x="2438400" y="1295400"/>
            <a:ext cx="2706688" cy="1182688"/>
          </a:xfrm>
          <a:custGeom>
            <a:avLst/>
            <a:gdLst>
              <a:gd name="T0" fmla="*/ 1704 w 1705"/>
              <a:gd name="T1" fmla="*/ 0 h 745"/>
              <a:gd name="T2" fmla="*/ 744 w 1705"/>
              <a:gd name="T3" fmla="*/ 0 h 745"/>
              <a:gd name="T4" fmla="*/ 0 w 1705"/>
              <a:gd name="T5" fmla="*/ 744 h 745"/>
              <a:gd name="T6" fmla="*/ 0 60000 65536"/>
              <a:gd name="T7" fmla="*/ 0 60000 65536"/>
              <a:gd name="T8" fmla="*/ 0 60000 65536"/>
              <a:gd name="T9" fmla="*/ 0 w 1705"/>
              <a:gd name="T10" fmla="*/ 0 h 745"/>
              <a:gd name="T11" fmla="*/ 1705 w 1705"/>
              <a:gd name="T12" fmla="*/ 745 h 7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5" h="745">
                <a:moveTo>
                  <a:pt x="1704" y="0"/>
                </a:moveTo>
                <a:lnTo>
                  <a:pt x="744" y="0"/>
                </a:lnTo>
                <a:lnTo>
                  <a:pt x="0" y="7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Freeform 17"/>
          <p:cNvSpPr>
            <a:spLocks/>
          </p:cNvSpPr>
          <p:nvPr/>
        </p:nvSpPr>
        <p:spPr bwMode="auto">
          <a:xfrm>
            <a:off x="2438400" y="4933950"/>
            <a:ext cx="2706688" cy="1182688"/>
          </a:xfrm>
          <a:custGeom>
            <a:avLst/>
            <a:gdLst>
              <a:gd name="T0" fmla="*/ 1704 w 1705"/>
              <a:gd name="T1" fmla="*/ 744 h 745"/>
              <a:gd name="T2" fmla="*/ 744 w 1705"/>
              <a:gd name="T3" fmla="*/ 744 h 745"/>
              <a:gd name="T4" fmla="*/ 0 w 1705"/>
              <a:gd name="T5" fmla="*/ 0 h 745"/>
              <a:gd name="T6" fmla="*/ 0 60000 65536"/>
              <a:gd name="T7" fmla="*/ 0 60000 65536"/>
              <a:gd name="T8" fmla="*/ 0 60000 65536"/>
              <a:gd name="T9" fmla="*/ 0 w 1705"/>
              <a:gd name="T10" fmla="*/ 0 h 745"/>
              <a:gd name="T11" fmla="*/ 1705 w 1705"/>
              <a:gd name="T12" fmla="*/ 745 h 7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5" h="745">
                <a:moveTo>
                  <a:pt x="1704" y="744"/>
                </a:moveTo>
                <a:lnTo>
                  <a:pt x="744" y="7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Oval 18"/>
          <p:cNvSpPr>
            <a:spLocks noChangeArrowheads="1"/>
          </p:cNvSpPr>
          <p:nvPr/>
        </p:nvSpPr>
        <p:spPr bwMode="auto">
          <a:xfrm>
            <a:off x="5016500" y="5969000"/>
            <a:ext cx="254000" cy="25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22" name="Freeform 19"/>
          <p:cNvSpPr>
            <a:spLocks/>
          </p:cNvSpPr>
          <p:nvPr/>
        </p:nvSpPr>
        <p:spPr bwMode="auto">
          <a:xfrm>
            <a:off x="2438400" y="3257550"/>
            <a:ext cx="2706688" cy="1182688"/>
          </a:xfrm>
          <a:custGeom>
            <a:avLst/>
            <a:gdLst>
              <a:gd name="T0" fmla="*/ 1704 w 1705"/>
              <a:gd name="T1" fmla="*/ 0 h 745"/>
              <a:gd name="T2" fmla="*/ 744 w 1705"/>
              <a:gd name="T3" fmla="*/ 0 h 745"/>
              <a:gd name="T4" fmla="*/ 0 w 1705"/>
              <a:gd name="T5" fmla="*/ 744 h 745"/>
              <a:gd name="T6" fmla="*/ 0 60000 65536"/>
              <a:gd name="T7" fmla="*/ 0 60000 65536"/>
              <a:gd name="T8" fmla="*/ 0 60000 65536"/>
              <a:gd name="T9" fmla="*/ 0 w 1705"/>
              <a:gd name="T10" fmla="*/ 0 h 745"/>
              <a:gd name="T11" fmla="*/ 1705 w 1705"/>
              <a:gd name="T12" fmla="*/ 745 h 7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5" h="745">
                <a:moveTo>
                  <a:pt x="1704" y="0"/>
                </a:moveTo>
                <a:lnTo>
                  <a:pt x="744" y="0"/>
                </a:lnTo>
                <a:lnTo>
                  <a:pt x="0" y="7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Freeform 20"/>
          <p:cNvSpPr>
            <a:spLocks/>
          </p:cNvSpPr>
          <p:nvPr/>
        </p:nvSpPr>
        <p:spPr bwMode="auto">
          <a:xfrm>
            <a:off x="2438400" y="3028950"/>
            <a:ext cx="2706688" cy="1182688"/>
          </a:xfrm>
          <a:custGeom>
            <a:avLst/>
            <a:gdLst>
              <a:gd name="T0" fmla="*/ 1704 w 1705"/>
              <a:gd name="T1" fmla="*/ 744 h 745"/>
              <a:gd name="T2" fmla="*/ 744 w 1705"/>
              <a:gd name="T3" fmla="*/ 744 h 745"/>
              <a:gd name="T4" fmla="*/ 0 w 1705"/>
              <a:gd name="T5" fmla="*/ 0 h 745"/>
              <a:gd name="T6" fmla="*/ 0 60000 65536"/>
              <a:gd name="T7" fmla="*/ 0 60000 65536"/>
              <a:gd name="T8" fmla="*/ 0 60000 65536"/>
              <a:gd name="T9" fmla="*/ 0 w 1705"/>
              <a:gd name="T10" fmla="*/ 0 h 745"/>
              <a:gd name="T11" fmla="*/ 1705 w 1705"/>
              <a:gd name="T12" fmla="*/ 745 h 7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5" h="745">
                <a:moveTo>
                  <a:pt x="1704" y="744"/>
                </a:moveTo>
                <a:lnTo>
                  <a:pt x="744" y="74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234950" y="2254250"/>
            <a:ext cx="2959100" cy="292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488" tIns="44450" rIns="90488" bIns="44450" anchor="ctr"/>
          <a:lstStyle/>
          <a:p>
            <a:pPr eaLnBrk="0" hangingPunct="0">
              <a:defRPr/>
            </a:pPr>
            <a:r>
              <a:rPr lang="en-US" sz="1800" dirty="0"/>
              <a:t>Six  Categories</a:t>
            </a:r>
          </a:p>
          <a:p>
            <a:pPr eaLnBrk="0" hangingPunct="0">
              <a:defRPr/>
            </a:pPr>
            <a:r>
              <a:rPr lang="en-US" sz="1800" dirty="0"/>
              <a:t>Of New Products</a:t>
            </a:r>
          </a:p>
          <a:p>
            <a:pPr marL="342900" indent="-342900" eaLnBrk="0" hangingPunct="0">
              <a:buFontTx/>
              <a:buAutoNum type="arabicPlain" startAt="6"/>
              <a:defRPr/>
            </a:pPr>
            <a:r>
              <a:rPr lang="en-US" sz="1800" dirty="0" err="1"/>
              <a:t>Kategorite</a:t>
            </a:r>
            <a:r>
              <a:rPr lang="en-US" sz="1800" dirty="0"/>
              <a:t> e </a:t>
            </a:r>
          </a:p>
          <a:p>
            <a:pPr marL="342900" indent="-342900" eaLnBrk="0" hangingPunct="0">
              <a:defRPr/>
            </a:pPr>
            <a:r>
              <a:rPr lang="en-US" sz="1800" dirty="0" err="1"/>
              <a:t>produkteve</a:t>
            </a:r>
            <a:r>
              <a:rPr lang="en-US" sz="1800" dirty="0"/>
              <a:t> 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reja</a:t>
            </a:r>
            <a:endParaRPr lang="en-US" sz="1800" dirty="0"/>
          </a:p>
        </p:txBody>
      </p:sp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2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McGraw-Hill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smtClean="0"/>
              <a:t>Të krijuarit dhe të ushqyerit e një kultureje inovative</a:t>
            </a:r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4572000" y="3429000"/>
            <a:ext cx="0" cy="14398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57" name="Group 9"/>
          <p:cNvGrpSpPr>
            <a:grpSpLocks/>
          </p:cNvGrpSpPr>
          <p:nvPr/>
        </p:nvGrpSpPr>
        <p:grpSpPr bwMode="auto">
          <a:xfrm>
            <a:off x="4584700" y="2287588"/>
            <a:ext cx="2082800" cy="2536825"/>
            <a:chOff x="2888" y="1441"/>
            <a:chExt cx="1312" cy="1598"/>
          </a:xfrm>
        </p:grpSpPr>
        <p:sp>
          <p:nvSpPr>
            <p:cNvPr id="23583" name="Line 6"/>
            <p:cNvSpPr>
              <a:spLocks noChangeShapeType="1"/>
            </p:cNvSpPr>
            <p:nvPr/>
          </p:nvSpPr>
          <p:spPr bwMode="auto">
            <a:xfrm>
              <a:off x="2888" y="2260"/>
              <a:ext cx="1004" cy="779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Line 7"/>
            <p:cNvSpPr>
              <a:spLocks noChangeShapeType="1"/>
            </p:cNvSpPr>
            <p:nvPr/>
          </p:nvSpPr>
          <p:spPr bwMode="auto">
            <a:xfrm flipV="1">
              <a:off x="2888" y="2131"/>
              <a:ext cx="1312" cy="129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Line 8"/>
            <p:cNvSpPr>
              <a:spLocks noChangeShapeType="1"/>
            </p:cNvSpPr>
            <p:nvPr/>
          </p:nvSpPr>
          <p:spPr bwMode="auto">
            <a:xfrm flipV="1">
              <a:off x="2888" y="1441"/>
              <a:ext cx="637" cy="819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8" name="Group 13"/>
          <p:cNvGrpSpPr>
            <a:grpSpLocks/>
          </p:cNvGrpSpPr>
          <p:nvPr/>
        </p:nvGrpSpPr>
        <p:grpSpPr bwMode="auto">
          <a:xfrm>
            <a:off x="2451100" y="2281238"/>
            <a:ext cx="2133600" cy="2536825"/>
            <a:chOff x="1544" y="1437"/>
            <a:chExt cx="1344" cy="1598"/>
          </a:xfrm>
        </p:grpSpPr>
        <p:sp>
          <p:nvSpPr>
            <p:cNvPr id="23580" name="Line 10"/>
            <p:cNvSpPr>
              <a:spLocks noChangeShapeType="1"/>
            </p:cNvSpPr>
            <p:nvPr/>
          </p:nvSpPr>
          <p:spPr bwMode="auto">
            <a:xfrm flipH="1">
              <a:off x="1852" y="2256"/>
              <a:ext cx="1036" cy="779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Line 11"/>
            <p:cNvSpPr>
              <a:spLocks noChangeShapeType="1"/>
            </p:cNvSpPr>
            <p:nvPr/>
          </p:nvSpPr>
          <p:spPr bwMode="auto">
            <a:xfrm flipH="1" flipV="1">
              <a:off x="1544" y="2127"/>
              <a:ext cx="1344" cy="129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Line 12"/>
            <p:cNvSpPr>
              <a:spLocks noChangeShapeType="1"/>
            </p:cNvSpPr>
            <p:nvPr/>
          </p:nvSpPr>
          <p:spPr bwMode="auto">
            <a:xfrm flipH="1" flipV="1">
              <a:off x="2219" y="1437"/>
              <a:ext cx="669" cy="819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9" name="Oval 14"/>
          <p:cNvSpPr>
            <a:spLocks noChangeArrowheads="1"/>
          </p:cNvSpPr>
          <p:nvPr/>
        </p:nvSpPr>
        <p:spPr bwMode="auto">
          <a:xfrm>
            <a:off x="1820863" y="971550"/>
            <a:ext cx="2028825" cy="1585913"/>
          </a:xfrm>
          <a:prstGeom prst="ellipse">
            <a:avLst/>
          </a:prstGeom>
          <a:solidFill>
            <a:srgbClr val="FFFFCC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3560" name="Rectangle 15"/>
          <p:cNvSpPr>
            <a:spLocks noChangeArrowheads="1"/>
          </p:cNvSpPr>
          <p:nvPr/>
        </p:nvSpPr>
        <p:spPr bwMode="auto">
          <a:xfrm>
            <a:off x="2133600" y="1371600"/>
            <a:ext cx="1541463" cy="754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lnSpc>
                <a:spcPct val="80000"/>
              </a:lnSpc>
            </a:pPr>
            <a:r>
              <a:rPr lang="en-US" sz="1800">
                <a:latin typeface="Arial" charset="0"/>
              </a:rPr>
              <a:t>Shpërblim i mirë në rast suksesi</a:t>
            </a:r>
          </a:p>
        </p:txBody>
      </p:sp>
      <p:grpSp>
        <p:nvGrpSpPr>
          <p:cNvPr id="23561" name="Group 18"/>
          <p:cNvGrpSpPr>
            <a:grpSpLocks/>
          </p:cNvGrpSpPr>
          <p:nvPr/>
        </p:nvGrpSpPr>
        <p:grpSpPr bwMode="auto">
          <a:xfrm>
            <a:off x="428625" y="2551113"/>
            <a:ext cx="2028825" cy="1587500"/>
            <a:chOff x="270" y="1607"/>
            <a:chExt cx="1278" cy="1000"/>
          </a:xfrm>
        </p:grpSpPr>
        <p:sp>
          <p:nvSpPr>
            <p:cNvPr id="23578" name="Oval 16"/>
            <p:cNvSpPr>
              <a:spLocks noChangeArrowheads="1"/>
            </p:cNvSpPr>
            <p:nvPr/>
          </p:nvSpPr>
          <p:spPr bwMode="auto">
            <a:xfrm>
              <a:off x="270" y="1607"/>
              <a:ext cx="1278" cy="1000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3579" name="Rectangle 17"/>
            <p:cNvSpPr>
              <a:spLocks noChangeArrowheads="1"/>
            </p:cNvSpPr>
            <p:nvPr/>
          </p:nvSpPr>
          <p:spPr bwMode="auto">
            <a:xfrm>
              <a:off x="384" y="1824"/>
              <a:ext cx="1128" cy="6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sz="1800">
                  <a:latin typeface="Arial" charset="0"/>
                </a:rPr>
                <a:t>Mesazhe të kjarta rreth rëndësisë së iovacionit</a:t>
              </a:r>
            </a:p>
          </p:txBody>
        </p:sp>
      </p:grpSp>
      <p:grpSp>
        <p:nvGrpSpPr>
          <p:cNvPr id="23562" name="Group 21"/>
          <p:cNvGrpSpPr>
            <a:grpSpLocks/>
          </p:cNvGrpSpPr>
          <p:nvPr/>
        </p:nvGrpSpPr>
        <p:grpSpPr bwMode="auto">
          <a:xfrm>
            <a:off x="1011238" y="4375150"/>
            <a:ext cx="2036762" cy="1585913"/>
            <a:chOff x="637" y="2756"/>
            <a:chExt cx="1283" cy="999"/>
          </a:xfrm>
        </p:grpSpPr>
        <p:sp>
          <p:nvSpPr>
            <p:cNvPr id="23576" name="Oval 19"/>
            <p:cNvSpPr>
              <a:spLocks noChangeArrowheads="1"/>
            </p:cNvSpPr>
            <p:nvPr/>
          </p:nvSpPr>
          <p:spPr bwMode="auto">
            <a:xfrm>
              <a:off x="637" y="2756"/>
              <a:ext cx="1279" cy="999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3577" name="Rectangle 20"/>
            <p:cNvSpPr>
              <a:spLocks noChangeArrowheads="1"/>
            </p:cNvSpPr>
            <p:nvPr/>
          </p:nvSpPr>
          <p:spPr bwMode="auto">
            <a:xfrm>
              <a:off x="751" y="2880"/>
              <a:ext cx="1169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sz="1800">
                  <a:latin typeface="Arial" charset="0"/>
                </a:rPr>
                <a:t>Të shndërrohen fjalët në vepra</a:t>
              </a:r>
            </a:p>
          </p:txBody>
        </p:sp>
      </p:grpSp>
      <p:grpSp>
        <p:nvGrpSpPr>
          <p:cNvPr id="23563" name="Group 24"/>
          <p:cNvGrpSpPr>
            <a:grpSpLocks/>
          </p:cNvGrpSpPr>
          <p:nvPr/>
        </p:nvGrpSpPr>
        <p:grpSpPr bwMode="auto">
          <a:xfrm>
            <a:off x="3556000" y="4906963"/>
            <a:ext cx="2030413" cy="1585912"/>
            <a:chOff x="2240" y="3091"/>
            <a:chExt cx="1279" cy="999"/>
          </a:xfrm>
        </p:grpSpPr>
        <p:sp>
          <p:nvSpPr>
            <p:cNvPr id="23574" name="Oval 22"/>
            <p:cNvSpPr>
              <a:spLocks noChangeArrowheads="1"/>
            </p:cNvSpPr>
            <p:nvPr/>
          </p:nvSpPr>
          <p:spPr bwMode="auto">
            <a:xfrm>
              <a:off x="2240" y="3091"/>
              <a:ext cx="1279" cy="999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2448" y="3312"/>
              <a:ext cx="916" cy="6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sz="1800">
                  <a:latin typeface="Arial" charset="0"/>
                </a:rPr>
                <a:t>Resistencë ndaj përgjegjes JO</a:t>
              </a:r>
            </a:p>
          </p:txBody>
        </p:sp>
      </p:grpSp>
      <p:grpSp>
        <p:nvGrpSpPr>
          <p:cNvPr id="23564" name="Group 27"/>
          <p:cNvGrpSpPr>
            <a:grpSpLocks/>
          </p:cNvGrpSpPr>
          <p:nvPr/>
        </p:nvGrpSpPr>
        <p:grpSpPr bwMode="auto">
          <a:xfrm>
            <a:off x="6684963" y="2551113"/>
            <a:ext cx="2030412" cy="1587500"/>
            <a:chOff x="4211" y="1607"/>
            <a:chExt cx="1279" cy="1000"/>
          </a:xfrm>
        </p:grpSpPr>
        <p:sp>
          <p:nvSpPr>
            <p:cNvPr id="23572" name="Oval 25"/>
            <p:cNvSpPr>
              <a:spLocks noChangeArrowheads="1"/>
            </p:cNvSpPr>
            <p:nvPr/>
          </p:nvSpPr>
          <p:spPr bwMode="auto">
            <a:xfrm>
              <a:off x="4211" y="1607"/>
              <a:ext cx="1279" cy="1000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3573" name="Rectangle 26"/>
            <p:cNvSpPr>
              <a:spLocks noChangeArrowheads="1"/>
            </p:cNvSpPr>
            <p:nvPr/>
          </p:nvSpPr>
          <p:spPr bwMode="auto">
            <a:xfrm>
              <a:off x="4320" y="1632"/>
              <a:ext cx="1152" cy="8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sz="1800">
                  <a:latin typeface="Arial" charset="0"/>
                </a:rPr>
                <a:t>Tu jepet fleksibilitet atyre të cilët janë të angazhuar në projekte të ndjeshme</a:t>
              </a:r>
            </a:p>
          </p:txBody>
        </p:sp>
      </p:grpSp>
      <p:sp>
        <p:nvSpPr>
          <p:cNvPr id="23565" name="Oval 28"/>
          <p:cNvSpPr>
            <a:spLocks noChangeArrowheads="1"/>
          </p:cNvSpPr>
          <p:nvPr/>
        </p:nvSpPr>
        <p:spPr bwMode="auto">
          <a:xfrm>
            <a:off x="5262563" y="971550"/>
            <a:ext cx="2028825" cy="1585913"/>
          </a:xfrm>
          <a:prstGeom prst="ellipse">
            <a:avLst/>
          </a:prstGeom>
          <a:solidFill>
            <a:srgbClr val="FFFFCC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3566" name="Rectangle 29"/>
          <p:cNvSpPr>
            <a:spLocks noChangeArrowheads="1"/>
          </p:cNvSpPr>
          <p:nvPr/>
        </p:nvSpPr>
        <p:spPr bwMode="auto">
          <a:xfrm>
            <a:off x="5715000" y="1371600"/>
            <a:ext cx="1371600" cy="754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lnSpc>
                <a:spcPct val="80000"/>
              </a:lnSpc>
            </a:pPr>
            <a:r>
              <a:rPr lang="en-US" sz="1800">
                <a:latin typeface="Arial" charset="0"/>
              </a:rPr>
              <a:t>Tolerancë ndaj mos suksesit</a:t>
            </a:r>
          </a:p>
        </p:txBody>
      </p:sp>
      <p:grpSp>
        <p:nvGrpSpPr>
          <p:cNvPr id="23567" name="Group 32"/>
          <p:cNvGrpSpPr>
            <a:grpSpLocks/>
          </p:cNvGrpSpPr>
          <p:nvPr/>
        </p:nvGrpSpPr>
        <p:grpSpPr bwMode="auto">
          <a:xfrm>
            <a:off x="6065838" y="4425950"/>
            <a:ext cx="2030412" cy="1585913"/>
            <a:chOff x="3821" y="2788"/>
            <a:chExt cx="1279" cy="999"/>
          </a:xfrm>
        </p:grpSpPr>
        <p:sp>
          <p:nvSpPr>
            <p:cNvPr id="23570" name="Oval 30"/>
            <p:cNvSpPr>
              <a:spLocks noChangeArrowheads="1"/>
            </p:cNvSpPr>
            <p:nvPr/>
          </p:nvSpPr>
          <p:spPr bwMode="auto">
            <a:xfrm>
              <a:off x="3821" y="2788"/>
              <a:ext cx="1279" cy="999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3571" name="Rectangle 31"/>
            <p:cNvSpPr>
              <a:spLocks noChangeArrowheads="1"/>
            </p:cNvSpPr>
            <p:nvPr/>
          </p:nvSpPr>
          <p:spPr bwMode="auto">
            <a:xfrm>
              <a:off x="3984" y="3120"/>
              <a:ext cx="1052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en-US" sz="1800">
                  <a:latin typeface="Arial" charset="0"/>
                </a:rPr>
                <a:t>Të jetë i/e arritshme</a:t>
              </a:r>
            </a:p>
          </p:txBody>
        </p:sp>
      </p:grpSp>
      <p:sp>
        <p:nvSpPr>
          <p:cNvPr id="23568" name="Rectangle 33"/>
          <p:cNvSpPr>
            <a:spLocks noChangeArrowheads="1"/>
          </p:cNvSpPr>
          <p:nvPr/>
        </p:nvSpPr>
        <p:spPr bwMode="auto">
          <a:xfrm>
            <a:off x="3429000" y="2819400"/>
            <a:ext cx="2249488" cy="1392238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3569" name="Rectangle 34"/>
          <p:cNvSpPr>
            <a:spLocks noChangeArrowheads="1"/>
          </p:cNvSpPr>
          <p:nvPr/>
        </p:nvSpPr>
        <p:spPr bwMode="auto">
          <a:xfrm>
            <a:off x="3657600" y="3140075"/>
            <a:ext cx="1828800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b="1">
                <a:latin typeface="Arial" charset="0"/>
              </a:rPr>
              <a:t>Kulturë Inovative</a:t>
            </a: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3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McGraw-Hill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8 Hapat e procesit të zhvillimit të produktit të ri</a:t>
            </a:r>
          </a:p>
        </p:txBody>
      </p:sp>
      <p:grpSp>
        <p:nvGrpSpPr>
          <p:cNvPr id="25604" name="Group 13"/>
          <p:cNvGrpSpPr>
            <a:grpSpLocks/>
          </p:cNvGrpSpPr>
          <p:nvPr/>
        </p:nvGrpSpPr>
        <p:grpSpPr bwMode="auto">
          <a:xfrm>
            <a:off x="1609725" y="1249363"/>
            <a:ext cx="5926138" cy="4799012"/>
            <a:chOff x="1014" y="787"/>
            <a:chExt cx="3733" cy="3023"/>
          </a:xfrm>
        </p:grpSpPr>
        <p:sp>
          <p:nvSpPr>
            <p:cNvPr id="25614" name="AutoShape 5"/>
            <p:cNvSpPr>
              <a:spLocks noChangeArrowheads="1"/>
            </p:cNvSpPr>
            <p:nvPr/>
          </p:nvSpPr>
          <p:spPr bwMode="auto">
            <a:xfrm rot="10800000">
              <a:off x="1014" y="3210"/>
              <a:ext cx="3733" cy="60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rgbClr val="E5E589"/>
                </a:gs>
                <a:gs pos="100000">
                  <a:srgbClr val="FFFF99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15" name="AutoShape 6"/>
            <p:cNvSpPr>
              <a:spLocks noChangeArrowheads="1"/>
            </p:cNvSpPr>
            <p:nvPr/>
          </p:nvSpPr>
          <p:spPr bwMode="auto">
            <a:xfrm rot="10800000">
              <a:off x="1014" y="2864"/>
              <a:ext cx="3733" cy="60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rgbClr val="E5E589"/>
                </a:gs>
                <a:gs pos="100000">
                  <a:srgbClr val="FFFF99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16" name="AutoShape 7"/>
            <p:cNvSpPr>
              <a:spLocks noChangeArrowheads="1"/>
            </p:cNvSpPr>
            <p:nvPr/>
          </p:nvSpPr>
          <p:spPr bwMode="auto">
            <a:xfrm rot="10800000">
              <a:off x="1014" y="2518"/>
              <a:ext cx="3733" cy="60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rgbClr val="E5E589"/>
                </a:gs>
                <a:gs pos="100000">
                  <a:srgbClr val="FFFF99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17" name="AutoShape 8"/>
            <p:cNvSpPr>
              <a:spLocks noChangeArrowheads="1"/>
            </p:cNvSpPr>
            <p:nvPr/>
          </p:nvSpPr>
          <p:spPr bwMode="auto">
            <a:xfrm rot="10800000">
              <a:off x="1014" y="2172"/>
              <a:ext cx="3733" cy="599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rgbClr val="E5E589"/>
                </a:gs>
                <a:gs pos="100000">
                  <a:srgbClr val="FFFF99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18" name="AutoShape 9"/>
            <p:cNvSpPr>
              <a:spLocks noChangeArrowheads="1"/>
            </p:cNvSpPr>
            <p:nvPr/>
          </p:nvSpPr>
          <p:spPr bwMode="auto">
            <a:xfrm rot="10800000">
              <a:off x="1014" y="1826"/>
              <a:ext cx="3733" cy="599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rgbClr val="E5E589"/>
                </a:gs>
                <a:gs pos="100000">
                  <a:srgbClr val="FFFF99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19" name="AutoShape 10"/>
            <p:cNvSpPr>
              <a:spLocks noChangeArrowheads="1"/>
            </p:cNvSpPr>
            <p:nvPr/>
          </p:nvSpPr>
          <p:spPr bwMode="auto">
            <a:xfrm rot="10800000">
              <a:off x="1014" y="1479"/>
              <a:ext cx="3733" cy="60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rgbClr val="E5E589"/>
                </a:gs>
                <a:gs pos="100000">
                  <a:srgbClr val="FFFF99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20" name="AutoShape 11"/>
            <p:cNvSpPr>
              <a:spLocks noChangeArrowheads="1"/>
            </p:cNvSpPr>
            <p:nvPr/>
          </p:nvSpPr>
          <p:spPr bwMode="auto">
            <a:xfrm rot="10800000">
              <a:off x="1014" y="1133"/>
              <a:ext cx="3733" cy="60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rgbClr val="E5E589"/>
                </a:gs>
                <a:gs pos="100000">
                  <a:srgbClr val="FFFF99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5621" name="AutoShape 12"/>
            <p:cNvSpPr>
              <a:spLocks noChangeArrowheads="1"/>
            </p:cNvSpPr>
            <p:nvPr/>
          </p:nvSpPr>
          <p:spPr bwMode="auto">
            <a:xfrm rot="10800000">
              <a:off x="1014" y="787"/>
              <a:ext cx="3733" cy="60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rgbClr val="E5E589"/>
                </a:gs>
                <a:gs pos="100000">
                  <a:srgbClr val="FFFF99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25605" name="Rectangle 14"/>
          <p:cNvSpPr>
            <a:spLocks noChangeArrowheads="1"/>
          </p:cNvSpPr>
          <p:nvPr/>
        </p:nvSpPr>
        <p:spPr bwMode="auto">
          <a:xfrm>
            <a:off x="3973513" y="2747963"/>
            <a:ext cx="11969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Projektimi</a:t>
            </a:r>
          </a:p>
        </p:txBody>
      </p:sp>
      <p:sp>
        <p:nvSpPr>
          <p:cNvPr id="25606" name="Rectangle 15"/>
          <p:cNvSpPr>
            <a:spLocks noChangeArrowheads="1"/>
          </p:cNvSpPr>
          <p:nvPr/>
        </p:nvSpPr>
        <p:spPr bwMode="auto">
          <a:xfrm>
            <a:off x="3570288" y="3246438"/>
            <a:ext cx="2003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Testimi i konceptit</a:t>
            </a:r>
          </a:p>
        </p:txBody>
      </p:sp>
      <p:sp>
        <p:nvSpPr>
          <p:cNvPr id="25607" name="Rectangle 16"/>
          <p:cNvSpPr>
            <a:spLocks noChangeArrowheads="1"/>
          </p:cNvSpPr>
          <p:nvPr/>
        </p:nvSpPr>
        <p:spPr bwMode="auto">
          <a:xfrm>
            <a:off x="3582988" y="3773488"/>
            <a:ext cx="19780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Analiza e biznesit</a:t>
            </a:r>
          </a:p>
        </p:txBody>
      </p:sp>
      <p:sp>
        <p:nvSpPr>
          <p:cNvPr id="25608" name="Rectangle 17"/>
          <p:cNvSpPr>
            <a:spLocks noChangeArrowheads="1"/>
          </p:cNvSpPr>
          <p:nvPr/>
        </p:nvSpPr>
        <p:spPr bwMode="auto">
          <a:xfrm>
            <a:off x="3532188" y="4275138"/>
            <a:ext cx="20796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Zhvillimi i produktit</a:t>
            </a:r>
          </a:p>
        </p:txBody>
      </p:sp>
      <p:sp>
        <p:nvSpPr>
          <p:cNvPr id="25609" name="Rectangle 18"/>
          <p:cNvSpPr>
            <a:spLocks noChangeArrowheads="1"/>
          </p:cNvSpPr>
          <p:nvPr/>
        </p:nvSpPr>
        <p:spPr bwMode="auto">
          <a:xfrm>
            <a:off x="3705225" y="4900613"/>
            <a:ext cx="1733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Testimi i Tregut</a:t>
            </a:r>
          </a:p>
        </p:txBody>
      </p:sp>
      <p:sp>
        <p:nvSpPr>
          <p:cNvPr id="25610" name="Rectangle 19"/>
          <p:cNvSpPr>
            <a:spLocks noChangeArrowheads="1"/>
          </p:cNvSpPr>
          <p:nvPr/>
        </p:nvSpPr>
        <p:spPr bwMode="auto">
          <a:xfrm>
            <a:off x="3736975" y="5451475"/>
            <a:ext cx="167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Komercializimi</a:t>
            </a:r>
          </a:p>
        </p:txBody>
      </p:sp>
      <p:sp>
        <p:nvSpPr>
          <p:cNvPr id="25611" name="Rectangle 20"/>
          <p:cNvSpPr>
            <a:spLocks noChangeArrowheads="1"/>
          </p:cNvSpPr>
          <p:nvPr/>
        </p:nvSpPr>
        <p:spPr bwMode="auto">
          <a:xfrm>
            <a:off x="3179763" y="1454150"/>
            <a:ext cx="2784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Strategjia e produktit të ri</a:t>
            </a:r>
          </a:p>
        </p:txBody>
      </p:sp>
      <p:sp>
        <p:nvSpPr>
          <p:cNvPr id="25612" name="Rectangle 21"/>
          <p:cNvSpPr>
            <a:spLocks noChangeArrowheads="1"/>
          </p:cNvSpPr>
          <p:nvPr/>
        </p:nvSpPr>
        <p:spPr bwMode="auto">
          <a:xfrm>
            <a:off x="3768725" y="2119313"/>
            <a:ext cx="1606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Lindja e ideve</a:t>
            </a:r>
          </a:p>
        </p:txBody>
      </p:sp>
      <p:sp>
        <p:nvSpPr>
          <p:cNvPr id="25613" name="Rectangle 22"/>
          <p:cNvSpPr>
            <a:spLocks noChangeArrowheads="1"/>
          </p:cNvSpPr>
          <p:nvPr/>
        </p:nvSpPr>
        <p:spPr bwMode="auto">
          <a:xfrm>
            <a:off x="3354388" y="5997575"/>
            <a:ext cx="2436812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US" b="1">
                <a:latin typeface="Arial" charset="0"/>
              </a:rPr>
              <a:t>PRODUKTI I RI </a:t>
            </a: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Hapat e procesit të zhvillimit të produktit të ri</a:t>
            </a:r>
          </a:p>
        </p:txBody>
      </p:sp>
      <p:pic>
        <p:nvPicPr>
          <p:cNvPr id="27650" name="Picture 2" descr="http://www.adept-plm.com/images/npd_f2b_proces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6868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http://www.referenceforbusiness.com/management/images/eom_0005_0001_0_img01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610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Pages>8899508</Pages>
  <Words>398</Words>
  <Application>Microsoft Office PowerPoint</Application>
  <PresentationFormat>On-screen Show (4:3)</PresentationFormat>
  <Paragraphs>106</Paragraphs>
  <Slides>12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temp</vt:lpstr>
      <vt:lpstr>Chart</vt:lpstr>
      <vt:lpstr>Bazat e Marketingut</vt:lpstr>
      <vt:lpstr>Learning objectives </vt:lpstr>
      <vt:lpstr>Objektivat mesimore te ketij kapitulli</vt:lpstr>
      <vt:lpstr>Cka eshte Produkti?</vt:lpstr>
      <vt:lpstr>Categories of New Products</vt:lpstr>
      <vt:lpstr>Të krijuarit dhe të ushqyerit e një kultureje inovative</vt:lpstr>
      <vt:lpstr>8 Hapat e procesit të zhvillimit të produktit të ri</vt:lpstr>
      <vt:lpstr>Hapat e procesit të zhvillimit të produktit të ri</vt:lpstr>
      <vt:lpstr>Slide 9</vt:lpstr>
      <vt:lpstr>Stage gate process npd</vt:lpstr>
      <vt:lpstr>“Shpërndarja” e inovacionit</vt:lpstr>
      <vt:lpstr>Strategjitë e zëvendesimit të produktit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Jobber: Marketing Chapter 8</dc:title>
  <dc:subject>Developing New Products</dc:subject>
  <dc:creator>Mike Cotterell</dc:creator>
  <cp:lastModifiedBy>AAB RIINVEST</cp:lastModifiedBy>
  <cp:revision>6</cp:revision>
  <cp:lastPrinted>1998-10-16T20:40:31Z</cp:lastPrinted>
  <dcterms:created xsi:type="dcterms:W3CDTF">1998-02-06T07:36:54Z</dcterms:created>
  <dcterms:modified xsi:type="dcterms:W3CDTF">2002-12-01T17:26:32Z</dcterms:modified>
</cp:coreProperties>
</file>