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4"/>
  </p:notesMasterIdLst>
  <p:handoutMasterIdLst>
    <p:handoutMasterId r:id="rId45"/>
  </p:handoutMasterIdLst>
  <p:sldIdLst>
    <p:sldId id="256" r:id="rId2"/>
    <p:sldId id="281" r:id="rId3"/>
    <p:sldId id="282" r:id="rId4"/>
    <p:sldId id="283" r:id="rId5"/>
    <p:sldId id="284" r:id="rId6"/>
    <p:sldId id="285" r:id="rId7"/>
    <p:sldId id="257" r:id="rId8"/>
    <p:sldId id="258" r:id="rId9"/>
    <p:sldId id="286" r:id="rId10"/>
    <p:sldId id="287" r:id="rId11"/>
    <p:sldId id="289" r:id="rId12"/>
    <p:sldId id="290" r:id="rId13"/>
    <p:sldId id="291" r:id="rId14"/>
    <p:sldId id="292" r:id="rId15"/>
    <p:sldId id="293" r:id="rId16"/>
    <p:sldId id="294" r:id="rId17"/>
    <p:sldId id="295" r:id="rId18"/>
    <p:sldId id="296" r:id="rId19"/>
    <p:sldId id="259" r:id="rId20"/>
    <p:sldId id="297" r:id="rId21"/>
    <p:sldId id="264" r:id="rId22"/>
    <p:sldId id="298" r:id="rId23"/>
    <p:sldId id="300" r:id="rId24"/>
    <p:sldId id="301" r:id="rId25"/>
    <p:sldId id="265" r:id="rId26"/>
    <p:sldId id="288" r:id="rId27"/>
    <p:sldId id="299" r:id="rId28"/>
    <p:sldId id="266" r:id="rId29"/>
    <p:sldId id="267" r:id="rId30"/>
    <p:sldId id="268" r:id="rId31"/>
    <p:sldId id="269" r:id="rId32"/>
    <p:sldId id="270" r:id="rId33"/>
    <p:sldId id="271" r:id="rId34"/>
    <p:sldId id="272" r:id="rId35"/>
    <p:sldId id="273" r:id="rId36"/>
    <p:sldId id="274" r:id="rId37"/>
    <p:sldId id="275" r:id="rId38"/>
    <p:sldId id="276" r:id="rId39"/>
    <p:sldId id="277" r:id="rId40"/>
    <p:sldId id="278" r:id="rId41"/>
    <p:sldId id="279" r:id="rId42"/>
    <p:sldId id="280" r:id="rId43"/>
  </p:sldIdLst>
  <p:sldSz cx="9144000" cy="6858000" type="screen4x3"/>
  <p:notesSz cx="6858000" cy="9144000"/>
  <p:kinsoku lang="ja-JP" invalStChars=""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FF99"/>
    <a:srgbClr val="FFFFCC"/>
    <a:srgbClr val="CCECFF"/>
    <a:srgbClr val="6699FF"/>
    <a:srgbClr val="FFCC00"/>
    <a:srgbClr val="FF7C80"/>
    <a:srgbClr val="FF9999"/>
    <a:srgbClr val="FF00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p:spPr>
      </p:sp>
      <p:sp>
        <p:nvSpPr>
          <p:cNvPr id="2051" name="Rectangle 3"/>
          <p:cNvSpPr>
            <a:spLocks noGrp="1" noChangeArrowheads="1"/>
          </p:cNvSpPr>
          <p:nvPr>
            <p:ph type="body" sz="quarter" idx="3"/>
          </p:nvPr>
        </p:nvSpPr>
        <p:spPr bwMode="auto">
          <a:xfrm>
            <a:off x="946150" y="4360863"/>
            <a:ext cx="4962525" cy="4075112"/>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notesStyle>
    <a:lvl1pPr algn="l" defTabSz="7493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4025" algn="l" defTabSz="7493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06463" algn="l" defTabSz="7493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60488" algn="l" defTabSz="7493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14513" algn="l" defTabSz="7493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886200" y="0"/>
            <a:ext cx="2973388" cy="457200"/>
          </a:xfrm>
          <a:prstGeom prst="rect">
            <a:avLst/>
          </a:prstGeom>
          <a:noFill/>
          <a:ln w="12700">
            <a:noFill/>
            <a:miter lim="800000"/>
            <a:headEnd/>
            <a:tailEnd/>
          </a:ln>
          <a:effectLst/>
        </p:spPr>
        <p:txBody>
          <a:bodyPr wrap="none" anchor="ctr"/>
          <a:lstStyle/>
          <a:p>
            <a:endParaRPr lang="en-US"/>
          </a:p>
        </p:txBody>
      </p:sp>
      <p:sp>
        <p:nvSpPr>
          <p:cNvPr id="5123" name="Rectangle 3"/>
          <p:cNvSpPr>
            <a:spLocks noChangeArrowheads="1"/>
          </p:cNvSpPr>
          <p:nvPr/>
        </p:nvSpPr>
        <p:spPr bwMode="auto">
          <a:xfrm>
            <a:off x="3886200" y="8685213"/>
            <a:ext cx="2973388" cy="458787"/>
          </a:xfrm>
          <a:prstGeom prst="rect">
            <a:avLst/>
          </a:prstGeom>
          <a:noFill/>
          <a:ln w="12700">
            <a:noFill/>
            <a:miter lim="800000"/>
            <a:headEnd/>
            <a:tailEnd/>
          </a:ln>
          <a:effectLst/>
        </p:spPr>
        <p:txBody>
          <a:bodyPr lIns="19050" tIns="0" rIns="19050" bIns="0" anchor="b"/>
          <a:lstStyle/>
          <a:p>
            <a:pPr algn="r" defTabSz="898525"/>
            <a:r>
              <a:rPr lang="en-US" sz="1000" i="1"/>
              <a:t>1</a:t>
            </a:r>
          </a:p>
        </p:txBody>
      </p:sp>
      <p:sp>
        <p:nvSpPr>
          <p:cNvPr id="5124" name="Rectangle 4"/>
          <p:cNvSpPr>
            <a:spLocks noChangeArrowheads="1"/>
          </p:cNvSpPr>
          <p:nvPr/>
        </p:nvSpPr>
        <p:spPr bwMode="auto">
          <a:xfrm>
            <a:off x="-1588" y="8685213"/>
            <a:ext cx="2971801" cy="458787"/>
          </a:xfrm>
          <a:prstGeom prst="rect">
            <a:avLst/>
          </a:prstGeom>
          <a:noFill/>
          <a:ln w="12700">
            <a:noFill/>
            <a:miter lim="800000"/>
            <a:headEnd/>
            <a:tailEnd/>
          </a:ln>
          <a:effectLst/>
        </p:spPr>
        <p:txBody>
          <a:bodyPr wrap="none" anchor="ctr"/>
          <a:lstStyle/>
          <a:p>
            <a:endParaRPr lang="en-US"/>
          </a:p>
        </p:txBody>
      </p:sp>
      <p:sp>
        <p:nvSpPr>
          <p:cNvPr id="5125" name="Rectangle 5"/>
          <p:cNvSpPr>
            <a:spLocks noChangeArrowheads="1"/>
          </p:cNvSpPr>
          <p:nvPr/>
        </p:nvSpPr>
        <p:spPr bwMode="auto">
          <a:xfrm>
            <a:off x="-1588" y="0"/>
            <a:ext cx="2971801" cy="457200"/>
          </a:xfrm>
          <a:prstGeom prst="rect">
            <a:avLst/>
          </a:prstGeom>
          <a:noFill/>
          <a:ln w="12700">
            <a:noFill/>
            <a:miter lim="800000"/>
            <a:headEnd/>
            <a:tailEnd/>
          </a:ln>
          <a:effectLst/>
        </p:spPr>
        <p:txBody>
          <a:bodyPr wrap="none" anchor="ctr"/>
          <a:lstStyle/>
          <a:p>
            <a:endParaRPr lang="en-US"/>
          </a:p>
        </p:txBody>
      </p:sp>
      <p:sp>
        <p:nvSpPr>
          <p:cNvPr id="5126" name="Rectangle 6"/>
          <p:cNvSpPr>
            <a:spLocks noChangeArrowheads="1"/>
          </p:cNvSpPr>
          <p:nvPr/>
        </p:nvSpPr>
        <p:spPr bwMode="auto">
          <a:xfrm>
            <a:off x="3894138" y="0"/>
            <a:ext cx="2941637" cy="419100"/>
          </a:xfrm>
          <a:prstGeom prst="rect">
            <a:avLst/>
          </a:prstGeom>
          <a:noFill/>
          <a:ln w="12700">
            <a:noFill/>
            <a:miter lim="800000"/>
            <a:headEnd/>
            <a:tailEnd/>
          </a:ln>
          <a:effectLst/>
        </p:spPr>
        <p:txBody>
          <a:bodyPr wrap="none" anchor="ctr"/>
          <a:lstStyle/>
          <a:p>
            <a:endParaRPr lang="en-US"/>
          </a:p>
        </p:txBody>
      </p:sp>
      <p:sp>
        <p:nvSpPr>
          <p:cNvPr id="5127" name="Rectangle 7"/>
          <p:cNvSpPr>
            <a:spLocks noChangeArrowheads="1"/>
          </p:cNvSpPr>
          <p:nvPr/>
        </p:nvSpPr>
        <p:spPr bwMode="auto">
          <a:xfrm>
            <a:off x="3894138" y="8648700"/>
            <a:ext cx="2941637" cy="495300"/>
          </a:xfrm>
          <a:prstGeom prst="rect">
            <a:avLst/>
          </a:prstGeom>
          <a:noFill/>
          <a:ln w="12700">
            <a:noFill/>
            <a:miter lim="800000"/>
            <a:headEnd/>
            <a:tailEnd/>
          </a:ln>
          <a:effectLst/>
        </p:spPr>
        <p:txBody>
          <a:bodyPr lIns="19050" tIns="0" rIns="19050" bIns="0" anchor="b"/>
          <a:lstStyle/>
          <a:p>
            <a:pPr algn="r" defTabSz="749300"/>
            <a:r>
              <a:rPr lang="en-US" sz="1000" i="1"/>
              <a:t>1</a:t>
            </a:r>
          </a:p>
        </p:txBody>
      </p:sp>
      <p:sp>
        <p:nvSpPr>
          <p:cNvPr id="5128" name="Rectangle 8"/>
          <p:cNvSpPr>
            <a:spLocks noChangeArrowheads="1"/>
          </p:cNvSpPr>
          <p:nvPr/>
        </p:nvSpPr>
        <p:spPr bwMode="auto">
          <a:xfrm>
            <a:off x="17463" y="8648700"/>
            <a:ext cx="2943225" cy="495300"/>
          </a:xfrm>
          <a:prstGeom prst="rect">
            <a:avLst/>
          </a:prstGeom>
          <a:noFill/>
          <a:ln w="12700">
            <a:noFill/>
            <a:miter lim="800000"/>
            <a:headEnd/>
            <a:tailEnd/>
          </a:ln>
          <a:effectLst/>
        </p:spPr>
        <p:txBody>
          <a:bodyPr wrap="none" anchor="ctr"/>
          <a:lstStyle/>
          <a:p>
            <a:endParaRPr lang="en-US"/>
          </a:p>
        </p:txBody>
      </p:sp>
      <p:sp>
        <p:nvSpPr>
          <p:cNvPr id="5129" name="Rectangle 9"/>
          <p:cNvSpPr>
            <a:spLocks noChangeArrowheads="1"/>
          </p:cNvSpPr>
          <p:nvPr/>
        </p:nvSpPr>
        <p:spPr bwMode="auto">
          <a:xfrm>
            <a:off x="17463" y="0"/>
            <a:ext cx="2943225" cy="419100"/>
          </a:xfrm>
          <a:prstGeom prst="rect">
            <a:avLst/>
          </a:prstGeom>
          <a:noFill/>
          <a:ln w="12700">
            <a:noFill/>
            <a:miter lim="800000"/>
            <a:headEnd/>
            <a:tailEnd/>
          </a:ln>
          <a:effectLst/>
        </p:spPr>
        <p:txBody>
          <a:bodyPr wrap="none" anchor="ctr"/>
          <a:lstStyle/>
          <a:p>
            <a:endParaRPr lang="en-US"/>
          </a:p>
        </p:txBody>
      </p:sp>
      <p:sp>
        <p:nvSpPr>
          <p:cNvPr id="5130" name="Rectangle 10"/>
          <p:cNvSpPr>
            <a:spLocks noGrp="1" noRot="1" noChangeAspect="1" noChangeArrowheads="1" noTextEdit="1"/>
          </p:cNvSpPr>
          <p:nvPr>
            <p:ph type="sldImg"/>
          </p:nvPr>
        </p:nvSpPr>
        <p:spPr>
          <a:xfrm>
            <a:off x="1150938" y="692150"/>
            <a:ext cx="4556125" cy="3416300"/>
          </a:xfrm>
          <a:ln cap="flat"/>
        </p:spPr>
      </p:sp>
      <p:sp>
        <p:nvSpPr>
          <p:cNvPr id="5131" name="Rectangle 11"/>
          <p:cNvSpPr>
            <a:spLocks noGrp="1" noChangeArrowheads="1"/>
          </p:cNvSpPr>
          <p:nvPr>
            <p:ph type="body" idx="1"/>
          </p:nvPr>
        </p:nvSpPr>
        <p:spPr>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ln/>
        </p:spPr>
        <p:txBody>
          <a:bodyPr/>
          <a:lstStyle/>
          <a:p>
            <a:endParaRPr lang="en-US"/>
          </a:p>
        </p:txBody>
      </p:sp>
      <p:sp>
        <p:nvSpPr>
          <p:cNvPr id="25603"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ln/>
        </p:spPr>
        <p:txBody>
          <a:bodyPr/>
          <a:lstStyle/>
          <a:p>
            <a:endParaRPr lang="en-US"/>
          </a:p>
        </p:txBody>
      </p:sp>
      <p:sp>
        <p:nvSpPr>
          <p:cNvPr id="27651"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ln/>
        </p:spPr>
        <p:txBody>
          <a:bodyPr/>
          <a:lstStyle/>
          <a:p>
            <a:endParaRPr lang="en-US"/>
          </a:p>
        </p:txBody>
      </p:sp>
      <p:sp>
        <p:nvSpPr>
          <p:cNvPr id="2969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ln/>
        </p:spPr>
        <p:txBody>
          <a:bodyPr/>
          <a:lstStyle/>
          <a:p>
            <a:endParaRPr lang="en-US"/>
          </a:p>
        </p:txBody>
      </p:sp>
      <p:sp>
        <p:nvSpPr>
          <p:cNvPr id="31747"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ln/>
        </p:spPr>
        <p:txBody>
          <a:bodyPr/>
          <a:lstStyle/>
          <a:p>
            <a:endParaRPr lang="en-US"/>
          </a:p>
        </p:txBody>
      </p:sp>
      <p:sp>
        <p:nvSpPr>
          <p:cNvPr id="33795"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ln/>
        </p:spPr>
        <p:txBody>
          <a:bodyPr/>
          <a:lstStyle/>
          <a:p>
            <a:endParaRPr lang="en-US"/>
          </a:p>
        </p:txBody>
      </p:sp>
      <p:sp>
        <p:nvSpPr>
          <p:cNvPr id="35843"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ln/>
        </p:spPr>
        <p:txBody>
          <a:bodyPr/>
          <a:lstStyle/>
          <a:p>
            <a:endParaRPr lang="en-US"/>
          </a:p>
        </p:txBody>
      </p:sp>
      <p:sp>
        <p:nvSpPr>
          <p:cNvPr id="37891"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ln/>
        </p:spPr>
        <p:txBody>
          <a:bodyPr/>
          <a:lstStyle/>
          <a:p>
            <a:endParaRPr lang="en-US"/>
          </a:p>
        </p:txBody>
      </p:sp>
      <p:sp>
        <p:nvSpPr>
          <p:cNvPr id="3993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ln/>
        </p:spPr>
        <p:txBody>
          <a:bodyPr/>
          <a:lstStyle/>
          <a:p>
            <a:endParaRPr lang="en-US"/>
          </a:p>
        </p:txBody>
      </p:sp>
      <p:sp>
        <p:nvSpPr>
          <p:cNvPr id="41987"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ln/>
        </p:spPr>
        <p:txBody>
          <a:bodyPr/>
          <a:lstStyle/>
          <a:p>
            <a:r>
              <a:rPr lang="en-US" dirty="0" err="1" smtClean="0"/>
              <a:t>Rritja</a:t>
            </a:r>
            <a:r>
              <a:rPr lang="en-US" dirty="0" smtClean="0"/>
              <a:t> e </a:t>
            </a:r>
            <a:r>
              <a:rPr lang="en-US" dirty="0" err="1" smtClean="0"/>
              <a:t>e</a:t>
            </a:r>
            <a:r>
              <a:rPr lang="en-US" dirty="0" smtClean="0"/>
              <a:t> </a:t>
            </a:r>
            <a:r>
              <a:rPr lang="en-US" dirty="0" err="1" smtClean="0"/>
              <a:t>volumit</a:t>
            </a:r>
            <a:r>
              <a:rPr lang="en-US" dirty="0" smtClean="0"/>
              <a:t> </a:t>
            </a:r>
            <a:r>
              <a:rPr lang="en-US" dirty="0" err="1" smtClean="0"/>
              <a:t>shites</a:t>
            </a:r>
            <a:r>
              <a:rPr lang="en-US" dirty="0" smtClean="0"/>
              <a:t> </a:t>
            </a:r>
          </a:p>
          <a:p>
            <a:pPr marL="228600" indent="-228600">
              <a:buAutoNum type="arabicPeriod"/>
            </a:pPr>
            <a:r>
              <a:rPr lang="en-US" dirty="0" err="1" smtClean="0"/>
              <a:t>Penetrimi</a:t>
            </a:r>
            <a:r>
              <a:rPr lang="en-US" dirty="0" smtClean="0"/>
              <a:t> I </a:t>
            </a:r>
            <a:r>
              <a:rPr lang="en-US" dirty="0" err="1" smtClean="0"/>
              <a:t>tregut</a:t>
            </a:r>
            <a:endParaRPr lang="en-US" dirty="0" smtClean="0"/>
          </a:p>
          <a:p>
            <a:pPr marL="228600" indent="-228600">
              <a:buAutoNum type="arabicPeriod"/>
            </a:pPr>
            <a:r>
              <a:rPr lang="en-US" dirty="0" err="1" smtClean="0"/>
              <a:t>Ekspansioni</a:t>
            </a:r>
            <a:r>
              <a:rPr lang="en-US" dirty="0" smtClean="0"/>
              <a:t> I </a:t>
            </a:r>
            <a:r>
              <a:rPr lang="en-US" dirty="0" err="1" smtClean="0"/>
              <a:t>tregut</a:t>
            </a:r>
            <a:endParaRPr lang="en-US" dirty="0" smtClean="0"/>
          </a:p>
          <a:p>
            <a:pPr marL="228600" indent="-228600">
              <a:buAutoNum type="arabicPeriod"/>
            </a:pPr>
            <a:r>
              <a:rPr lang="en-US" dirty="0" err="1" smtClean="0"/>
              <a:t>Zhvillimi</a:t>
            </a:r>
            <a:r>
              <a:rPr lang="en-US" dirty="0" smtClean="0"/>
              <a:t> I </a:t>
            </a:r>
            <a:r>
              <a:rPr lang="en-US" dirty="0" err="1" smtClean="0"/>
              <a:t>produktit</a:t>
            </a:r>
            <a:endParaRPr lang="en-US" dirty="0" smtClean="0"/>
          </a:p>
          <a:p>
            <a:pPr marL="228600" indent="-228600">
              <a:buAutoNum type="arabicPeriod"/>
            </a:pPr>
            <a:r>
              <a:rPr lang="en-US" dirty="0" err="1" smtClean="0"/>
              <a:t>Zhivilimi</a:t>
            </a:r>
            <a:r>
              <a:rPr lang="en-US" dirty="0" smtClean="0"/>
              <a:t> I </a:t>
            </a:r>
            <a:r>
              <a:rPr lang="en-US" dirty="0" err="1" smtClean="0"/>
              <a:t>tregut</a:t>
            </a:r>
            <a:endParaRPr lang="en-US" dirty="0" smtClean="0"/>
          </a:p>
          <a:p>
            <a:pPr marL="228600" indent="-228600">
              <a:buAutoNum type="arabicPeriod"/>
            </a:pPr>
            <a:r>
              <a:rPr lang="en-US" dirty="0" err="1" smtClean="0"/>
              <a:t>Hyrje</a:t>
            </a:r>
            <a:r>
              <a:rPr lang="en-US" dirty="0" smtClean="0"/>
              <a:t> ne </a:t>
            </a:r>
            <a:r>
              <a:rPr lang="en-US" dirty="0" err="1" smtClean="0"/>
              <a:t>treg</a:t>
            </a:r>
            <a:r>
              <a:rPr lang="en-US" dirty="0" smtClean="0"/>
              <a:t> </a:t>
            </a:r>
            <a:r>
              <a:rPr lang="en-US" dirty="0" err="1" smtClean="0"/>
              <a:t>te</a:t>
            </a:r>
            <a:r>
              <a:rPr lang="en-US" dirty="0" smtClean="0"/>
              <a:t> </a:t>
            </a:r>
            <a:r>
              <a:rPr lang="en-US" dirty="0" err="1" smtClean="0"/>
              <a:t>ri</a:t>
            </a:r>
            <a:endParaRPr lang="en-US" dirty="0"/>
          </a:p>
        </p:txBody>
      </p:sp>
      <p:sp>
        <p:nvSpPr>
          <p:cNvPr id="44035"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ln/>
        </p:spPr>
        <p:txBody>
          <a:bodyPr/>
          <a:lstStyle/>
          <a:p>
            <a:endParaRPr lang="en-US"/>
          </a:p>
        </p:txBody>
      </p:sp>
      <p:sp>
        <p:nvSpPr>
          <p:cNvPr id="7171"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ln/>
        </p:spPr>
        <p:txBody>
          <a:bodyPr/>
          <a:lstStyle/>
          <a:p>
            <a:r>
              <a:rPr lang="en-US" dirty="0" err="1" smtClean="0"/>
              <a:t>Fito</a:t>
            </a:r>
            <a:r>
              <a:rPr lang="en-US" dirty="0" smtClean="0"/>
              <a:t> </a:t>
            </a:r>
            <a:r>
              <a:rPr lang="en-US" dirty="0" err="1" smtClean="0"/>
              <a:t>konsumatoret</a:t>
            </a:r>
            <a:r>
              <a:rPr lang="en-US" dirty="0" smtClean="0"/>
              <a:t> e </a:t>
            </a:r>
            <a:r>
              <a:rPr lang="en-US" dirty="0" err="1" smtClean="0"/>
              <a:t>konkurrences</a:t>
            </a:r>
            <a:endParaRPr lang="en-US" dirty="0" smtClean="0"/>
          </a:p>
          <a:p>
            <a:r>
              <a:rPr lang="en-US" dirty="0" err="1" smtClean="0"/>
              <a:t>Blej</a:t>
            </a:r>
            <a:r>
              <a:rPr lang="en-US" dirty="0" smtClean="0"/>
              <a:t> </a:t>
            </a:r>
            <a:r>
              <a:rPr lang="en-US" dirty="0" err="1" smtClean="0"/>
              <a:t>konkurrence</a:t>
            </a:r>
            <a:endParaRPr lang="en-US" dirty="0" smtClean="0"/>
          </a:p>
          <a:p>
            <a:r>
              <a:rPr lang="en-US" dirty="0" err="1" smtClean="0"/>
              <a:t>Dekurajoje</a:t>
            </a:r>
            <a:r>
              <a:rPr lang="en-US" baseline="0" dirty="0" smtClean="0"/>
              <a:t> </a:t>
            </a:r>
            <a:r>
              <a:rPr lang="en-US" baseline="0" dirty="0" err="1" smtClean="0"/>
              <a:t>hyrjen</a:t>
            </a:r>
            <a:r>
              <a:rPr lang="en-US" baseline="0" dirty="0" smtClean="0"/>
              <a:t> </a:t>
            </a:r>
            <a:r>
              <a:rPr lang="en-US" baseline="0" dirty="0" err="1" smtClean="0"/>
              <a:t>konkurruse</a:t>
            </a:r>
            <a:endParaRPr lang="en-US" dirty="0"/>
          </a:p>
        </p:txBody>
      </p:sp>
      <p:sp>
        <p:nvSpPr>
          <p:cNvPr id="46083"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ln/>
        </p:spPr>
        <p:txBody>
          <a:bodyPr/>
          <a:lstStyle/>
          <a:p>
            <a:r>
              <a:rPr lang="en-US" dirty="0" err="1" smtClean="0"/>
              <a:t>Konverto</a:t>
            </a:r>
            <a:r>
              <a:rPr lang="en-US" baseline="0" dirty="0" smtClean="0"/>
              <a:t> </a:t>
            </a:r>
            <a:r>
              <a:rPr lang="en-US" baseline="0" dirty="0" err="1" smtClean="0"/>
              <a:t>jo</a:t>
            </a:r>
            <a:r>
              <a:rPr lang="en-US" baseline="0" dirty="0" smtClean="0"/>
              <a:t> –</a:t>
            </a:r>
            <a:r>
              <a:rPr lang="en-US" baseline="0" dirty="0" err="1" smtClean="0"/>
              <a:t>perdoruesit</a:t>
            </a:r>
            <a:endParaRPr lang="en-US" baseline="0" dirty="0" smtClean="0"/>
          </a:p>
          <a:p>
            <a:r>
              <a:rPr lang="en-US" baseline="0" dirty="0" err="1" smtClean="0"/>
              <a:t>Rrite</a:t>
            </a:r>
            <a:r>
              <a:rPr lang="en-US" baseline="0" dirty="0" smtClean="0"/>
              <a:t> % e </a:t>
            </a:r>
            <a:r>
              <a:rPr lang="en-US" baseline="0" dirty="0" err="1" smtClean="0"/>
              <a:t>perdorimit</a:t>
            </a:r>
            <a:endParaRPr lang="en-US" dirty="0"/>
          </a:p>
        </p:txBody>
      </p:sp>
      <p:sp>
        <p:nvSpPr>
          <p:cNvPr id="48131"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ln/>
        </p:spPr>
        <p:txBody>
          <a:bodyPr/>
          <a:lstStyle/>
          <a:p>
            <a:r>
              <a:rPr lang="en-US" dirty="0" err="1" smtClean="0"/>
              <a:t>Zgjerimi</a:t>
            </a:r>
            <a:r>
              <a:rPr lang="en-US" dirty="0" smtClean="0"/>
              <a:t> I e </a:t>
            </a:r>
            <a:r>
              <a:rPr lang="en-US" dirty="0" err="1" smtClean="0"/>
              <a:t>vijes</a:t>
            </a:r>
            <a:r>
              <a:rPr lang="en-US" dirty="0" smtClean="0"/>
              <a:t> </a:t>
            </a:r>
            <a:r>
              <a:rPr lang="en-US" dirty="0" err="1" smtClean="0"/>
              <a:t>prodhuese</a:t>
            </a:r>
            <a:endParaRPr lang="en-US" dirty="0" smtClean="0"/>
          </a:p>
          <a:p>
            <a:r>
              <a:rPr lang="en-US" dirty="0" err="1" smtClean="0"/>
              <a:t>Zevendesimi</a:t>
            </a:r>
            <a:r>
              <a:rPr lang="en-US" dirty="0" smtClean="0"/>
              <a:t> I </a:t>
            </a:r>
            <a:r>
              <a:rPr lang="en-US" dirty="0" err="1" smtClean="0"/>
              <a:t>produktit</a:t>
            </a:r>
            <a:endParaRPr lang="en-US" dirty="0" smtClean="0"/>
          </a:p>
          <a:p>
            <a:r>
              <a:rPr lang="en-US" dirty="0" err="1" smtClean="0"/>
              <a:t>Innovacion</a:t>
            </a:r>
            <a:endParaRPr lang="en-US" dirty="0"/>
          </a:p>
        </p:txBody>
      </p:sp>
      <p:sp>
        <p:nvSpPr>
          <p:cNvPr id="5017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ln/>
        </p:spPr>
        <p:txBody>
          <a:bodyPr/>
          <a:lstStyle/>
          <a:p>
            <a:r>
              <a:rPr lang="en-US" dirty="0" err="1" smtClean="0"/>
              <a:t>Promovo</a:t>
            </a:r>
            <a:r>
              <a:rPr lang="en-US" dirty="0" smtClean="0"/>
              <a:t> </a:t>
            </a:r>
            <a:r>
              <a:rPr lang="en-US" dirty="0" err="1" smtClean="0"/>
              <a:t>perdorim</a:t>
            </a:r>
            <a:r>
              <a:rPr lang="en-US" dirty="0" smtClean="0"/>
              <a:t> </a:t>
            </a:r>
            <a:r>
              <a:rPr lang="en-US" dirty="0" err="1" smtClean="0"/>
              <a:t>te</a:t>
            </a:r>
            <a:r>
              <a:rPr lang="en-US" dirty="0" smtClean="0"/>
              <a:t> </a:t>
            </a:r>
            <a:r>
              <a:rPr lang="en-US" dirty="0" err="1" smtClean="0"/>
              <a:t>ri</a:t>
            </a:r>
            <a:r>
              <a:rPr lang="en-US" dirty="0" smtClean="0"/>
              <a:t> </a:t>
            </a:r>
          </a:p>
          <a:p>
            <a:r>
              <a:rPr lang="en-US" dirty="0" err="1" smtClean="0"/>
              <a:t>Hyne</a:t>
            </a:r>
            <a:r>
              <a:rPr lang="en-US" dirty="0" smtClean="0"/>
              <a:t> ne </a:t>
            </a:r>
            <a:r>
              <a:rPr lang="en-US" dirty="0" err="1" smtClean="0"/>
              <a:t>segmente</a:t>
            </a:r>
            <a:r>
              <a:rPr lang="en-US" dirty="0" smtClean="0"/>
              <a:t> re </a:t>
            </a:r>
            <a:r>
              <a:rPr lang="en-US" dirty="0" err="1" smtClean="0"/>
              <a:t>reja</a:t>
            </a:r>
            <a:endParaRPr lang="en-US" dirty="0"/>
          </a:p>
        </p:txBody>
      </p:sp>
      <p:sp>
        <p:nvSpPr>
          <p:cNvPr id="52227"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ln/>
        </p:spPr>
        <p:txBody>
          <a:bodyPr/>
          <a:lstStyle/>
          <a:p>
            <a:r>
              <a:rPr lang="en-US" dirty="0" err="1" smtClean="0"/>
              <a:t>Produkte</a:t>
            </a:r>
            <a:r>
              <a:rPr lang="en-US" dirty="0" smtClean="0"/>
              <a:t> re </a:t>
            </a:r>
            <a:r>
              <a:rPr lang="en-US" dirty="0" err="1" smtClean="0"/>
              <a:t>reja</a:t>
            </a:r>
            <a:endParaRPr lang="en-US" dirty="0"/>
          </a:p>
        </p:txBody>
      </p:sp>
      <p:sp>
        <p:nvSpPr>
          <p:cNvPr id="54275"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ln/>
        </p:spPr>
        <p:txBody>
          <a:bodyPr/>
          <a:lstStyle/>
          <a:p>
            <a:endParaRPr lang="en-US"/>
          </a:p>
        </p:txBody>
      </p:sp>
      <p:sp>
        <p:nvSpPr>
          <p:cNvPr id="921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dirty="0" err="1" smtClean="0"/>
              <a:t>Kualiteti</a:t>
            </a:r>
            <a:r>
              <a:rPr lang="en-US" dirty="0" smtClean="0"/>
              <a:t> </a:t>
            </a:r>
          </a:p>
          <a:p>
            <a:r>
              <a:rPr lang="en-US" dirty="0" err="1" smtClean="0"/>
              <a:t>Pozicionimi</a:t>
            </a:r>
            <a:endParaRPr lang="en-US" dirty="0" smtClean="0"/>
          </a:p>
          <a:p>
            <a:r>
              <a:rPr lang="en-US" dirty="0" err="1" smtClean="0"/>
              <a:t>Ripozicionimi</a:t>
            </a:r>
            <a:endParaRPr lang="en-US" dirty="0" smtClean="0"/>
          </a:p>
          <a:p>
            <a:r>
              <a:rPr lang="en-US" dirty="0" smtClean="0"/>
              <a:t>Well blended communications</a:t>
            </a:r>
          </a:p>
          <a:p>
            <a:r>
              <a:rPr lang="en-US" dirty="0" smtClean="0"/>
              <a:t>Te </a:t>
            </a:r>
            <a:r>
              <a:rPr lang="en-US" dirty="0" err="1" smtClean="0"/>
              <a:t>jesh</a:t>
            </a:r>
            <a:r>
              <a:rPr lang="en-US" dirty="0" smtClean="0"/>
              <a:t> I </a:t>
            </a:r>
            <a:r>
              <a:rPr lang="en-US" dirty="0" err="1" smtClean="0"/>
              <a:t>pari</a:t>
            </a:r>
            <a:endParaRPr lang="en-US" dirty="0" smtClean="0"/>
          </a:p>
          <a:p>
            <a:r>
              <a:rPr lang="en-US" dirty="0" err="1" smtClean="0"/>
              <a:t>Perspemtiva</a:t>
            </a:r>
            <a:r>
              <a:rPr lang="en-US" baseline="0" dirty="0" smtClean="0"/>
              <a:t> </a:t>
            </a:r>
            <a:r>
              <a:rPr lang="en-US" baseline="0" dirty="0" err="1" smtClean="0"/>
              <a:t>afatgjate</a:t>
            </a:r>
            <a:endParaRPr lang="en-US" baseline="0" dirty="0" smtClean="0"/>
          </a:p>
          <a:p>
            <a:r>
              <a:rPr lang="en-US" baseline="0" dirty="0" err="1" smtClean="0"/>
              <a:t>Marketingu</a:t>
            </a:r>
            <a:r>
              <a:rPr lang="en-US" baseline="0" dirty="0" smtClean="0"/>
              <a:t> I </a:t>
            </a:r>
            <a:r>
              <a:rPr lang="en-US" baseline="0" dirty="0" err="1" smtClean="0"/>
              <a:t>mbendshem</a:t>
            </a:r>
            <a:endParaRPr lang="en-US" baseline="0" dirty="0" smtClean="0"/>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ln/>
        </p:spPr>
        <p:txBody>
          <a:bodyPr/>
          <a:lstStyle/>
          <a:p>
            <a:endParaRPr lang="en-US" dirty="0"/>
          </a:p>
        </p:txBody>
      </p:sp>
      <p:sp>
        <p:nvSpPr>
          <p:cNvPr id="11267"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dirty="0" smtClean="0"/>
              <a:t>A good brand name should:</a:t>
            </a:r>
          </a:p>
          <a:p>
            <a:pPr marL="228600" indent="-228600">
              <a:buAutoNum type="arabicPeriod"/>
            </a:pPr>
            <a:r>
              <a:rPr lang="en-US" baseline="0" dirty="0" smtClean="0"/>
              <a:t>Evoke positive associations</a:t>
            </a:r>
          </a:p>
          <a:p>
            <a:pPr marL="228600" indent="-228600">
              <a:buAutoNum type="arabicPeriod"/>
            </a:pPr>
            <a:r>
              <a:rPr lang="en-US" baseline="0" dirty="0" smtClean="0"/>
              <a:t>Be easy to pronounce and remember </a:t>
            </a:r>
          </a:p>
          <a:p>
            <a:pPr marL="228600" indent="-228600">
              <a:buAutoNum type="arabicPeriod"/>
            </a:pPr>
            <a:r>
              <a:rPr lang="en-US" baseline="0" dirty="0" smtClean="0"/>
              <a:t>Suggest product benefits</a:t>
            </a:r>
          </a:p>
          <a:p>
            <a:pPr marL="228600" indent="-228600">
              <a:buAutoNum type="arabicPeriod"/>
            </a:pPr>
            <a:r>
              <a:rPr lang="en-US" baseline="0" dirty="0" smtClean="0"/>
              <a:t>Be distinctive</a:t>
            </a:r>
          </a:p>
          <a:p>
            <a:pPr marL="228600" indent="-228600">
              <a:buAutoNum type="arabicPeriod"/>
            </a:pPr>
            <a:r>
              <a:rPr lang="en-US" baseline="0" dirty="0" smtClean="0"/>
              <a:t>Use </a:t>
            </a:r>
            <a:r>
              <a:rPr lang="en-US" baseline="0" dirty="0" err="1" smtClean="0"/>
              <a:t>numerials</a:t>
            </a:r>
            <a:r>
              <a:rPr lang="en-US" baseline="0" dirty="0" smtClean="0"/>
              <a:t> when emphasizing technology</a:t>
            </a:r>
          </a:p>
          <a:p>
            <a:pPr marL="228600" indent="-228600">
              <a:buAutoNum type="arabicPeriod"/>
            </a:pPr>
            <a:r>
              <a:rPr lang="en-US" baseline="0" dirty="0" smtClean="0"/>
              <a:t>Not infringe an existing registered brand name</a:t>
            </a:r>
          </a:p>
          <a:p>
            <a:pPr marL="228600" indent="-228600">
              <a:buAutoNum type="arabicPeriod"/>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ln/>
        </p:spPr>
        <p:txBody>
          <a:bodyPr/>
          <a:lstStyle/>
          <a:p>
            <a:endParaRPr lang="en-US"/>
          </a:p>
        </p:txBody>
      </p:sp>
      <p:sp>
        <p:nvSpPr>
          <p:cNvPr id="21507"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ln/>
        </p:spPr>
        <p:txBody>
          <a:bodyPr/>
          <a:lstStyle/>
          <a:p>
            <a:endParaRPr lang="en-US"/>
          </a:p>
        </p:txBody>
      </p:sp>
      <p:sp>
        <p:nvSpPr>
          <p:cNvPr id="23555"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xfrm>
            <a:off x="3636963" y="92075"/>
            <a:ext cx="3171825" cy="2378075"/>
          </a:xfrm>
          <a:ln cap="flat"/>
        </p:spPr>
      </p:sp>
      <p:sp>
        <p:nvSpPr>
          <p:cNvPr id="7171" name="Rectangle 3"/>
          <p:cNvSpPr>
            <a:spLocks noChangeArrowheads="1"/>
          </p:cNvSpPr>
          <p:nvPr/>
        </p:nvSpPr>
        <p:spPr bwMode="auto">
          <a:xfrm>
            <a:off x="106363" y="2794000"/>
            <a:ext cx="6643687" cy="5935663"/>
          </a:xfrm>
          <a:prstGeom prst="rect">
            <a:avLst/>
          </a:prstGeom>
          <a:noFill/>
          <a:ln w="12700">
            <a:noFill/>
            <a:miter lim="800000"/>
            <a:headEnd/>
            <a:tailEnd/>
          </a:ln>
          <a:effec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6350"/>
            <a:ext cx="1946275" cy="6089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1513" y="6350"/>
            <a:ext cx="5688012" cy="6089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71513" y="635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676400"/>
            <a:ext cx="7772400" cy="4419600"/>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71513" y="6350"/>
            <a:ext cx="77724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676400"/>
            <a:ext cx="7772400" cy="44196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Line 4"/>
          <p:cNvSpPr>
            <a:spLocks noChangeShapeType="1"/>
          </p:cNvSpPr>
          <p:nvPr/>
        </p:nvSpPr>
        <p:spPr bwMode="auto">
          <a:xfrm>
            <a:off x="95250" y="6591300"/>
            <a:ext cx="8940800" cy="0"/>
          </a:xfrm>
          <a:prstGeom prst="line">
            <a:avLst/>
          </a:prstGeom>
          <a:noFill/>
          <a:ln w="12700">
            <a:solidFill>
              <a:schemeClr val="tx1"/>
            </a:solidFill>
            <a:round/>
            <a:headEnd/>
            <a:tailEnd/>
          </a:ln>
          <a:effectLst/>
        </p:spPr>
        <p:txBody>
          <a:bodyPr wrap="none" anchor="ctr"/>
          <a:lstStyle/>
          <a:p>
            <a:endParaRPr lang="en-US"/>
          </a:p>
        </p:txBody>
      </p:sp>
      <p:pic>
        <p:nvPicPr>
          <p:cNvPr id="1029" name="Picture 5"/>
          <p:cNvPicPr>
            <a:picLocks noChangeArrowheads="1"/>
          </p:cNvPicPr>
          <p:nvPr/>
        </p:nvPicPr>
        <p:blipFill>
          <a:blip r:embed="rId14" cstate="print"/>
          <a:srcRect/>
          <a:stretch>
            <a:fillRect/>
          </a:stretch>
        </p:blipFill>
        <p:spPr bwMode="auto">
          <a:xfrm>
            <a:off x="8418513" y="0"/>
            <a:ext cx="723900" cy="733425"/>
          </a:xfrm>
          <a:prstGeom prst="rect">
            <a:avLst/>
          </a:prstGeom>
          <a:noFill/>
          <a:ln w="12700">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762000" rtl="0" eaLnBrk="0" fontAlgn="base" hangingPunct="0">
        <a:spcBef>
          <a:spcPct val="0"/>
        </a:spcBef>
        <a:spcAft>
          <a:spcPct val="0"/>
        </a:spcAft>
        <a:defRPr sz="3600">
          <a:solidFill>
            <a:schemeClr val="tx2"/>
          </a:solidFill>
          <a:latin typeface="+mj-lt"/>
          <a:ea typeface="+mj-ea"/>
          <a:cs typeface="+mj-cs"/>
        </a:defRPr>
      </a:lvl1pPr>
      <a:lvl2pPr algn="ctr" defTabSz="762000" rtl="0" eaLnBrk="0" fontAlgn="base" hangingPunct="0">
        <a:spcBef>
          <a:spcPct val="0"/>
        </a:spcBef>
        <a:spcAft>
          <a:spcPct val="0"/>
        </a:spcAft>
        <a:defRPr sz="3600">
          <a:solidFill>
            <a:schemeClr val="tx2"/>
          </a:solidFill>
          <a:latin typeface="Arial" charset="0"/>
        </a:defRPr>
      </a:lvl2pPr>
      <a:lvl3pPr algn="ctr" defTabSz="762000" rtl="0" eaLnBrk="0" fontAlgn="base" hangingPunct="0">
        <a:spcBef>
          <a:spcPct val="0"/>
        </a:spcBef>
        <a:spcAft>
          <a:spcPct val="0"/>
        </a:spcAft>
        <a:defRPr sz="3600">
          <a:solidFill>
            <a:schemeClr val="tx2"/>
          </a:solidFill>
          <a:latin typeface="Arial" charset="0"/>
        </a:defRPr>
      </a:lvl3pPr>
      <a:lvl4pPr algn="ctr" defTabSz="762000" rtl="0" eaLnBrk="0" fontAlgn="base" hangingPunct="0">
        <a:spcBef>
          <a:spcPct val="0"/>
        </a:spcBef>
        <a:spcAft>
          <a:spcPct val="0"/>
        </a:spcAft>
        <a:defRPr sz="3600">
          <a:solidFill>
            <a:schemeClr val="tx2"/>
          </a:solidFill>
          <a:latin typeface="Arial" charset="0"/>
        </a:defRPr>
      </a:lvl4pPr>
      <a:lvl5pPr algn="ctr" defTabSz="762000" rtl="0" eaLnBrk="0" fontAlgn="base" hangingPunct="0">
        <a:spcBef>
          <a:spcPct val="0"/>
        </a:spcBef>
        <a:spcAft>
          <a:spcPct val="0"/>
        </a:spcAft>
        <a:defRPr sz="3600">
          <a:solidFill>
            <a:schemeClr val="tx2"/>
          </a:solidFill>
          <a:latin typeface="Arial" charset="0"/>
        </a:defRPr>
      </a:lvl5pPr>
      <a:lvl6pPr marL="457200" algn="ctr" defTabSz="762000" rtl="0" eaLnBrk="0" fontAlgn="base" hangingPunct="0">
        <a:spcBef>
          <a:spcPct val="0"/>
        </a:spcBef>
        <a:spcAft>
          <a:spcPct val="0"/>
        </a:spcAft>
        <a:defRPr sz="3600">
          <a:solidFill>
            <a:schemeClr val="tx2"/>
          </a:solidFill>
          <a:latin typeface="Arial" charset="0"/>
        </a:defRPr>
      </a:lvl6pPr>
      <a:lvl7pPr marL="914400" algn="ctr" defTabSz="762000" rtl="0" eaLnBrk="0" fontAlgn="base" hangingPunct="0">
        <a:spcBef>
          <a:spcPct val="0"/>
        </a:spcBef>
        <a:spcAft>
          <a:spcPct val="0"/>
        </a:spcAft>
        <a:defRPr sz="3600">
          <a:solidFill>
            <a:schemeClr val="tx2"/>
          </a:solidFill>
          <a:latin typeface="Arial" charset="0"/>
        </a:defRPr>
      </a:lvl7pPr>
      <a:lvl8pPr marL="1371600" algn="ctr" defTabSz="762000" rtl="0" eaLnBrk="0" fontAlgn="base" hangingPunct="0">
        <a:spcBef>
          <a:spcPct val="0"/>
        </a:spcBef>
        <a:spcAft>
          <a:spcPct val="0"/>
        </a:spcAft>
        <a:defRPr sz="3600">
          <a:solidFill>
            <a:schemeClr val="tx2"/>
          </a:solidFill>
          <a:latin typeface="Arial" charset="0"/>
        </a:defRPr>
      </a:lvl8pPr>
      <a:lvl9pPr marL="1828800" algn="ctr" defTabSz="762000" rtl="0" eaLnBrk="0" fontAlgn="base" hangingPunct="0">
        <a:spcBef>
          <a:spcPct val="0"/>
        </a:spcBef>
        <a:spcAft>
          <a:spcPct val="0"/>
        </a:spcAft>
        <a:defRPr sz="3600">
          <a:solidFill>
            <a:schemeClr val="tx2"/>
          </a:solidFill>
          <a:latin typeface="Arial" charset="0"/>
        </a:defRPr>
      </a:lvl9pPr>
    </p:titleStyle>
    <p:bodyStyle>
      <a:lvl1pPr marL="342900" indent="-342900" algn="l" defTabSz="762000" rtl="0" eaLnBrk="0" fontAlgn="base" hangingPunct="0">
        <a:spcBef>
          <a:spcPct val="20000"/>
        </a:spcBef>
        <a:spcAft>
          <a:spcPct val="0"/>
        </a:spcAft>
        <a:buClr>
          <a:schemeClr val="accent2"/>
        </a:buClr>
        <a:buSzPct val="60000"/>
        <a:buFont typeface="Monotype Sorts" pitchFamily="2" charset="2"/>
        <a:buChar char="l"/>
        <a:defRPr sz="2400">
          <a:solidFill>
            <a:schemeClr val="tx1"/>
          </a:solidFill>
          <a:latin typeface="+mn-lt"/>
          <a:ea typeface="+mn-ea"/>
          <a:cs typeface="+mn-cs"/>
        </a:defRPr>
      </a:lvl1pPr>
      <a:lvl2pPr marL="742950" indent="-285750" algn="l" defTabSz="762000" rtl="0" eaLnBrk="0" fontAlgn="base" hangingPunct="0">
        <a:spcBef>
          <a:spcPct val="20000"/>
        </a:spcBef>
        <a:spcAft>
          <a:spcPct val="0"/>
        </a:spcAft>
        <a:buClr>
          <a:schemeClr val="accent2"/>
        </a:buClr>
        <a:buSzPct val="60000"/>
        <a:buFont typeface="Monotype Sorts" pitchFamily="2" charset="2"/>
        <a:buChar char="l"/>
        <a:defRPr sz="24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562100" indent="-228600" algn="l" defTabSz="762000" rtl="0" eaLnBrk="0" fontAlgn="base" hangingPunct="0">
        <a:spcBef>
          <a:spcPct val="20000"/>
        </a:spcBef>
        <a:spcAft>
          <a:spcPct val="0"/>
        </a:spcAft>
        <a:buSzPct val="100000"/>
        <a:buChar char="–"/>
        <a:defRPr sz="2000">
          <a:solidFill>
            <a:schemeClr val="tx1"/>
          </a:solidFill>
          <a:latin typeface="+mn-lt"/>
        </a:defRPr>
      </a:lvl4pPr>
      <a:lvl5pPr marL="1981200" indent="-228600" algn="l" defTabSz="762000" rtl="0" eaLnBrk="0" fontAlgn="base" hangingPunct="0">
        <a:spcBef>
          <a:spcPct val="20000"/>
        </a:spcBef>
        <a:spcAft>
          <a:spcPct val="0"/>
        </a:spcAft>
        <a:buSzPct val="100000"/>
        <a:buChar char="•"/>
        <a:defRPr sz="2000">
          <a:solidFill>
            <a:schemeClr val="tx1"/>
          </a:solidFill>
          <a:latin typeface="+mn-lt"/>
        </a:defRPr>
      </a:lvl5pPr>
      <a:lvl6pPr marL="2438400" indent="-228600" algn="l" defTabSz="762000" rtl="0" eaLnBrk="0" fontAlgn="base" hangingPunct="0">
        <a:spcBef>
          <a:spcPct val="20000"/>
        </a:spcBef>
        <a:spcAft>
          <a:spcPct val="0"/>
        </a:spcAft>
        <a:buSzPct val="100000"/>
        <a:buChar char="•"/>
        <a:defRPr sz="2000">
          <a:solidFill>
            <a:schemeClr val="tx1"/>
          </a:solidFill>
          <a:latin typeface="+mn-lt"/>
        </a:defRPr>
      </a:lvl6pPr>
      <a:lvl7pPr marL="2895600" indent="-228600" algn="l" defTabSz="762000" rtl="0" eaLnBrk="0" fontAlgn="base" hangingPunct="0">
        <a:spcBef>
          <a:spcPct val="20000"/>
        </a:spcBef>
        <a:spcAft>
          <a:spcPct val="0"/>
        </a:spcAft>
        <a:buSzPct val="100000"/>
        <a:buChar char="•"/>
        <a:defRPr sz="2000">
          <a:solidFill>
            <a:schemeClr val="tx1"/>
          </a:solidFill>
          <a:latin typeface="+mn-lt"/>
        </a:defRPr>
      </a:lvl7pPr>
      <a:lvl8pPr marL="3352800" indent="-228600" algn="l" defTabSz="762000" rtl="0" eaLnBrk="0" fontAlgn="base" hangingPunct="0">
        <a:spcBef>
          <a:spcPct val="20000"/>
        </a:spcBef>
        <a:spcAft>
          <a:spcPct val="0"/>
        </a:spcAft>
        <a:buSzPct val="100000"/>
        <a:buChar char="•"/>
        <a:defRPr sz="2000">
          <a:solidFill>
            <a:schemeClr val="tx1"/>
          </a:solidFill>
          <a:latin typeface="+mn-lt"/>
        </a:defRPr>
      </a:lvl8pPr>
      <a:lvl9pPr marL="3810000" indent="-228600" algn="l" defTabSz="762000"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2413" cy="6856413"/>
          </a:xfrm>
          <a:prstGeom prst="rect">
            <a:avLst/>
          </a:prstGeom>
          <a:solidFill>
            <a:schemeClr val="bg1"/>
          </a:solidFill>
          <a:ln w="12700">
            <a:noFill/>
            <a:miter lim="800000"/>
            <a:headEnd/>
            <a:tailEnd/>
          </a:ln>
          <a:effectLst/>
        </p:spPr>
        <p:txBody>
          <a:bodyPr wrap="none" anchor="ctr"/>
          <a:lstStyle/>
          <a:p>
            <a:endParaRPr lang="en-US"/>
          </a:p>
        </p:txBody>
      </p:sp>
      <p:pic>
        <p:nvPicPr>
          <p:cNvPr id="4099" name="Picture 3"/>
          <p:cNvPicPr>
            <a:picLocks noChangeArrowheads="1"/>
          </p:cNvPicPr>
          <p:nvPr/>
        </p:nvPicPr>
        <p:blipFill>
          <a:blip r:embed="rId3" cstate="print"/>
          <a:srcRect/>
          <a:stretch>
            <a:fillRect/>
          </a:stretch>
        </p:blipFill>
        <p:spPr bwMode="auto">
          <a:xfrm>
            <a:off x="3619500" y="4371975"/>
            <a:ext cx="1895475" cy="1914525"/>
          </a:xfrm>
          <a:prstGeom prst="rect">
            <a:avLst/>
          </a:prstGeom>
          <a:noFill/>
          <a:ln w="12700">
            <a:noFill/>
            <a:miter lim="800000"/>
            <a:headEnd/>
            <a:tailEnd/>
          </a:ln>
          <a:effectLst/>
        </p:spPr>
      </p:pic>
      <p:sp>
        <p:nvSpPr>
          <p:cNvPr id="4100" name="Rectangle 4"/>
          <p:cNvSpPr>
            <a:spLocks noGrp="1" noChangeArrowheads="1"/>
          </p:cNvSpPr>
          <p:nvPr>
            <p:ph type="ctrTitle"/>
          </p:nvPr>
        </p:nvSpPr>
        <p:spPr>
          <a:xfrm>
            <a:off x="76200" y="322263"/>
            <a:ext cx="9010650" cy="1143000"/>
          </a:xfrm>
          <a:noFill/>
          <a:ln/>
        </p:spPr>
        <p:txBody>
          <a:bodyPr/>
          <a:lstStyle/>
          <a:p>
            <a:r>
              <a:rPr lang="en-US" b="1" dirty="0" err="1" smtClean="0"/>
              <a:t>Bazat</a:t>
            </a:r>
            <a:r>
              <a:rPr lang="en-US" b="1" dirty="0" smtClean="0"/>
              <a:t> e </a:t>
            </a:r>
            <a:r>
              <a:rPr lang="en-US" b="1" dirty="0" err="1" smtClean="0"/>
              <a:t>Marketingut</a:t>
            </a:r>
            <a:endParaRPr lang="en-US" b="1" dirty="0"/>
          </a:p>
        </p:txBody>
      </p:sp>
      <p:sp>
        <p:nvSpPr>
          <p:cNvPr id="4101" name="Rectangle 5"/>
          <p:cNvSpPr>
            <a:spLocks noGrp="1" noChangeArrowheads="1"/>
          </p:cNvSpPr>
          <p:nvPr>
            <p:ph type="subTitle" idx="1"/>
          </p:nvPr>
        </p:nvSpPr>
        <p:spPr>
          <a:xfrm>
            <a:off x="1371600" y="1366838"/>
            <a:ext cx="6400800" cy="288925"/>
          </a:xfrm>
          <a:noFill/>
          <a:ln/>
        </p:spPr>
        <p:txBody>
          <a:bodyPr/>
          <a:lstStyle/>
          <a:p>
            <a:pPr marL="342900" indent="-342900">
              <a:lnSpc>
                <a:spcPct val="60000"/>
              </a:lnSpc>
            </a:pPr>
            <a:r>
              <a:rPr lang="en-US"/>
              <a:t>David Jobber</a:t>
            </a:r>
          </a:p>
        </p:txBody>
      </p:sp>
      <p:sp>
        <p:nvSpPr>
          <p:cNvPr id="4102" name="Rectangle 6"/>
          <p:cNvSpPr>
            <a:spLocks noChangeArrowheads="1"/>
          </p:cNvSpPr>
          <p:nvPr/>
        </p:nvSpPr>
        <p:spPr bwMode="auto">
          <a:xfrm>
            <a:off x="15875" y="2414588"/>
            <a:ext cx="9113838" cy="1125537"/>
          </a:xfrm>
          <a:prstGeom prst="rect">
            <a:avLst/>
          </a:prstGeom>
          <a:noFill/>
          <a:ln w="12700">
            <a:noFill/>
            <a:miter lim="800000"/>
            <a:headEnd/>
            <a:tailEnd/>
          </a:ln>
          <a:effectLst/>
        </p:spPr>
        <p:txBody>
          <a:bodyPr lIns="90488" tIns="44450" rIns="90488" bIns="44450">
            <a:spAutoFit/>
          </a:bodyPr>
          <a:lstStyle/>
          <a:p>
            <a:pPr algn="ctr" defTabSz="762000">
              <a:spcBef>
                <a:spcPct val="50000"/>
              </a:spcBef>
            </a:pPr>
            <a:r>
              <a:rPr lang="en-US" sz="3600" b="1" smtClean="0">
                <a:solidFill>
                  <a:srgbClr val="FF0033"/>
                </a:solidFill>
                <a:latin typeface="Arial" charset="0"/>
              </a:rPr>
              <a:t>Kapitulli </a:t>
            </a:r>
            <a:r>
              <a:rPr lang="en-US" sz="3600" b="1" dirty="0">
                <a:solidFill>
                  <a:srgbClr val="FF0033"/>
                </a:solidFill>
                <a:latin typeface="Arial" charset="0"/>
              </a:rPr>
              <a:t>8</a:t>
            </a:r>
            <a:r>
              <a:rPr lang="en-US" sz="3600" dirty="0">
                <a:latin typeface="Arial" charset="0"/>
              </a:rPr>
              <a:t/>
            </a:r>
            <a:br>
              <a:rPr lang="en-US" sz="3600" dirty="0">
                <a:latin typeface="Arial" charset="0"/>
              </a:rPr>
            </a:br>
            <a:r>
              <a:rPr lang="en-US" sz="3200" dirty="0" err="1" smtClean="0">
                <a:latin typeface="Arial" charset="0"/>
              </a:rPr>
              <a:t>Menaxhimi</a:t>
            </a:r>
            <a:r>
              <a:rPr lang="en-US" sz="3200" dirty="0" smtClean="0">
                <a:latin typeface="Arial" charset="0"/>
              </a:rPr>
              <a:t> </a:t>
            </a:r>
            <a:r>
              <a:rPr lang="en-US" sz="3200" dirty="0" err="1" smtClean="0">
                <a:latin typeface="Arial" charset="0"/>
              </a:rPr>
              <a:t>i</a:t>
            </a:r>
            <a:r>
              <a:rPr lang="en-US" sz="3200" dirty="0" smtClean="0">
                <a:latin typeface="Arial" charset="0"/>
              </a:rPr>
              <a:t> </a:t>
            </a:r>
            <a:r>
              <a:rPr lang="en-US" sz="3200" dirty="0" err="1" smtClean="0">
                <a:latin typeface="Arial" charset="0"/>
              </a:rPr>
              <a:t>produkteve</a:t>
            </a:r>
            <a:endParaRPr lang="en-US" sz="3200" dirty="0">
              <a:latin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Krijimi</a:t>
            </a:r>
            <a:r>
              <a:rPr lang="en-US" dirty="0" smtClean="0"/>
              <a:t> I </a:t>
            </a:r>
            <a:r>
              <a:rPr lang="en-US" dirty="0" err="1" smtClean="0"/>
              <a:t>sukseshem</a:t>
            </a:r>
            <a:r>
              <a:rPr lang="en-US" dirty="0" smtClean="0"/>
              <a:t> I </a:t>
            </a:r>
            <a:r>
              <a:rPr lang="en-US" dirty="0" err="1" smtClean="0"/>
              <a:t>brandit</a:t>
            </a:r>
            <a:endParaRPr lang="en-US" dirty="0"/>
          </a:p>
        </p:txBody>
      </p:sp>
      <p:sp>
        <p:nvSpPr>
          <p:cNvPr id="3" name="Rectangle 2"/>
          <p:cNvSpPr/>
          <p:nvPr/>
        </p:nvSpPr>
        <p:spPr>
          <a:xfrm>
            <a:off x="609600" y="1371600"/>
            <a:ext cx="8534400" cy="5724644"/>
          </a:xfrm>
          <a:prstGeom prst="rect">
            <a:avLst/>
          </a:prstGeom>
        </p:spPr>
        <p:txBody>
          <a:bodyPr wrap="square">
            <a:spAutoFit/>
          </a:bodyPr>
          <a:lstStyle/>
          <a:p>
            <a:pPr>
              <a:buFont typeface="Arial" pitchFamily="34" charset="0"/>
              <a:buChar char="•"/>
            </a:pPr>
            <a:r>
              <a:rPr lang="en-US" dirty="0" smtClean="0"/>
              <a:t> </a:t>
            </a:r>
            <a:r>
              <a:rPr lang="en-US" dirty="0" err="1" smtClean="0"/>
              <a:t>Komunikimi</a:t>
            </a:r>
            <a:r>
              <a:rPr lang="en-US" dirty="0" smtClean="0"/>
              <a:t> Integral I </a:t>
            </a:r>
            <a:r>
              <a:rPr lang="en-US" dirty="0" err="1" smtClean="0"/>
              <a:t>marketingut</a:t>
            </a:r>
            <a:r>
              <a:rPr lang="en-US" dirty="0" smtClean="0"/>
              <a:t> (IMC)</a:t>
            </a:r>
          </a:p>
          <a:p>
            <a:r>
              <a:rPr lang="en-US" dirty="0" smtClean="0"/>
              <a:t>  - </a:t>
            </a:r>
            <a:r>
              <a:rPr lang="en-US" sz="1800" dirty="0" err="1" smtClean="0"/>
              <a:t>Reklamimi</a:t>
            </a:r>
            <a:r>
              <a:rPr lang="en-US" sz="1800" dirty="0" smtClean="0"/>
              <a:t> </a:t>
            </a:r>
          </a:p>
          <a:p>
            <a:r>
              <a:rPr lang="en-US" sz="1800" dirty="0" smtClean="0"/>
              <a:t>   -</a:t>
            </a:r>
            <a:r>
              <a:rPr lang="en-US" sz="1800" dirty="0" err="1" smtClean="0"/>
              <a:t>Sllogani</a:t>
            </a:r>
            <a:r>
              <a:rPr lang="en-US" sz="1800" dirty="0" smtClean="0"/>
              <a:t> </a:t>
            </a:r>
          </a:p>
          <a:p>
            <a:r>
              <a:rPr lang="en-US" dirty="0" smtClean="0"/>
              <a:t>  -</a:t>
            </a:r>
            <a:r>
              <a:rPr lang="en-US" sz="1800" dirty="0" smtClean="0"/>
              <a:t>Nike: Just do it ; BMW: the ultimate driving machine ; Mercedes: </a:t>
            </a:r>
            <a:r>
              <a:rPr lang="en-US" sz="1800" b="1" dirty="0" smtClean="0"/>
              <a:t> the best or nothing</a:t>
            </a:r>
          </a:p>
          <a:p>
            <a:r>
              <a:rPr lang="en-US" sz="1800" b="1" dirty="0" smtClean="0"/>
              <a:t>   - </a:t>
            </a:r>
            <a:r>
              <a:rPr lang="en-US" sz="1800" b="1" dirty="0" err="1" smtClean="0"/>
              <a:t>Sllogane</a:t>
            </a:r>
            <a:r>
              <a:rPr lang="en-US" sz="1800" b="1" dirty="0" smtClean="0"/>
              <a:t> </a:t>
            </a:r>
            <a:r>
              <a:rPr lang="en-US" sz="1800" b="1" dirty="0" err="1" smtClean="0"/>
              <a:t>te</a:t>
            </a:r>
            <a:r>
              <a:rPr lang="en-US" sz="1800" b="1" dirty="0" smtClean="0"/>
              <a:t> </a:t>
            </a:r>
            <a:r>
              <a:rPr lang="en-US" sz="1800" b="1" dirty="0" err="1" smtClean="0"/>
              <a:t>Firmave</a:t>
            </a:r>
            <a:r>
              <a:rPr lang="en-US" sz="1800" b="1" dirty="0" smtClean="0"/>
              <a:t> </a:t>
            </a:r>
            <a:r>
              <a:rPr lang="en-US" sz="1800" b="1" dirty="0" err="1" smtClean="0"/>
              <a:t>te</a:t>
            </a:r>
            <a:r>
              <a:rPr lang="en-US" sz="1800" b="1" dirty="0" smtClean="0"/>
              <a:t> </a:t>
            </a:r>
            <a:r>
              <a:rPr lang="en-US" sz="1800" b="1" dirty="0" err="1" smtClean="0"/>
              <a:t>Kosoves</a:t>
            </a:r>
            <a:endParaRPr lang="en-US" sz="1800" b="1" dirty="0" smtClean="0"/>
          </a:p>
          <a:p>
            <a:endParaRPr lang="en-US" sz="1800" b="1" dirty="0" smtClean="0"/>
          </a:p>
          <a:p>
            <a:pPr>
              <a:buFont typeface="Arial" pitchFamily="34" charset="0"/>
              <a:buChar char="•"/>
            </a:pPr>
            <a:r>
              <a:rPr lang="en-US" dirty="0" smtClean="0"/>
              <a:t>Te </a:t>
            </a:r>
            <a:r>
              <a:rPr lang="en-US" dirty="0" err="1" smtClean="0"/>
              <a:t>jesh</a:t>
            </a:r>
            <a:r>
              <a:rPr lang="en-US" dirty="0" smtClean="0"/>
              <a:t> I </a:t>
            </a:r>
            <a:r>
              <a:rPr lang="en-US" dirty="0" err="1" smtClean="0"/>
              <a:t>pari</a:t>
            </a:r>
            <a:endParaRPr lang="en-US" dirty="0" smtClean="0"/>
          </a:p>
          <a:p>
            <a:pPr>
              <a:buFontTx/>
              <a:buChar char="-"/>
            </a:pPr>
            <a:r>
              <a:rPr lang="en-US" sz="1800" dirty="0" smtClean="0"/>
              <a:t> Kush I </a:t>
            </a:r>
            <a:r>
              <a:rPr lang="en-US" sz="1800" dirty="0" err="1" smtClean="0"/>
              <a:t>pari</a:t>
            </a:r>
            <a:r>
              <a:rPr lang="en-US" sz="1800" dirty="0" smtClean="0"/>
              <a:t> ne Cola, </a:t>
            </a:r>
            <a:r>
              <a:rPr lang="en-US" sz="1800" dirty="0" err="1" smtClean="0"/>
              <a:t>Vetura</a:t>
            </a:r>
            <a:r>
              <a:rPr lang="en-US" sz="1800" dirty="0" smtClean="0"/>
              <a:t>, </a:t>
            </a:r>
            <a:r>
              <a:rPr lang="en-US" sz="1800" dirty="0" err="1" smtClean="0"/>
              <a:t>Lokale</a:t>
            </a:r>
            <a:r>
              <a:rPr lang="en-US" sz="1800" dirty="0" smtClean="0"/>
              <a:t>, </a:t>
            </a:r>
            <a:r>
              <a:rPr lang="en-US" sz="1800" dirty="0" err="1" smtClean="0"/>
              <a:t>Patika</a:t>
            </a:r>
            <a:r>
              <a:rPr lang="en-US" sz="1800" dirty="0" smtClean="0"/>
              <a:t> sportive,  </a:t>
            </a:r>
          </a:p>
          <a:p>
            <a:pPr>
              <a:buFontTx/>
              <a:buChar char="-"/>
            </a:pPr>
            <a:endParaRPr lang="en-US" dirty="0" smtClean="0"/>
          </a:p>
          <a:p>
            <a:pPr>
              <a:buFont typeface="Arial" pitchFamily="34" charset="0"/>
              <a:buChar char="•"/>
            </a:pPr>
            <a:r>
              <a:rPr lang="en-US" dirty="0" err="1" smtClean="0"/>
              <a:t>Perspektiva</a:t>
            </a:r>
            <a:r>
              <a:rPr lang="en-US" dirty="0" smtClean="0"/>
              <a:t> </a:t>
            </a:r>
            <a:r>
              <a:rPr lang="en-US" dirty="0" err="1" smtClean="0"/>
              <a:t>afatgjate</a:t>
            </a:r>
            <a:endParaRPr lang="en-US" dirty="0" smtClean="0"/>
          </a:p>
          <a:p>
            <a:pPr>
              <a:buFont typeface="Arial" pitchFamily="34" charset="0"/>
              <a:buChar char="•"/>
            </a:pPr>
            <a:r>
              <a:rPr lang="en-US" sz="1800" dirty="0" err="1" smtClean="0"/>
              <a:t>Krijimi</a:t>
            </a:r>
            <a:r>
              <a:rPr lang="en-US" sz="1800" dirty="0" smtClean="0"/>
              <a:t> I </a:t>
            </a:r>
            <a:r>
              <a:rPr lang="en-US" sz="1800" dirty="0" err="1" smtClean="0"/>
              <a:t>brandit</a:t>
            </a:r>
            <a:r>
              <a:rPr lang="en-US" sz="1800" dirty="0" smtClean="0"/>
              <a:t> </a:t>
            </a:r>
            <a:r>
              <a:rPr lang="en-US" sz="1800" dirty="0" err="1" smtClean="0"/>
              <a:t>eshte</a:t>
            </a:r>
            <a:r>
              <a:rPr lang="en-US" sz="1800" dirty="0" smtClean="0"/>
              <a:t> </a:t>
            </a:r>
            <a:r>
              <a:rPr lang="en-US" sz="1800" dirty="0" err="1" smtClean="0"/>
              <a:t>proket</a:t>
            </a:r>
            <a:r>
              <a:rPr lang="en-US" sz="1800" dirty="0" smtClean="0"/>
              <a:t> </a:t>
            </a:r>
            <a:r>
              <a:rPr lang="en-US" sz="1800" dirty="0" err="1" smtClean="0"/>
              <a:t>afatgjate</a:t>
            </a:r>
            <a:r>
              <a:rPr lang="en-US" sz="1800" dirty="0" smtClean="0"/>
              <a:t> </a:t>
            </a:r>
          </a:p>
          <a:p>
            <a:pPr>
              <a:buFont typeface="Arial" pitchFamily="34" charset="0"/>
              <a:buChar char="•"/>
            </a:pPr>
            <a:endParaRPr lang="en-US" sz="1800" dirty="0" smtClean="0"/>
          </a:p>
          <a:p>
            <a:pPr>
              <a:buFont typeface="Arial" pitchFamily="34" charset="0"/>
              <a:buChar char="•"/>
            </a:pPr>
            <a:r>
              <a:rPr lang="en-US" dirty="0" err="1" smtClean="0"/>
              <a:t>Marketingu</a:t>
            </a:r>
            <a:r>
              <a:rPr lang="en-US" dirty="0" smtClean="0"/>
              <a:t> I </a:t>
            </a:r>
            <a:r>
              <a:rPr lang="en-US" dirty="0" err="1" smtClean="0"/>
              <a:t>mbendshem</a:t>
            </a:r>
            <a:endParaRPr lang="en-US" dirty="0" smtClean="0"/>
          </a:p>
          <a:p>
            <a:r>
              <a:rPr lang="en-US" dirty="0" smtClean="0"/>
              <a:t> </a:t>
            </a:r>
            <a:r>
              <a:rPr lang="en-US" sz="1800" dirty="0" smtClean="0"/>
              <a:t>- </a:t>
            </a:r>
            <a:r>
              <a:rPr lang="en-US" sz="1800" dirty="0" err="1" smtClean="0"/>
              <a:t>Komunikimi</a:t>
            </a:r>
            <a:r>
              <a:rPr lang="en-US" sz="1800" dirty="0" smtClean="0"/>
              <a:t> I </a:t>
            </a:r>
            <a:r>
              <a:rPr lang="en-US" sz="1800" dirty="0" err="1" smtClean="0"/>
              <a:t>mbrendshem</a:t>
            </a:r>
            <a:r>
              <a:rPr lang="en-US" sz="1800" dirty="0" smtClean="0"/>
              <a:t>, (</a:t>
            </a:r>
            <a:r>
              <a:rPr lang="en-US" sz="1800" dirty="0" err="1" smtClean="0"/>
              <a:t>trajnimi</a:t>
            </a:r>
            <a:r>
              <a:rPr lang="en-US" sz="1800" dirty="0" smtClean="0"/>
              <a:t> </a:t>
            </a:r>
            <a:r>
              <a:rPr lang="en-US" sz="1800" dirty="0" err="1" smtClean="0"/>
              <a:t>dhe</a:t>
            </a:r>
            <a:r>
              <a:rPr lang="en-US" sz="1800" dirty="0" smtClean="0"/>
              <a:t> </a:t>
            </a:r>
            <a:r>
              <a:rPr lang="en-US" sz="1800" dirty="0" err="1" smtClean="0"/>
              <a:t>komunikimi</a:t>
            </a:r>
            <a:r>
              <a:rPr lang="en-US" sz="1800" dirty="0" smtClean="0"/>
              <a:t>  me </a:t>
            </a:r>
            <a:r>
              <a:rPr lang="en-US" sz="1800" dirty="0" err="1" smtClean="0"/>
              <a:t>stafin</a:t>
            </a:r>
            <a:r>
              <a:rPr lang="en-US" sz="1800" dirty="0" smtClean="0"/>
              <a:t> e </a:t>
            </a:r>
            <a:r>
              <a:rPr lang="en-US" sz="1800" dirty="0" err="1" smtClean="0"/>
              <a:t>mbrendshem</a:t>
            </a:r>
            <a:r>
              <a:rPr lang="en-US" sz="1800" dirty="0" smtClean="0"/>
              <a:t>,)</a:t>
            </a:r>
          </a:p>
          <a:p>
            <a:r>
              <a:rPr lang="en-US" sz="1800" dirty="0" smtClean="0"/>
              <a:t>Part time marketer </a:t>
            </a:r>
          </a:p>
          <a:p>
            <a:pPr>
              <a:buFont typeface="Arial" pitchFamily="34" charset="0"/>
              <a:buChar char="•"/>
            </a:pPr>
            <a:endParaRPr lang="en-US" dirty="0" smtClean="0"/>
          </a:p>
          <a:p>
            <a:pPr>
              <a:buFont typeface="Arial" pitchFamily="34" charset="0"/>
              <a:buChar char="•"/>
            </a:pPr>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Mercedes Ad</a:t>
            </a:r>
            <a:endParaRPr lang="en-US" dirty="0"/>
          </a:p>
        </p:txBody>
      </p:sp>
      <p:pic>
        <p:nvPicPr>
          <p:cNvPr id="52226" name="Picture 2" descr="http://www.benzinsider.com/wp-content/uploads/2010/06/mercedes-launches-media-blitz-for-new-models-21278_1-597x354.jpg"/>
          <p:cNvPicPr>
            <a:picLocks noChangeAspect="1" noChangeArrowheads="1"/>
          </p:cNvPicPr>
          <p:nvPr/>
        </p:nvPicPr>
        <p:blipFill>
          <a:blip r:embed="rId2" cstate="print"/>
          <a:srcRect/>
          <a:stretch>
            <a:fillRect/>
          </a:stretch>
        </p:blipFill>
        <p:spPr bwMode="auto">
          <a:xfrm>
            <a:off x="533400" y="1219200"/>
            <a:ext cx="8382000" cy="428625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http://www.brianjosephstudios.com/wp-content/uploads/2010/08/merc-1024x682.jpg"/>
          <p:cNvPicPr>
            <a:picLocks noChangeAspect="1" noChangeArrowheads="1"/>
          </p:cNvPicPr>
          <p:nvPr/>
        </p:nvPicPr>
        <p:blipFill>
          <a:blip r:embed="rId2" cstate="print"/>
          <a:srcRect/>
          <a:stretch>
            <a:fillRect/>
          </a:stretch>
        </p:blipFill>
        <p:spPr bwMode="auto">
          <a:xfrm>
            <a:off x="0" y="152400"/>
            <a:ext cx="8991600" cy="649605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http://adsoftheworld.com/files/BMW%20series%203.jpg"/>
          <p:cNvPicPr>
            <a:picLocks noChangeAspect="1" noChangeArrowheads="1"/>
          </p:cNvPicPr>
          <p:nvPr/>
        </p:nvPicPr>
        <p:blipFill>
          <a:blip r:embed="rId2" cstate="print"/>
          <a:srcRect/>
          <a:stretch>
            <a:fillRect/>
          </a:stretch>
        </p:blipFill>
        <p:spPr bwMode="auto">
          <a:xfrm>
            <a:off x="228600" y="152400"/>
            <a:ext cx="8915400" cy="67056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6" name="Picture 4" descr="http://www.deviantart.com/download/79323989/Red_Bull_Gives_You_Wings_by_Jon_Snow.jpg"/>
          <p:cNvPicPr>
            <a:picLocks noChangeAspect="1" noChangeArrowheads="1"/>
          </p:cNvPicPr>
          <p:nvPr/>
        </p:nvPicPr>
        <p:blipFill>
          <a:blip r:embed="rId2" cstate="print"/>
          <a:srcRect/>
          <a:stretch>
            <a:fillRect/>
          </a:stretch>
        </p:blipFill>
        <p:spPr bwMode="auto">
          <a:xfrm>
            <a:off x="0" y="0"/>
            <a:ext cx="8839200" cy="6477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http://2.bp.blogspot.com/_LA7zryZfK4s/SiGhTtB0HdI/AAAAAAAAElU/zxRLItkDepI/s1600/mihrije-braha-019-500.jpg"/>
          <p:cNvPicPr>
            <a:picLocks noChangeAspect="1" noChangeArrowheads="1"/>
          </p:cNvPicPr>
          <p:nvPr/>
        </p:nvPicPr>
        <p:blipFill>
          <a:blip r:embed="rId2" cstate="print"/>
          <a:srcRect/>
          <a:stretch>
            <a:fillRect/>
          </a:stretch>
        </p:blipFill>
        <p:spPr bwMode="auto">
          <a:xfrm>
            <a:off x="457200" y="381000"/>
            <a:ext cx="8534400" cy="61722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4" name="Picture 4" descr="http://www.knninfo.com/repository/images/24Gj-Shoubiz-Eliza.jpg"/>
          <p:cNvPicPr>
            <a:picLocks noChangeAspect="1" noChangeArrowheads="1"/>
          </p:cNvPicPr>
          <p:nvPr/>
        </p:nvPicPr>
        <p:blipFill>
          <a:blip r:embed="rId2" cstate="print"/>
          <a:srcRect/>
          <a:stretch>
            <a:fillRect/>
          </a:stretch>
        </p:blipFill>
        <p:spPr bwMode="auto">
          <a:xfrm>
            <a:off x="228600" y="0"/>
            <a:ext cx="8972062" cy="6248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513" y="6350"/>
            <a:ext cx="7772400" cy="755650"/>
          </a:xfrm>
        </p:spPr>
        <p:txBody>
          <a:bodyPr/>
          <a:lstStyle/>
          <a:p>
            <a:r>
              <a:rPr lang="en-US" dirty="0" smtClean="0"/>
              <a:t>?</a:t>
            </a:r>
            <a:endParaRPr lang="en-US" dirty="0"/>
          </a:p>
        </p:txBody>
      </p:sp>
      <p:pic>
        <p:nvPicPr>
          <p:cNvPr id="103428" name="Picture 4" descr="http://stocklandmartelblog.files.wordpress.com/2010/08/8-25281-10_ipa_illy.jpg?w=360&amp;h=239"/>
          <p:cNvPicPr>
            <a:picLocks noChangeAspect="1" noChangeArrowheads="1"/>
          </p:cNvPicPr>
          <p:nvPr/>
        </p:nvPicPr>
        <p:blipFill>
          <a:blip r:embed="rId2" cstate="print"/>
          <a:srcRect/>
          <a:stretch>
            <a:fillRect/>
          </a:stretch>
        </p:blipFill>
        <p:spPr bwMode="auto">
          <a:xfrm>
            <a:off x="1295400" y="1905000"/>
            <a:ext cx="6324600" cy="372427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
            </a:r>
            <a:endParaRPr lang="en-US"/>
          </a:p>
        </p:txBody>
      </p:sp>
      <p:pic>
        <p:nvPicPr>
          <p:cNvPr id="104452" name="Picture 4" descr="GRANDPA, Harley-davidson Motorcycles, Giovanni Fcb, Harley-davidson, Print, Outdoor, Ads"/>
          <p:cNvPicPr>
            <a:picLocks noChangeAspect="1" noChangeArrowheads="1"/>
          </p:cNvPicPr>
          <p:nvPr/>
        </p:nvPicPr>
        <p:blipFill>
          <a:blip r:embed="rId2" cstate="print"/>
          <a:srcRect/>
          <a:stretch>
            <a:fillRect/>
          </a:stretch>
        </p:blipFill>
        <p:spPr bwMode="auto">
          <a:xfrm>
            <a:off x="914400" y="1219200"/>
            <a:ext cx="7696200" cy="52578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7200900" y="6629400"/>
            <a:ext cx="1905000" cy="228600"/>
          </a:xfrm>
          <a:prstGeom prst="rect">
            <a:avLst/>
          </a:prstGeom>
          <a:noFill/>
          <a:ln w="12700">
            <a:noFill/>
            <a:miter lim="800000"/>
            <a:headEnd/>
            <a:tailEnd/>
          </a:ln>
          <a:effectLst/>
        </p:spPr>
        <p:txBody>
          <a:bodyPr wrap="none" lIns="90488" tIns="44450" rIns="90488" bIns="44450" anchor="ctr"/>
          <a:lstStyle/>
          <a:p>
            <a:pPr algn="r"/>
            <a:r>
              <a:rPr lang="en-US" sz="1000">
                <a:latin typeface="Arial" charset="0"/>
              </a:rPr>
              <a:t>4</a:t>
            </a:r>
          </a:p>
        </p:txBody>
      </p:sp>
      <p:sp>
        <p:nvSpPr>
          <p:cNvPr id="10243" name="Rectangle 3"/>
          <p:cNvSpPr>
            <a:spLocks noChangeArrowheads="1"/>
          </p:cNvSpPr>
          <p:nvPr/>
        </p:nvSpPr>
        <p:spPr bwMode="auto">
          <a:xfrm>
            <a:off x="0" y="6629400"/>
            <a:ext cx="4213225" cy="227013"/>
          </a:xfrm>
          <a:prstGeom prst="rect">
            <a:avLst/>
          </a:prstGeom>
          <a:noFill/>
          <a:ln w="12700">
            <a:noFill/>
            <a:miter lim="800000"/>
            <a:headEnd/>
            <a:tailEnd/>
          </a:ln>
          <a:effectLst/>
        </p:spPr>
        <p:txBody>
          <a:bodyPr wrap="none" lIns="90488" tIns="44450" rIns="90488" bIns="44450" anchor="ctr"/>
          <a:lstStyle/>
          <a:p>
            <a:pPr algn="ctr"/>
            <a:r>
              <a:rPr lang="en-US" sz="1000">
                <a:latin typeface="Arial" charset="0"/>
              </a:rPr>
              <a:t>D Jobber, Principles and Practice of Marketing, © 1998 McGraw-Hill</a:t>
            </a:r>
          </a:p>
        </p:txBody>
      </p:sp>
      <p:sp>
        <p:nvSpPr>
          <p:cNvPr id="10244" name="Line 4"/>
          <p:cNvSpPr>
            <a:spLocks noChangeShapeType="1"/>
          </p:cNvSpPr>
          <p:nvPr/>
        </p:nvSpPr>
        <p:spPr bwMode="auto">
          <a:xfrm flipV="1">
            <a:off x="2143125" y="4059238"/>
            <a:ext cx="1035050" cy="644525"/>
          </a:xfrm>
          <a:prstGeom prst="line">
            <a:avLst/>
          </a:prstGeom>
          <a:noFill/>
          <a:ln w="25400">
            <a:solidFill>
              <a:schemeClr val="accent2"/>
            </a:solidFill>
            <a:round/>
            <a:headEnd/>
            <a:tailEnd type="triangle" w="med" len="med"/>
          </a:ln>
          <a:effectLst/>
        </p:spPr>
        <p:txBody>
          <a:bodyPr wrap="none" anchor="ctr"/>
          <a:lstStyle/>
          <a:p>
            <a:endParaRPr lang="en-US"/>
          </a:p>
        </p:txBody>
      </p:sp>
      <p:sp>
        <p:nvSpPr>
          <p:cNvPr id="10245" name="Line 5"/>
          <p:cNvSpPr>
            <a:spLocks noChangeShapeType="1"/>
          </p:cNvSpPr>
          <p:nvPr/>
        </p:nvSpPr>
        <p:spPr bwMode="auto">
          <a:xfrm flipH="1" flipV="1">
            <a:off x="5991225" y="4059238"/>
            <a:ext cx="1085850" cy="644525"/>
          </a:xfrm>
          <a:prstGeom prst="line">
            <a:avLst/>
          </a:prstGeom>
          <a:noFill/>
          <a:ln w="25400">
            <a:solidFill>
              <a:schemeClr val="accent2"/>
            </a:solidFill>
            <a:round/>
            <a:headEnd/>
            <a:tailEnd type="triangle" w="med" len="med"/>
          </a:ln>
          <a:effectLst/>
        </p:spPr>
        <p:txBody>
          <a:bodyPr wrap="none" anchor="ctr"/>
          <a:lstStyle/>
          <a:p>
            <a:endParaRPr lang="en-US"/>
          </a:p>
        </p:txBody>
      </p:sp>
      <p:sp>
        <p:nvSpPr>
          <p:cNvPr id="10246" name="Rectangle 6"/>
          <p:cNvSpPr>
            <a:spLocks noGrp="1" noChangeArrowheads="1"/>
          </p:cNvSpPr>
          <p:nvPr>
            <p:ph type="title"/>
          </p:nvPr>
        </p:nvSpPr>
        <p:spPr>
          <a:noFill/>
          <a:ln/>
        </p:spPr>
        <p:txBody>
          <a:bodyPr/>
          <a:lstStyle/>
          <a:p>
            <a:r>
              <a:rPr lang="en-US"/>
              <a:t>Global branding decisions</a:t>
            </a:r>
          </a:p>
        </p:txBody>
      </p:sp>
      <p:sp>
        <p:nvSpPr>
          <p:cNvPr id="10247" name="Rectangle 7"/>
          <p:cNvSpPr>
            <a:spLocks noChangeArrowheads="1"/>
          </p:cNvSpPr>
          <p:nvPr/>
        </p:nvSpPr>
        <p:spPr bwMode="auto">
          <a:xfrm>
            <a:off x="6670675" y="4630738"/>
            <a:ext cx="2085975" cy="1727200"/>
          </a:xfrm>
          <a:prstGeom prst="rect">
            <a:avLst/>
          </a:prstGeom>
          <a:solidFill>
            <a:srgbClr val="FFFFCC"/>
          </a:solidFill>
          <a:ln w="25400">
            <a:solidFill>
              <a:schemeClr val="accent2"/>
            </a:solidFill>
            <a:miter lim="800000"/>
            <a:headEnd/>
            <a:tailEnd/>
          </a:ln>
          <a:effectLst/>
        </p:spPr>
        <p:txBody>
          <a:bodyPr wrap="none" anchor="ctr"/>
          <a:lstStyle/>
          <a:p>
            <a:endParaRPr lang="en-US"/>
          </a:p>
        </p:txBody>
      </p:sp>
      <p:grpSp>
        <p:nvGrpSpPr>
          <p:cNvPr id="10250" name="Group 10"/>
          <p:cNvGrpSpPr>
            <a:grpSpLocks/>
          </p:cNvGrpSpPr>
          <p:nvPr/>
        </p:nvGrpSpPr>
        <p:grpSpPr bwMode="auto">
          <a:xfrm>
            <a:off x="6805613" y="4732338"/>
            <a:ext cx="2098675" cy="1749425"/>
            <a:chOff x="4287" y="2981"/>
            <a:chExt cx="1322" cy="1102"/>
          </a:xfrm>
        </p:grpSpPr>
        <p:sp>
          <p:nvSpPr>
            <p:cNvPr id="10248" name="Rectangle 8"/>
            <p:cNvSpPr>
              <a:spLocks noChangeArrowheads="1"/>
            </p:cNvSpPr>
            <p:nvPr/>
          </p:nvSpPr>
          <p:spPr bwMode="auto">
            <a:xfrm>
              <a:off x="4290" y="3354"/>
              <a:ext cx="1319" cy="729"/>
            </a:xfrm>
            <a:prstGeom prst="rect">
              <a:avLst/>
            </a:prstGeom>
            <a:noFill/>
            <a:ln w="12700">
              <a:noFill/>
              <a:miter lim="800000"/>
              <a:headEnd/>
              <a:tailEnd/>
            </a:ln>
            <a:effectLst/>
          </p:spPr>
          <p:txBody>
            <a:bodyPr lIns="90488" tIns="44450" rIns="90488" bIns="44450"/>
            <a:lstStyle/>
            <a:p>
              <a:pPr marL="342900" indent="-342900" defTabSz="762000">
                <a:lnSpc>
                  <a:spcPct val="80000"/>
                </a:lnSpc>
                <a:spcBef>
                  <a:spcPct val="20000"/>
                </a:spcBef>
                <a:buClr>
                  <a:schemeClr val="accent2"/>
                </a:buClr>
                <a:buSzPct val="60000"/>
                <a:buFont typeface="Monotype Sorts" pitchFamily="2" charset="2"/>
                <a:buChar char="l"/>
              </a:pPr>
              <a:r>
                <a:rPr lang="en-US" sz="2000">
                  <a:latin typeface="Arial" charset="0"/>
                </a:rPr>
                <a:t>Delivery</a:t>
              </a:r>
            </a:p>
            <a:p>
              <a:pPr marL="342900" indent="-342900" defTabSz="762000">
                <a:lnSpc>
                  <a:spcPct val="80000"/>
                </a:lnSpc>
                <a:spcBef>
                  <a:spcPct val="20000"/>
                </a:spcBef>
                <a:buClr>
                  <a:schemeClr val="accent2"/>
                </a:buClr>
                <a:buSzPct val="60000"/>
                <a:buFont typeface="Monotype Sorts" pitchFamily="2" charset="2"/>
                <a:buChar char="l"/>
              </a:pPr>
              <a:r>
                <a:rPr lang="en-US" sz="2000">
                  <a:latin typeface="Arial" charset="0"/>
                </a:rPr>
                <a:t>Service</a:t>
              </a:r>
            </a:p>
            <a:p>
              <a:pPr marL="342900" indent="-342900" defTabSz="762000">
                <a:lnSpc>
                  <a:spcPct val="80000"/>
                </a:lnSpc>
                <a:spcBef>
                  <a:spcPct val="20000"/>
                </a:spcBef>
                <a:buClr>
                  <a:schemeClr val="accent2"/>
                </a:buClr>
                <a:buSzPct val="60000"/>
                <a:buFont typeface="Monotype Sorts" pitchFamily="2" charset="2"/>
                <a:buChar char="l"/>
              </a:pPr>
              <a:r>
                <a:rPr lang="en-US" sz="2000">
                  <a:latin typeface="Arial" charset="0"/>
                </a:rPr>
                <a:t>Guarantees</a:t>
              </a:r>
            </a:p>
          </p:txBody>
        </p:sp>
        <p:sp>
          <p:nvSpPr>
            <p:cNvPr id="10249" name="Rectangle 9"/>
            <p:cNvSpPr>
              <a:spLocks noChangeArrowheads="1"/>
            </p:cNvSpPr>
            <p:nvPr/>
          </p:nvSpPr>
          <p:spPr bwMode="auto">
            <a:xfrm>
              <a:off x="4287" y="2981"/>
              <a:ext cx="833" cy="372"/>
            </a:xfrm>
            <a:prstGeom prst="rect">
              <a:avLst/>
            </a:prstGeom>
            <a:noFill/>
            <a:ln w="12700">
              <a:noFill/>
              <a:miter lim="800000"/>
              <a:headEnd/>
              <a:tailEnd/>
            </a:ln>
            <a:effectLst/>
          </p:spPr>
          <p:txBody>
            <a:bodyPr wrap="none" lIns="90488" tIns="44450" rIns="90488" bIns="44450">
              <a:spAutoFit/>
            </a:bodyPr>
            <a:lstStyle/>
            <a:p>
              <a:pPr defTabSz="762000">
                <a:lnSpc>
                  <a:spcPct val="80000"/>
                </a:lnSpc>
              </a:pPr>
              <a:r>
                <a:rPr lang="en-US" sz="2000" b="1">
                  <a:latin typeface="Arial" charset="0"/>
                </a:rPr>
                <a:t>Brand</a:t>
              </a:r>
              <a:br>
                <a:rPr lang="en-US" sz="2000" b="1">
                  <a:latin typeface="Arial" charset="0"/>
                </a:rPr>
              </a:br>
              <a:r>
                <a:rPr lang="en-US" sz="2000" b="1">
                  <a:latin typeface="Arial" charset="0"/>
                </a:rPr>
                <a:t>additions</a:t>
              </a:r>
            </a:p>
          </p:txBody>
        </p:sp>
      </p:grpSp>
      <p:sp>
        <p:nvSpPr>
          <p:cNvPr id="10251" name="Rectangle 11"/>
          <p:cNvSpPr>
            <a:spLocks noChangeArrowheads="1"/>
          </p:cNvSpPr>
          <p:nvPr/>
        </p:nvSpPr>
        <p:spPr bwMode="auto">
          <a:xfrm>
            <a:off x="498475" y="4630738"/>
            <a:ext cx="2266950" cy="1727200"/>
          </a:xfrm>
          <a:prstGeom prst="rect">
            <a:avLst/>
          </a:prstGeom>
          <a:solidFill>
            <a:srgbClr val="FFFFCC"/>
          </a:solidFill>
          <a:ln w="25400">
            <a:solidFill>
              <a:schemeClr val="accent2"/>
            </a:solidFill>
            <a:miter lim="800000"/>
            <a:headEnd/>
            <a:tailEnd/>
          </a:ln>
          <a:effectLst/>
        </p:spPr>
        <p:txBody>
          <a:bodyPr wrap="none" anchor="ctr"/>
          <a:lstStyle/>
          <a:p>
            <a:endParaRPr lang="en-US"/>
          </a:p>
        </p:txBody>
      </p:sp>
      <p:sp>
        <p:nvSpPr>
          <p:cNvPr id="10252" name="Rectangle 12"/>
          <p:cNvSpPr>
            <a:spLocks noChangeArrowheads="1"/>
          </p:cNvSpPr>
          <p:nvPr/>
        </p:nvSpPr>
        <p:spPr bwMode="auto">
          <a:xfrm>
            <a:off x="574675" y="4759325"/>
            <a:ext cx="2211388" cy="590550"/>
          </a:xfrm>
          <a:prstGeom prst="rect">
            <a:avLst/>
          </a:prstGeom>
          <a:noFill/>
          <a:ln w="12700">
            <a:noFill/>
            <a:miter lim="800000"/>
            <a:headEnd/>
            <a:tailEnd/>
          </a:ln>
          <a:effectLst/>
        </p:spPr>
        <p:txBody>
          <a:bodyPr wrap="none" lIns="90488" tIns="44450" rIns="90488" bIns="44450">
            <a:spAutoFit/>
          </a:bodyPr>
          <a:lstStyle/>
          <a:p>
            <a:pPr defTabSz="762000">
              <a:lnSpc>
                <a:spcPct val="80000"/>
              </a:lnSpc>
            </a:pPr>
            <a:r>
              <a:rPr lang="en-US" sz="2000" b="1">
                <a:latin typeface="Arial" charset="0"/>
              </a:rPr>
              <a:t>Brand</a:t>
            </a:r>
            <a:br>
              <a:rPr lang="en-US" sz="2000" b="1">
                <a:latin typeface="Arial" charset="0"/>
              </a:rPr>
            </a:br>
            <a:r>
              <a:rPr lang="en-US" sz="2000" b="1">
                <a:latin typeface="Arial" charset="0"/>
              </a:rPr>
              <a:t>communications</a:t>
            </a:r>
          </a:p>
        </p:txBody>
      </p:sp>
      <p:sp>
        <p:nvSpPr>
          <p:cNvPr id="10253" name="Rectangle 13"/>
          <p:cNvSpPr>
            <a:spLocks noChangeArrowheads="1"/>
          </p:cNvSpPr>
          <p:nvPr/>
        </p:nvSpPr>
        <p:spPr bwMode="auto">
          <a:xfrm>
            <a:off x="579438" y="5329238"/>
            <a:ext cx="1804987" cy="1157287"/>
          </a:xfrm>
          <a:prstGeom prst="rect">
            <a:avLst/>
          </a:prstGeom>
          <a:noFill/>
          <a:ln w="12700">
            <a:noFill/>
            <a:miter lim="800000"/>
            <a:headEnd/>
            <a:tailEnd/>
          </a:ln>
          <a:effectLst/>
        </p:spPr>
        <p:txBody>
          <a:bodyPr lIns="90488" tIns="44450" rIns="90488" bIns="44450"/>
          <a:lstStyle/>
          <a:p>
            <a:pPr marL="342900" indent="-342900" defTabSz="762000">
              <a:lnSpc>
                <a:spcPct val="80000"/>
              </a:lnSpc>
              <a:spcBef>
                <a:spcPct val="20000"/>
              </a:spcBef>
              <a:buClr>
                <a:schemeClr val="accent2"/>
              </a:buClr>
              <a:buSzPct val="60000"/>
              <a:buFont typeface="Monotype Sorts" pitchFamily="2" charset="2"/>
              <a:buChar char="l"/>
            </a:pPr>
            <a:r>
              <a:rPr lang="en-US" sz="2000">
                <a:latin typeface="Arial" charset="0"/>
              </a:rPr>
              <a:t>Name</a:t>
            </a:r>
          </a:p>
          <a:p>
            <a:pPr marL="342900" indent="-342900" defTabSz="762000">
              <a:lnSpc>
                <a:spcPct val="80000"/>
              </a:lnSpc>
              <a:spcBef>
                <a:spcPct val="20000"/>
              </a:spcBef>
              <a:buClr>
                <a:schemeClr val="accent2"/>
              </a:buClr>
              <a:buSzPct val="60000"/>
              <a:buFont typeface="Monotype Sorts" pitchFamily="2" charset="2"/>
              <a:buChar char="l"/>
            </a:pPr>
            <a:r>
              <a:rPr lang="en-US" sz="2000">
                <a:latin typeface="Arial" charset="0"/>
              </a:rPr>
              <a:t>Execution</a:t>
            </a:r>
          </a:p>
          <a:p>
            <a:pPr marL="342900" indent="-342900" defTabSz="762000">
              <a:lnSpc>
                <a:spcPct val="80000"/>
              </a:lnSpc>
              <a:spcBef>
                <a:spcPct val="20000"/>
              </a:spcBef>
              <a:buClr>
                <a:schemeClr val="accent2"/>
              </a:buClr>
              <a:buSzPct val="60000"/>
              <a:buFont typeface="Monotype Sorts" pitchFamily="2" charset="2"/>
              <a:buChar char="l"/>
            </a:pPr>
            <a:r>
              <a:rPr lang="en-US" sz="2000">
                <a:latin typeface="Arial" charset="0"/>
              </a:rPr>
              <a:t>Packaging</a:t>
            </a:r>
          </a:p>
        </p:txBody>
      </p:sp>
      <p:grpSp>
        <p:nvGrpSpPr>
          <p:cNvPr id="10258" name="Group 18"/>
          <p:cNvGrpSpPr>
            <a:grpSpLocks/>
          </p:cNvGrpSpPr>
          <p:nvPr/>
        </p:nvGrpSpPr>
        <p:grpSpPr bwMode="auto">
          <a:xfrm>
            <a:off x="3529013" y="962025"/>
            <a:ext cx="2085975" cy="1901825"/>
            <a:chOff x="2223" y="606"/>
            <a:chExt cx="1314" cy="1198"/>
          </a:xfrm>
        </p:grpSpPr>
        <p:sp>
          <p:nvSpPr>
            <p:cNvPr id="10254" name="Rectangle 14"/>
            <p:cNvSpPr>
              <a:spLocks noChangeArrowheads="1"/>
            </p:cNvSpPr>
            <p:nvPr/>
          </p:nvSpPr>
          <p:spPr bwMode="auto">
            <a:xfrm>
              <a:off x="2223" y="606"/>
              <a:ext cx="1314" cy="1088"/>
            </a:xfrm>
            <a:prstGeom prst="rect">
              <a:avLst/>
            </a:prstGeom>
            <a:solidFill>
              <a:srgbClr val="FFFFCC"/>
            </a:solidFill>
            <a:ln w="25400">
              <a:solidFill>
                <a:schemeClr val="accent2"/>
              </a:solidFill>
              <a:miter lim="800000"/>
              <a:headEnd/>
              <a:tailEnd/>
            </a:ln>
            <a:effectLst/>
          </p:spPr>
          <p:txBody>
            <a:bodyPr wrap="none" anchor="ctr"/>
            <a:lstStyle/>
            <a:p>
              <a:endParaRPr lang="en-US"/>
            </a:p>
          </p:txBody>
        </p:sp>
        <p:grpSp>
          <p:nvGrpSpPr>
            <p:cNvPr id="10257" name="Group 17"/>
            <p:cNvGrpSpPr>
              <a:grpSpLocks/>
            </p:cNvGrpSpPr>
            <p:nvPr/>
          </p:nvGrpSpPr>
          <p:grpSpPr bwMode="auto">
            <a:xfrm>
              <a:off x="2265" y="621"/>
              <a:ext cx="1213" cy="1183"/>
              <a:chOff x="2265" y="621"/>
              <a:chExt cx="1213" cy="1183"/>
            </a:xfrm>
          </p:grpSpPr>
          <p:sp>
            <p:nvSpPr>
              <p:cNvPr id="10255" name="Rectangle 15"/>
              <p:cNvSpPr>
                <a:spLocks noChangeArrowheads="1"/>
              </p:cNvSpPr>
              <p:nvPr/>
            </p:nvSpPr>
            <p:spPr bwMode="auto">
              <a:xfrm>
                <a:off x="2265" y="621"/>
                <a:ext cx="984" cy="256"/>
              </a:xfrm>
              <a:prstGeom prst="rect">
                <a:avLst/>
              </a:prstGeom>
              <a:noFill/>
              <a:ln w="12700">
                <a:noFill/>
                <a:miter lim="800000"/>
                <a:headEnd/>
                <a:tailEnd/>
              </a:ln>
              <a:effectLst/>
            </p:spPr>
            <p:txBody>
              <a:bodyPr wrap="none" lIns="90488" tIns="44450" rIns="90488" bIns="44450">
                <a:spAutoFit/>
              </a:bodyPr>
              <a:lstStyle/>
              <a:p>
                <a:pPr defTabSz="762000"/>
                <a:r>
                  <a:rPr lang="en-US" sz="2000" b="1">
                    <a:latin typeface="Arial" charset="0"/>
                  </a:rPr>
                  <a:t>Brand form</a:t>
                </a:r>
              </a:p>
            </p:txBody>
          </p:sp>
          <p:sp>
            <p:nvSpPr>
              <p:cNvPr id="10256" name="Rectangle 16"/>
              <p:cNvSpPr>
                <a:spLocks noChangeArrowheads="1"/>
              </p:cNvSpPr>
              <p:nvPr/>
            </p:nvSpPr>
            <p:spPr bwMode="auto">
              <a:xfrm>
                <a:off x="2268" y="880"/>
                <a:ext cx="1210" cy="924"/>
              </a:xfrm>
              <a:prstGeom prst="rect">
                <a:avLst/>
              </a:prstGeom>
              <a:noFill/>
              <a:ln w="12700">
                <a:noFill/>
                <a:miter lim="800000"/>
                <a:headEnd/>
                <a:tailEnd/>
              </a:ln>
              <a:effectLst/>
            </p:spPr>
            <p:txBody>
              <a:bodyPr lIns="90488" tIns="44450" rIns="90488" bIns="44450"/>
              <a:lstStyle/>
              <a:p>
                <a:pPr marL="342900" indent="-342900" defTabSz="762000">
                  <a:lnSpc>
                    <a:spcPct val="80000"/>
                  </a:lnSpc>
                  <a:spcBef>
                    <a:spcPct val="20000"/>
                  </a:spcBef>
                  <a:buClr>
                    <a:schemeClr val="accent2"/>
                  </a:buClr>
                  <a:buSzPct val="60000"/>
                  <a:buFont typeface="Monotype Sorts" pitchFamily="2" charset="2"/>
                  <a:buChar char="l"/>
                </a:pPr>
                <a:r>
                  <a:rPr lang="en-US" sz="2000" dirty="0" smtClean="0">
                    <a:latin typeface="Arial" charset="0"/>
                  </a:rPr>
                  <a:t>Quality</a:t>
                </a:r>
                <a:endParaRPr lang="en-US" sz="2000" dirty="0">
                  <a:latin typeface="Arial" charset="0"/>
                </a:endParaRPr>
              </a:p>
              <a:p>
                <a:pPr marL="342900" indent="-342900" defTabSz="762000">
                  <a:lnSpc>
                    <a:spcPct val="80000"/>
                  </a:lnSpc>
                  <a:spcBef>
                    <a:spcPct val="20000"/>
                  </a:spcBef>
                  <a:buClr>
                    <a:schemeClr val="accent2"/>
                  </a:buClr>
                  <a:buSzPct val="60000"/>
                  <a:buFont typeface="Monotype Sorts" pitchFamily="2" charset="2"/>
                  <a:buChar char="l"/>
                </a:pPr>
                <a:r>
                  <a:rPr lang="en-US" sz="2000" dirty="0">
                    <a:latin typeface="Arial" charset="0"/>
                  </a:rPr>
                  <a:t>Formulation</a:t>
                </a:r>
              </a:p>
              <a:p>
                <a:pPr marL="342900" indent="-342900" defTabSz="762000">
                  <a:lnSpc>
                    <a:spcPct val="80000"/>
                  </a:lnSpc>
                  <a:spcBef>
                    <a:spcPct val="20000"/>
                  </a:spcBef>
                  <a:buClr>
                    <a:schemeClr val="accent2"/>
                  </a:buClr>
                  <a:buSzPct val="60000"/>
                  <a:buFont typeface="Monotype Sorts" pitchFamily="2" charset="2"/>
                  <a:buChar char="l"/>
                </a:pPr>
                <a:r>
                  <a:rPr lang="en-US" sz="2000" dirty="0">
                    <a:latin typeface="Arial" charset="0"/>
                  </a:rPr>
                  <a:t>Design</a:t>
                </a:r>
              </a:p>
              <a:p>
                <a:pPr marL="342900" indent="-342900" defTabSz="762000">
                  <a:lnSpc>
                    <a:spcPct val="80000"/>
                  </a:lnSpc>
                  <a:spcBef>
                    <a:spcPct val="20000"/>
                  </a:spcBef>
                  <a:buClr>
                    <a:schemeClr val="accent2"/>
                  </a:buClr>
                  <a:buSzPct val="60000"/>
                  <a:buFont typeface="Monotype Sorts" pitchFamily="2" charset="2"/>
                  <a:buChar char="l"/>
                </a:pPr>
                <a:r>
                  <a:rPr lang="en-US" sz="2000" dirty="0">
                    <a:latin typeface="Arial" charset="0"/>
                  </a:rPr>
                  <a:t>Variants</a:t>
                </a:r>
              </a:p>
            </p:txBody>
          </p:sp>
        </p:grpSp>
      </p:grpSp>
      <p:sp>
        <p:nvSpPr>
          <p:cNvPr id="10259" name="Oval 19"/>
          <p:cNvSpPr>
            <a:spLocks noChangeArrowheads="1"/>
          </p:cNvSpPr>
          <p:nvPr/>
        </p:nvSpPr>
        <p:spPr bwMode="auto">
          <a:xfrm>
            <a:off x="3138488" y="3233738"/>
            <a:ext cx="2868612" cy="1439862"/>
          </a:xfrm>
          <a:prstGeom prst="ellipse">
            <a:avLst/>
          </a:prstGeom>
          <a:solidFill>
            <a:srgbClr val="FFFFCC"/>
          </a:solidFill>
          <a:ln w="25400">
            <a:solidFill>
              <a:schemeClr val="accent2"/>
            </a:solidFill>
            <a:round/>
            <a:headEnd/>
            <a:tailEnd/>
          </a:ln>
          <a:effectLst/>
        </p:spPr>
        <p:txBody>
          <a:bodyPr wrap="none" anchor="ctr"/>
          <a:lstStyle/>
          <a:p>
            <a:endParaRPr lang="en-US"/>
          </a:p>
        </p:txBody>
      </p:sp>
      <p:sp>
        <p:nvSpPr>
          <p:cNvPr id="10260" name="Rectangle 20"/>
          <p:cNvSpPr>
            <a:spLocks noChangeArrowheads="1"/>
          </p:cNvSpPr>
          <p:nvPr/>
        </p:nvSpPr>
        <p:spPr bwMode="auto">
          <a:xfrm>
            <a:off x="3514725" y="3752850"/>
            <a:ext cx="2139950" cy="406400"/>
          </a:xfrm>
          <a:prstGeom prst="rect">
            <a:avLst/>
          </a:prstGeom>
          <a:noFill/>
          <a:ln w="12700">
            <a:noFill/>
            <a:miter lim="800000"/>
            <a:headEnd/>
            <a:tailEnd/>
          </a:ln>
          <a:effectLst/>
        </p:spPr>
        <p:txBody>
          <a:bodyPr wrap="none" lIns="90488" tIns="44450" rIns="90488" bIns="44450">
            <a:spAutoFit/>
          </a:bodyPr>
          <a:lstStyle/>
          <a:p>
            <a:pPr defTabSz="762000"/>
            <a:r>
              <a:rPr lang="en-US" sz="2000" b="1">
                <a:latin typeface="Arial" charset="0"/>
              </a:rPr>
              <a:t>Global branding</a:t>
            </a:r>
          </a:p>
        </p:txBody>
      </p:sp>
      <p:sp>
        <p:nvSpPr>
          <p:cNvPr id="10261" name="Line 21"/>
          <p:cNvSpPr>
            <a:spLocks noChangeShapeType="1"/>
          </p:cNvSpPr>
          <p:nvPr/>
        </p:nvSpPr>
        <p:spPr bwMode="auto">
          <a:xfrm>
            <a:off x="4572000" y="2703513"/>
            <a:ext cx="0" cy="509587"/>
          </a:xfrm>
          <a:prstGeom prst="line">
            <a:avLst/>
          </a:prstGeom>
          <a:noFill/>
          <a:ln w="25400">
            <a:solidFill>
              <a:schemeClr val="accent2"/>
            </a:solidFill>
            <a:round/>
            <a:headEnd/>
            <a:tailEnd type="triangle" w="med" len="med"/>
          </a:ln>
          <a:effectLst/>
        </p:spPr>
        <p:txBody>
          <a:bodyPr wrap="none" anchor="ctr"/>
          <a:lstStyle/>
          <a:p>
            <a:endParaRPr lang="en-US"/>
          </a:p>
        </p:txBody>
      </p:sp>
      <p:sp>
        <p:nvSpPr>
          <p:cNvPr id="23" name="Rectangle 22"/>
          <p:cNvSpPr/>
          <p:nvPr/>
        </p:nvSpPr>
        <p:spPr>
          <a:xfrm>
            <a:off x="5867400" y="1066800"/>
            <a:ext cx="1143000" cy="1384995"/>
          </a:xfrm>
          <a:prstGeom prst="rect">
            <a:avLst/>
          </a:prstGeom>
        </p:spPr>
        <p:txBody>
          <a:bodyPr wrap="square">
            <a:spAutoFit/>
          </a:bodyPr>
          <a:lstStyle/>
          <a:p>
            <a:r>
              <a:rPr lang="en-US" sz="1400" dirty="0" smtClean="0"/>
              <a:t>FORMA e BRANDIT</a:t>
            </a:r>
          </a:p>
          <a:p>
            <a:r>
              <a:rPr lang="en-US" sz="1400" dirty="0" err="1" smtClean="0"/>
              <a:t>Kvaliteti</a:t>
            </a:r>
            <a:endParaRPr lang="en-US" sz="1400" dirty="0" smtClean="0"/>
          </a:p>
          <a:p>
            <a:r>
              <a:rPr lang="en-US" sz="1400" dirty="0" err="1" smtClean="0"/>
              <a:t>Formulimi</a:t>
            </a:r>
            <a:endParaRPr lang="en-US" sz="1400" dirty="0" smtClean="0"/>
          </a:p>
          <a:p>
            <a:r>
              <a:rPr lang="en-US" sz="1400" dirty="0" err="1" smtClean="0"/>
              <a:t>Disajni</a:t>
            </a:r>
            <a:endParaRPr lang="en-US" sz="1400" dirty="0" smtClean="0"/>
          </a:p>
          <a:p>
            <a:r>
              <a:rPr lang="en-US" sz="1400" dirty="0" err="1" smtClean="0"/>
              <a:t>Variantat</a:t>
            </a:r>
            <a:r>
              <a:rPr lang="en-US" sz="1400" dirty="0" smtClean="0"/>
              <a:t> </a:t>
            </a:r>
            <a:endParaRPr lang="en-US" sz="1400" dirty="0"/>
          </a:p>
        </p:txBody>
      </p:sp>
      <p:sp>
        <p:nvSpPr>
          <p:cNvPr id="24" name="Rectangle 23"/>
          <p:cNvSpPr/>
          <p:nvPr/>
        </p:nvSpPr>
        <p:spPr>
          <a:xfrm>
            <a:off x="7467600" y="3124200"/>
            <a:ext cx="1143000" cy="1384995"/>
          </a:xfrm>
          <a:prstGeom prst="rect">
            <a:avLst/>
          </a:prstGeom>
        </p:spPr>
        <p:txBody>
          <a:bodyPr wrap="square">
            <a:spAutoFit/>
          </a:bodyPr>
          <a:lstStyle/>
          <a:p>
            <a:r>
              <a:rPr lang="en-US" sz="1400" dirty="0" smtClean="0"/>
              <a:t>SHTESAT e BRANDIT</a:t>
            </a:r>
          </a:p>
          <a:p>
            <a:r>
              <a:rPr lang="en-US" sz="1400" dirty="0" err="1" smtClean="0"/>
              <a:t>Ofrimi</a:t>
            </a:r>
            <a:r>
              <a:rPr lang="en-US" sz="1400" dirty="0" smtClean="0"/>
              <a:t>/</a:t>
            </a:r>
            <a:r>
              <a:rPr lang="en-US" sz="1400" dirty="0" err="1" smtClean="0"/>
              <a:t>dergimi</a:t>
            </a:r>
            <a:endParaRPr lang="en-US" sz="1400" dirty="0" smtClean="0"/>
          </a:p>
          <a:p>
            <a:r>
              <a:rPr lang="en-US" sz="1400" dirty="0" err="1" smtClean="0"/>
              <a:t>Sherbimi</a:t>
            </a:r>
            <a:endParaRPr lang="en-US" sz="1400" dirty="0" smtClean="0"/>
          </a:p>
          <a:p>
            <a:r>
              <a:rPr lang="en-US" sz="1400" dirty="0" err="1" smtClean="0"/>
              <a:t>Grancionet</a:t>
            </a:r>
            <a:endParaRPr lang="en-US" sz="1400" dirty="0" smtClean="0"/>
          </a:p>
        </p:txBody>
      </p:sp>
      <p:sp>
        <p:nvSpPr>
          <p:cNvPr id="25" name="Rectangle 24"/>
          <p:cNvSpPr/>
          <p:nvPr/>
        </p:nvSpPr>
        <p:spPr>
          <a:xfrm>
            <a:off x="609600" y="3048000"/>
            <a:ext cx="1143000" cy="1384995"/>
          </a:xfrm>
          <a:prstGeom prst="rect">
            <a:avLst/>
          </a:prstGeom>
        </p:spPr>
        <p:txBody>
          <a:bodyPr wrap="square">
            <a:spAutoFit/>
          </a:bodyPr>
          <a:lstStyle/>
          <a:p>
            <a:r>
              <a:rPr lang="en-US" sz="1400" dirty="0" smtClean="0"/>
              <a:t>KOMUNIKIMI I BRANDIT </a:t>
            </a:r>
          </a:p>
          <a:p>
            <a:r>
              <a:rPr lang="en-US" sz="1400" dirty="0" err="1" smtClean="0"/>
              <a:t>Emri</a:t>
            </a:r>
            <a:endParaRPr lang="en-US" sz="1400" dirty="0" smtClean="0"/>
          </a:p>
          <a:p>
            <a:r>
              <a:rPr lang="en-US" sz="1400" dirty="0" err="1" smtClean="0"/>
              <a:t>Egzikutimi</a:t>
            </a:r>
            <a:endParaRPr lang="en-US" sz="1400" dirty="0" smtClean="0"/>
          </a:p>
          <a:p>
            <a:r>
              <a:rPr lang="en-US" sz="1400" dirty="0" err="1" smtClean="0"/>
              <a:t>Paketimi</a:t>
            </a:r>
            <a:endParaRPr lang="en-US" sz="1400" dirty="0"/>
          </a:p>
        </p:txBody>
      </p:sp>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513" y="6350"/>
            <a:ext cx="7772400" cy="755650"/>
          </a:xfrm>
        </p:spPr>
        <p:txBody>
          <a:bodyPr/>
          <a:lstStyle/>
          <a:p>
            <a:r>
              <a:rPr lang="en-US" dirty="0" smtClean="0"/>
              <a:t>Learning Objectives </a:t>
            </a:r>
            <a:endParaRPr lang="en-US" dirty="0"/>
          </a:p>
        </p:txBody>
      </p:sp>
      <p:sp>
        <p:nvSpPr>
          <p:cNvPr id="3" name="Content Placeholder 2"/>
          <p:cNvSpPr>
            <a:spLocks noGrp="1"/>
          </p:cNvSpPr>
          <p:nvPr>
            <p:ph idx="1"/>
          </p:nvPr>
        </p:nvSpPr>
        <p:spPr>
          <a:xfrm>
            <a:off x="685800" y="1371600"/>
            <a:ext cx="7772400" cy="5486400"/>
          </a:xfrm>
        </p:spPr>
        <p:txBody>
          <a:bodyPr/>
          <a:lstStyle/>
          <a:p>
            <a:r>
              <a:rPr lang="en-US" sz="1800" dirty="0" smtClean="0"/>
              <a:t>The concept of product, brand, product line and product mix</a:t>
            </a:r>
          </a:p>
          <a:p>
            <a:r>
              <a:rPr lang="en-US" sz="1800" dirty="0" smtClean="0"/>
              <a:t>The difference between manufacturer and own- label brands</a:t>
            </a:r>
          </a:p>
          <a:p>
            <a:r>
              <a:rPr lang="en-US" sz="1800" dirty="0" smtClean="0"/>
              <a:t>The difference between a core and augmented product ( the brands) </a:t>
            </a:r>
          </a:p>
          <a:p>
            <a:r>
              <a:rPr lang="en-US" sz="1800" dirty="0" smtClean="0"/>
              <a:t>Brand building issues</a:t>
            </a:r>
          </a:p>
          <a:p>
            <a:r>
              <a:rPr lang="en-US" sz="1800" dirty="0" smtClean="0"/>
              <a:t>The arguments for and against global and pan- European branding</a:t>
            </a:r>
          </a:p>
          <a:p>
            <a:r>
              <a:rPr lang="en-US" sz="1800" dirty="0" smtClean="0"/>
              <a:t>The strategic options that can be used to build pan European brands</a:t>
            </a:r>
          </a:p>
          <a:p>
            <a:r>
              <a:rPr lang="en-US" sz="1800" dirty="0" smtClean="0"/>
              <a:t>The difference between family, individual and combined brand names and the characteristics of an effective brand name</a:t>
            </a:r>
          </a:p>
          <a:p>
            <a:r>
              <a:rPr lang="en-US" sz="1800" dirty="0" smtClean="0"/>
              <a:t>The concept of brand extension and </a:t>
            </a:r>
            <a:r>
              <a:rPr lang="en-US" sz="1800" dirty="0" err="1" smtClean="0"/>
              <a:t>streching</a:t>
            </a:r>
            <a:r>
              <a:rPr lang="en-US" sz="1800" dirty="0" smtClean="0"/>
              <a:t> their uses and limitations </a:t>
            </a:r>
          </a:p>
          <a:p>
            <a:r>
              <a:rPr lang="en-US" sz="1800" dirty="0" smtClean="0"/>
              <a:t>The issues involved with the product life cycle concept its uses and its limitations</a:t>
            </a:r>
          </a:p>
          <a:p>
            <a:r>
              <a:rPr lang="en-US" sz="1800" dirty="0" smtClean="0"/>
              <a:t>The uses and limitations of product </a:t>
            </a:r>
            <a:r>
              <a:rPr lang="en-US" sz="1800" dirty="0" err="1" smtClean="0"/>
              <a:t>portofolio</a:t>
            </a:r>
            <a:r>
              <a:rPr lang="en-US" sz="1800" dirty="0" smtClean="0"/>
              <a:t> evaluation models as a means of managing groups of products</a:t>
            </a:r>
          </a:p>
          <a:p>
            <a:r>
              <a:rPr lang="en-US" sz="1800" dirty="0" smtClean="0"/>
              <a:t>The four product growth strategies</a:t>
            </a:r>
          </a:p>
          <a:p>
            <a:r>
              <a:rPr lang="en-US" sz="1800" dirty="0" smtClean="0"/>
              <a:t>Ethical issues in managing products</a:t>
            </a:r>
          </a:p>
          <a:p>
            <a:endParaRPr lang="en-US" sz="2000"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 name consideration</a:t>
            </a:r>
            <a:endParaRPr lang="en-US" dirty="0"/>
          </a:p>
        </p:txBody>
      </p:sp>
      <p:sp>
        <p:nvSpPr>
          <p:cNvPr id="3" name="Rectangle 2"/>
          <p:cNvSpPr/>
          <p:nvPr/>
        </p:nvSpPr>
        <p:spPr>
          <a:xfrm>
            <a:off x="762000" y="1536174"/>
            <a:ext cx="6934200" cy="1815882"/>
          </a:xfrm>
          <a:prstGeom prst="rect">
            <a:avLst/>
          </a:prstGeom>
        </p:spPr>
        <p:txBody>
          <a:bodyPr wrap="square">
            <a:spAutoFit/>
          </a:bodyPr>
          <a:lstStyle/>
          <a:p>
            <a:r>
              <a:rPr lang="en-US" sz="1600" dirty="0" smtClean="0"/>
              <a:t>A good brand name should:</a:t>
            </a:r>
          </a:p>
          <a:p>
            <a:pPr marL="228600" indent="-228600">
              <a:buAutoNum type="arabicPeriod"/>
            </a:pPr>
            <a:r>
              <a:rPr lang="en-US" sz="1600" dirty="0" smtClean="0"/>
              <a:t>Evoke positive associations</a:t>
            </a:r>
          </a:p>
          <a:p>
            <a:pPr marL="228600" indent="-228600">
              <a:buAutoNum type="arabicPeriod"/>
            </a:pPr>
            <a:r>
              <a:rPr lang="en-US" sz="1600" dirty="0" smtClean="0"/>
              <a:t>Be easy to pronounce and remember </a:t>
            </a:r>
          </a:p>
          <a:p>
            <a:pPr marL="228600" indent="-228600">
              <a:buAutoNum type="arabicPeriod"/>
            </a:pPr>
            <a:r>
              <a:rPr lang="en-US" sz="1600" dirty="0" smtClean="0"/>
              <a:t>Suggest product benefits</a:t>
            </a:r>
          </a:p>
          <a:p>
            <a:pPr marL="228600" indent="-228600">
              <a:buAutoNum type="arabicPeriod"/>
            </a:pPr>
            <a:r>
              <a:rPr lang="en-US" sz="1600" dirty="0" smtClean="0"/>
              <a:t>Be distinctive</a:t>
            </a:r>
          </a:p>
          <a:p>
            <a:pPr marL="228600" indent="-228600">
              <a:buAutoNum type="arabicPeriod"/>
            </a:pPr>
            <a:r>
              <a:rPr lang="en-US" sz="1600" dirty="0" smtClean="0"/>
              <a:t>Use </a:t>
            </a:r>
            <a:r>
              <a:rPr lang="en-US" sz="1600" dirty="0" err="1" smtClean="0"/>
              <a:t>numerials</a:t>
            </a:r>
            <a:r>
              <a:rPr lang="en-US" sz="1600" dirty="0" smtClean="0"/>
              <a:t> when emphasizing technology</a:t>
            </a:r>
          </a:p>
          <a:p>
            <a:pPr marL="228600" indent="-228600">
              <a:buAutoNum type="arabicPeriod"/>
            </a:pPr>
            <a:r>
              <a:rPr lang="en-US" sz="1600" dirty="0" smtClean="0"/>
              <a:t>Not infringe an existing registered brand name</a:t>
            </a:r>
          </a:p>
        </p:txBody>
      </p:sp>
      <p:sp>
        <p:nvSpPr>
          <p:cNvPr id="4" name="Rectangle 3"/>
          <p:cNvSpPr/>
          <p:nvPr/>
        </p:nvSpPr>
        <p:spPr>
          <a:xfrm>
            <a:off x="609600" y="3441680"/>
            <a:ext cx="7772400" cy="3416320"/>
          </a:xfrm>
          <a:prstGeom prst="rect">
            <a:avLst/>
          </a:prstGeom>
        </p:spPr>
        <p:txBody>
          <a:bodyPr wrap="square">
            <a:spAutoFit/>
          </a:bodyPr>
          <a:lstStyle/>
          <a:p>
            <a:r>
              <a:rPr lang="sq-AL" dirty="0" smtClean="0"/>
              <a:t>Një emër i mirë markës duhet të:</a:t>
            </a:r>
            <a:br>
              <a:rPr lang="sq-AL" dirty="0" smtClean="0"/>
            </a:br>
            <a:r>
              <a:rPr lang="en-US" dirty="0" smtClean="0"/>
              <a:t>1. </a:t>
            </a:r>
            <a:r>
              <a:rPr lang="en-US" dirty="0" err="1" smtClean="0"/>
              <a:t>Nxit</a:t>
            </a:r>
            <a:r>
              <a:rPr lang="en-US" dirty="0" smtClean="0"/>
              <a:t> </a:t>
            </a:r>
            <a:r>
              <a:rPr lang="en-US" dirty="0" err="1" smtClean="0"/>
              <a:t>asocime</a:t>
            </a:r>
            <a:r>
              <a:rPr lang="en-US" dirty="0" smtClean="0"/>
              <a:t> </a:t>
            </a:r>
            <a:r>
              <a:rPr lang="sq-AL" dirty="0" smtClean="0"/>
              <a:t>pozitiv</a:t>
            </a:r>
            <a:r>
              <a:rPr lang="en-US" dirty="0" smtClean="0"/>
              <a:t>e</a:t>
            </a:r>
          </a:p>
          <a:p>
            <a:r>
              <a:rPr lang="en-US" dirty="0" smtClean="0"/>
              <a:t>2.</a:t>
            </a:r>
            <a:r>
              <a:rPr lang="sq-AL" dirty="0" smtClean="0"/>
              <a:t>Të jetë </a:t>
            </a:r>
            <a:r>
              <a:rPr lang="en-US" dirty="0" err="1" smtClean="0"/>
              <a:t>i</a:t>
            </a:r>
            <a:r>
              <a:rPr lang="sq-AL" dirty="0" smtClean="0"/>
              <a:t> lehtë të </a:t>
            </a:r>
            <a:r>
              <a:rPr lang="en-US" dirty="0" smtClean="0"/>
              <a:t>”</a:t>
            </a:r>
            <a:r>
              <a:rPr lang="sq-AL" dirty="0" smtClean="0"/>
              <a:t>sh</a:t>
            </a:r>
            <a:r>
              <a:rPr lang="en-US" dirty="0" err="1" smtClean="0"/>
              <a:t>qiptohet</a:t>
            </a:r>
            <a:r>
              <a:rPr lang="en-US" dirty="0" smtClean="0"/>
              <a:t>”</a:t>
            </a:r>
            <a:r>
              <a:rPr lang="sq-AL" dirty="0" smtClean="0"/>
              <a:t> dhe </a:t>
            </a:r>
            <a:r>
              <a:rPr lang="en-US" dirty="0" err="1" smtClean="0"/>
              <a:t>te</a:t>
            </a:r>
            <a:r>
              <a:rPr lang="en-US" dirty="0" smtClean="0"/>
              <a:t> </a:t>
            </a:r>
            <a:r>
              <a:rPr lang="en-US" dirty="0" err="1" smtClean="0"/>
              <a:t>mbahet</a:t>
            </a:r>
            <a:r>
              <a:rPr lang="en-US" dirty="0" smtClean="0"/>
              <a:t> ne mend</a:t>
            </a:r>
          </a:p>
          <a:p>
            <a:r>
              <a:rPr lang="en-US" dirty="0" smtClean="0"/>
              <a:t>3. Te “</a:t>
            </a:r>
            <a:r>
              <a:rPr lang="en-US" dirty="0" err="1" smtClean="0"/>
              <a:t>aludon</a:t>
            </a:r>
            <a:r>
              <a:rPr lang="en-US" dirty="0" smtClean="0"/>
              <a:t>” ne p</a:t>
            </a:r>
            <a:r>
              <a:rPr lang="sq-AL" dirty="0" err="1" smtClean="0"/>
              <a:t>ërfitimet</a:t>
            </a:r>
            <a:r>
              <a:rPr lang="en-US" dirty="0" smtClean="0"/>
              <a:t> e</a:t>
            </a:r>
            <a:r>
              <a:rPr lang="sq-AL" dirty="0" smtClean="0"/>
              <a:t> produkt</a:t>
            </a:r>
            <a:r>
              <a:rPr lang="en-US" dirty="0" smtClean="0"/>
              <a:t>it</a:t>
            </a:r>
          </a:p>
          <a:p>
            <a:r>
              <a:rPr lang="en-US" dirty="0" smtClean="0"/>
              <a:t>4. </a:t>
            </a:r>
            <a:r>
              <a:rPr lang="sq-AL" dirty="0" smtClean="0"/>
              <a:t>Të jetë </a:t>
            </a:r>
            <a:r>
              <a:rPr lang="en-US" dirty="0" err="1" smtClean="0"/>
              <a:t>i</a:t>
            </a:r>
            <a:r>
              <a:rPr lang="sq-AL" dirty="0" smtClean="0"/>
              <a:t> veçantë</a:t>
            </a:r>
            <a:endParaRPr lang="en-US" dirty="0" smtClean="0"/>
          </a:p>
          <a:p>
            <a:r>
              <a:rPr lang="en-US" dirty="0" smtClean="0"/>
              <a:t>5. </a:t>
            </a:r>
            <a:r>
              <a:rPr lang="sq-AL" dirty="0" smtClean="0"/>
              <a:t>Përdorimi </a:t>
            </a:r>
            <a:r>
              <a:rPr lang="sq-AL" dirty="0" err="1" smtClean="0"/>
              <a:t>num</a:t>
            </a:r>
            <a:r>
              <a:rPr lang="en-US" dirty="0" smtClean="0"/>
              <a:t>rave</a:t>
            </a:r>
            <a:r>
              <a:rPr lang="sq-AL" dirty="0" smtClean="0"/>
              <a:t>s kur</a:t>
            </a:r>
            <a:r>
              <a:rPr lang="en-US" dirty="0" smtClean="0"/>
              <a:t> </a:t>
            </a:r>
            <a:r>
              <a:rPr lang="en-US" dirty="0" err="1" smtClean="0"/>
              <a:t>eshte</a:t>
            </a:r>
            <a:r>
              <a:rPr lang="en-US" dirty="0" smtClean="0"/>
              <a:t> e</a:t>
            </a:r>
            <a:r>
              <a:rPr lang="sq-AL" dirty="0" smtClean="0"/>
              <a:t> theksuar  teknologji</a:t>
            </a:r>
            <a:r>
              <a:rPr lang="en-US" dirty="0" smtClean="0"/>
              <a:t>a</a:t>
            </a:r>
            <a:r>
              <a:rPr lang="sq-AL" dirty="0" smtClean="0"/>
              <a:t>së</a:t>
            </a:r>
            <a:endParaRPr lang="en-US" dirty="0" smtClean="0"/>
          </a:p>
          <a:p>
            <a:r>
              <a:rPr lang="en-US" dirty="0" smtClean="0"/>
              <a:t>6. </a:t>
            </a:r>
            <a:r>
              <a:rPr lang="sq-AL" dirty="0" smtClean="0"/>
              <a:t>Nuk shkelë një emër ekzistues </a:t>
            </a:r>
            <a:r>
              <a:rPr lang="en-US" dirty="0" smtClean="0"/>
              <a:t> </a:t>
            </a:r>
            <a:r>
              <a:rPr lang="en-US" dirty="0" err="1" smtClean="0"/>
              <a:t>te</a:t>
            </a:r>
            <a:r>
              <a:rPr lang="en-US" dirty="0" smtClean="0"/>
              <a:t> </a:t>
            </a:r>
            <a:r>
              <a:rPr lang="sq-AL" dirty="0" smtClean="0"/>
              <a:t>regjistruar </a:t>
            </a:r>
          </a:p>
          <a:p>
            <a:r>
              <a:rPr lang="sq-AL" dirty="0" smtClean="0"/>
              <a:t/>
            </a:r>
            <a:br>
              <a:rPr lang="sq-AL" dirty="0" smtClean="0"/>
            </a:b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7200900" y="6629400"/>
            <a:ext cx="1905000" cy="228600"/>
          </a:xfrm>
          <a:prstGeom prst="rect">
            <a:avLst/>
          </a:prstGeom>
          <a:noFill/>
          <a:ln w="12700">
            <a:noFill/>
            <a:miter lim="800000"/>
            <a:headEnd/>
            <a:tailEnd/>
          </a:ln>
          <a:effectLst/>
        </p:spPr>
        <p:txBody>
          <a:bodyPr wrap="none" lIns="90488" tIns="44450" rIns="90488" bIns="44450" anchor="ctr"/>
          <a:lstStyle/>
          <a:p>
            <a:pPr algn="r"/>
            <a:r>
              <a:rPr lang="en-US" sz="1000">
                <a:latin typeface="Arial" charset="0"/>
              </a:rPr>
              <a:t>9</a:t>
            </a:r>
          </a:p>
        </p:txBody>
      </p:sp>
      <p:sp>
        <p:nvSpPr>
          <p:cNvPr id="20483" name="Rectangle 3"/>
          <p:cNvSpPr>
            <a:spLocks noChangeArrowheads="1"/>
          </p:cNvSpPr>
          <p:nvPr/>
        </p:nvSpPr>
        <p:spPr bwMode="auto">
          <a:xfrm>
            <a:off x="0" y="6629400"/>
            <a:ext cx="4213225" cy="227013"/>
          </a:xfrm>
          <a:prstGeom prst="rect">
            <a:avLst/>
          </a:prstGeom>
          <a:noFill/>
          <a:ln w="12700">
            <a:noFill/>
            <a:miter lim="800000"/>
            <a:headEnd/>
            <a:tailEnd/>
          </a:ln>
          <a:effectLst/>
        </p:spPr>
        <p:txBody>
          <a:bodyPr wrap="none" lIns="90488" tIns="44450" rIns="90488" bIns="44450" anchor="ctr"/>
          <a:lstStyle/>
          <a:p>
            <a:pPr algn="ctr"/>
            <a:r>
              <a:rPr lang="en-US" sz="1000">
                <a:latin typeface="Arial" charset="0"/>
              </a:rPr>
              <a:t>D Jobber, Principles and Practice of Marketing, © 1998 McGraw-Hill</a:t>
            </a:r>
          </a:p>
        </p:txBody>
      </p:sp>
      <p:sp>
        <p:nvSpPr>
          <p:cNvPr id="20484" name="Rectangle 4"/>
          <p:cNvSpPr>
            <a:spLocks noGrp="1" noChangeArrowheads="1"/>
          </p:cNvSpPr>
          <p:nvPr>
            <p:ph type="title"/>
          </p:nvPr>
        </p:nvSpPr>
        <p:spPr>
          <a:xfrm>
            <a:off x="671513" y="196850"/>
            <a:ext cx="7772400" cy="1143000"/>
          </a:xfrm>
          <a:noFill/>
          <a:ln/>
        </p:spPr>
        <p:txBody>
          <a:bodyPr/>
          <a:lstStyle/>
          <a:p>
            <a:r>
              <a:rPr lang="en-US"/>
              <a:t>The product life cycle</a:t>
            </a:r>
          </a:p>
        </p:txBody>
      </p:sp>
      <p:graphicFrame>
        <p:nvGraphicFramePr>
          <p:cNvPr id="20485" name="Object 5">
            <a:hlinkClick r:id="" action="ppaction://ole?verb=0"/>
          </p:cNvPr>
          <p:cNvGraphicFramePr>
            <a:graphicFrameLocks/>
          </p:cNvGraphicFramePr>
          <p:nvPr>
            <p:ph type="chart" idx="1"/>
          </p:nvPr>
        </p:nvGraphicFramePr>
        <p:xfrm>
          <a:off x="688975" y="2286000"/>
          <a:ext cx="7745413" cy="4400550"/>
        </p:xfrm>
        <a:graphic>
          <a:graphicData uri="http://schemas.openxmlformats.org/presentationml/2006/ole">
            <p:oleObj spid="_x0000_s20485" name="Chart" r:id="rId4" imgW="7772400" imgH="4417920" progId="">
              <p:embed/>
            </p:oleObj>
          </a:graphicData>
        </a:graphic>
      </p:graphicFrame>
      <p:sp>
        <p:nvSpPr>
          <p:cNvPr id="20486" name="Rectangle 6"/>
          <p:cNvSpPr>
            <a:spLocks noChangeArrowheads="1"/>
          </p:cNvSpPr>
          <p:nvPr/>
        </p:nvSpPr>
        <p:spPr bwMode="auto">
          <a:xfrm rot="16200000">
            <a:off x="-191294" y="3733007"/>
            <a:ext cx="1768475" cy="363538"/>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Sales and profit</a:t>
            </a:r>
          </a:p>
        </p:txBody>
      </p:sp>
      <p:sp>
        <p:nvSpPr>
          <p:cNvPr id="20487" name="Rectangle 7"/>
          <p:cNvSpPr>
            <a:spLocks noChangeArrowheads="1"/>
          </p:cNvSpPr>
          <p:nvPr/>
        </p:nvSpPr>
        <p:spPr bwMode="auto">
          <a:xfrm>
            <a:off x="7783513" y="3600450"/>
            <a:ext cx="765175" cy="376238"/>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Sales</a:t>
            </a:r>
          </a:p>
        </p:txBody>
      </p:sp>
      <p:sp>
        <p:nvSpPr>
          <p:cNvPr id="20488" name="Rectangle 8"/>
          <p:cNvSpPr>
            <a:spLocks noChangeArrowheads="1"/>
          </p:cNvSpPr>
          <p:nvPr/>
        </p:nvSpPr>
        <p:spPr bwMode="auto">
          <a:xfrm>
            <a:off x="8223250" y="5883275"/>
            <a:ext cx="727075" cy="376238"/>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Profit</a:t>
            </a:r>
          </a:p>
        </p:txBody>
      </p:sp>
      <p:sp>
        <p:nvSpPr>
          <p:cNvPr id="20489" name="Line 9"/>
          <p:cNvSpPr>
            <a:spLocks noChangeShapeType="1"/>
          </p:cNvSpPr>
          <p:nvPr/>
        </p:nvSpPr>
        <p:spPr bwMode="auto">
          <a:xfrm>
            <a:off x="1763713" y="1173163"/>
            <a:ext cx="0" cy="4673600"/>
          </a:xfrm>
          <a:prstGeom prst="line">
            <a:avLst/>
          </a:prstGeom>
          <a:noFill/>
          <a:ln w="12700">
            <a:solidFill>
              <a:schemeClr val="bg2"/>
            </a:solidFill>
            <a:round/>
            <a:headEnd/>
            <a:tailEnd/>
          </a:ln>
          <a:effectLst/>
        </p:spPr>
        <p:txBody>
          <a:bodyPr wrap="none" anchor="ctr"/>
          <a:lstStyle/>
          <a:p>
            <a:endParaRPr lang="en-US"/>
          </a:p>
        </p:txBody>
      </p:sp>
      <p:sp>
        <p:nvSpPr>
          <p:cNvPr id="20490" name="Line 10"/>
          <p:cNvSpPr>
            <a:spLocks noChangeShapeType="1"/>
          </p:cNvSpPr>
          <p:nvPr/>
        </p:nvSpPr>
        <p:spPr bwMode="auto">
          <a:xfrm>
            <a:off x="3619500" y="1173163"/>
            <a:ext cx="0" cy="4673600"/>
          </a:xfrm>
          <a:prstGeom prst="line">
            <a:avLst/>
          </a:prstGeom>
          <a:noFill/>
          <a:ln w="12700">
            <a:solidFill>
              <a:schemeClr val="bg2"/>
            </a:solidFill>
            <a:round/>
            <a:headEnd/>
            <a:tailEnd/>
          </a:ln>
          <a:effectLst/>
        </p:spPr>
        <p:txBody>
          <a:bodyPr wrap="none" anchor="ctr"/>
          <a:lstStyle/>
          <a:p>
            <a:endParaRPr lang="en-US"/>
          </a:p>
        </p:txBody>
      </p:sp>
      <p:sp>
        <p:nvSpPr>
          <p:cNvPr id="20491" name="Line 11"/>
          <p:cNvSpPr>
            <a:spLocks noChangeShapeType="1"/>
          </p:cNvSpPr>
          <p:nvPr/>
        </p:nvSpPr>
        <p:spPr bwMode="auto">
          <a:xfrm>
            <a:off x="5951538" y="1173163"/>
            <a:ext cx="0" cy="4673600"/>
          </a:xfrm>
          <a:prstGeom prst="line">
            <a:avLst/>
          </a:prstGeom>
          <a:noFill/>
          <a:ln w="12700">
            <a:solidFill>
              <a:schemeClr val="bg2"/>
            </a:solidFill>
            <a:round/>
            <a:headEnd/>
            <a:tailEnd/>
          </a:ln>
          <a:effectLst/>
        </p:spPr>
        <p:txBody>
          <a:bodyPr wrap="none" anchor="ctr"/>
          <a:lstStyle/>
          <a:p>
            <a:endParaRPr lang="en-US"/>
          </a:p>
        </p:txBody>
      </p:sp>
      <p:sp>
        <p:nvSpPr>
          <p:cNvPr id="20492" name="Rectangle 12"/>
          <p:cNvSpPr>
            <a:spLocks noChangeArrowheads="1"/>
          </p:cNvSpPr>
          <p:nvPr/>
        </p:nvSpPr>
        <p:spPr bwMode="auto">
          <a:xfrm>
            <a:off x="439738" y="1538288"/>
            <a:ext cx="1657506" cy="643766"/>
          </a:xfrm>
          <a:prstGeom prst="rect">
            <a:avLst/>
          </a:prstGeom>
          <a:noFill/>
          <a:ln w="12700">
            <a:noFill/>
            <a:miter lim="800000"/>
            <a:headEnd/>
            <a:tailEnd/>
          </a:ln>
          <a:effectLst/>
        </p:spPr>
        <p:txBody>
          <a:bodyPr wrap="none" lIns="90488" tIns="44450" rIns="90488" bIns="44450">
            <a:spAutoFit/>
          </a:bodyPr>
          <a:lstStyle/>
          <a:p>
            <a:pPr defTabSz="762000"/>
            <a:r>
              <a:rPr lang="en-US" sz="1800" dirty="0" smtClean="0">
                <a:latin typeface="Arial" charset="0"/>
              </a:rPr>
              <a:t>Introduction</a:t>
            </a:r>
          </a:p>
          <a:p>
            <a:pPr defTabSz="762000"/>
            <a:r>
              <a:rPr lang="en-US" sz="1800" dirty="0" err="1" smtClean="0">
                <a:latin typeface="Arial" charset="0"/>
              </a:rPr>
              <a:t>Paraqitja</a:t>
            </a:r>
            <a:r>
              <a:rPr lang="en-US" sz="1800" dirty="0" smtClean="0">
                <a:latin typeface="Arial" charset="0"/>
              </a:rPr>
              <a:t>/</a:t>
            </a:r>
            <a:r>
              <a:rPr lang="en-US" sz="1800" dirty="0" err="1" smtClean="0">
                <a:latin typeface="Arial" charset="0"/>
              </a:rPr>
              <a:t>hyrja</a:t>
            </a:r>
            <a:endParaRPr lang="en-US" sz="1800" dirty="0">
              <a:latin typeface="Arial" charset="0"/>
            </a:endParaRPr>
          </a:p>
        </p:txBody>
      </p:sp>
      <p:sp>
        <p:nvSpPr>
          <p:cNvPr id="20493" name="Rectangle 13"/>
          <p:cNvSpPr>
            <a:spLocks noChangeArrowheads="1"/>
          </p:cNvSpPr>
          <p:nvPr/>
        </p:nvSpPr>
        <p:spPr bwMode="auto">
          <a:xfrm>
            <a:off x="2170113" y="1538288"/>
            <a:ext cx="926537" cy="643766"/>
          </a:xfrm>
          <a:prstGeom prst="rect">
            <a:avLst/>
          </a:prstGeom>
          <a:noFill/>
          <a:ln w="12700">
            <a:noFill/>
            <a:miter lim="800000"/>
            <a:headEnd/>
            <a:tailEnd/>
          </a:ln>
          <a:effectLst/>
        </p:spPr>
        <p:txBody>
          <a:bodyPr wrap="none" lIns="90488" tIns="44450" rIns="90488" bIns="44450">
            <a:spAutoFit/>
          </a:bodyPr>
          <a:lstStyle/>
          <a:p>
            <a:pPr defTabSz="762000"/>
            <a:r>
              <a:rPr lang="en-US" sz="1800" dirty="0" smtClean="0">
                <a:latin typeface="Arial" charset="0"/>
              </a:rPr>
              <a:t>Growth</a:t>
            </a:r>
          </a:p>
          <a:p>
            <a:pPr defTabSz="762000"/>
            <a:r>
              <a:rPr lang="en-US" sz="1800" dirty="0" err="1" smtClean="0">
                <a:latin typeface="Arial" charset="0"/>
              </a:rPr>
              <a:t>Rritja</a:t>
            </a:r>
            <a:endParaRPr lang="en-US" sz="1800" dirty="0">
              <a:latin typeface="Arial" charset="0"/>
            </a:endParaRPr>
          </a:p>
        </p:txBody>
      </p:sp>
      <p:sp>
        <p:nvSpPr>
          <p:cNvPr id="20494" name="Rectangle 14"/>
          <p:cNvSpPr>
            <a:spLocks noChangeArrowheads="1"/>
          </p:cNvSpPr>
          <p:nvPr/>
        </p:nvSpPr>
        <p:spPr bwMode="auto">
          <a:xfrm>
            <a:off x="4281488" y="1538288"/>
            <a:ext cx="1016305" cy="643766"/>
          </a:xfrm>
          <a:prstGeom prst="rect">
            <a:avLst/>
          </a:prstGeom>
          <a:noFill/>
          <a:ln w="12700">
            <a:noFill/>
            <a:miter lim="800000"/>
            <a:headEnd/>
            <a:tailEnd/>
          </a:ln>
          <a:effectLst/>
        </p:spPr>
        <p:txBody>
          <a:bodyPr wrap="none" lIns="90488" tIns="44450" rIns="90488" bIns="44450">
            <a:spAutoFit/>
          </a:bodyPr>
          <a:lstStyle/>
          <a:p>
            <a:pPr defTabSz="762000"/>
            <a:r>
              <a:rPr lang="en-US" sz="1800" dirty="0" smtClean="0">
                <a:latin typeface="Arial" charset="0"/>
              </a:rPr>
              <a:t>Maturity</a:t>
            </a:r>
          </a:p>
          <a:p>
            <a:pPr defTabSz="762000"/>
            <a:r>
              <a:rPr lang="en-US" sz="1800" dirty="0" err="1" smtClean="0">
                <a:latin typeface="Arial" charset="0"/>
              </a:rPr>
              <a:t>Pjekuria</a:t>
            </a:r>
            <a:endParaRPr lang="en-US" sz="1800" dirty="0">
              <a:latin typeface="Arial" charset="0"/>
            </a:endParaRPr>
          </a:p>
        </p:txBody>
      </p:sp>
      <p:sp>
        <p:nvSpPr>
          <p:cNvPr id="20495" name="Rectangle 15"/>
          <p:cNvSpPr>
            <a:spLocks noChangeArrowheads="1"/>
          </p:cNvSpPr>
          <p:nvPr/>
        </p:nvSpPr>
        <p:spPr bwMode="auto">
          <a:xfrm>
            <a:off x="6543675" y="1538288"/>
            <a:ext cx="952185" cy="920765"/>
          </a:xfrm>
          <a:prstGeom prst="rect">
            <a:avLst/>
          </a:prstGeom>
          <a:noFill/>
          <a:ln w="12700">
            <a:noFill/>
            <a:miter lim="800000"/>
            <a:headEnd/>
            <a:tailEnd/>
          </a:ln>
          <a:effectLst/>
        </p:spPr>
        <p:txBody>
          <a:bodyPr wrap="none" lIns="90488" tIns="44450" rIns="90488" bIns="44450">
            <a:spAutoFit/>
          </a:bodyPr>
          <a:lstStyle/>
          <a:p>
            <a:pPr defTabSz="762000"/>
            <a:r>
              <a:rPr lang="en-US" sz="1800" dirty="0" smtClean="0">
                <a:latin typeface="Arial" charset="0"/>
              </a:rPr>
              <a:t>Decline</a:t>
            </a:r>
          </a:p>
          <a:p>
            <a:pPr defTabSz="762000"/>
            <a:r>
              <a:rPr lang="en-US" sz="1800" dirty="0" err="1" smtClean="0">
                <a:latin typeface="Arial" charset="0"/>
              </a:rPr>
              <a:t>Renia</a:t>
            </a:r>
            <a:endParaRPr lang="en-US" sz="1800" dirty="0" smtClean="0">
              <a:latin typeface="Arial" charset="0"/>
            </a:endParaRPr>
          </a:p>
          <a:p>
            <a:pPr defTabSz="762000"/>
            <a:endParaRPr lang="en-US" sz="1800" dirty="0">
              <a:latin typeface="Arial" charset="0"/>
            </a:endParaRPr>
          </a:p>
        </p:txBody>
      </p:sp>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685800"/>
          </a:xfrm>
        </p:spPr>
        <p:txBody>
          <a:bodyPr/>
          <a:lstStyle/>
          <a:p>
            <a:r>
              <a:rPr lang="en-US" sz="2800" dirty="0" smtClean="0"/>
              <a:t>The product life cycle actions</a:t>
            </a:r>
            <a:endParaRPr lang="en-US" sz="2800" dirty="0"/>
          </a:p>
        </p:txBody>
      </p:sp>
      <p:pic>
        <p:nvPicPr>
          <p:cNvPr id="60418" name="Picture 2" descr="http://www.emeraldinsight.com/content_images/fig/0080180408001.png"/>
          <p:cNvPicPr>
            <a:picLocks noChangeAspect="1" noChangeArrowheads="1"/>
          </p:cNvPicPr>
          <p:nvPr/>
        </p:nvPicPr>
        <p:blipFill>
          <a:blip r:embed="rId2" cstate="print"/>
          <a:srcRect/>
          <a:stretch>
            <a:fillRect/>
          </a:stretch>
        </p:blipFill>
        <p:spPr bwMode="auto">
          <a:xfrm>
            <a:off x="0" y="838200"/>
            <a:ext cx="9144000" cy="60198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http://courses.cit.cornell.edu/cuttingedge/lifeCycle/images/summary.gif"/>
          <p:cNvPicPr>
            <a:picLocks noChangeAspect="1" noChangeArrowheads="1"/>
          </p:cNvPicPr>
          <p:nvPr/>
        </p:nvPicPr>
        <p:blipFill>
          <a:blip r:embed="rId2" cstate="print"/>
          <a:srcRect/>
          <a:stretch>
            <a:fillRect/>
          </a:stretch>
        </p:blipFill>
        <p:spPr bwMode="auto">
          <a:xfrm>
            <a:off x="0" y="-152399"/>
            <a:ext cx="9144000" cy="70104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http://www.cnbresearch.com/images/lifecycle_chart.jpg"/>
          <p:cNvPicPr>
            <a:picLocks noChangeAspect="1" noChangeArrowheads="1"/>
          </p:cNvPicPr>
          <p:nvPr/>
        </p:nvPicPr>
        <p:blipFill>
          <a:blip r:embed="rId2" cstate="print"/>
          <a:srcRect/>
          <a:stretch>
            <a:fillRect/>
          </a:stretch>
        </p:blipFill>
        <p:spPr bwMode="auto">
          <a:xfrm>
            <a:off x="-152400" y="0"/>
            <a:ext cx="9048750" cy="66294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7200900" y="6629400"/>
            <a:ext cx="1905000" cy="228600"/>
          </a:xfrm>
          <a:prstGeom prst="rect">
            <a:avLst/>
          </a:prstGeom>
          <a:noFill/>
          <a:ln w="12700">
            <a:noFill/>
            <a:miter lim="800000"/>
            <a:headEnd/>
            <a:tailEnd/>
          </a:ln>
          <a:effectLst/>
        </p:spPr>
        <p:txBody>
          <a:bodyPr wrap="none" lIns="90488" tIns="44450" rIns="90488" bIns="44450" anchor="ctr"/>
          <a:lstStyle/>
          <a:p>
            <a:pPr algn="r"/>
            <a:r>
              <a:rPr lang="en-US" sz="1000">
                <a:latin typeface="Arial" charset="0"/>
              </a:rPr>
              <a:t>10</a:t>
            </a:r>
          </a:p>
        </p:txBody>
      </p:sp>
      <p:sp>
        <p:nvSpPr>
          <p:cNvPr id="22531" name="Rectangle 3"/>
          <p:cNvSpPr>
            <a:spLocks noChangeArrowheads="1"/>
          </p:cNvSpPr>
          <p:nvPr/>
        </p:nvSpPr>
        <p:spPr bwMode="auto">
          <a:xfrm>
            <a:off x="0" y="6629400"/>
            <a:ext cx="4213225" cy="227013"/>
          </a:xfrm>
          <a:prstGeom prst="rect">
            <a:avLst/>
          </a:prstGeom>
          <a:noFill/>
          <a:ln w="12700">
            <a:noFill/>
            <a:miter lim="800000"/>
            <a:headEnd/>
            <a:tailEnd/>
          </a:ln>
          <a:effectLst/>
        </p:spPr>
        <p:txBody>
          <a:bodyPr wrap="none" lIns="90488" tIns="44450" rIns="90488" bIns="44450" anchor="ctr"/>
          <a:lstStyle/>
          <a:p>
            <a:pPr algn="ctr"/>
            <a:r>
              <a:rPr lang="en-US" sz="1000">
                <a:latin typeface="Arial" charset="0"/>
              </a:rPr>
              <a:t>D Jobber, Principles and Practice of Marketing, © 1998 McGraw-Hill</a:t>
            </a:r>
          </a:p>
        </p:txBody>
      </p:sp>
      <p:sp>
        <p:nvSpPr>
          <p:cNvPr id="22532" name="Rectangle 4"/>
          <p:cNvSpPr>
            <a:spLocks noChangeArrowheads="1"/>
          </p:cNvSpPr>
          <p:nvPr/>
        </p:nvSpPr>
        <p:spPr bwMode="auto">
          <a:xfrm>
            <a:off x="1038225" y="1725613"/>
            <a:ext cx="7205663" cy="3068637"/>
          </a:xfrm>
          <a:prstGeom prst="rect">
            <a:avLst/>
          </a:prstGeom>
          <a:solidFill>
            <a:srgbClr val="FFFFCC"/>
          </a:solidFill>
          <a:ln w="25400">
            <a:solidFill>
              <a:schemeClr val="accent2"/>
            </a:solidFill>
            <a:miter lim="800000"/>
            <a:headEnd/>
            <a:tailEnd/>
          </a:ln>
          <a:effectLst/>
        </p:spPr>
        <p:txBody>
          <a:bodyPr wrap="none" anchor="ctr"/>
          <a:lstStyle/>
          <a:p>
            <a:endParaRPr lang="en-US"/>
          </a:p>
        </p:txBody>
      </p:sp>
      <p:sp>
        <p:nvSpPr>
          <p:cNvPr id="22533" name="Rectangle 5"/>
          <p:cNvSpPr>
            <a:spLocks noGrp="1" noChangeArrowheads="1"/>
          </p:cNvSpPr>
          <p:nvPr>
            <p:ph type="title"/>
          </p:nvPr>
        </p:nvSpPr>
        <p:spPr>
          <a:noFill/>
          <a:ln/>
        </p:spPr>
        <p:txBody>
          <a:bodyPr/>
          <a:lstStyle/>
          <a:p>
            <a:r>
              <a:rPr lang="en-US"/>
              <a:t>Key tasks in positioning</a:t>
            </a:r>
          </a:p>
        </p:txBody>
      </p:sp>
      <p:grpSp>
        <p:nvGrpSpPr>
          <p:cNvPr id="22543" name="Group 15"/>
          <p:cNvGrpSpPr>
            <a:grpSpLocks/>
          </p:cNvGrpSpPr>
          <p:nvPr/>
        </p:nvGrpSpPr>
        <p:grpSpPr bwMode="auto">
          <a:xfrm>
            <a:off x="1219200" y="1752600"/>
            <a:ext cx="6564311" cy="2859089"/>
            <a:chOff x="829" y="1082"/>
            <a:chExt cx="4135" cy="1801"/>
          </a:xfrm>
        </p:grpSpPr>
        <p:sp>
          <p:nvSpPr>
            <p:cNvPr id="22534" name="Rectangle 6"/>
            <p:cNvSpPr>
              <a:spLocks noChangeArrowheads="1"/>
            </p:cNvSpPr>
            <p:nvPr/>
          </p:nvSpPr>
          <p:spPr bwMode="auto">
            <a:xfrm>
              <a:off x="829" y="1082"/>
              <a:ext cx="3827" cy="1801"/>
            </a:xfrm>
            <a:prstGeom prst="rect">
              <a:avLst/>
            </a:prstGeom>
            <a:noFill/>
            <a:ln w="12700">
              <a:noFill/>
              <a:miter lim="800000"/>
              <a:headEnd/>
              <a:tailEnd/>
            </a:ln>
            <a:effectLst/>
          </p:spPr>
          <p:txBody>
            <a:bodyPr wrap="none" lIns="90488" tIns="44450" rIns="90488" bIns="44450">
              <a:spAutoFit/>
            </a:bodyPr>
            <a:lstStyle/>
            <a:p>
              <a:pPr marL="457200" indent="-457200" defTabSz="401638">
                <a:lnSpc>
                  <a:spcPct val="250000"/>
                </a:lnSpc>
                <a:buAutoNum type="arabicPeriod"/>
              </a:pPr>
              <a:r>
                <a:rPr lang="en-US" dirty="0" smtClean="0">
                  <a:latin typeface="Arial" charset="0"/>
                </a:rPr>
                <a:t>Market segmentation</a:t>
              </a:r>
              <a:r>
                <a:rPr lang="en-US" sz="1600" dirty="0" smtClean="0">
                  <a:latin typeface="Arial" charset="0"/>
                </a:rPr>
                <a:t> </a:t>
              </a:r>
              <a:r>
                <a:rPr lang="en-US" sz="1600" dirty="0" err="1" smtClean="0">
                  <a:latin typeface="Arial" charset="0"/>
                </a:rPr>
                <a:t>Segmentimi</a:t>
              </a:r>
              <a:endParaRPr lang="en-US" dirty="0">
                <a:latin typeface="Arial" charset="0"/>
              </a:endParaRPr>
            </a:p>
            <a:p>
              <a:pPr defTabSz="401638">
                <a:lnSpc>
                  <a:spcPct val="250000"/>
                </a:lnSpc>
              </a:pPr>
              <a:r>
                <a:rPr lang="en-US" dirty="0">
                  <a:latin typeface="Arial" charset="0"/>
                </a:rPr>
                <a:t>2.	Target </a:t>
              </a:r>
              <a:r>
                <a:rPr lang="en-US" dirty="0" smtClean="0">
                  <a:latin typeface="Arial" charset="0"/>
                </a:rPr>
                <a:t>market </a:t>
              </a:r>
              <a:r>
                <a:rPr lang="en-US" sz="1600" dirty="0" err="1" smtClean="0">
                  <a:latin typeface="Arial" charset="0"/>
                </a:rPr>
                <a:t>targetimi</a:t>
              </a:r>
              <a:endParaRPr lang="en-US" sz="1600" dirty="0">
                <a:latin typeface="Arial" charset="0"/>
              </a:endParaRPr>
            </a:p>
            <a:p>
              <a:pPr marL="457200" indent="-457200" defTabSz="401638">
                <a:lnSpc>
                  <a:spcPct val="250000"/>
                </a:lnSpc>
                <a:buAutoNum type="arabicPeriod" startAt="3"/>
              </a:pPr>
              <a:r>
                <a:rPr lang="en-US" dirty="0" smtClean="0">
                  <a:latin typeface="Arial" charset="0"/>
                </a:rPr>
                <a:t>Differentiated advantage </a:t>
              </a:r>
              <a:r>
                <a:rPr lang="en-US" sz="1600" dirty="0" err="1" smtClean="0">
                  <a:latin typeface="Arial" charset="0"/>
                </a:rPr>
                <a:t>Perparsia</a:t>
              </a:r>
              <a:r>
                <a:rPr lang="en-US" sz="1600" dirty="0" smtClean="0">
                  <a:latin typeface="Arial" charset="0"/>
                </a:rPr>
                <a:t> </a:t>
              </a:r>
              <a:r>
                <a:rPr lang="en-US" sz="1600" dirty="0" err="1" smtClean="0">
                  <a:latin typeface="Arial" charset="0"/>
                </a:rPr>
                <a:t>konkuruese</a:t>
              </a:r>
              <a:endParaRPr lang="en-US" sz="1600" dirty="0" smtClean="0">
                <a:latin typeface="Arial" charset="0"/>
              </a:endParaRPr>
            </a:p>
          </p:txBody>
        </p:sp>
        <p:sp>
          <p:nvSpPr>
            <p:cNvPr id="22535" name="Rectangle 7"/>
            <p:cNvSpPr>
              <a:spLocks noChangeArrowheads="1"/>
            </p:cNvSpPr>
            <p:nvPr/>
          </p:nvSpPr>
          <p:spPr bwMode="auto">
            <a:xfrm>
              <a:off x="3901" y="1924"/>
              <a:ext cx="1063" cy="294"/>
            </a:xfrm>
            <a:prstGeom prst="rect">
              <a:avLst/>
            </a:prstGeom>
            <a:noFill/>
            <a:ln w="12700">
              <a:noFill/>
              <a:miter lim="800000"/>
              <a:headEnd/>
              <a:tailEnd/>
            </a:ln>
            <a:effectLst/>
          </p:spPr>
          <p:txBody>
            <a:bodyPr wrap="none" lIns="90488" tIns="44450" rIns="90488" bIns="44450">
              <a:spAutoFit/>
            </a:bodyPr>
            <a:lstStyle/>
            <a:p>
              <a:pPr defTabSz="762000"/>
              <a:r>
                <a:rPr lang="en-US">
                  <a:latin typeface="Arial" charset="0"/>
                </a:rPr>
                <a:t>Positioning</a:t>
              </a:r>
            </a:p>
          </p:txBody>
        </p:sp>
        <p:grpSp>
          <p:nvGrpSpPr>
            <p:cNvPr id="22539" name="Group 11"/>
            <p:cNvGrpSpPr>
              <a:grpSpLocks/>
            </p:cNvGrpSpPr>
            <p:nvPr/>
          </p:nvGrpSpPr>
          <p:grpSpPr bwMode="auto">
            <a:xfrm>
              <a:off x="3457" y="1425"/>
              <a:ext cx="223" cy="647"/>
              <a:chOff x="3457" y="1425"/>
              <a:chExt cx="223" cy="647"/>
            </a:xfrm>
          </p:grpSpPr>
          <p:sp>
            <p:nvSpPr>
              <p:cNvPr id="22536" name="Line 8"/>
              <p:cNvSpPr>
                <a:spLocks noChangeShapeType="1"/>
              </p:cNvSpPr>
              <p:nvPr/>
            </p:nvSpPr>
            <p:spPr bwMode="auto">
              <a:xfrm>
                <a:off x="3567" y="1539"/>
                <a:ext cx="0" cy="426"/>
              </a:xfrm>
              <a:prstGeom prst="line">
                <a:avLst/>
              </a:prstGeom>
              <a:noFill/>
              <a:ln w="25400">
                <a:solidFill>
                  <a:schemeClr val="tx1"/>
                </a:solidFill>
                <a:round/>
                <a:headEnd/>
                <a:tailEnd/>
              </a:ln>
              <a:effectLst/>
            </p:spPr>
            <p:txBody>
              <a:bodyPr wrap="none" anchor="ctr"/>
              <a:lstStyle/>
              <a:p>
                <a:endParaRPr lang="en-US"/>
              </a:p>
            </p:txBody>
          </p:sp>
          <p:sp>
            <p:nvSpPr>
              <p:cNvPr id="22537" name="Arc 9"/>
              <p:cNvSpPr>
                <a:spLocks/>
              </p:cNvSpPr>
              <p:nvPr/>
            </p:nvSpPr>
            <p:spPr bwMode="auto">
              <a:xfrm>
                <a:off x="3457" y="1425"/>
                <a:ext cx="103" cy="10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a:effectLst/>
            </p:spPr>
            <p:txBody>
              <a:bodyPr wrap="none" anchor="ctr"/>
              <a:lstStyle/>
              <a:p>
                <a:endParaRPr lang="en-US"/>
              </a:p>
            </p:txBody>
          </p:sp>
          <p:sp>
            <p:nvSpPr>
              <p:cNvPr id="22538" name="Arc 10"/>
              <p:cNvSpPr>
                <a:spLocks/>
              </p:cNvSpPr>
              <p:nvPr/>
            </p:nvSpPr>
            <p:spPr bwMode="auto">
              <a:xfrm>
                <a:off x="3577" y="1969"/>
                <a:ext cx="103" cy="103"/>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1"/>
                </a:solidFill>
                <a:round/>
                <a:headEnd/>
                <a:tailEnd/>
              </a:ln>
              <a:effectLst/>
            </p:spPr>
            <p:txBody>
              <a:bodyPr wrap="none" anchor="ctr"/>
              <a:lstStyle/>
              <a:p>
                <a:endParaRPr lang="en-US"/>
              </a:p>
            </p:txBody>
          </p:sp>
        </p:grpSp>
        <p:sp>
          <p:nvSpPr>
            <p:cNvPr id="22540" name="Line 12"/>
            <p:cNvSpPr>
              <a:spLocks noChangeShapeType="1"/>
            </p:cNvSpPr>
            <p:nvPr/>
          </p:nvSpPr>
          <p:spPr bwMode="auto">
            <a:xfrm flipV="1">
              <a:off x="3570" y="2175"/>
              <a:ext cx="0" cy="458"/>
            </a:xfrm>
            <a:prstGeom prst="line">
              <a:avLst/>
            </a:prstGeom>
            <a:noFill/>
            <a:ln w="25400">
              <a:solidFill>
                <a:schemeClr val="tx1"/>
              </a:solidFill>
              <a:round/>
              <a:headEnd/>
              <a:tailEnd/>
            </a:ln>
            <a:effectLst/>
          </p:spPr>
          <p:txBody>
            <a:bodyPr wrap="none" anchor="ctr"/>
            <a:lstStyle/>
            <a:p>
              <a:endParaRPr lang="en-US"/>
            </a:p>
          </p:txBody>
        </p:sp>
        <p:sp>
          <p:nvSpPr>
            <p:cNvPr id="22541" name="Arc 13"/>
            <p:cNvSpPr>
              <a:spLocks/>
            </p:cNvSpPr>
            <p:nvPr/>
          </p:nvSpPr>
          <p:spPr bwMode="auto">
            <a:xfrm rot="10800000">
              <a:off x="3469" y="2639"/>
              <a:ext cx="103" cy="103"/>
            </a:xfrm>
            <a:custGeom>
              <a:avLst/>
              <a:gdLst>
                <a:gd name="G0" fmla="+- 21600 0 0"/>
                <a:gd name="G1" fmla="+- 21599 0 0"/>
                <a:gd name="G2" fmla="+- 21600 0 0"/>
                <a:gd name="T0" fmla="*/ 0 w 21600"/>
                <a:gd name="T1" fmla="*/ 21599 h 21599"/>
                <a:gd name="T2" fmla="*/ 21390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751"/>
                    <a:pt x="9543" y="115"/>
                    <a:pt x="21390" y="0"/>
                  </a:cubicBezTo>
                </a:path>
                <a:path w="21600" h="21599" stroke="0" extrusionOk="0">
                  <a:moveTo>
                    <a:pt x="0" y="21599"/>
                  </a:moveTo>
                  <a:cubicBezTo>
                    <a:pt x="0" y="9751"/>
                    <a:pt x="9543" y="115"/>
                    <a:pt x="21390" y="0"/>
                  </a:cubicBezTo>
                  <a:lnTo>
                    <a:pt x="21600" y="21599"/>
                  </a:lnTo>
                  <a:close/>
                </a:path>
              </a:pathLst>
            </a:custGeom>
            <a:noFill/>
            <a:ln w="25400" cap="rnd">
              <a:solidFill>
                <a:schemeClr val="tx1"/>
              </a:solidFill>
              <a:round/>
              <a:headEnd/>
              <a:tailEnd/>
            </a:ln>
            <a:effectLst/>
          </p:spPr>
          <p:txBody>
            <a:bodyPr wrap="none" anchor="ctr"/>
            <a:lstStyle/>
            <a:p>
              <a:endParaRPr lang="en-US"/>
            </a:p>
          </p:txBody>
        </p:sp>
        <p:sp>
          <p:nvSpPr>
            <p:cNvPr id="22542" name="Arc 14"/>
            <p:cNvSpPr>
              <a:spLocks/>
            </p:cNvSpPr>
            <p:nvPr/>
          </p:nvSpPr>
          <p:spPr bwMode="auto">
            <a:xfrm rot="10800000">
              <a:off x="3565" y="2077"/>
              <a:ext cx="103" cy="103"/>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a:effectLst/>
          </p:spPr>
          <p:txBody>
            <a:bodyPr wrap="none" anchor="ctr"/>
            <a:lstStyle/>
            <a:p>
              <a:endParaRPr lang="en-US"/>
            </a:p>
          </p:txBody>
        </p:sp>
      </p:grpSp>
      <p:sp>
        <p:nvSpPr>
          <p:cNvPr id="22544" name="Rectangle 16"/>
          <p:cNvSpPr>
            <a:spLocks noChangeArrowheads="1"/>
          </p:cNvSpPr>
          <p:nvPr/>
        </p:nvSpPr>
        <p:spPr bwMode="auto">
          <a:xfrm>
            <a:off x="995363" y="5027613"/>
            <a:ext cx="7253287" cy="951543"/>
          </a:xfrm>
          <a:prstGeom prst="rect">
            <a:avLst/>
          </a:prstGeom>
          <a:noFill/>
          <a:ln w="12700">
            <a:noFill/>
            <a:miter lim="800000"/>
            <a:headEnd/>
            <a:tailEnd/>
          </a:ln>
          <a:effectLst/>
        </p:spPr>
        <p:txBody>
          <a:bodyPr lIns="90488" tIns="44450" rIns="90488" bIns="44450">
            <a:spAutoFit/>
          </a:bodyPr>
          <a:lstStyle/>
          <a:p>
            <a:pPr algn="ctr" defTabSz="762000"/>
            <a:r>
              <a:rPr lang="en-US" sz="2800" b="1" i="1" dirty="0">
                <a:latin typeface="Arial" charset="0"/>
              </a:rPr>
              <a:t>Where</a:t>
            </a:r>
            <a:r>
              <a:rPr lang="en-US" sz="2800" dirty="0">
                <a:latin typeface="Arial" charset="0"/>
              </a:rPr>
              <a:t> and </a:t>
            </a:r>
            <a:r>
              <a:rPr lang="en-US" sz="2800" b="1" i="1" dirty="0">
                <a:latin typeface="Arial" charset="0"/>
              </a:rPr>
              <a:t>how</a:t>
            </a:r>
            <a:r>
              <a:rPr lang="en-US" sz="2800" dirty="0">
                <a:latin typeface="Arial" charset="0"/>
              </a:rPr>
              <a:t> we </a:t>
            </a:r>
            <a:r>
              <a:rPr lang="en-US" sz="2800" dirty="0" smtClean="0">
                <a:latin typeface="Arial" charset="0"/>
              </a:rPr>
              <a:t>compete</a:t>
            </a:r>
          </a:p>
          <a:p>
            <a:pPr algn="ctr" defTabSz="762000"/>
            <a:r>
              <a:rPr lang="en-US" sz="2800" dirty="0" smtClean="0">
                <a:latin typeface="Arial" charset="0"/>
              </a:rPr>
              <a:t>Ku </a:t>
            </a:r>
            <a:r>
              <a:rPr lang="en-US" sz="2800" dirty="0" err="1" smtClean="0">
                <a:latin typeface="Arial" charset="0"/>
              </a:rPr>
              <a:t>dhe</a:t>
            </a:r>
            <a:r>
              <a:rPr lang="en-US" sz="2800" dirty="0" smtClean="0">
                <a:latin typeface="Arial" charset="0"/>
              </a:rPr>
              <a:t> Si do </a:t>
            </a:r>
            <a:r>
              <a:rPr lang="en-US" sz="2800" dirty="0" err="1" smtClean="0">
                <a:latin typeface="Arial" charset="0"/>
              </a:rPr>
              <a:t>te</a:t>
            </a:r>
            <a:r>
              <a:rPr lang="en-US" sz="2800" dirty="0" smtClean="0">
                <a:latin typeface="Arial" charset="0"/>
              </a:rPr>
              <a:t> </a:t>
            </a:r>
            <a:r>
              <a:rPr lang="en-US" sz="2800" dirty="0" err="1" smtClean="0">
                <a:latin typeface="Arial" charset="0"/>
              </a:rPr>
              <a:t>konkurrojme</a:t>
            </a:r>
            <a:r>
              <a:rPr lang="en-US" sz="2800" dirty="0" smtClean="0">
                <a:latin typeface="Arial" charset="0"/>
              </a:rPr>
              <a:t> </a:t>
            </a:r>
            <a:endParaRPr lang="en-US" sz="2800" dirty="0">
              <a:latin typeface="Arial" charset="0"/>
            </a:endParaRPr>
          </a:p>
        </p:txBody>
      </p:sp>
    </p:spTree>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8438" y="165100"/>
            <a:ext cx="5514975" cy="525463"/>
          </a:xfrm>
          <a:noFill/>
          <a:ln/>
        </p:spPr>
        <p:txBody>
          <a:bodyPr/>
          <a:lstStyle/>
          <a:p>
            <a:r>
              <a:rPr lang="en-US" dirty="0"/>
              <a:t>Categories of New Products</a:t>
            </a:r>
          </a:p>
        </p:txBody>
      </p:sp>
      <p:sp>
        <p:nvSpPr>
          <p:cNvPr id="6147" name="Rectangle 3"/>
          <p:cNvSpPr>
            <a:spLocks noChangeArrowheads="1"/>
          </p:cNvSpPr>
          <p:nvPr/>
        </p:nvSpPr>
        <p:spPr bwMode="auto">
          <a:xfrm>
            <a:off x="5149850" y="958850"/>
            <a:ext cx="3683000" cy="768350"/>
          </a:xfrm>
          <a:prstGeom prst="rect">
            <a:avLst/>
          </a:prstGeom>
          <a:solidFill>
            <a:schemeClr val="accent1"/>
          </a:solidFill>
          <a:ln w="12700">
            <a:solidFill>
              <a:schemeClr val="tx1"/>
            </a:solidFill>
            <a:miter lim="800000"/>
            <a:headEnd/>
            <a:tailEnd/>
          </a:ln>
          <a:effectLst/>
        </p:spPr>
        <p:txBody>
          <a:bodyPr lIns="90488" tIns="44450" rIns="90488" bIns="44450" anchor="ctr"/>
          <a:lstStyle/>
          <a:p>
            <a:r>
              <a:rPr lang="en-US" dirty="0" smtClean="0"/>
              <a:t>New-To-The-World</a:t>
            </a:r>
          </a:p>
          <a:p>
            <a:r>
              <a:rPr lang="en-US" dirty="0" smtClean="0"/>
              <a:t>E Re (</a:t>
            </a:r>
            <a:r>
              <a:rPr lang="en-US" dirty="0" err="1" smtClean="0"/>
              <a:t>sefte</a:t>
            </a:r>
            <a:r>
              <a:rPr lang="en-US" dirty="0" smtClean="0"/>
              <a:t>) per </a:t>
            </a:r>
            <a:r>
              <a:rPr lang="en-US" dirty="0" err="1" smtClean="0"/>
              <a:t>Boten</a:t>
            </a:r>
            <a:r>
              <a:rPr lang="en-US" dirty="0" smtClean="0"/>
              <a:t> </a:t>
            </a:r>
            <a:endParaRPr lang="en-US" dirty="0"/>
          </a:p>
        </p:txBody>
      </p:sp>
      <p:sp>
        <p:nvSpPr>
          <p:cNvPr id="6148" name="Rectangle 4"/>
          <p:cNvSpPr>
            <a:spLocks noChangeArrowheads="1"/>
          </p:cNvSpPr>
          <p:nvPr/>
        </p:nvSpPr>
        <p:spPr bwMode="auto">
          <a:xfrm>
            <a:off x="5149850" y="1911350"/>
            <a:ext cx="3683000" cy="768350"/>
          </a:xfrm>
          <a:prstGeom prst="rect">
            <a:avLst/>
          </a:prstGeom>
          <a:solidFill>
            <a:srgbClr val="EF9100"/>
          </a:solidFill>
          <a:ln w="12700">
            <a:solidFill>
              <a:schemeClr val="tx1"/>
            </a:solidFill>
            <a:miter lim="800000"/>
            <a:headEnd/>
            <a:tailEnd/>
          </a:ln>
          <a:effectLst/>
        </p:spPr>
        <p:txBody>
          <a:bodyPr lIns="90488" tIns="44450" rIns="90488" bIns="44450" anchor="ctr"/>
          <a:lstStyle/>
          <a:p>
            <a:r>
              <a:rPr lang="en-US" dirty="0"/>
              <a:t>New Product </a:t>
            </a:r>
            <a:r>
              <a:rPr lang="en-US" dirty="0" smtClean="0"/>
              <a:t>Lines</a:t>
            </a:r>
          </a:p>
          <a:p>
            <a:r>
              <a:rPr lang="en-US" dirty="0" err="1" smtClean="0"/>
              <a:t>Vijat</a:t>
            </a:r>
            <a:r>
              <a:rPr lang="en-US" dirty="0" smtClean="0"/>
              <a:t> e </a:t>
            </a:r>
            <a:r>
              <a:rPr lang="en-US" dirty="0" err="1" smtClean="0"/>
              <a:t>reja</a:t>
            </a:r>
            <a:r>
              <a:rPr lang="en-US" dirty="0" smtClean="0"/>
              <a:t> </a:t>
            </a:r>
            <a:r>
              <a:rPr lang="en-US" dirty="0" err="1" smtClean="0"/>
              <a:t>te</a:t>
            </a:r>
            <a:r>
              <a:rPr lang="en-US" dirty="0" smtClean="0"/>
              <a:t> </a:t>
            </a:r>
            <a:r>
              <a:rPr lang="en-US" dirty="0" err="1" smtClean="0"/>
              <a:t>produkteve</a:t>
            </a:r>
            <a:endParaRPr lang="en-US" dirty="0"/>
          </a:p>
        </p:txBody>
      </p:sp>
      <p:sp>
        <p:nvSpPr>
          <p:cNvPr id="6149" name="Rectangle 5"/>
          <p:cNvSpPr>
            <a:spLocks noChangeArrowheads="1"/>
          </p:cNvSpPr>
          <p:nvPr/>
        </p:nvSpPr>
        <p:spPr bwMode="auto">
          <a:xfrm>
            <a:off x="5149850" y="2863850"/>
            <a:ext cx="3683000" cy="768350"/>
          </a:xfrm>
          <a:prstGeom prst="rect">
            <a:avLst/>
          </a:prstGeom>
          <a:solidFill>
            <a:srgbClr val="F6BF69"/>
          </a:solidFill>
          <a:ln w="12700">
            <a:solidFill>
              <a:schemeClr val="tx1"/>
            </a:solidFill>
            <a:miter lim="800000"/>
            <a:headEnd/>
            <a:tailEnd/>
          </a:ln>
          <a:effectLst/>
        </p:spPr>
        <p:txBody>
          <a:bodyPr lIns="90488" tIns="44450" rIns="90488" bIns="44450" anchor="ctr"/>
          <a:lstStyle/>
          <a:p>
            <a:r>
              <a:rPr lang="en-US" dirty="0"/>
              <a:t>Product Line </a:t>
            </a:r>
            <a:r>
              <a:rPr lang="en-US" dirty="0" smtClean="0"/>
              <a:t>Additions</a:t>
            </a:r>
          </a:p>
          <a:p>
            <a:r>
              <a:rPr lang="en-US" dirty="0" err="1" smtClean="0"/>
              <a:t>Vijat</a:t>
            </a:r>
            <a:r>
              <a:rPr lang="en-US" dirty="0" smtClean="0"/>
              <a:t> </a:t>
            </a:r>
            <a:r>
              <a:rPr lang="en-US" dirty="0" err="1" smtClean="0"/>
              <a:t>shtese</a:t>
            </a:r>
            <a:r>
              <a:rPr lang="en-US" dirty="0" smtClean="0"/>
              <a:t> </a:t>
            </a:r>
            <a:r>
              <a:rPr lang="en-US" dirty="0" err="1" smtClean="0"/>
              <a:t>te</a:t>
            </a:r>
            <a:r>
              <a:rPr lang="en-US" dirty="0" smtClean="0"/>
              <a:t> </a:t>
            </a:r>
            <a:r>
              <a:rPr lang="en-US" dirty="0" err="1" smtClean="0"/>
              <a:t>produkteve</a:t>
            </a:r>
            <a:endParaRPr lang="en-US" dirty="0"/>
          </a:p>
        </p:txBody>
      </p:sp>
      <p:sp>
        <p:nvSpPr>
          <p:cNvPr id="6150" name="Rectangle 6"/>
          <p:cNvSpPr>
            <a:spLocks noChangeArrowheads="1"/>
          </p:cNvSpPr>
          <p:nvPr/>
        </p:nvSpPr>
        <p:spPr bwMode="auto">
          <a:xfrm>
            <a:off x="5149850" y="3816350"/>
            <a:ext cx="3683000" cy="768350"/>
          </a:xfrm>
          <a:prstGeom prst="rect">
            <a:avLst/>
          </a:prstGeom>
          <a:solidFill>
            <a:srgbClr val="FFA27C"/>
          </a:solidFill>
          <a:ln w="12700">
            <a:solidFill>
              <a:schemeClr val="tx1"/>
            </a:solidFill>
            <a:miter lim="800000"/>
            <a:headEnd/>
            <a:tailEnd/>
          </a:ln>
          <a:effectLst/>
        </p:spPr>
        <p:txBody>
          <a:bodyPr lIns="90488" tIns="44450" rIns="90488" bIns="44450" anchor="ctr"/>
          <a:lstStyle/>
          <a:p>
            <a:r>
              <a:rPr lang="en-US" dirty="0" smtClean="0"/>
              <a:t>Improvements/Revisions</a:t>
            </a:r>
          </a:p>
          <a:p>
            <a:r>
              <a:rPr lang="en-US" dirty="0" err="1" smtClean="0"/>
              <a:t>Permisimi</a:t>
            </a:r>
            <a:r>
              <a:rPr lang="en-US" dirty="0" smtClean="0"/>
              <a:t>/</a:t>
            </a:r>
            <a:r>
              <a:rPr lang="en-US" dirty="0" err="1" smtClean="0"/>
              <a:t>adaptime</a:t>
            </a:r>
            <a:endParaRPr lang="en-US" dirty="0"/>
          </a:p>
        </p:txBody>
      </p:sp>
      <p:sp>
        <p:nvSpPr>
          <p:cNvPr id="6151" name="Rectangle 7"/>
          <p:cNvSpPr>
            <a:spLocks noChangeArrowheads="1"/>
          </p:cNvSpPr>
          <p:nvPr/>
        </p:nvSpPr>
        <p:spPr bwMode="auto">
          <a:xfrm>
            <a:off x="5149850" y="4768850"/>
            <a:ext cx="3683000" cy="768350"/>
          </a:xfrm>
          <a:prstGeom prst="rect">
            <a:avLst/>
          </a:prstGeom>
          <a:solidFill>
            <a:srgbClr val="C8FEC8"/>
          </a:solidFill>
          <a:ln w="12700">
            <a:solidFill>
              <a:schemeClr val="tx1"/>
            </a:solidFill>
            <a:miter lim="800000"/>
            <a:headEnd/>
            <a:tailEnd/>
          </a:ln>
          <a:effectLst/>
        </p:spPr>
        <p:txBody>
          <a:bodyPr lIns="90488" tIns="44450" rIns="90488" bIns="44450" anchor="ctr"/>
          <a:lstStyle/>
          <a:p>
            <a:r>
              <a:rPr lang="en-US" dirty="0"/>
              <a:t>Repositioned </a:t>
            </a:r>
            <a:r>
              <a:rPr lang="en-US" dirty="0" smtClean="0"/>
              <a:t>Products</a:t>
            </a:r>
          </a:p>
          <a:p>
            <a:r>
              <a:rPr lang="en-US" dirty="0" err="1" smtClean="0"/>
              <a:t>Produkte</a:t>
            </a:r>
            <a:r>
              <a:rPr lang="en-US" dirty="0" smtClean="0"/>
              <a:t> </a:t>
            </a:r>
            <a:r>
              <a:rPr lang="en-US" dirty="0" err="1" smtClean="0"/>
              <a:t>te</a:t>
            </a:r>
            <a:r>
              <a:rPr lang="en-US" dirty="0" smtClean="0"/>
              <a:t> </a:t>
            </a:r>
            <a:r>
              <a:rPr lang="en-US" dirty="0" err="1" smtClean="0"/>
              <a:t>ripozicionuara</a:t>
            </a:r>
            <a:endParaRPr lang="en-US" dirty="0"/>
          </a:p>
        </p:txBody>
      </p:sp>
      <p:sp>
        <p:nvSpPr>
          <p:cNvPr id="6152" name="Rectangle 8"/>
          <p:cNvSpPr>
            <a:spLocks noChangeArrowheads="1"/>
          </p:cNvSpPr>
          <p:nvPr/>
        </p:nvSpPr>
        <p:spPr bwMode="auto">
          <a:xfrm>
            <a:off x="5149850" y="5721350"/>
            <a:ext cx="3683000" cy="768350"/>
          </a:xfrm>
          <a:prstGeom prst="rect">
            <a:avLst/>
          </a:prstGeom>
          <a:solidFill>
            <a:srgbClr val="A3F25F"/>
          </a:solidFill>
          <a:ln w="12700">
            <a:solidFill>
              <a:schemeClr val="tx1"/>
            </a:solidFill>
            <a:miter lim="800000"/>
            <a:headEnd/>
            <a:tailEnd/>
          </a:ln>
          <a:effectLst/>
        </p:spPr>
        <p:txBody>
          <a:bodyPr lIns="90488" tIns="44450" rIns="90488" bIns="44450" anchor="ctr"/>
          <a:lstStyle/>
          <a:p>
            <a:r>
              <a:rPr lang="en-US" dirty="0"/>
              <a:t>Lower-Priced </a:t>
            </a:r>
            <a:r>
              <a:rPr lang="en-US" dirty="0" smtClean="0"/>
              <a:t>Products</a:t>
            </a:r>
          </a:p>
          <a:p>
            <a:r>
              <a:rPr lang="en-US" dirty="0" err="1" smtClean="0"/>
              <a:t>Produkte</a:t>
            </a:r>
            <a:r>
              <a:rPr lang="en-US" dirty="0" smtClean="0"/>
              <a:t> me </a:t>
            </a:r>
            <a:r>
              <a:rPr lang="en-US" dirty="0" err="1" smtClean="0"/>
              <a:t>qmime</a:t>
            </a:r>
            <a:r>
              <a:rPr lang="en-US" dirty="0" smtClean="0"/>
              <a:t> </a:t>
            </a:r>
            <a:r>
              <a:rPr lang="en-US" dirty="0" err="1" smtClean="0"/>
              <a:t>te</a:t>
            </a:r>
            <a:r>
              <a:rPr lang="en-US" dirty="0" smtClean="0"/>
              <a:t> </a:t>
            </a:r>
            <a:r>
              <a:rPr lang="en-US" dirty="0" err="1" smtClean="0"/>
              <a:t>ulta</a:t>
            </a:r>
            <a:endParaRPr lang="en-US" dirty="0"/>
          </a:p>
        </p:txBody>
      </p:sp>
      <p:sp>
        <p:nvSpPr>
          <p:cNvPr id="6153" name="Oval 9"/>
          <p:cNvSpPr>
            <a:spLocks noChangeArrowheads="1"/>
          </p:cNvSpPr>
          <p:nvPr/>
        </p:nvSpPr>
        <p:spPr bwMode="auto">
          <a:xfrm>
            <a:off x="5016500" y="1187450"/>
            <a:ext cx="254000" cy="254000"/>
          </a:xfrm>
          <a:prstGeom prst="ellipse">
            <a:avLst/>
          </a:prstGeom>
          <a:solidFill>
            <a:schemeClr val="tx1"/>
          </a:solidFill>
          <a:ln w="12700">
            <a:solidFill>
              <a:schemeClr val="tx1"/>
            </a:solidFill>
            <a:round/>
            <a:headEnd/>
            <a:tailEnd/>
          </a:ln>
          <a:effectLst/>
        </p:spPr>
        <p:txBody>
          <a:bodyPr wrap="none" anchor="ctr"/>
          <a:lstStyle/>
          <a:p>
            <a:endParaRPr lang="en-US"/>
          </a:p>
        </p:txBody>
      </p:sp>
      <p:sp>
        <p:nvSpPr>
          <p:cNvPr id="6154" name="Oval 10"/>
          <p:cNvSpPr>
            <a:spLocks noChangeArrowheads="1"/>
          </p:cNvSpPr>
          <p:nvPr/>
        </p:nvSpPr>
        <p:spPr bwMode="auto">
          <a:xfrm>
            <a:off x="5016500" y="2197100"/>
            <a:ext cx="254000" cy="254000"/>
          </a:xfrm>
          <a:prstGeom prst="ellipse">
            <a:avLst/>
          </a:prstGeom>
          <a:solidFill>
            <a:schemeClr val="tx1"/>
          </a:solidFill>
          <a:ln w="12700">
            <a:solidFill>
              <a:schemeClr val="tx1"/>
            </a:solidFill>
            <a:round/>
            <a:headEnd/>
            <a:tailEnd/>
          </a:ln>
          <a:effectLst/>
        </p:spPr>
        <p:txBody>
          <a:bodyPr wrap="none" anchor="ctr"/>
          <a:lstStyle/>
          <a:p>
            <a:endParaRPr lang="en-US"/>
          </a:p>
        </p:txBody>
      </p:sp>
      <p:sp>
        <p:nvSpPr>
          <p:cNvPr id="6155" name="Oval 11"/>
          <p:cNvSpPr>
            <a:spLocks noChangeArrowheads="1"/>
          </p:cNvSpPr>
          <p:nvPr/>
        </p:nvSpPr>
        <p:spPr bwMode="auto">
          <a:xfrm>
            <a:off x="5016500" y="3130550"/>
            <a:ext cx="254000" cy="254000"/>
          </a:xfrm>
          <a:prstGeom prst="ellipse">
            <a:avLst/>
          </a:prstGeom>
          <a:solidFill>
            <a:schemeClr val="tx1"/>
          </a:solidFill>
          <a:ln w="12700">
            <a:solidFill>
              <a:schemeClr val="tx1"/>
            </a:solidFill>
            <a:round/>
            <a:headEnd/>
            <a:tailEnd/>
          </a:ln>
          <a:effectLst/>
        </p:spPr>
        <p:txBody>
          <a:bodyPr wrap="none" anchor="ctr"/>
          <a:lstStyle/>
          <a:p>
            <a:endParaRPr lang="en-US"/>
          </a:p>
        </p:txBody>
      </p:sp>
      <p:sp>
        <p:nvSpPr>
          <p:cNvPr id="6156" name="Oval 12"/>
          <p:cNvSpPr>
            <a:spLocks noChangeArrowheads="1"/>
          </p:cNvSpPr>
          <p:nvPr/>
        </p:nvSpPr>
        <p:spPr bwMode="auto">
          <a:xfrm>
            <a:off x="5016500" y="4083050"/>
            <a:ext cx="254000" cy="254000"/>
          </a:xfrm>
          <a:prstGeom prst="ellipse">
            <a:avLst/>
          </a:prstGeom>
          <a:solidFill>
            <a:schemeClr val="tx1"/>
          </a:solidFill>
          <a:ln w="12700">
            <a:solidFill>
              <a:schemeClr val="tx1"/>
            </a:solidFill>
            <a:round/>
            <a:headEnd/>
            <a:tailEnd/>
          </a:ln>
          <a:effectLst/>
        </p:spPr>
        <p:txBody>
          <a:bodyPr wrap="none" anchor="ctr"/>
          <a:lstStyle/>
          <a:p>
            <a:endParaRPr lang="en-US"/>
          </a:p>
        </p:txBody>
      </p:sp>
      <p:sp>
        <p:nvSpPr>
          <p:cNvPr id="6157" name="Oval 13"/>
          <p:cNvSpPr>
            <a:spLocks noChangeArrowheads="1"/>
          </p:cNvSpPr>
          <p:nvPr/>
        </p:nvSpPr>
        <p:spPr bwMode="auto">
          <a:xfrm>
            <a:off x="5016500" y="5035550"/>
            <a:ext cx="254000" cy="254000"/>
          </a:xfrm>
          <a:prstGeom prst="ellipse">
            <a:avLst/>
          </a:prstGeom>
          <a:solidFill>
            <a:schemeClr val="tx1"/>
          </a:solidFill>
          <a:ln w="12700">
            <a:solidFill>
              <a:schemeClr val="tx1"/>
            </a:solidFill>
            <a:round/>
            <a:headEnd/>
            <a:tailEnd/>
          </a:ln>
          <a:effectLst/>
        </p:spPr>
        <p:txBody>
          <a:bodyPr wrap="none" anchor="ctr"/>
          <a:lstStyle/>
          <a:p>
            <a:endParaRPr lang="en-US"/>
          </a:p>
        </p:txBody>
      </p:sp>
      <p:sp>
        <p:nvSpPr>
          <p:cNvPr id="6158" name="Freeform 14"/>
          <p:cNvSpPr>
            <a:spLocks/>
          </p:cNvSpPr>
          <p:nvPr/>
        </p:nvSpPr>
        <p:spPr bwMode="auto">
          <a:xfrm>
            <a:off x="2438400" y="2324100"/>
            <a:ext cx="2706688" cy="1182688"/>
          </a:xfrm>
          <a:custGeom>
            <a:avLst/>
            <a:gdLst/>
            <a:ahLst/>
            <a:cxnLst>
              <a:cxn ang="0">
                <a:pos x="1704" y="0"/>
              </a:cxn>
              <a:cxn ang="0">
                <a:pos x="744" y="0"/>
              </a:cxn>
              <a:cxn ang="0">
                <a:pos x="0" y="744"/>
              </a:cxn>
            </a:cxnLst>
            <a:rect l="0" t="0" r="r" b="b"/>
            <a:pathLst>
              <a:path w="1705" h="745">
                <a:moveTo>
                  <a:pt x="1704" y="0"/>
                </a:moveTo>
                <a:lnTo>
                  <a:pt x="744" y="0"/>
                </a:lnTo>
                <a:lnTo>
                  <a:pt x="0" y="744"/>
                </a:lnTo>
              </a:path>
            </a:pathLst>
          </a:custGeom>
          <a:noFill/>
          <a:ln w="12700" cap="rnd" cmpd="sng">
            <a:solidFill>
              <a:schemeClr val="tx1"/>
            </a:solidFill>
            <a:prstDash val="solid"/>
            <a:round/>
            <a:headEnd type="none" w="med" len="med"/>
            <a:tailEnd type="none" w="med" len="med"/>
          </a:ln>
          <a:effectLst/>
        </p:spPr>
        <p:txBody>
          <a:bodyPr/>
          <a:lstStyle/>
          <a:p>
            <a:endParaRPr lang="en-US"/>
          </a:p>
        </p:txBody>
      </p:sp>
      <p:sp>
        <p:nvSpPr>
          <p:cNvPr id="6159" name="Freeform 15"/>
          <p:cNvSpPr>
            <a:spLocks/>
          </p:cNvSpPr>
          <p:nvPr/>
        </p:nvSpPr>
        <p:spPr bwMode="auto">
          <a:xfrm>
            <a:off x="2438400" y="4000500"/>
            <a:ext cx="2706688" cy="1182688"/>
          </a:xfrm>
          <a:custGeom>
            <a:avLst/>
            <a:gdLst/>
            <a:ahLst/>
            <a:cxnLst>
              <a:cxn ang="0">
                <a:pos x="1704" y="744"/>
              </a:cxn>
              <a:cxn ang="0">
                <a:pos x="744" y="744"/>
              </a:cxn>
              <a:cxn ang="0">
                <a:pos x="0" y="0"/>
              </a:cxn>
            </a:cxnLst>
            <a:rect l="0" t="0" r="r" b="b"/>
            <a:pathLst>
              <a:path w="1705" h="745">
                <a:moveTo>
                  <a:pt x="1704" y="744"/>
                </a:moveTo>
                <a:lnTo>
                  <a:pt x="744" y="744"/>
                </a:lnTo>
                <a:lnTo>
                  <a:pt x="0" y="0"/>
                </a:lnTo>
              </a:path>
            </a:pathLst>
          </a:custGeom>
          <a:noFill/>
          <a:ln w="12700" cap="rnd" cmpd="sng">
            <a:solidFill>
              <a:schemeClr val="tx1"/>
            </a:solidFill>
            <a:prstDash val="solid"/>
            <a:round/>
            <a:headEnd type="none" w="med" len="med"/>
            <a:tailEnd type="none" w="med" len="med"/>
          </a:ln>
          <a:effectLst/>
        </p:spPr>
        <p:txBody>
          <a:bodyPr/>
          <a:lstStyle/>
          <a:p>
            <a:endParaRPr lang="en-US"/>
          </a:p>
        </p:txBody>
      </p:sp>
      <p:sp>
        <p:nvSpPr>
          <p:cNvPr id="6160" name="Freeform 16"/>
          <p:cNvSpPr>
            <a:spLocks/>
          </p:cNvSpPr>
          <p:nvPr/>
        </p:nvSpPr>
        <p:spPr bwMode="auto">
          <a:xfrm>
            <a:off x="2438400" y="1295400"/>
            <a:ext cx="2706688" cy="1182688"/>
          </a:xfrm>
          <a:custGeom>
            <a:avLst/>
            <a:gdLst/>
            <a:ahLst/>
            <a:cxnLst>
              <a:cxn ang="0">
                <a:pos x="1704" y="0"/>
              </a:cxn>
              <a:cxn ang="0">
                <a:pos x="744" y="0"/>
              </a:cxn>
              <a:cxn ang="0">
                <a:pos x="0" y="744"/>
              </a:cxn>
            </a:cxnLst>
            <a:rect l="0" t="0" r="r" b="b"/>
            <a:pathLst>
              <a:path w="1705" h="745">
                <a:moveTo>
                  <a:pt x="1704" y="0"/>
                </a:moveTo>
                <a:lnTo>
                  <a:pt x="744" y="0"/>
                </a:lnTo>
                <a:lnTo>
                  <a:pt x="0" y="744"/>
                </a:lnTo>
              </a:path>
            </a:pathLst>
          </a:custGeom>
          <a:noFill/>
          <a:ln w="12700" cap="rnd" cmpd="sng">
            <a:solidFill>
              <a:schemeClr val="tx1"/>
            </a:solidFill>
            <a:prstDash val="solid"/>
            <a:round/>
            <a:headEnd type="none" w="med" len="med"/>
            <a:tailEnd type="none" w="med" len="med"/>
          </a:ln>
          <a:effectLst/>
        </p:spPr>
        <p:txBody>
          <a:bodyPr/>
          <a:lstStyle/>
          <a:p>
            <a:endParaRPr lang="en-US"/>
          </a:p>
        </p:txBody>
      </p:sp>
      <p:sp>
        <p:nvSpPr>
          <p:cNvPr id="6161" name="Freeform 17"/>
          <p:cNvSpPr>
            <a:spLocks/>
          </p:cNvSpPr>
          <p:nvPr/>
        </p:nvSpPr>
        <p:spPr bwMode="auto">
          <a:xfrm>
            <a:off x="2438400" y="4933950"/>
            <a:ext cx="2706688" cy="1182688"/>
          </a:xfrm>
          <a:custGeom>
            <a:avLst/>
            <a:gdLst/>
            <a:ahLst/>
            <a:cxnLst>
              <a:cxn ang="0">
                <a:pos x="1704" y="744"/>
              </a:cxn>
              <a:cxn ang="0">
                <a:pos x="744" y="744"/>
              </a:cxn>
              <a:cxn ang="0">
                <a:pos x="0" y="0"/>
              </a:cxn>
            </a:cxnLst>
            <a:rect l="0" t="0" r="r" b="b"/>
            <a:pathLst>
              <a:path w="1705" h="745">
                <a:moveTo>
                  <a:pt x="1704" y="744"/>
                </a:moveTo>
                <a:lnTo>
                  <a:pt x="744" y="744"/>
                </a:lnTo>
                <a:lnTo>
                  <a:pt x="0" y="0"/>
                </a:lnTo>
              </a:path>
            </a:pathLst>
          </a:custGeom>
          <a:noFill/>
          <a:ln w="12700" cap="rnd" cmpd="sng">
            <a:solidFill>
              <a:schemeClr val="tx1"/>
            </a:solidFill>
            <a:prstDash val="solid"/>
            <a:round/>
            <a:headEnd type="none" w="med" len="med"/>
            <a:tailEnd type="none" w="med" len="med"/>
          </a:ln>
          <a:effectLst/>
        </p:spPr>
        <p:txBody>
          <a:bodyPr/>
          <a:lstStyle/>
          <a:p>
            <a:endParaRPr lang="en-US"/>
          </a:p>
        </p:txBody>
      </p:sp>
      <p:sp>
        <p:nvSpPr>
          <p:cNvPr id="6162" name="Oval 18"/>
          <p:cNvSpPr>
            <a:spLocks noChangeArrowheads="1"/>
          </p:cNvSpPr>
          <p:nvPr/>
        </p:nvSpPr>
        <p:spPr bwMode="auto">
          <a:xfrm>
            <a:off x="5016500" y="5969000"/>
            <a:ext cx="254000" cy="254000"/>
          </a:xfrm>
          <a:prstGeom prst="ellipse">
            <a:avLst/>
          </a:prstGeom>
          <a:solidFill>
            <a:schemeClr val="tx1"/>
          </a:solidFill>
          <a:ln w="12700">
            <a:solidFill>
              <a:schemeClr val="tx1"/>
            </a:solidFill>
            <a:round/>
            <a:headEnd/>
            <a:tailEnd/>
          </a:ln>
          <a:effectLst/>
        </p:spPr>
        <p:txBody>
          <a:bodyPr wrap="none" anchor="ctr"/>
          <a:lstStyle/>
          <a:p>
            <a:endParaRPr lang="en-US"/>
          </a:p>
        </p:txBody>
      </p:sp>
      <p:sp>
        <p:nvSpPr>
          <p:cNvPr id="6163" name="Freeform 19"/>
          <p:cNvSpPr>
            <a:spLocks/>
          </p:cNvSpPr>
          <p:nvPr/>
        </p:nvSpPr>
        <p:spPr bwMode="auto">
          <a:xfrm>
            <a:off x="2438400" y="3257550"/>
            <a:ext cx="2706688" cy="1182688"/>
          </a:xfrm>
          <a:custGeom>
            <a:avLst/>
            <a:gdLst/>
            <a:ahLst/>
            <a:cxnLst>
              <a:cxn ang="0">
                <a:pos x="1704" y="0"/>
              </a:cxn>
              <a:cxn ang="0">
                <a:pos x="744" y="0"/>
              </a:cxn>
              <a:cxn ang="0">
                <a:pos x="0" y="744"/>
              </a:cxn>
            </a:cxnLst>
            <a:rect l="0" t="0" r="r" b="b"/>
            <a:pathLst>
              <a:path w="1705" h="745">
                <a:moveTo>
                  <a:pt x="1704" y="0"/>
                </a:moveTo>
                <a:lnTo>
                  <a:pt x="744" y="0"/>
                </a:lnTo>
                <a:lnTo>
                  <a:pt x="0" y="744"/>
                </a:lnTo>
              </a:path>
            </a:pathLst>
          </a:custGeom>
          <a:noFill/>
          <a:ln w="12700" cap="rnd" cmpd="sng">
            <a:solidFill>
              <a:schemeClr val="tx1"/>
            </a:solidFill>
            <a:prstDash val="solid"/>
            <a:round/>
            <a:headEnd type="none" w="med" len="med"/>
            <a:tailEnd type="none" w="med" len="med"/>
          </a:ln>
          <a:effectLst/>
        </p:spPr>
        <p:txBody>
          <a:bodyPr/>
          <a:lstStyle/>
          <a:p>
            <a:endParaRPr lang="en-US"/>
          </a:p>
        </p:txBody>
      </p:sp>
      <p:sp>
        <p:nvSpPr>
          <p:cNvPr id="6164" name="Freeform 20"/>
          <p:cNvSpPr>
            <a:spLocks/>
          </p:cNvSpPr>
          <p:nvPr/>
        </p:nvSpPr>
        <p:spPr bwMode="auto">
          <a:xfrm>
            <a:off x="2438400" y="3028950"/>
            <a:ext cx="2706688" cy="1182688"/>
          </a:xfrm>
          <a:custGeom>
            <a:avLst/>
            <a:gdLst/>
            <a:ahLst/>
            <a:cxnLst>
              <a:cxn ang="0">
                <a:pos x="1704" y="744"/>
              </a:cxn>
              <a:cxn ang="0">
                <a:pos x="744" y="744"/>
              </a:cxn>
              <a:cxn ang="0">
                <a:pos x="0" y="0"/>
              </a:cxn>
            </a:cxnLst>
            <a:rect l="0" t="0" r="r" b="b"/>
            <a:pathLst>
              <a:path w="1705" h="745">
                <a:moveTo>
                  <a:pt x="1704" y="744"/>
                </a:moveTo>
                <a:lnTo>
                  <a:pt x="744" y="744"/>
                </a:lnTo>
                <a:lnTo>
                  <a:pt x="0" y="0"/>
                </a:lnTo>
              </a:path>
            </a:pathLst>
          </a:custGeom>
          <a:noFill/>
          <a:ln w="12700" cap="rnd" cmpd="sng">
            <a:solidFill>
              <a:schemeClr val="tx1"/>
            </a:solidFill>
            <a:prstDash val="solid"/>
            <a:round/>
            <a:headEnd type="none" w="med" len="med"/>
            <a:tailEnd type="none" w="med" len="med"/>
          </a:ln>
          <a:effectLst/>
        </p:spPr>
        <p:txBody>
          <a:bodyPr/>
          <a:lstStyle/>
          <a:p>
            <a:endParaRPr lang="en-US"/>
          </a:p>
        </p:txBody>
      </p:sp>
      <p:sp>
        <p:nvSpPr>
          <p:cNvPr id="6165" name="Oval 21"/>
          <p:cNvSpPr>
            <a:spLocks noChangeArrowheads="1"/>
          </p:cNvSpPr>
          <p:nvPr/>
        </p:nvSpPr>
        <p:spPr bwMode="auto">
          <a:xfrm>
            <a:off x="234950" y="2254250"/>
            <a:ext cx="2959100" cy="2921000"/>
          </a:xfrm>
          <a:prstGeom prst="ellipse">
            <a:avLst/>
          </a:prstGeom>
          <a:solidFill>
            <a:schemeClr val="accent1"/>
          </a:solidFill>
          <a:ln w="12700">
            <a:solidFill>
              <a:schemeClr val="tx1"/>
            </a:solidFill>
            <a:round/>
            <a:headEnd/>
            <a:tailEnd/>
          </a:ln>
          <a:effectLst>
            <a:outerShdw dist="89803" dir="2700000" algn="ctr" rotWithShape="0">
              <a:schemeClr val="bg2">
                <a:alpha val="50000"/>
              </a:schemeClr>
            </a:outerShdw>
          </a:effectLst>
        </p:spPr>
        <p:txBody>
          <a:bodyPr wrap="none" lIns="90488" tIns="44450" rIns="90488" bIns="44450" anchor="ctr"/>
          <a:lstStyle/>
          <a:p>
            <a:r>
              <a:rPr lang="en-US" sz="1800" dirty="0" smtClean="0"/>
              <a:t>Six  Categories</a:t>
            </a:r>
            <a:endParaRPr lang="en-US" sz="1800" dirty="0"/>
          </a:p>
          <a:p>
            <a:r>
              <a:rPr lang="en-US" sz="1800" dirty="0" smtClean="0"/>
              <a:t>Of New Products</a:t>
            </a:r>
          </a:p>
          <a:p>
            <a:pPr marL="342900" indent="-342900">
              <a:buAutoNum type="arabicPlain" startAt="6"/>
            </a:pPr>
            <a:r>
              <a:rPr lang="en-US" sz="1800" dirty="0" err="1" smtClean="0"/>
              <a:t>Kategorite</a:t>
            </a:r>
            <a:r>
              <a:rPr lang="en-US" sz="1800" dirty="0" smtClean="0"/>
              <a:t> e </a:t>
            </a:r>
          </a:p>
          <a:p>
            <a:pPr marL="342900" indent="-342900"/>
            <a:r>
              <a:rPr lang="en-US" sz="1800" dirty="0" err="1" smtClean="0"/>
              <a:t>produkteve</a:t>
            </a:r>
            <a:r>
              <a:rPr lang="en-US" sz="1800" dirty="0" smtClean="0"/>
              <a:t> </a:t>
            </a:r>
            <a:r>
              <a:rPr lang="en-US" sz="1800" dirty="0" err="1" smtClean="0"/>
              <a:t>te</a:t>
            </a:r>
            <a:r>
              <a:rPr lang="en-US" sz="1800" dirty="0" smtClean="0"/>
              <a:t> </a:t>
            </a:r>
            <a:r>
              <a:rPr lang="en-US" sz="1800" dirty="0" err="1" smtClean="0"/>
              <a:t>reja</a:t>
            </a:r>
            <a:endParaRPr lang="en-US" sz="1800" dirty="0"/>
          </a:p>
        </p:txBody>
      </p:sp>
    </p:spTree>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objectives and the</a:t>
            </a:r>
            <a:br>
              <a:rPr lang="en-US" dirty="0" smtClean="0"/>
            </a:br>
            <a:r>
              <a:rPr lang="en-US" dirty="0" smtClean="0"/>
              <a:t>Boston Box</a:t>
            </a:r>
            <a:endParaRPr lang="en-US" dirty="0"/>
          </a:p>
        </p:txBody>
      </p:sp>
      <p:pic>
        <p:nvPicPr>
          <p:cNvPr id="100354" name="Picture 2" descr="http://courseware.finntrack.eu/images/marketing_product_life_cycle_clip_image002.gif"/>
          <p:cNvPicPr>
            <a:picLocks noChangeAspect="1" noChangeArrowheads="1"/>
          </p:cNvPicPr>
          <p:nvPr/>
        </p:nvPicPr>
        <p:blipFill>
          <a:blip r:embed="rId2" cstate="print"/>
          <a:srcRect/>
          <a:stretch>
            <a:fillRect/>
          </a:stretch>
        </p:blipFill>
        <p:spPr bwMode="auto">
          <a:xfrm>
            <a:off x="533400" y="1066800"/>
            <a:ext cx="8382000" cy="5124451"/>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7200900" y="6629400"/>
            <a:ext cx="1905000" cy="228600"/>
          </a:xfrm>
          <a:prstGeom prst="rect">
            <a:avLst/>
          </a:prstGeom>
          <a:noFill/>
          <a:ln w="12700">
            <a:noFill/>
            <a:miter lim="800000"/>
            <a:headEnd/>
            <a:tailEnd/>
          </a:ln>
          <a:effectLst/>
        </p:spPr>
        <p:txBody>
          <a:bodyPr wrap="none" lIns="90488" tIns="44450" rIns="90488" bIns="44450" anchor="ctr"/>
          <a:lstStyle/>
          <a:p>
            <a:pPr algn="r"/>
            <a:r>
              <a:rPr lang="en-US" sz="1000">
                <a:latin typeface="Arial" charset="0"/>
              </a:rPr>
              <a:t>11</a:t>
            </a:r>
          </a:p>
        </p:txBody>
      </p:sp>
      <p:sp>
        <p:nvSpPr>
          <p:cNvPr id="24579" name="Rectangle 3"/>
          <p:cNvSpPr>
            <a:spLocks noChangeArrowheads="1"/>
          </p:cNvSpPr>
          <p:nvPr/>
        </p:nvSpPr>
        <p:spPr bwMode="auto">
          <a:xfrm>
            <a:off x="0" y="6629400"/>
            <a:ext cx="4213225" cy="227013"/>
          </a:xfrm>
          <a:prstGeom prst="rect">
            <a:avLst/>
          </a:prstGeom>
          <a:noFill/>
          <a:ln w="12700">
            <a:noFill/>
            <a:miter lim="800000"/>
            <a:headEnd/>
            <a:tailEnd/>
          </a:ln>
          <a:effectLst/>
        </p:spPr>
        <p:txBody>
          <a:bodyPr wrap="none" lIns="90488" tIns="44450" rIns="90488" bIns="44450" anchor="ctr"/>
          <a:lstStyle/>
          <a:p>
            <a:pPr algn="ctr"/>
            <a:r>
              <a:rPr lang="en-US" sz="1000">
                <a:latin typeface="Arial" charset="0"/>
              </a:rPr>
              <a:t>D Jobber, Principles and Practice of Marketing, © 1998 McGraw-Hill</a:t>
            </a:r>
          </a:p>
        </p:txBody>
      </p:sp>
      <p:sp>
        <p:nvSpPr>
          <p:cNvPr id="24580" name="Rectangle 4"/>
          <p:cNvSpPr>
            <a:spLocks noGrp="1" noChangeArrowheads="1"/>
          </p:cNvSpPr>
          <p:nvPr>
            <p:ph type="title"/>
          </p:nvPr>
        </p:nvSpPr>
        <p:spPr>
          <a:noFill/>
          <a:ln/>
        </p:spPr>
        <p:txBody>
          <a:bodyPr/>
          <a:lstStyle/>
          <a:p>
            <a:pPr>
              <a:lnSpc>
                <a:spcPct val="90000"/>
              </a:lnSpc>
            </a:pPr>
            <a:r>
              <a:rPr lang="en-US" dirty="0"/>
              <a:t>Strategic objectives and the</a:t>
            </a:r>
            <a:br>
              <a:rPr lang="en-US" dirty="0"/>
            </a:br>
            <a:r>
              <a:rPr lang="en-US" dirty="0"/>
              <a:t>Boston Box</a:t>
            </a:r>
          </a:p>
        </p:txBody>
      </p:sp>
      <p:grpSp>
        <p:nvGrpSpPr>
          <p:cNvPr id="24584" name="Group 8"/>
          <p:cNvGrpSpPr>
            <a:grpSpLocks/>
          </p:cNvGrpSpPr>
          <p:nvPr/>
        </p:nvGrpSpPr>
        <p:grpSpPr bwMode="auto">
          <a:xfrm>
            <a:off x="762000" y="1143000"/>
            <a:ext cx="6605588" cy="4541838"/>
            <a:chOff x="1120" y="1300"/>
            <a:chExt cx="3521" cy="2281"/>
          </a:xfrm>
        </p:grpSpPr>
        <p:sp>
          <p:nvSpPr>
            <p:cNvPr id="24581" name="Rectangle 5"/>
            <p:cNvSpPr>
              <a:spLocks noChangeArrowheads="1"/>
            </p:cNvSpPr>
            <p:nvPr/>
          </p:nvSpPr>
          <p:spPr bwMode="auto">
            <a:xfrm>
              <a:off x="1120" y="1300"/>
              <a:ext cx="3521" cy="2281"/>
            </a:xfrm>
            <a:prstGeom prst="rect">
              <a:avLst/>
            </a:prstGeom>
            <a:solidFill>
              <a:srgbClr val="FFFFCC"/>
            </a:solidFill>
            <a:ln w="25400">
              <a:solidFill>
                <a:schemeClr val="accent2"/>
              </a:solidFill>
              <a:miter lim="800000"/>
              <a:headEnd/>
              <a:tailEnd/>
            </a:ln>
            <a:effectLst/>
          </p:spPr>
          <p:txBody>
            <a:bodyPr wrap="none" anchor="ctr"/>
            <a:lstStyle/>
            <a:p>
              <a:endParaRPr lang="en-US"/>
            </a:p>
          </p:txBody>
        </p:sp>
        <p:sp>
          <p:nvSpPr>
            <p:cNvPr id="24582" name="Line 6"/>
            <p:cNvSpPr>
              <a:spLocks noChangeShapeType="1"/>
            </p:cNvSpPr>
            <p:nvPr/>
          </p:nvSpPr>
          <p:spPr bwMode="auto">
            <a:xfrm>
              <a:off x="1127" y="2440"/>
              <a:ext cx="3505" cy="0"/>
            </a:xfrm>
            <a:prstGeom prst="line">
              <a:avLst/>
            </a:prstGeom>
            <a:noFill/>
            <a:ln w="25400">
              <a:solidFill>
                <a:schemeClr val="accent2"/>
              </a:solidFill>
              <a:round/>
              <a:headEnd/>
              <a:tailEnd/>
            </a:ln>
            <a:effectLst/>
          </p:spPr>
          <p:txBody>
            <a:bodyPr wrap="none" anchor="ctr"/>
            <a:lstStyle/>
            <a:p>
              <a:endParaRPr lang="en-US"/>
            </a:p>
          </p:txBody>
        </p:sp>
        <p:sp>
          <p:nvSpPr>
            <p:cNvPr id="24583" name="Line 7"/>
            <p:cNvSpPr>
              <a:spLocks noChangeShapeType="1"/>
            </p:cNvSpPr>
            <p:nvPr/>
          </p:nvSpPr>
          <p:spPr bwMode="auto">
            <a:xfrm>
              <a:off x="2880" y="1304"/>
              <a:ext cx="0" cy="2272"/>
            </a:xfrm>
            <a:prstGeom prst="line">
              <a:avLst/>
            </a:prstGeom>
            <a:noFill/>
            <a:ln w="25400">
              <a:solidFill>
                <a:schemeClr val="accent2"/>
              </a:solidFill>
              <a:round/>
              <a:headEnd/>
              <a:tailEnd/>
            </a:ln>
            <a:effectLst/>
          </p:spPr>
          <p:txBody>
            <a:bodyPr wrap="none" anchor="ctr"/>
            <a:lstStyle/>
            <a:p>
              <a:endParaRPr lang="en-US"/>
            </a:p>
          </p:txBody>
        </p:sp>
      </p:grpSp>
      <p:grpSp>
        <p:nvGrpSpPr>
          <p:cNvPr id="24587" name="Group 11"/>
          <p:cNvGrpSpPr>
            <a:grpSpLocks/>
          </p:cNvGrpSpPr>
          <p:nvPr/>
        </p:nvGrpSpPr>
        <p:grpSpPr bwMode="auto">
          <a:xfrm>
            <a:off x="914400" y="1295400"/>
            <a:ext cx="2833687" cy="2147889"/>
            <a:chOff x="1153" y="1362"/>
            <a:chExt cx="1785" cy="1353"/>
          </a:xfrm>
        </p:grpSpPr>
        <p:sp>
          <p:nvSpPr>
            <p:cNvPr id="24585" name="Rectangle 9"/>
            <p:cNvSpPr>
              <a:spLocks noChangeArrowheads="1"/>
            </p:cNvSpPr>
            <p:nvPr/>
          </p:nvSpPr>
          <p:spPr bwMode="auto">
            <a:xfrm>
              <a:off x="1153" y="1600"/>
              <a:ext cx="1785" cy="1115"/>
            </a:xfrm>
            <a:prstGeom prst="rect">
              <a:avLst/>
            </a:prstGeom>
            <a:noFill/>
            <a:ln w="12700">
              <a:noFill/>
              <a:miter lim="800000"/>
              <a:headEnd/>
              <a:tailEnd/>
            </a:ln>
            <a:effectLst/>
          </p:spPr>
          <p:txBody>
            <a:bodyPr lIns="90488" tIns="44450" rIns="90488" bIns="44450">
              <a:spAutoFit/>
            </a:bodyPr>
            <a:lstStyle/>
            <a:p>
              <a:pPr marL="176213" indent="-176213" defTabSz="762000">
                <a:lnSpc>
                  <a:spcPct val="90000"/>
                </a:lnSpc>
                <a:spcBef>
                  <a:spcPct val="20000"/>
                </a:spcBef>
                <a:buClr>
                  <a:schemeClr val="accent2"/>
                </a:buClr>
                <a:buSzPct val="60000"/>
                <a:buFont typeface="Monotype Sorts" pitchFamily="2" charset="2"/>
                <a:buChar char="l"/>
              </a:pPr>
              <a:r>
                <a:rPr lang="en-US" sz="1400" b="1" dirty="0">
                  <a:latin typeface="Arial" charset="0"/>
                </a:rPr>
                <a:t>Build</a:t>
              </a:r>
              <a:r>
                <a:rPr lang="en-US" sz="1400" dirty="0">
                  <a:latin typeface="Arial" charset="0"/>
                </a:rPr>
                <a:t> sales and/or market </a:t>
              </a:r>
              <a:r>
                <a:rPr lang="en-US" sz="1400" dirty="0" smtClean="0">
                  <a:latin typeface="Arial" charset="0"/>
                </a:rPr>
                <a:t>share / </a:t>
              </a:r>
              <a:r>
                <a:rPr lang="en-US" sz="1400" i="1" dirty="0" err="1" smtClean="0">
                  <a:latin typeface="Arial" charset="0"/>
                </a:rPr>
                <a:t>Krijo</a:t>
              </a:r>
              <a:r>
                <a:rPr lang="en-US" sz="1400" i="1" dirty="0" smtClean="0">
                  <a:latin typeface="Arial" charset="0"/>
                </a:rPr>
                <a:t> </a:t>
              </a:r>
              <a:r>
                <a:rPr lang="en-US" sz="1400" i="1" dirty="0" err="1" smtClean="0">
                  <a:latin typeface="Arial" charset="0"/>
                </a:rPr>
                <a:t>shitje</a:t>
              </a:r>
              <a:r>
                <a:rPr lang="en-US" sz="1400" i="1" dirty="0" smtClean="0">
                  <a:latin typeface="Arial" charset="0"/>
                </a:rPr>
                <a:t> </a:t>
              </a:r>
              <a:r>
                <a:rPr lang="en-US" sz="1400" i="1" dirty="0" err="1" smtClean="0">
                  <a:latin typeface="Arial" charset="0"/>
                </a:rPr>
                <a:t>dhe</a:t>
              </a:r>
              <a:r>
                <a:rPr lang="en-US" sz="1400" i="1" dirty="0" smtClean="0">
                  <a:latin typeface="Arial" charset="0"/>
                </a:rPr>
                <a:t> </a:t>
              </a:r>
              <a:r>
                <a:rPr lang="en-US" sz="1400" i="1" dirty="0" err="1" smtClean="0">
                  <a:latin typeface="Arial" charset="0"/>
                </a:rPr>
                <a:t>perqindje</a:t>
              </a:r>
              <a:r>
                <a:rPr lang="en-US" sz="1400" i="1" dirty="0" smtClean="0">
                  <a:latin typeface="Arial" charset="0"/>
                </a:rPr>
                <a:t> </a:t>
              </a:r>
              <a:r>
                <a:rPr lang="en-US" sz="1400" i="1" dirty="0" err="1" smtClean="0">
                  <a:latin typeface="Arial" charset="0"/>
                </a:rPr>
                <a:t>te</a:t>
              </a:r>
              <a:r>
                <a:rPr lang="en-US" sz="1400" i="1" dirty="0" smtClean="0">
                  <a:latin typeface="Arial" charset="0"/>
                </a:rPr>
                <a:t> </a:t>
              </a:r>
              <a:r>
                <a:rPr lang="en-US" sz="1400" i="1" dirty="0" err="1" smtClean="0">
                  <a:latin typeface="Arial" charset="0"/>
                </a:rPr>
                <a:t>tregut</a:t>
              </a:r>
              <a:endParaRPr lang="en-US" sz="1400" i="1" dirty="0">
                <a:latin typeface="Arial" charset="0"/>
              </a:endParaRPr>
            </a:p>
            <a:p>
              <a:pPr marL="176213" indent="-176213" defTabSz="762000">
                <a:lnSpc>
                  <a:spcPct val="90000"/>
                </a:lnSpc>
                <a:spcBef>
                  <a:spcPct val="20000"/>
                </a:spcBef>
                <a:buClr>
                  <a:schemeClr val="accent2"/>
                </a:buClr>
                <a:buSzPct val="60000"/>
                <a:buFont typeface="Monotype Sorts" pitchFamily="2" charset="2"/>
                <a:buChar char="l"/>
              </a:pPr>
              <a:r>
                <a:rPr lang="en-US" sz="1400" dirty="0">
                  <a:latin typeface="Arial" charset="0"/>
                </a:rPr>
                <a:t>Invest to maintain/increase leadership </a:t>
              </a:r>
              <a:r>
                <a:rPr lang="en-US" sz="1400" dirty="0" smtClean="0">
                  <a:latin typeface="Arial" charset="0"/>
                </a:rPr>
                <a:t>position </a:t>
              </a:r>
              <a:r>
                <a:rPr lang="en-US" sz="1400" i="1" dirty="0" err="1" smtClean="0">
                  <a:latin typeface="Arial" charset="0"/>
                </a:rPr>
                <a:t>Investo</a:t>
              </a:r>
              <a:r>
                <a:rPr lang="en-US" sz="1400" i="1" dirty="0" smtClean="0">
                  <a:latin typeface="Arial" charset="0"/>
                </a:rPr>
                <a:t> per </a:t>
              </a:r>
              <a:r>
                <a:rPr lang="en-US" sz="1400" i="1" dirty="0" err="1" smtClean="0">
                  <a:latin typeface="Arial" charset="0"/>
                </a:rPr>
                <a:t>te</a:t>
              </a:r>
              <a:r>
                <a:rPr lang="en-US" sz="1400" i="1" dirty="0" smtClean="0">
                  <a:latin typeface="Arial" charset="0"/>
                </a:rPr>
                <a:t> </a:t>
              </a:r>
              <a:r>
                <a:rPr lang="en-US" sz="1400" i="1" dirty="0" err="1" smtClean="0">
                  <a:latin typeface="Arial" charset="0"/>
                </a:rPr>
                <a:t>mbajtur</a:t>
              </a:r>
              <a:r>
                <a:rPr lang="en-US" sz="1400" i="1" dirty="0" smtClean="0">
                  <a:latin typeface="Arial" charset="0"/>
                </a:rPr>
                <a:t> </a:t>
              </a:r>
              <a:r>
                <a:rPr lang="en-US" sz="1400" i="1" dirty="0" err="1" smtClean="0">
                  <a:latin typeface="Arial" charset="0"/>
                </a:rPr>
                <a:t>pozicionin</a:t>
              </a:r>
              <a:endParaRPr lang="en-US" sz="1400" i="1" dirty="0">
                <a:latin typeface="Arial" charset="0"/>
              </a:endParaRPr>
            </a:p>
            <a:p>
              <a:pPr marL="176213" indent="-176213" defTabSz="762000">
                <a:lnSpc>
                  <a:spcPct val="90000"/>
                </a:lnSpc>
                <a:spcBef>
                  <a:spcPct val="20000"/>
                </a:spcBef>
                <a:buClr>
                  <a:schemeClr val="accent2"/>
                </a:buClr>
                <a:buSzPct val="60000"/>
                <a:buFont typeface="Monotype Sorts" pitchFamily="2" charset="2"/>
                <a:buChar char="l"/>
              </a:pPr>
              <a:r>
                <a:rPr lang="en-US" sz="1400" dirty="0">
                  <a:latin typeface="Arial" charset="0"/>
                </a:rPr>
                <a:t>Repel competitive </a:t>
              </a:r>
              <a:r>
                <a:rPr lang="en-US" sz="1400" dirty="0" smtClean="0">
                  <a:latin typeface="Arial" charset="0"/>
                </a:rPr>
                <a:t>challenges</a:t>
              </a:r>
            </a:p>
            <a:p>
              <a:pPr marL="176213" indent="-176213" defTabSz="762000">
                <a:lnSpc>
                  <a:spcPct val="90000"/>
                </a:lnSpc>
                <a:spcBef>
                  <a:spcPct val="20000"/>
                </a:spcBef>
                <a:buClr>
                  <a:schemeClr val="accent2"/>
                </a:buClr>
                <a:buSzPct val="60000"/>
                <a:buFont typeface="Monotype Sorts" pitchFamily="2" charset="2"/>
                <a:buChar char="l"/>
              </a:pPr>
              <a:r>
                <a:rPr lang="en-US" sz="1400" dirty="0" err="1" smtClean="0">
                  <a:latin typeface="Arial" charset="0"/>
                </a:rPr>
                <a:t>Shfuqizo</a:t>
              </a:r>
              <a:r>
                <a:rPr lang="en-US" sz="1400" dirty="0" smtClean="0">
                  <a:latin typeface="Arial" charset="0"/>
                </a:rPr>
                <a:t> </a:t>
              </a:r>
              <a:r>
                <a:rPr lang="en-US" sz="1400" dirty="0" err="1" smtClean="0">
                  <a:latin typeface="Arial" charset="0"/>
                </a:rPr>
                <a:t>sfidat</a:t>
              </a:r>
              <a:r>
                <a:rPr lang="en-US" sz="1400" dirty="0" smtClean="0">
                  <a:latin typeface="Arial" charset="0"/>
                </a:rPr>
                <a:t> </a:t>
              </a:r>
              <a:r>
                <a:rPr lang="en-US" sz="1400" dirty="0" err="1" smtClean="0">
                  <a:latin typeface="Arial" charset="0"/>
                </a:rPr>
                <a:t>konkuruese</a:t>
              </a:r>
              <a:endParaRPr lang="en-US" sz="1400" dirty="0">
                <a:latin typeface="Arial" charset="0"/>
              </a:endParaRPr>
            </a:p>
          </p:txBody>
        </p:sp>
        <p:sp>
          <p:nvSpPr>
            <p:cNvPr id="24586" name="Rectangle 10"/>
            <p:cNvSpPr>
              <a:spLocks noChangeArrowheads="1"/>
            </p:cNvSpPr>
            <p:nvPr/>
          </p:nvSpPr>
          <p:spPr bwMode="auto">
            <a:xfrm>
              <a:off x="1153" y="1362"/>
              <a:ext cx="745" cy="231"/>
            </a:xfrm>
            <a:prstGeom prst="rect">
              <a:avLst/>
            </a:prstGeom>
            <a:noFill/>
            <a:ln w="12700">
              <a:noFill/>
              <a:miter lim="800000"/>
              <a:headEnd/>
              <a:tailEnd/>
            </a:ln>
            <a:effectLst/>
          </p:spPr>
          <p:txBody>
            <a:bodyPr wrap="none" lIns="90488" tIns="44450" rIns="90488" bIns="44450">
              <a:spAutoFit/>
            </a:bodyPr>
            <a:lstStyle/>
            <a:p>
              <a:pPr defTabSz="762000"/>
              <a:r>
                <a:rPr lang="en-US" sz="1800" dirty="0" smtClean="0">
                  <a:latin typeface="Arial" charset="0"/>
                </a:rPr>
                <a:t>Stars/</a:t>
              </a:r>
              <a:r>
                <a:rPr lang="en-US" sz="1800" dirty="0" err="1" smtClean="0">
                  <a:latin typeface="Arial" charset="0"/>
                </a:rPr>
                <a:t>Yjet</a:t>
              </a:r>
              <a:endParaRPr lang="en-US" sz="1800" dirty="0">
                <a:latin typeface="Arial" charset="0"/>
              </a:endParaRPr>
            </a:p>
          </p:txBody>
        </p:sp>
      </p:grpSp>
      <p:grpSp>
        <p:nvGrpSpPr>
          <p:cNvPr id="24590" name="Group 14"/>
          <p:cNvGrpSpPr>
            <a:grpSpLocks/>
          </p:cNvGrpSpPr>
          <p:nvPr/>
        </p:nvGrpSpPr>
        <p:grpSpPr bwMode="auto">
          <a:xfrm>
            <a:off x="4419595" y="1371601"/>
            <a:ext cx="3990971" cy="2399706"/>
            <a:chOff x="2939" y="1362"/>
            <a:chExt cx="2514" cy="1164"/>
          </a:xfrm>
        </p:grpSpPr>
        <p:sp>
          <p:nvSpPr>
            <p:cNvPr id="24588" name="Rectangle 12"/>
            <p:cNvSpPr>
              <a:spLocks noChangeArrowheads="1"/>
            </p:cNvSpPr>
            <p:nvPr/>
          </p:nvSpPr>
          <p:spPr bwMode="auto">
            <a:xfrm>
              <a:off x="2939" y="1600"/>
              <a:ext cx="1785" cy="926"/>
            </a:xfrm>
            <a:prstGeom prst="rect">
              <a:avLst/>
            </a:prstGeom>
            <a:noFill/>
            <a:ln w="12700">
              <a:noFill/>
              <a:miter lim="800000"/>
              <a:headEnd/>
              <a:tailEnd/>
            </a:ln>
            <a:effectLst/>
          </p:spPr>
          <p:txBody>
            <a:bodyPr lIns="90488" tIns="44450" rIns="90488" bIns="44450">
              <a:spAutoFit/>
            </a:bodyPr>
            <a:lstStyle/>
            <a:p>
              <a:pPr marL="176213" indent="-176213" defTabSz="762000">
                <a:lnSpc>
                  <a:spcPct val="90000"/>
                </a:lnSpc>
                <a:spcBef>
                  <a:spcPct val="20000"/>
                </a:spcBef>
                <a:buClr>
                  <a:schemeClr val="accent2"/>
                </a:buClr>
                <a:buSzPct val="60000"/>
                <a:buFont typeface="Monotype Sorts" pitchFamily="2" charset="2"/>
                <a:buChar char="l"/>
              </a:pPr>
              <a:r>
                <a:rPr lang="en-US" sz="1400" b="1" dirty="0">
                  <a:latin typeface="Arial" charset="0"/>
                </a:rPr>
                <a:t>Build</a:t>
              </a:r>
              <a:r>
                <a:rPr lang="en-US" sz="1400" dirty="0">
                  <a:latin typeface="Arial" charset="0"/>
                </a:rPr>
                <a:t> </a:t>
              </a:r>
              <a:r>
                <a:rPr lang="en-US" sz="1400" dirty="0" smtClean="0">
                  <a:latin typeface="Arial" charset="0"/>
                </a:rPr>
                <a:t>selectively/ </a:t>
              </a:r>
              <a:r>
                <a:rPr lang="en-US" sz="1400" i="1" dirty="0" err="1" smtClean="0">
                  <a:latin typeface="Arial" charset="0"/>
                </a:rPr>
                <a:t>Krijo</a:t>
              </a:r>
              <a:r>
                <a:rPr lang="en-US" sz="1400" i="1" dirty="0" smtClean="0">
                  <a:latin typeface="Arial" charset="0"/>
                </a:rPr>
                <a:t> ne </a:t>
              </a:r>
              <a:r>
                <a:rPr lang="en-US" sz="1400" i="1" dirty="0" err="1" smtClean="0">
                  <a:latin typeface="Arial" charset="0"/>
                </a:rPr>
                <a:t>menyre</a:t>
              </a:r>
              <a:r>
                <a:rPr lang="en-US" sz="1400" i="1" dirty="0" smtClean="0">
                  <a:latin typeface="Arial" charset="0"/>
                </a:rPr>
                <a:t> </a:t>
              </a:r>
              <a:r>
                <a:rPr lang="en-US" sz="1400" i="1" dirty="0" err="1" smtClean="0">
                  <a:latin typeface="Arial" charset="0"/>
                </a:rPr>
                <a:t>selektive</a:t>
              </a:r>
              <a:endParaRPr lang="en-US" sz="1400" i="1" dirty="0">
                <a:latin typeface="Arial" charset="0"/>
              </a:endParaRPr>
            </a:p>
            <a:p>
              <a:pPr marL="176213" indent="-176213" defTabSz="762000">
                <a:lnSpc>
                  <a:spcPct val="90000"/>
                </a:lnSpc>
                <a:spcBef>
                  <a:spcPct val="20000"/>
                </a:spcBef>
                <a:buClr>
                  <a:schemeClr val="accent2"/>
                </a:buClr>
                <a:buSzPct val="60000"/>
                <a:buFont typeface="Monotype Sorts" pitchFamily="2" charset="2"/>
                <a:buChar char="l"/>
              </a:pPr>
              <a:r>
                <a:rPr lang="en-US" sz="1400" dirty="0">
                  <a:latin typeface="Arial" charset="0"/>
                </a:rPr>
                <a:t>Focus on defendable </a:t>
              </a:r>
              <a:r>
                <a:rPr lang="en-US" sz="1400" b="1" dirty="0">
                  <a:latin typeface="Arial" charset="0"/>
                </a:rPr>
                <a:t>niche</a:t>
              </a:r>
              <a:r>
                <a:rPr lang="en-US" sz="1400" dirty="0">
                  <a:latin typeface="Arial" charset="0"/>
                </a:rPr>
                <a:t> where dominance can be </a:t>
              </a:r>
              <a:r>
                <a:rPr lang="en-US" sz="1400" dirty="0" smtClean="0">
                  <a:latin typeface="Arial" charset="0"/>
                </a:rPr>
                <a:t>achieved </a:t>
              </a:r>
              <a:r>
                <a:rPr lang="en-US" sz="1200" i="1" dirty="0" err="1" smtClean="0">
                  <a:latin typeface="Arial" charset="0"/>
                </a:rPr>
                <a:t>Fokusohu</a:t>
              </a:r>
              <a:r>
                <a:rPr lang="en-US" sz="1200" i="1" dirty="0" smtClean="0">
                  <a:latin typeface="Arial" charset="0"/>
                </a:rPr>
                <a:t> ne </a:t>
              </a:r>
              <a:r>
                <a:rPr lang="en-US" sz="1200" i="1" dirty="0" err="1" smtClean="0">
                  <a:latin typeface="Arial" charset="0"/>
                </a:rPr>
                <a:t>tregjet</a:t>
              </a:r>
              <a:r>
                <a:rPr lang="en-US" sz="1200" i="1" dirty="0" smtClean="0">
                  <a:latin typeface="Arial" charset="0"/>
                </a:rPr>
                <a:t> e “</a:t>
              </a:r>
              <a:r>
                <a:rPr lang="en-US" sz="1200" i="1" dirty="0" err="1" smtClean="0">
                  <a:latin typeface="Arial" charset="0"/>
                </a:rPr>
                <a:t>nishe</a:t>
              </a:r>
              <a:r>
                <a:rPr lang="en-US" sz="1200" i="1" dirty="0" smtClean="0">
                  <a:latin typeface="Arial" charset="0"/>
                </a:rPr>
                <a:t>” </a:t>
              </a:r>
              <a:r>
                <a:rPr lang="en-US" sz="1200" i="1" dirty="0" err="1" smtClean="0">
                  <a:latin typeface="Arial" charset="0"/>
                </a:rPr>
                <a:t>ku</a:t>
              </a:r>
              <a:r>
                <a:rPr lang="en-US" sz="1200" i="1" dirty="0" smtClean="0">
                  <a:latin typeface="Arial" charset="0"/>
                </a:rPr>
                <a:t> </a:t>
              </a:r>
              <a:r>
                <a:rPr lang="en-US" sz="1200" i="1" dirty="0" err="1" smtClean="0">
                  <a:latin typeface="Arial" charset="0"/>
                </a:rPr>
                <a:t>dominanca</a:t>
              </a:r>
              <a:r>
                <a:rPr lang="en-US" sz="1200" i="1" dirty="0" smtClean="0">
                  <a:latin typeface="Arial" charset="0"/>
                </a:rPr>
                <a:t> </a:t>
              </a:r>
              <a:r>
                <a:rPr lang="en-US" sz="1200" i="1" dirty="0" err="1" smtClean="0">
                  <a:latin typeface="Arial" charset="0"/>
                </a:rPr>
                <a:t>munde</a:t>
              </a:r>
              <a:r>
                <a:rPr lang="en-US" sz="1200" i="1" dirty="0" smtClean="0">
                  <a:latin typeface="Arial" charset="0"/>
                </a:rPr>
                <a:t> </a:t>
              </a:r>
              <a:r>
                <a:rPr lang="en-US" sz="1200" i="1" dirty="0" err="1" smtClean="0">
                  <a:latin typeface="Arial" charset="0"/>
                </a:rPr>
                <a:t>te</a:t>
              </a:r>
              <a:r>
                <a:rPr lang="en-US" sz="1200" i="1" dirty="0" smtClean="0">
                  <a:latin typeface="Arial" charset="0"/>
                </a:rPr>
                <a:t> </a:t>
              </a:r>
              <a:r>
                <a:rPr lang="en-US" sz="1200" i="1" dirty="0" err="1" smtClean="0">
                  <a:latin typeface="Arial" charset="0"/>
                </a:rPr>
                <a:t>arrihet</a:t>
              </a:r>
              <a:endParaRPr lang="en-US" sz="1200" i="1" dirty="0">
                <a:latin typeface="Arial" charset="0"/>
              </a:endParaRPr>
            </a:p>
            <a:p>
              <a:pPr marL="176213" indent="-176213" defTabSz="762000">
                <a:lnSpc>
                  <a:spcPct val="90000"/>
                </a:lnSpc>
                <a:spcBef>
                  <a:spcPct val="20000"/>
                </a:spcBef>
                <a:buClr>
                  <a:schemeClr val="accent2"/>
                </a:buClr>
                <a:buSzPct val="60000"/>
                <a:buFont typeface="Monotype Sorts" pitchFamily="2" charset="2"/>
                <a:buChar char="l"/>
              </a:pPr>
              <a:r>
                <a:rPr lang="en-US" sz="1400" b="1" dirty="0">
                  <a:latin typeface="Arial" charset="0"/>
                </a:rPr>
                <a:t>Harvest</a:t>
              </a:r>
              <a:r>
                <a:rPr lang="en-US" sz="1400" dirty="0">
                  <a:latin typeface="Arial" charset="0"/>
                </a:rPr>
                <a:t> or </a:t>
              </a:r>
              <a:r>
                <a:rPr lang="en-US" sz="1400" b="1" dirty="0">
                  <a:latin typeface="Arial" charset="0"/>
                </a:rPr>
                <a:t>divest</a:t>
              </a:r>
              <a:r>
                <a:rPr lang="en-US" sz="1400" dirty="0">
                  <a:latin typeface="Arial" charset="0"/>
                </a:rPr>
                <a:t> the </a:t>
              </a:r>
              <a:r>
                <a:rPr lang="en-US" sz="1400" dirty="0" smtClean="0">
                  <a:latin typeface="Arial" charset="0"/>
                </a:rPr>
                <a:t>rest</a:t>
              </a:r>
            </a:p>
            <a:p>
              <a:pPr marL="176213" indent="-176213" defTabSz="762000">
                <a:lnSpc>
                  <a:spcPct val="90000"/>
                </a:lnSpc>
                <a:spcBef>
                  <a:spcPct val="20000"/>
                </a:spcBef>
                <a:buClr>
                  <a:schemeClr val="accent2"/>
                </a:buClr>
                <a:buSzPct val="60000"/>
                <a:buFont typeface="Monotype Sorts" pitchFamily="2" charset="2"/>
                <a:buChar char="l"/>
              </a:pPr>
              <a:r>
                <a:rPr lang="en-US" sz="1400" dirty="0" smtClean="0">
                  <a:latin typeface="Arial" charset="0"/>
                </a:rPr>
                <a:t>“</a:t>
              </a:r>
              <a:r>
                <a:rPr lang="en-US" sz="1400" dirty="0" err="1" smtClean="0">
                  <a:latin typeface="Arial" charset="0"/>
                </a:rPr>
                <a:t>korr</a:t>
              </a:r>
              <a:r>
                <a:rPr lang="en-US" sz="1400" dirty="0" smtClean="0">
                  <a:latin typeface="Arial" charset="0"/>
                </a:rPr>
                <a:t> </a:t>
              </a:r>
              <a:r>
                <a:rPr lang="en-US" sz="1400" dirty="0" err="1" smtClean="0">
                  <a:latin typeface="Arial" charset="0"/>
                </a:rPr>
                <a:t>apo</a:t>
              </a:r>
              <a:r>
                <a:rPr lang="en-US" sz="1400" dirty="0" smtClean="0">
                  <a:latin typeface="Arial" charset="0"/>
                </a:rPr>
                <a:t> </a:t>
              </a:r>
              <a:r>
                <a:rPr lang="en-US" sz="1400" dirty="0" err="1" smtClean="0">
                  <a:latin typeface="Arial" charset="0"/>
                </a:rPr>
                <a:t>hjek</a:t>
              </a:r>
              <a:r>
                <a:rPr lang="en-US" sz="1400" dirty="0" smtClean="0">
                  <a:latin typeface="Arial" charset="0"/>
                </a:rPr>
                <a:t> </a:t>
              </a:r>
              <a:r>
                <a:rPr lang="en-US" sz="1400" dirty="0" err="1" smtClean="0">
                  <a:latin typeface="Arial" charset="0"/>
                </a:rPr>
                <a:t>pjese</a:t>
              </a:r>
              <a:r>
                <a:rPr lang="en-US" sz="1400" dirty="0" smtClean="0">
                  <a:latin typeface="Arial" charset="0"/>
                </a:rPr>
                <a:t> e </a:t>
              </a:r>
              <a:r>
                <a:rPr lang="en-US" sz="1400" dirty="0" err="1" smtClean="0">
                  <a:latin typeface="Arial" charset="0"/>
                </a:rPr>
                <a:t>mbetur</a:t>
              </a:r>
              <a:r>
                <a:rPr lang="en-US" sz="1400" dirty="0" smtClean="0">
                  <a:latin typeface="Arial" charset="0"/>
                </a:rPr>
                <a:t>”</a:t>
              </a:r>
              <a:endParaRPr lang="en-US" sz="1400" dirty="0">
                <a:latin typeface="Arial" charset="0"/>
              </a:endParaRPr>
            </a:p>
          </p:txBody>
        </p:sp>
        <p:sp>
          <p:nvSpPr>
            <p:cNvPr id="24589" name="Rectangle 13"/>
            <p:cNvSpPr>
              <a:spLocks noChangeArrowheads="1"/>
            </p:cNvSpPr>
            <p:nvPr/>
          </p:nvSpPr>
          <p:spPr bwMode="auto">
            <a:xfrm>
              <a:off x="2939" y="1362"/>
              <a:ext cx="2514" cy="178"/>
            </a:xfrm>
            <a:prstGeom prst="rect">
              <a:avLst/>
            </a:prstGeom>
            <a:noFill/>
            <a:ln w="12700">
              <a:noFill/>
              <a:miter lim="800000"/>
              <a:headEnd/>
              <a:tailEnd/>
            </a:ln>
            <a:effectLst/>
          </p:spPr>
          <p:txBody>
            <a:bodyPr wrap="none" lIns="90488" tIns="44450" rIns="90488" bIns="44450">
              <a:spAutoFit/>
            </a:bodyPr>
            <a:lstStyle/>
            <a:p>
              <a:pPr defTabSz="762000"/>
              <a:r>
                <a:rPr lang="en-US" sz="1800" dirty="0">
                  <a:latin typeface="Arial" charset="0"/>
                </a:rPr>
                <a:t>Problem </a:t>
              </a:r>
              <a:r>
                <a:rPr lang="en-US" sz="1800" dirty="0" smtClean="0">
                  <a:latin typeface="Arial" charset="0"/>
                </a:rPr>
                <a:t>children/ </a:t>
              </a:r>
              <a:r>
                <a:rPr lang="en-US" sz="1800" dirty="0" err="1" smtClean="0">
                  <a:latin typeface="Arial" charset="0"/>
                </a:rPr>
                <a:t>Femiju</a:t>
              </a:r>
              <a:r>
                <a:rPr lang="en-US" sz="1800" dirty="0" smtClean="0">
                  <a:latin typeface="Arial" charset="0"/>
                </a:rPr>
                <a:t> </a:t>
              </a:r>
              <a:r>
                <a:rPr lang="en-US" sz="1800" dirty="0" err="1" smtClean="0">
                  <a:latin typeface="Arial" charset="0"/>
                </a:rPr>
                <a:t>problematik</a:t>
              </a:r>
              <a:endParaRPr lang="en-US" sz="1800" dirty="0">
                <a:latin typeface="Arial" charset="0"/>
              </a:endParaRPr>
            </a:p>
          </p:txBody>
        </p:sp>
      </p:grpSp>
      <p:grpSp>
        <p:nvGrpSpPr>
          <p:cNvPr id="24593" name="Group 17"/>
          <p:cNvGrpSpPr>
            <a:grpSpLocks/>
          </p:cNvGrpSpPr>
          <p:nvPr/>
        </p:nvGrpSpPr>
        <p:grpSpPr bwMode="auto">
          <a:xfrm>
            <a:off x="990600" y="3505203"/>
            <a:ext cx="3217867" cy="2873377"/>
            <a:chOff x="1153" y="2428"/>
            <a:chExt cx="2027" cy="1810"/>
          </a:xfrm>
        </p:grpSpPr>
        <p:sp>
          <p:nvSpPr>
            <p:cNvPr id="24591" name="Rectangle 15"/>
            <p:cNvSpPr>
              <a:spLocks noChangeArrowheads="1"/>
            </p:cNvSpPr>
            <p:nvPr/>
          </p:nvSpPr>
          <p:spPr bwMode="auto">
            <a:xfrm>
              <a:off x="1153" y="2634"/>
              <a:ext cx="1644" cy="1604"/>
            </a:xfrm>
            <a:prstGeom prst="rect">
              <a:avLst/>
            </a:prstGeom>
            <a:noFill/>
            <a:ln w="12700">
              <a:noFill/>
              <a:miter lim="800000"/>
              <a:headEnd/>
              <a:tailEnd/>
            </a:ln>
            <a:effectLst/>
          </p:spPr>
          <p:txBody>
            <a:bodyPr lIns="90488" tIns="44450" rIns="90488" bIns="44450">
              <a:spAutoFit/>
            </a:bodyPr>
            <a:lstStyle/>
            <a:p>
              <a:pPr marL="176213" indent="-176213" defTabSz="762000">
                <a:lnSpc>
                  <a:spcPct val="90000"/>
                </a:lnSpc>
                <a:spcBef>
                  <a:spcPct val="20000"/>
                </a:spcBef>
                <a:buClr>
                  <a:schemeClr val="accent2"/>
                </a:buClr>
                <a:buSzPct val="60000"/>
                <a:buFont typeface="Monotype Sorts" pitchFamily="2" charset="2"/>
                <a:buChar char="l"/>
              </a:pPr>
              <a:r>
                <a:rPr lang="en-US" sz="1400" b="1" dirty="0">
                  <a:latin typeface="Arial" charset="0"/>
                </a:rPr>
                <a:t>Hold</a:t>
              </a:r>
              <a:r>
                <a:rPr lang="en-US" sz="1400" dirty="0">
                  <a:latin typeface="Arial" charset="0"/>
                </a:rPr>
                <a:t> sales and/or market </a:t>
              </a:r>
              <a:r>
                <a:rPr lang="en-US" sz="1400" dirty="0" smtClean="0">
                  <a:latin typeface="Arial" charset="0"/>
                </a:rPr>
                <a:t>share / </a:t>
              </a:r>
              <a:r>
                <a:rPr lang="en-US" sz="1400" i="1" dirty="0" err="1" smtClean="0">
                  <a:latin typeface="Arial" charset="0"/>
                </a:rPr>
                <a:t>Mbaje</a:t>
              </a:r>
              <a:r>
                <a:rPr lang="en-US" sz="1400" i="1" dirty="0" smtClean="0">
                  <a:latin typeface="Arial" charset="0"/>
                </a:rPr>
                <a:t> </a:t>
              </a:r>
              <a:r>
                <a:rPr lang="en-US" sz="1400" i="1" dirty="0" err="1" smtClean="0">
                  <a:latin typeface="Arial" charset="0"/>
                </a:rPr>
                <a:t>Shitjes</a:t>
              </a:r>
              <a:r>
                <a:rPr lang="en-US" sz="1400" i="1" dirty="0" smtClean="0">
                  <a:latin typeface="Arial" charset="0"/>
                </a:rPr>
                <a:t> </a:t>
              </a:r>
              <a:r>
                <a:rPr lang="en-US" sz="1400" i="1" dirty="0" err="1" smtClean="0">
                  <a:latin typeface="Arial" charset="0"/>
                </a:rPr>
                <a:t>dhe</a:t>
              </a:r>
              <a:r>
                <a:rPr lang="en-US" sz="1400" i="1" dirty="0" smtClean="0">
                  <a:latin typeface="Arial" charset="0"/>
                </a:rPr>
                <a:t> </a:t>
              </a:r>
              <a:r>
                <a:rPr lang="en-US" sz="1400" i="1" dirty="0" err="1" smtClean="0">
                  <a:latin typeface="Arial" charset="0"/>
                </a:rPr>
                <a:t>perqindjen</a:t>
              </a:r>
              <a:endParaRPr lang="en-US" sz="1400" i="1" dirty="0">
                <a:latin typeface="Arial" charset="0"/>
              </a:endParaRPr>
            </a:p>
            <a:p>
              <a:pPr marL="176213" indent="-176213" defTabSz="762000">
                <a:lnSpc>
                  <a:spcPct val="90000"/>
                </a:lnSpc>
                <a:spcBef>
                  <a:spcPct val="20000"/>
                </a:spcBef>
                <a:buClr>
                  <a:schemeClr val="accent2"/>
                </a:buClr>
                <a:buSzPct val="60000"/>
                <a:buFont typeface="Monotype Sorts" pitchFamily="2" charset="2"/>
                <a:buChar char="l"/>
              </a:pPr>
              <a:r>
                <a:rPr lang="en-US" sz="1400" dirty="0">
                  <a:latin typeface="Arial" charset="0"/>
                </a:rPr>
                <a:t>Defend </a:t>
              </a:r>
              <a:r>
                <a:rPr lang="en-US" sz="1400" dirty="0" smtClean="0">
                  <a:latin typeface="Arial" charset="0"/>
                </a:rPr>
                <a:t>position/ </a:t>
              </a:r>
              <a:r>
                <a:rPr lang="en-US" sz="1400" dirty="0" err="1" smtClean="0">
                  <a:latin typeface="Arial" charset="0"/>
                </a:rPr>
                <a:t>Mbroje</a:t>
              </a:r>
              <a:r>
                <a:rPr lang="en-US" sz="1400" dirty="0" smtClean="0">
                  <a:latin typeface="Arial" charset="0"/>
                </a:rPr>
                <a:t> </a:t>
              </a:r>
              <a:r>
                <a:rPr lang="en-US" sz="1400" dirty="0" err="1" smtClean="0">
                  <a:latin typeface="Arial" charset="0"/>
                </a:rPr>
                <a:t>pozicionin</a:t>
              </a:r>
              <a:endParaRPr lang="en-US" sz="1400" dirty="0">
                <a:latin typeface="Arial" charset="0"/>
              </a:endParaRPr>
            </a:p>
            <a:p>
              <a:pPr marL="176213" indent="-176213" defTabSz="762000">
                <a:lnSpc>
                  <a:spcPct val="90000"/>
                </a:lnSpc>
                <a:spcBef>
                  <a:spcPct val="20000"/>
                </a:spcBef>
                <a:buClr>
                  <a:schemeClr val="accent2"/>
                </a:buClr>
                <a:buSzPct val="60000"/>
                <a:buFont typeface="Monotype Sorts" pitchFamily="2" charset="2"/>
                <a:buChar char="l"/>
              </a:pPr>
              <a:r>
                <a:rPr lang="en-US" sz="1400" dirty="0">
                  <a:latin typeface="Arial" charset="0"/>
                </a:rPr>
                <a:t>Use excess cash to support stars, selected problem children and new product </a:t>
              </a:r>
              <a:r>
                <a:rPr lang="en-US" sz="1400" dirty="0" smtClean="0">
                  <a:latin typeface="Arial" charset="0"/>
                </a:rPr>
                <a:t>development</a:t>
              </a:r>
            </a:p>
            <a:p>
              <a:pPr marL="176213" indent="-176213" defTabSz="762000">
                <a:lnSpc>
                  <a:spcPct val="90000"/>
                </a:lnSpc>
                <a:spcBef>
                  <a:spcPct val="20000"/>
                </a:spcBef>
                <a:buClr>
                  <a:schemeClr val="accent2"/>
                </a:buClr>
                <a:buSzPct val="60000"/>
                <a:buFont typeface="Monotype Sorts" pitchFamily="2" charset="2"/>
                <a:buChar char="l"/>
              </a:pPr>
              <a:r>
                <a:rPr lang="en-US" sz="1400" dirty="0" err="1" smtClean="0">
                  <a:latin typeface="Arial" charset="0"/>
                </a:rPr>
                <a:t>Shfrytezo</a:t>
              </a:r>
              <a:r>
                <a:rPr lang="en-US" sz="1400" dirty="0" smtClean="0">
                  <a:latin typeface="Arial" charset="0"/>
                </a:rPr>
                <a:t> </a:t>
              </a:r>
              <a:r>
                <a:rPr lang="en-US" sz="1400" dirty="0" err="1" smtClean="0">
                  <a:latin typeface="Arial" charset="0"/>
                </a:rPr>
                <a:t>liquiditetin</a:t>
              </a:r>
              <a:r>
                <a:rPr lang="en-US" sz="1400" dirty="0" smtClean="0">
                  <a:latin typeface="Arial" charset="0"/>
                </a:rPr>
                <a:t> per </a:t>
              </a:r>
              <a:r>
                <a:rPr lang="en-US" sz="1400" dirty="0" err="1" smtClean="0">
                  <a:latin typeface="Arial" charset="0"/>
                </a:rPr>
                <a:t>perkrahje</a:t>
              </a:r>
              <a:r>
                <a:rPr lang="en-US" sz="1400" dirty="0" smtClean="0">
                  <a:latin typeface="Arial" charset="0"/>
                </a:rPr>
                <a:t> </a:t>
              </a:r>
              <a:r>
                <a:rPr lang="en-US" sz="1400" dirty="0" err="1" smtClean="0">
                  <a:latin typeface="Arial" charset="0"/>
                </a:rPr>
                <a:t>te</a:t>
              </a:r>
              <a:r>
                <a:rPr lang="en-US" sz="1400" dirty="0" smtClean="0">
                  <a:latin typeface="Arial" charset="0"/>
                </a:rPr>
                <a:t> </a:t>
              </a:r>
              <a:r>
                <a:rPr lang="en-US" sz="1400" dirty="0" err="1" smtClean="0">
                  <a:latin typeface="Arial" charset="0"/>
                </a:rPr>
                <a:t>produkteve</a:t>
              </a:r>
              <a:r>
                <a:rPr lang="en-US" sz="1400" dirty="0" smtClean="0">
                  <a:latin typeface="Arial" charset="0"/>
                </a:rPr>
                <a:t> </a:t>
              </a:r>
              <a:r>
                <a:rPr lang="en-US" sz="1400" dirty="0" err="1" smtClean="0">
                  <a:latin typeface="Arial" charset="0"/>
                </a:rPr>
                <a:t>te</a:t>
              </a:r>
              <a:r>
                <a:rPr lang="en-US" sz="1400" dirty="0" smtClean="0">
                  <a:latin typeface="Arial" charset="0"/>
                </a:rPr>
                <a:t> </a:t>
              </a:r>
              <a:r>
                <a:rPr lang="en-US" sz="1400" dirty="0" err="1" smtClean="0">
                  <a:latin typeface="Arial" charset="0"/>
                </a:rPr>
                <a:t>reja</a:t>
              </a:r>
              <a:r>
                <a:rPr lang="en-US" sz="1400" dirty="0" smtClean="0">
                  <a:latin typeface="Arial" charset="0"/>
                </a:rPr>
                <a:t> </a:t>
              </a:r>
              <a:endParaRPr lang="en-US" sz="1400" dirty="0">
                <a:latin typeface="Arial" charset="0"/>
              </a:endParaRPr>
            </a:p>
          </p:txBody>
        </p:sp>
        <p:sp>
          <p:nvSpPr>
            <p:cNvPr id="24592" name="Rectangle 16"/>
            <p:cNvSpPr>
              <a:spLocks noChangeArrowheads="1"/>
            </p:cNvSpPr>
            <p:nvPr/>
          </p:nvSpPr>
          <p:spPr bwMode="auto">
            <a:xfrm>
              <a:off x="1153" y="2428"/>
              <a:ext cx="2027" cy="231"/>
            </a:xfrm>
            <a:prstGeom prst="rect">
              <a:avLst/>
            </a:prstGeom>
            <a:noFill/>
            <a:ln w="12700">
              <a:noFill/>
              <a:miter lim="800000"/>
              <a:headEnd/>
              <a:tailEnd/>
            </a:ln>
            <a:effectLst/>
          </p:spPr>
          <p:txBody>
            <a:bodyPr wrap="none" lIns="90488" tIns="44450" rIns="90488" bIns="44450">
              <a:spAutoFit/>
            </a:bodyPr>
            <a:lstStyle/>
            <a:p>
              <a:pPr defTabSz="762000"/>
              <a:r>
                <a:rPr lang="en-US" sz="1800" dirty="0">
                  <a:latin typeface="Arial" charset="0"/>
                </a:rPr>
                <a:t>Cash </a:t>
              </a:r>
              <a:r>
                <a:rPr lang="en-US" sz="1800" dirty="0" smtClean="0">
                  <a:latin typeface="Arial" charset="0"/>
                </a:rPr>
                <a:t>cows / </a:t>
              </a:r>
              <a:r>
                <a:rPr lang="en-US" sz="1200" i="1" dirty="0" err="1" smtClean="0">
                  <a:latin typeface="Arial" charset="0"/>
                </a:rPr>
                <a:t>Lopat</a:t>
              </a:r>
              <a:r>
                <a:rPr lang="en-US" sz="1200" i="1" dirty="0" smtClean="0">
                  <a:latin typeface="Arial" charset="0"/>
                </a:rPr>
                <a:t> e </a:t>
              </a:r>
              <a:r>
                <a:rPr lang="en-US" sz="1200" i="1" dirty="0" err="1" smtClean="0">
                  <a:latin typeface="Arial" charset="0"/>
                </a:rPr>
                <a:t>Keshit</a:t>
              </a:r>
              <a:r>
                <a:rPr lang="en-US" sz="1200" i="1" dirty="0" smtClean="0">
                  <a:latin typeface="Arial" charset="0"/>
                </a:rPr>
                <a:t> (</a:t>
              </a:r>
              <a:r>
                <a:rPr lang="en-US" sz="1200" i="1" dirty="0" err="1" smtClean="0">
                  <a:latin typeface="Arial" charset="0"/>
                </a:rPr>
                <a:t>liquiditetit</a:t>
              </a:r>
              <a:endParaRPr lang="en-US" sz="1800" i="1" dirty="0">
                <a:latin typeface="Arial" charset="0"/>
              </a:endParaRPr>
            </a:p>
          </p:txBody>
        </p:sp>
      </p:grpSp>
      <p:grpSp>
        <p:nvGrpSpPr>
          <p:cNvPr id="24596" name="Group 20"/>
          <p:cNvGrpSpPr>
            <a:grpSpLocks/>
          </p:cNvGrpSpPr>
          <p:nvPr/>
        </p:nvGrpSpPr>
        <p:grpSpPr bwMode="auto">
          <a:xfrm>
            <a:off x="4665663" y="3981450"/>
            <a:ext cx="2632075" cy="1851025"/>
            <a:chOff x="2939" y="2508"/>
            <a:chExt cx="1658" cy="1166"/>
          </a:xfrm>
        </p:grpSpPr>
        <p:sp>
          <p:nvSpPr>
            <p:cNvPr id="24594" name="Rectangle 18"/>
            <p:cNvSpPr>
              <a:spLocks noChangeArrowheads="1"/>
            </p:cNvSpPr>
            <p:nvPr/>
          </p:nvSpPr>
          <p:spPr bwMode="auto">
            <a:xfrm>
              <a:off x="2939" y="2803"/>
              <a:ext cx="1658" cy="871"/>
            </a:xfrm>
            <a:prstGeom prst="rect">
              <a:avLst/>
            </a:prstGeom>
            <a:noFill/>
            <a:ln w="12700">
              <a:noFill/>
              <a:miter lim="800000"/>
              <a:headEnd/>
              <a:tailEnd/>
            </a:ln>
            <a:effectLst/>
          </p:spPr>
          <p:txBody>
            <a:bodyPr lIns="90488" tIns="44450" rIns="90488" bIns="44450">
              <a:spAutoFit/>
            </a:bodyPr>
            <a:lstStyle/>
            <a:p>
              <a:pPr marL="176213" indent="-176213" defTabSz="762000">
                <a:lnSpc>
                  <a:spcPct val="90000"/>
                </a:lnSpc>
                <a:spcBef>
                  <a:spcPct val="20000"/>
                </a:spcBef>
                <a:buClr>
                  <a:schemeClr val="accent2"/>
                </a:buClr>
                <a:buSzPct val="60000"/>
                <a:buFont typeface="Monotype Sorts" pitchFamily="2" charset="2"/>
                <a:buChar char="l"/>
              </a:pPr>
              <a:r>
                <a:rPr lang="en-US" sz="1400" b="1" dirty="0">
                  <a:latin typeface="Arial" charset="0"/>
                </a:rPr>
                <a:t>Harvest</a:t>
              </a:r>
              <a:r>
                <a:rPr lang="en-US" sz="1400" dirty="0">
                  <a:latin typeface="Arial" charset="0"/>
                </a:rPr>
                <a:t> </a:t>
              </a:r>
              <a:r>
                <a:rPr lang="en-US" sz="1400" dirty="0" smtClean="0">
                  <a:latin typeface="Arial" charset="0"/>
                </a:rPr>
                <a:t>/</a:t>
              </a:r>
              <a:r>
                <a:rPr lang="en-US" sz="1400" dirty="0" err="1" smtClean="0">
                  <a:latin typeface="Arial" charset="0"/>
                </a:rPr>
                <a:t>Korr</a:t>
              </a:r>
              <a:r>
                <a:rPr lang="en-US" sz="1400" dirty="0" smtClean="0">
                  <a:latin typeface="Arial" charset="0"/>
                </a:rPr>
                <a:t> or/</a:t>
              </a:r>
              <a:r>
                <a:rPr lang="en-US" sz="1400" dirty="0" err="1" smtClean="0">
                  <a:latin typeface="Arial" charset="0"/>
                </a:rPr>
                <a:t>apo</a:t>
              </a:r>
              <a:endParaRPr lang="en-US" sz="1400" dirty="0">
                <a:latin typeface="Arial" charset="0"/>
              </a:endParaRPr>
            </a:p>
            <a:p>
              <a:pPr marL="176213" indent="-176213" defTabSz="762000">
                <a:lnSpc>
                  <a:spcPct val="90000"/>
                </a:lnSpc>
                <a:spcBef>
                  <a:spcPct val="20000"/>
                </a:spcBef>
                <a:buClr>
                  <a:schemeClr val="accent2"/>
                </a:buClr>
                <a:buSzPct val="60000"/>
                <a:buFont typeface="Monotype Sorts" pitchFamily="2" charset="2"/>
                <a:buChar char="l"/>
              </a:pPr>
              <a:r>
                <a:rPr lang="en-US" sz="1400" b="1" dirty="0" smtClean="0">
                  <a:latin typeface="Arial" charset="0"/>
                </a:rPr>
                <a:t>Divest/</a:t>
              </a:r>
              <a:r>
                <a:rPr lang="en-US" sz="1400" b="1" dirty="0" err="1" smtClean="0">
                  <a:latin typeface="Arial" charset="0"/>
                </a:rPr>
                <a:t>Hjeke</a:t>
              </a:r>
              <a:r>
                <a:rPr lang="en-US" sz="1400" dirty="0" smtClean="0">
                  <a:latin typeface="Arial" charset="0"/>
                </a:rPr>
                <a:t> </a:t>
              </a:r>
              <a:r>
                <a:rPr lang="en-US" sz="1400" dirty="0">
                  <a:latin typeface="Arial" charset="0"/>
                </a:rPr>
                <a:t>or</a:t>
              </a:r>
            </a:p>
            <a:p>
              <a:pPr marL="176213" indent="-176213" defTabSz="762000">
                <a:lnSpc>
                  <a:spcPct val="90000"/>
                </a:lnSpc>
                <a:spcBef>
                  <a:spcPct val="20000"/>
                </a:spcBef>
                <a:buClr>
                  <a:schemeClr val="accent2"/>
                </a:buClr>
                <a:buSzPct val="60000"/>
                <a:buFont typeface="Monotype Sorts" pitchFamily="2" charset="2"/>
                <a:buChar char="l"/>
              </a:pPr>
              <a:r>
                <a:rPr lang="en-US" sz="1400" dirty="0">
                  <a:latin typeface="Arial" charset="0"/>
                </a:rPr>
                <a:t>Focus on defendable </a:t>
              </a:r>
              <a:r>
                <a:rPr lang="en-US" sz="1400" b="1" dirty="0" smtClean="0">
                  <a:latin typeface="Arial" charset="0"/>
                </a:rPr>
                <a:t>niche</a:t>
              </a:r>
            </a:p>
            <a:p>
              <a:pPr marL="176213" indent="-176213" defTabSz="762000">
                <a:lnSpc>
                  <a:spcPct val="90000"/>
                </a:lnSpc>
                <a:spcBef>
                  <a:spcPct val="20000"/>
                </a:spcBef>
                <a:buClr>
                  <a:schemeClr val="accent2"/>
                </a:buClr>
                <a:buSzPct val="60000"/>
                <a:buFont typeface="Monotype Sorts" pitchFamily="2" charset="2"/>
                <a:buChar char="l"/>
              </a:pPr>
              <a:r>
                <a:rPr lang="en-US" sz="1400" i="1" dirty="0" err="1" smtClean="0">
                  <a:latin typeface="Arial" charset="0"/>
                </a:rPr>
                <a:t>Fokusohu</a:t>
              </a:r>
              <a:r>
                <a:rPr lang="en-US" sz="1400" i="1" dirty="0" smtClean="0">
                  <a:latin typeface="Arial" charset="0"/>
                </a:rPr>
                <a:t> ne </a:t>
              </a:r>
              <a:r>
                <a:rPr lang="en-US" sz="1400" i="1" dirty="0" err="1" smtClean="0">
                  <a:latin typeface="Arial" charset="0"/>
                </a:rPr>
                <a:t>mbrojtjen</a:t>
              </a:r>
              <a:r>
                <a:rPr lang="en-US" sz="1400" i="1" dirty="0" smtClean="0">
                  <a:latin typeface="Arial" charset="0"/>
                </a:rPr>
                <a:t> e </a:t>
              </a:r>
              <a:r>
                <a:rPr lang="en-US" sz="1400" i="1" dirty="0" err="1" smtClean="0">
                  <a:latin typeface="Arial" charset="0"/>
                </a:rPr>
                <a:t>Nishes</a:t>
              </a:r>
              <a:r>
                <a:rPr lang="en-US" sz="1400" i="1" dirty="0" smtClean="0">
                  <a:latin typeface="Arial" charset="0"/>
                </a:rPr>
                <a:t> ( </a:t>
              </a:r>
              <a:r>
                <a:rPr lang="en-US" sz="1400" i="1" dirty="0" err="1" smtClean="0">
                  <a:latin typeface="Arial" charset="0"/>
                </a:rPr>
                <a:t>tregut</a:t>
              </a:r>
              <a:r>
                <a:rPr lang="en-US" sz="1400" i="1" dirty="0" smtClean="0">
                  <a:latin typeface="Arial" charset="0"/>
                </a:rPr>
                <a:t> </a:t>
              </a:r>
              <a:r>
                <a:rPr lang="en-US" sz="1400" i="1" dirty="0" err="1" smtClean="0">
                  <a:latin typeface="Arial" charset="0"/>
                </a:rPr>
                <a:t>te</a:t>
              </a:r>
              <a:r>
                <a:rPr lang="en-US" sz="1400" i="1" dirty="0" smtClean="0">
                  <a:latin typeface="Arial" charset="0"/>
                </a:rPr>
                <a:t> </a:t>
              </a:r>
              <a:r>
                <a:rPr lang="en-US" sz="1400" i="1" dirty="0" err="1" smtClean="0">
                  <a:latin typeface="Arial" charset="0"/>
                </a:rPr>
                <a:t>vogel</a:t>
              </a:r>
              <a:r>
                <a:rPr lang="en-US" sz="1400" i="1" dirty="0" smtClean="0">
                  <a:latin typeface="Arial" charset="0"/>
                </a:rPr>
                <a:t> </a:t>
              </a:r>
              <a:r>
                <a:rPr lang="en-US" sz="1400" i="1" dirty="0" err="1" smtClean="0">
                  <a:latin typeface="Arial" charset="0"/>
                </a:rPr>
                <a:t>specifik</a:t>
              </a:r>
              <a:r>
                <a:rPr lang="en-US" sz="1400" i="1" dirty="0" smtClean="0">
                  <a:latin typeface="Arial" charset="0"/>
                </a:rPr>
                <a:t>)</a:t>
              </a:r>
              <a:endParaRPr lang="en-US" sz="1400" i="1" dirty="0">
                <a:latin typeface="Arial" charset="0"/>
              </a:endParaRPr>
            </a:p>
          </p:txBody>
        </p:sp>
        <p:sp>
          <p:nvSpPr>
            <p:cNvPr id="24595" name="Rectangle 19"/>
            <p:cNvSpPr>
              <a:spLocks noChangeArrowheads="1"/>
            </p:cNvSpPr>
            <p:nvPr/>
          </p:nvSpPr>
          <p:spPr bwMode="auto">
            <a:xfrm>
              <a:off x="2940" y="2508"/>
              <a:ext cx="891" cy="231"/>
            </a:xfrm>
            <a:prstGeom prst="rect">
              <a:avLst/>
            </a:prstGeom>
            <a:noFill/>
            <a:ln w="12700">
              <a:noFill/>
              <a:miter lim="800000"/>
              <a:headEnd/>
              <a:tailEnd/>
            </a:ln>
            <a:effectLst/>
          </p:spPr>
          <p:txBody>
            <a:bodyPr wrap="none" lIns="90488" tIns="44450" rIns="90488" bIns="44450">
              <a:spAutoFit/>
            </a:bodyPr>
            <a:lstStyle/>
            <a:p>
              <a:pPr defTabSz="762000"/>
              <a:r>
                <a:rPr lang="en-US" sz="1800" dirty="0" smtClean="0">
                  <a:latin typeface="Arial" charset="0"/>
                </a:rPr>
                <a:t>Dogs/</a:t>
              </a:r>
              <a:r>
                <a:rPr lang="en-US" sz="1800" dirty="0" err="1" smtClean="0">
                  <a:latin typeface="Arial" charset="0"/>
                </a:rPr>
                <a:t>Qente</a:t>
              </a:r>
              <a:endParaRPr lang="en-US" sz="1800" dirty="0">
                <a:latin typeface="Arial" charset="0"/>
              </a:endParaRPr>
            </a:p>
          </p:txBody>
        </p:sp>
      </p:grpSp>
      <p:grpSp>
        <p:nvGrpSpPr>
          <p:cNvPr id="24599" name="Group 23"/>
          <p:cNvGrpSpPr>
            <a:grpSpLocks/>
          </p:cNvGrpSpPr>
          <p:nvPr/>
        </p:nvGrpSpPr>
        <p:grpSpPr bwMode="auto">
          <a:xfrm>
            <a:off x="14288" y="39688"/>
            <a:ext cx="107950" cy="82550"/>
            <a:chOff x="9" y="25"/>
            <a:chExt cx="68" cy="52"/>
          </a:xfrm>
        </p:grpSpPr>
        <p:sp>
          <p:nvSpPr>
            <p:cNvPr id="24597" name="Line 21"/>
            <p:cNvSpPr>
              <a:spLocks noChangeShapeType="1"/>
            </p:cNvSpPr>
            <p:nvPr/>
          </p:nvSpPr>
          <p:spPr bwMode="auto">
            <a:xfrm>
              <a:off x="43" y="25"/>
              <a:ext cx="0" cy="52"/>
            </a:xfrm>
            <a:prstGeom prst="line">
              <a:avLst/>
            </a:prstGeom>
            <a:noFill/>
            <a:ln w="12700">
              <a:solidFill>
                <a:srgbClr val="FF0033"/>
              </a:solidFill>
              <a:round/>
              <a:headEnd/>
              <a:tailEnd/>
            </a:ln>
            <a:effectLst/>
          </p:spPr>
          <p:txBody>
            <a:bodyPr wrap="none" anchor="ctr"/>
            <a:lstStyle/>
            <a:p>
              <a:endParaRPr lang="en-US"/>
            </a:p>
          </p:txBody>
        </p:sp>
        <p:sp>
          <p:nvSpPr>
            <p:cNvPr id="24598" name="Line 22"/>
            <p:cNvSpPr>
              <a:spLocks noChangeShapeType="1"/>
            </p:cNvSpPr>
            <p:nvPr/>
          </p:nvSpPr>
          <p:spPr bwMode="auto">
            <a:xfrm flipH="1">
              <a:off x="9" y="51"/>
              <a:ext cx="68" cy="0"/>
            </a:xfrm>
            <a:prstGeom prst="line">
              <a:avLst/>
            </a:prstGeom>
            <a:noFill/>
            <a:ln w="12700">
              <a:solidFill>
                <a:srgbClr val="FF0033"/>
              </a:solidFill>
              <a:round/>
              <a:headEnd/>
              <a:tailEnd/>
            </a:ln>
            <a:effectLst/>
          </p:spPr>
          <p:txBody>
            <a:bodyPr wrap="none" anchor="ctr"/>
            <a:lstStyle/>
            <a:p>
              <a:endParaRPr lang="en-US"/>
            </a:p>
          </p:txBody>
        </p:sp>
      </p:grpSp>
    </p:spTree>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7200900" y="6629400"/>
            <a:ext cx="1905000" cy="228600"/>
          </a:xfrm>
          <a:prstGeom prst="rect">
            <a:avLst/>
          </a:prstGeom>
          <a:noFill/>
          <a:ln w="12700">
            <a:noFill/>
            <a:miter lim="800000"/>
            <a:headEnd/>
            <a:tailEnd/>
          </a:ln>
          <a:effectLst/>
        </p:spPr>
        <p:txBody>
          <a:bodyPr wrap="none" lIns="90488" tIns="44450" rIns="90488" bIns="44450" anchor="ctr"/>
          <a:lstStyle/>
          <a:p>
            <a:pPr algn="r"/>
            <a:r>
              <a:rPr lang="en-US" sz="1000">
                <a:latin typeface="Arial" charset="0"/>
              </a:rPr>
              <a:t>12</a:t>
            </a:r>
          </a:p>
        </p:txBody>
      </p:sp>
      <p:sp>
        <p:nvSpPr>
          <p:cNvPr id="26627" name="Rectangle 3"/>
          <p:cNvSpPr>
            <a:spLocks noChangeArrowheads="1"/>
          </p:cNvSpPr>
          <p:nvPr/>
        </p:nvSpPr>
        <p:spPr bwMode="auto">
          <a:xfrm>
            <a:off x="0" y="6629400"/>
            <a:ext cx="4213225" cy="227013"/>
          </a:xfrm>
          <a:prstGeom prst="rect">
            <a:avLst/>
          </a:prstGeom>
          <a:noFill/>
          <a:ln w="12700">
            <a:noFill/>
            <a:miter lim="800000"/>
            <a:headEnd/>
            <a:tailEnd/>
          </a:ln>
          <a:effectLst/>
        </p:spPr>
        <p:txBody>
          <a:bodyPr wrap="none" lIns="90488" tIns="44450" rIns="90488" bIns="44450" anchor="ctr"/>
          <a:lstStyle/>
          <a:p>
            <a:pPr algn="ctr"/>
            <a:r>
              <a:rPr lang="en-US" sz="1000">
                <a:latin typeface="Arial" charset="0"/>
              </a:rPr>
              <a:t>D Jobber, Principles and Practice of Marketing, © 1998 McGraw-Hill</a:t>
            </a:r>
          </a:p>
        </p:txBody>
      </p:sp>
      <p:sp>
        <p:nvSpPr>
          <p:cNvPr id="26628" name="Rectangle 4"/>
          <p:cNvSpPr>
            <a:spLocks noGrp="1" noChangeArrowheads="1"/>
          </p:cNvSpPr>
          <p:nvPr>
            <p:ph type="title"/>
          </p:nvPr>
        </p:nvSpPr>
        <p:spPr>
          <a:noFill/>
          <a:ln/>
        </p:spPr>
        <p:txBody>
          <a:bodyPr/>
          <a:lstStyle/>
          <a:p>
            <a:pPr>
              <a:lnSpc>
                <a:spcPct val="90000"/>
              </a:lnSpc>
            </a:pPr>
            <a:r>
              <a:rPr lang="en-US"/>
              <a:t>Strategic objectives and the</a:t>
            </a:r>
            <a:br>
              <a:rPr lang="en-US"/>
            </a:br>
            <a:r>
              <a:rPr lang="en-US"/>
              <a:t>Boston Box</a:t>
            </a:r>
          </a:p>
        </p:txBody>
      </p:sp>
      <p:sp>
        <p:nvSpPr>
          <p:cNvPr id="26629" name="Rectangle 5"/>
          <p:cNvSpPr>
            <a:spLocks noChangeArrowheads="1"/>
          </p:cNvSpPr>
          <p:nvPr/>
        </p:nvSpPr>
        <p:spPr bwMode="auto">
          <a:xfrm>
            <a:off x="1778000" y="2063750"/>
            <a:ext cx="5589588" cy="3621088"/>
          </a:xfrm>
          <a:prstGeom prst="rect">
            <a:avLst/>
          </a:prstGeom>
          <a:solidFill>
            <a:srgbClr val="FFFFCC"/>
          </a:solidFill>
          <a:ln w="25400">
            <a:solidFill>
              <a:schemeClr val="accent2"/>
            </a:solidFill>
            <a:miter lim="800000"/>
            <a:headEnd/>
            <a:tailEnd/>
          </a:ln>
          <a:effectLst/>
        </p:spPr>
        <p:txBody>
          <a:bodyPr wrap="none" anchor="ctr"/>
          <a:lstStyle/>
          <a:p>
            <a:endParaRPr lang="en-US"/>
          </a:p>
        </p:txBody>
      </p:sp>
      <p:sp>
        <p:nvSpPr>
          <p:cNvPr id="26630" name="Line 6"/>
          <p:cNvSpPr>
            <a:spLocks noChangeShapeType="1"/>
          </p:cNvSpPr>
          <p:nvPr/>
        </p:nvSpPr>
        <p:spPr bwMode="auto">
          <a:xfrm>
            <a:off x="1789113" y="3873500"/>
            <a:ext cx="5564187" cy="0"/>
          </a:xfrm>
          <a:prstGeom prst="line">
            <a:avLst/>
          </a:prstGeom>
          <a:noFill/>
          <a:ln w="25400">
            <a:solidFill>
              <a:schemeClr val="accent2"/>
            </a:solidFill>
            <a:round/>
            <a:headEnd/>
            <a:tailEnd/>
          </a:ln>
          <a:effectLst/>
        </p:spPr>
        <p:txBody>
          <a:bodyPr wrap="none" anchor="ctr"/>
          <a:lstStyle/>
          <a:p>
            <a:endParaRPr lang="en-US"/>
          </a:p>
        </p:txBody>
      </p:sp>
      <p:sp>
        <p:nvSpPr>
          <p:cNvPr id="26631" name="Line 7"/>
          <p:cNvSpPr>
            <a:spLocks noChangeShapeType="1"/>
          </p:cNvSpPr>
          <p:nvPr/>
        </p:nvSpPr>
        <p:spPr bwMode="auto">
          <a:xfrm>
            <a:off x="4572000" y="2070100"/>
            <a:ext cx="0" cy="3606800"/>
          </a:xfrm>
          <a:prstGeom prst="line">
            <a:avLst/>
          </a:prstGeom>
          <a:noFill/>
          <a:ln w="25400">
            <a:solidFill>
              <a:schemeClr val="accent2"/>
            </a:solidFill>
            <a:round/>
            <a:headEnd/>
            <a:tailEnd/>
          </a:ln>
          <a:effectLst/>
        </p:spPr>
        <p:txBody>
          <a:bodyPr wrap="none" anchor="ctr"/>
          <a:lstStyle/>
          <a:p>
            <a:endParaRPr lang="en-US"/>
          </a:p>
        </p:txBody>
      </p:sp>
      <p:grpSp>
        <p:nvGrpSpPr>
          <p:cNvPr id="26636" name="Group 12"/>
          <p:cNvGrpSpPr>
            <a:grpSpLocks/>
          </p:cNvGrpSpPr>
          <p:nvPr/>
        </p:nvGrpSpPr>
        <p:grpSpPr bwMode="auto">
          <a:xfrm>
            <a:off x="850900" y="1360488"/>
            <a:ext cx="3708400" cy="2497137"/>
            <a:chOff x="536" y="857"/>
            <a:chExt cx="2336" cy="1573"/>
          </a:xfrm>
        </p:grpSpPr>
        <p:sp>
          <p:nvSpPr>
            <p:cNvPr id="26632" name="Rectangle 8"/>
            <p:cNvSpPr>
              <a:spLocks noChangeArrowheads="1"/>
            </p:cNvSpPr>
            <p:nvPr/>
          </p:nvSpPr>
          <p:spPr bwMode="auto">
            <a:xfrm>
              <a:off x="536" y="868"/>
              <a:ext cx="2336" cy="1562"/>
            </a:xfrm>
            <a:prstGeom prst="rect">
              <a:avLst/>
            </a:prstGeom>
            <a:solidFill>
              <a:srgbClr val="FFFFCC"/>
            </a:solidFill>
            <a:ln w="25400">
              <a:solidFill>
                <a:schemeClr val="accent2"/>
              </a:solidFill>
              <a:miter lim="800000"/>
              <a:headEnd/>
              <a:tailEnd/>
            </a:ln>
            <a:effectLst>
              <a:outerShdw dist="107763" dir="2700000" algn="ctr" rotWithShape="0">
                <a:schemeClr val="bg2"/>
              </a:outerShdw>
            </a:effectLst>
          </p:spPr>
          <p:txBody>
            <a:bodyPr wrap="none" anchor="ctr"/>
            <a:lstStyle/>
            <a:p>
              <a:endParaRPr lang="en-US"/>
            </a:p>
          </p:txBody>
        </p:sp>
        <p:grpSp>
          <p:nvGrpSpPr>
            <p:cNvPr id="26635" name="Group 11"/>
            <p:cNvGrpSpPr>
              <a:grpSpLocks/>
            </p:cNvGrpSpPr>
            <p:nvPr/>
          </p:nvGrpSpPr>
          <p:grpSpPr bwMode="auto">
            <a:xfrm>
              <a:off x="566" y="857"/>
              <a:ext cx="2282" cy="1550"/>
              <a:chOff x="566" y="857"/>
              <a:chExt cx="2282" cy="1550"/>
            </a:xfrm>
          </p:grpSpPr>
          <p:sp>
            <p:nvSpPr>
              <p:cNvPr id="26633" name="Rectangle 9"/>
              <p:cNvSpPr>
                <a:spLocks noChangeArrowheads="1"/>
              </p:cNvSpPr>
              <p:nvPr/>
            </p:nvSpPr>
            <p:spPr bwMode="auto">
              <a:xfrm>
                <a:off x="569" y="1114"/>
                <a:ext cx="2279" cy="1293"/>
              </a:xfrm>
              <a:prstGeom prst="rect">
                <a:avLst/>
              </a:prstGeom>
              <a:noFill/>
              <a:ln w="12700">
                <a:noFill/>
                <a:miter lim="800000"/>
                <a:headEnd/>
                <a:tailEnd/>
              </a:ln>
              <a:effectLst/>
            </p:spPr>
            <p:txBody>
              <a:bodyPr lIns="90488" tIns="44450" rIns="90488" bIns="44450"/>
              <a:lstStyle/>
              <a:p>
                <a:pPr marL="342900" indent="-342900" defTabSz="762000">
                  <a:spcBef>
                    <a:spcPct val="20000"/>
                  </a:spcBef>
                  <a:buClr>
                    <a:schemeClr val="accent2"/>
                  </a:buClr>
                  <a:buSzPct val="60000"/>
                  <a:buFont typeface="Monotype Sorts" pitchFamily="2" charset="2"/>
                  <a:buChar char="l"/>
                </a:pPr>
                <a:r>
                  <a:rPr lang="en-US" sz="2000" b="1">
                    <a:latin typeface="Arial" charset="0"/>
                  </a:rPr>
                  <a:t>Build</a:t>
                </a:r>
                <a:r>
                  <a:rPr lang="en-US" sz="2000">
                    <a:latin typeface="Arial" charset="0"/>
                  </a:rPr>
                  <a:t> sales and/or market share</a:t>
                </a:r>
              </a:p>
              <a:p>
                <a:pPr marL="342900" indent="-342900" defTabSz="762000">
                  <a:spcBef>
                    <a:spcPct val="20000"/>
                  </a:spcBef>
                  <a:buClr>
                    <a:schemeClr val="accent2"/>
                  </a:buClr>
                  <a:buSzPct val="60000"/>
                  <a:buFont typeface="Monotype Sorts" pitchFamily="2" charset="2"/>
                  <a:buChar char="l"/>
                </a:pPr>
                <a:r>
                  <a:rPr lang="en-US" sz="2000">
                    <a:latin typeface="Arial" charset="0"/>
                  </a:rPr>
                  <a:t>Invest to maintain/increase leadership position</a:t>
                </a:r>
              </a:p>
              <a:p>
                <a:pPr marL="342900" indent="-342900" defTabSz="762000">
                  <a:spcBef>
                    <a:spcPct val="20000"/>
                  </a:spcBef>
                  <a:buClr>
                    <a:schemeClr val="accent2"/>
                  </a:buClr>
                  <a:buSzPct val="60000"/>
                  <a:buFont typeface="Monotype Sorts" pitchFamily="2" charset="2"/>
                  <a:buChar char="l"/>
                </a:pPr>
                <a:r>
                  <a:rPr lang="en-US" sz="2000">
                    <a:latin typeface="Arial" charset="0"/>
                  </a:rPr>
                  <a:t>Repel competitive challenges</a:t>
                </a:r>
              </a:p>
            </p:txBody>
          </p:sp>
          <p:sp>
            <p:nvSpPr>
              <p:cNvPr id="26634" name="Rectangle 10"/>
              <p:cNvSpPr>
                <a:spLocks noChangeArrowheads="1"/>
              </p:cNvSpPr>
              <p:nvPr/>
            </p:nvSpPr>
            <p:spPr bwMode="auto">
              <a:xfrm>
                <a:off x="566" y="857"/>
                <a:ext cx="683" cy="333"/>
              </a:xfrm>
              <a:prstGeom prst="rect">
                <a:avLst/>
              </a:prstGeom>
              <a:noFill/>
              <a:ln w="12700">
                <a:noFill/>
                <a:miter lim="800000"/>
                <a:headEnd/>
                <a:tailEnd/>
              </a:ln>
              <a:effectLst/>
            </p:spPr>
            <p:txBody>
              <a:bodyPr wrap="none" lIns="90488" tIns="44450" rIns="90488" bIns="44450">
                <a:spAutoFit/>
              </a:bodyPr>
              <a:lstStyle/>
              <a:p>
                <a:pPr defTabSz="762000"/>
                <a:r>
                  <a:rPr lang="en-US" sz="2800" b="1">
                    <a:latin typeface="Arial" charset="0"/>
                  </a:rPr>
                  <a:t>Stars</a:t>
                </a:r>
              </a:p>
            </p:txBody>
          </p:sp>
        </p:grpSp>
      </p:grpSp>
      <p:grpSp>
        <p:nvGrpSpPr>
          <p:cNvPr id="26639" name="Group 15"/>
          <p:cNvGrpSpPr>
            <a:grpSpLocks/>
          </p:cNvGrpSpPr>
          <p:nvPr/>
        </p:nvGrpSpPr>
        <p:grpSpPr bwMode="auto">
          <a:xfrm>
            <a:off x="4665663" y="2162175"/>
            <a:ext cx="2833687" cy="1525588"/>
            <a:chOff x="2939" y="1362"/>
            <a:chExt cx="1785" cy="961"/>
          </a:xfrm>
        </p:grpSpPr>
        <p:sp>
          <p:nvSpPr>
            <p:cNvPr id="26637" name="Rectangle 13"/>
            <p:cNvSpPr>
              <a:spLocks noChangeArrowheads="1"/>
            </p:cNvSpPr>
            <p:nvPr/>
          </p:nvSpPr>
          <p:spPr bwMode="auto">
            <a:xfrm>
              <a:off x="2939" y="1600"/>
              <a:ext cx="1785" cy="723"/>
            </a:xfrm>
            <a:prstGeom prst="rect">
              <a:avLst/>
            </a:prstGeom>
            <a:noFill/>
            <a:ln w="12700">
              <a:noFill/>
              <a:miter lim="800000"/>
              <a:headEnd/>
              <a:tailEnd/>
            </a:ln>
            <a:effectLst/>
          </p:spPr>
          <p:txBody>
            <a:bodyPr lIns="90488" tIns="44450" rIns="90488" bIns="44450">
              <a:spAutoFit/>
            </a:bodyPr>
            <a:lstStyle/>
            <a:p>
              <a:pPr marL="176213" indent="-176213" defTabSz="762000">
                <a:lnSpc>
                  <a:spcPct val="90000"/>
                </a:lnSpc>
                <a:spcBef>
                  <a:spcPct val="20000"/>
                </a:spcBef>
                <a:buClr>
                  <a:schemeClr val="accent2"/>
                </a:buClr>
                <a:buSzPct val="60000"/>
                <a:buFont typeface="Monotype Sorts" pitchFamily="2" charset="2"/>
                <a:buChar char="l"/>
              </a:pPr>
              <a:r>
                <a:rPr lang="en-US" sz="1400" b="1">
                  <a:latin typeface="Arial" charset="0"/>
                </a:rPr>
                <a:t>Build</a:t>
              </a:r>
              <a:r>
                <a:rPr lang="en-US" sz="1400">
                  <a:latin typeface="Arial" charset="0"/>
                </a:rPr>
                <a:t> selectively</a:t>
              </a:r>
            </a:p>
            <a:p>
              <a:pPr marL="176213" indent="-176213" defTabSz="762000">
                <a:lnSpc>
                  <a:spcPct val="90000"/>
                </a:lnSpc>
                <a:spcBef>
                  <a:spcPct val="20000"/>
                </a:spcBef>
                <a:buClr>
                  <a:schemeClr val="accent2"/>
                </a:buClr>
                <a:buSzPct val="60000"/>
                <a:buFont typeface="Monotype Sorts" pitchFamily="2" charset="2"/>
                <a:buChar char="l"/>
              </a:pPr>
              <a:r>
                <a:rPr lang="en-US" sz="1400">
                  <a:latin typeface="Arial" charset="0"/>
                </a:rPr>
                <a:t>Focus on defendable </a:t>
              </a:r>
              <a:r>
                <a:rPr lang="en-US" sz="1400" b="1">
                  <a:latin typeface="Arial" charset="0"/>
                </a:rPr>
                <a:t>niche</a:t>
              </a:r>
              <a:r>
                <a:rPr lang="en-US" sz="1400">
                  <a:latin typeface="Arial" charset="0"/>
                </a:rPr>
                <a:t> where dominance can be achieved</a:t>
              </a:r>
            </a:p>
            <a:p>
              <a:pPr marL="176213" indent="-176213" defTabSz="762000">
                <a:lnSpc>
                  <a:spcPct val="90000"/>
                </a:lnSpc>
                <a:spcBef>
                  <a:spcPct val="20000"/>
                </a:spcBef>
                <a:buClr>
                  <a:schemeClr val="accent2"/>
                </a:buClr>
                <a:buSzPct val="60000"/>
                <a:buFont typeface="Monotype Sorts" pitchFamily="2" charset="2"/>
                <a:buChar char="l"/>
              </a:pPr>
              <a:r>
                <a:rPr lang="en-US" sz="1400" b="1">
                  <a:latin typeface="Arial" charset="0"/>
                </a:rPr>
                <a:t>Harvest</a:t>
              </a:r>
              <a:r>
                <a:rPr lang="en-US" sz="1400">
                  <a:latin typeface="Arial" charset="0"/>
                </a:rPr>
                <a:t> or </a:t>
              </a:r>
              <a:r>
                <a:rPr lang="en-US" sz="1400" b="1">
                  <a:latin typeface="Arial" charset="0"/>
                </a:rPr>
                <a:t>divest</a:t>
              </a:r>
              <a:r>
                <a:rPr lang="en-US" sz="1400">
                  <a:latin typeface="Arial" charset="0"/>
                </a:rPr>
                <a:t> the rest</a:t>
              </a:r>
            </a:p>
          </p:txBody>
        </p:sp>
        <p:sp>
          <p:nvSpPr>
            <p:cNvPr id="26638" name="Rectangle 14"/>
            <p:cNvSpPr>
              <a:spLocks noChangeArrowheads="1"/>
            </p:cNvSpPr>
            <p:nvPr/>
          </p:nvSpPr>
          <p:spPr bwMode="auto">
            <a:xfrm>
              <a:off x="2939" y="1362"/>
              <a:ext cx="1202" cy="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Problem children</a:t>
              </a:r>
            </a:p>
          </p:txBody>
        </p:sp>
      </p:grpSp>
      <p:grpSp>
        <p:nvGrpSpPr>
          <p:cNvPr id="26642" name="Group 18"/>
          <p:cNvGrpSpPr>
            <a:grpSpLocks/>
          </p:cNvGrpSpPr>
          <p:nvPr/>
        </p:nvGrpSpPr>
        <p:grpSpPr bwMode="auto">
          <a:xfrm>
            <a:off x="4665663" y="3981450"/>
            <a:ext cx="2833687" cy="1230313"/>
            <a:chOff x="2939" y="2508"/>
            <a:chExt cx="1785" cy="775"/>
          </a:xfrm>
        </p:grpSpPr>
        <p:sp>
          <p:nvSpPr>
            <p:cNvPr id="26640" name="Rectangle 16"/>
            <p:cNvSpPr>
              <a:spLocks noChangeArrowheads="1"/>
            </p:cNvSpPr>
            <p:nvPr/>
          </p:nvSpPr>
          <p:spPr bwMode="auto">
            <a:xfrm>
              <a:off x="2939" y="2802"/>
              <a:ext cx="1785" cy="481"/>
            </a:xfrm>
            <a:prstGeom prst="rect">
              <a:avLst/>
            </a:prstGeom>
            <a:noFill/>
            <a:ln w="12700">
              <a:noFill/>
              <a:miter lim="800000"/>
              <a:headEnd/>
              <a:tailEnd/>
            </a:ln>
            <a:effectLst/>
          </p:spPr>
          <p:txBody>
            <a:bodyPr lIns="90488" tIns="44450" rIns="90488" bIns="44450">
              <a:spAutoFit/>
            </a:bodyPr>
            <a:lstStyle/>
            <a:p>
              <a:pPr marL="176213" indent="-176213" defTabSz="762000">
                <a:lnSpc>
                  <a:spcPct val="90000"/>
                </a:lnSpc>
                <a:spcBef>
                  <a:spcPct val="20000"/>
                </a:spcBef>
                <a:buClr>
                  <a:schemeClr val="accent2"/>
                </a:buClr>
                <a:buSzPct val="60000"/>
                <a:buFont typeface="Monotype Sorts" pitchFamily="2" charset="2"/>
                <a:buChar char="l"/>
              </a:pPr>
              <a:r>
                <a:rPr lang="en-US" sz="1400" b="1">
                  <a:latin typeface="Arial" charset="0"/>
                </a:rPr>
                <a:t>Harvest</a:t>
              </a:r>
              <a:r>
                <a:rPr lang="en-US" sz="1400">
                  <a:latin typeface="Arial" charset="0"/>
                </a:rPr>
                <a:t> or</a:t>
              </a:r>
            </a:p>
            <a:p>
              <a:pPr marL="176213" indent="-176213" defTabSz="762000">
                <a:lnSpc>
                  <a:spcPct val="90000"/>
                </a:lnSpc>
                <a:spcBef>
                  <a:spcPct val="20000"/>
                </a:spcBef>
                <a:buClr>
                  <a:schemeClr val="accent2"/>
                </a:buClr>
                <a:buSzPct val="60000"/>
                <a:buFont typeface="Monotype Sorts" pitchFamily="2" charset="2"/>
                <a:buChar char="l"/>
              </a:pPr>
              <a:r>
                <a:rPr lang="en-US" sz="1400" b="1">
                  <a:latin typeface="Arial" charset="0"/>
                </a:rPr>
                <a:t>Divest</a:t>
              </a:r>
              <a:r>
                <a:rPr lang="en-US" sz="1400">
                  <a:latin typeface="Arial" charset="0"/>
                </a:rPr>
                <a:t> or</a:t>
              </a:r>
            </a:p>
            <a:p>
              <a:pPr marL="176213" indent="-176213" defTabSz="762000">
                <a:lnSpc>
                  <a:spcPct val="90000"/>
                </a:lnSpc>
                <a:spcBef>
                  <a:spcPct val="20000"/>
                </a:spcBef>
                <a:buClr>
                  <a:schemeClr val="accent2"/>
                </a:buClr>
                <a:buSzPct val="60000"/>
                <a:buFont typeface="Monotype Sorts" pitchFamily="2" charset="2"/>
                <a:buChar char="l"/>
              </a:pPr>
              <a:r>
                <a:rPr lang="en-US" sz="1400">
                  <a:latin typeface="Arial" charset="0"/>
                </a:rPr>
                <a:t>Focus on defendable </a:t>
              </a:r>
              <a:r>
                <a:rPr lang="en-US" sz="1400" b="1">
                  <a:latin typeface="Arial" charset="0"/>
                </a:rPr>
                <a:t>niche</a:t>
              </a:r>
            </a:p>
          </p:txBody>
        </p:sp>
        <p:sp>
          <p:nvSpPr>
            <p:cNvPr id="26641" name="Rectangle 17"/>
            <p:cNvSpPr>
              <a:spLocks noChangeArrowheads="1"/>
            </p:cNvSpPr>
            <p:nvPr/>
          </p:nvSpPr>
          <p:spPr bwMode="auto">
            <a:xfrm>
              <a:off x="2939" y="2508"/>
              <a:ext cx="458" cy="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Dogs</a:t>
              </a:r>
            </a:p>
          </p:txBody>
        </p:sp>
      </p:grpSp>
      <p:grpSp>
        <p:nvGrpSpPr>
          <p:cNvPr id="26645" name="Group 21"/>
          <p:cNvGrpSpPr>
            <a:grpSpLocks/>
          </p:cNvGrpSpPr>
          <p:nvPr/>
        </p:nvGrpSpPr>
        <p:grpSpPr bwMode="auto">
          <a:xfrm>
            <a:off x="14288" y="39688"/>
            <a:ext cx="107950" cy="82550"/>
            <a:chOff x="9" y="25"/>
            <a:chExt cx="68" cy="52"/>
          </a:xfrm>
        </p:grpSpPr>
        <p:sp>
          <p:nvSpPr>
            <p:cNvPr id="26643" name="Line 19"/>
            <p:cNvSpPr>
              <a:spLocks noChangeShapeType="1"/>
            </p:cNvSpPr>
            <p:nvPr/>
          </p:nvSpPr>
          <p:spPr bwMode="auto">
            <a:xfrm>
              <a:off x="43" y="25"/>
              <a:ext cx="0" cy="52"/>
            </a:xfrm>
            <a:prstGeom prst="line">
              <a:avLst/>
            </a:prstGeom>
            <a:noFill/>
            <a:ln w="12700">
              <a:solidFill>
                <a:srgbClr val="FF0033"/>
              </a:solidFill>
              <a:round/>
              <a:headEnd/>
              <a:tailEnd/>
            </a:ln>
            <a:effectLst/>
          </p:spPr>
          <p:txBody>
            <a:bodyPr wrap="none" anchor="ctr"/>
            <a:lstStyle/>
            <a:p>
              <a:endParaRPr lang="en-US"/>
            </a:p>
          </p:txBody>
        </p:sp>
        <p:sp>
          <p:nvSpPr>
            <p:cNvPr id="26644" name="Line 20"/>
            <p:cNvSpPr>
              <a:spLocks noChangeShapeType="1"/>
            </p:cNvSpPr>
            <p:nvPr/>
          </p:nvSpPr>
          <p:spPr bwMode="auto">
            <a:xfrm flipH="1">
              <a:off x="9" y="51"/>
              <a:ext cx="68" cy="0"/>
            </a:xfrm>
            <a:prstGeom prst="line">
              <a:avLst/>
            </a:prstGeom>
            <a:noFill/>
            <a:ln w="12700">
              <a:solidFill>
                <a:srgbClr val="FF0033"/>
              </a:solidFill>
              <a:round/>
              <a:headEnd/>
              <a:tailEnd/>
            </a:ln>
            <a:effectLst/>
          </p:spPr>
          <p:txBody>
            <a:bodyPr wrap="none" anchor="ctr"/>
            <a:lstStyle/>
            <a:p>
              <a:endParaRPr lang="en-US"/>
            </a:p>
          </p:txBody>
        </p:sp>
      </p:grpSp>
      <p:grpSp>
        <p:nvGrpSpPr>
          <p:cNvPr id="26648" name="Group 24"/>
          <p:cNvGrpSpPr>
            <a:grpSpLocks/>
          </p:cNvGrpSpPr>
          <p:nvPr/>
        </p:nvGrpSpPr>
        <p:grpSpPr bwMode="auto">
          <a:xfrm>
            <a:off x="1830388" y="3854450"/>
            <a:ext cx="2609850" cy="1858963"/>
            <a:chOff x="1153" y="2428"/>
            <a:chExt cx="1644" cy="1171"/>
          </a:xfrm>
        </p:grpSpPr>
        <p:sp>
          <p:nvSpPr>
            <p:cNvPr id="26646" name="Rectangle 22"/>
            <p:cNvSpPr>
              <a:spLocks noChangeArrowheads="1"/>
            </p:cNvSpPr>
            <p:nvPr/>
          </p:nvSpPr>
          <p:spPr bwMode="auto">
            <a:xfrm>
              <a:off x="1153" y="2634"/>
              <a:ext cx="1644" cy="965"/>
            </a:xfrm>
            <a:prstGeom prst="rect">
              <a:avLst/>
            </a:prstGeom>
            <a:noFill/>
            <a:ln w="12700">
              <a:noFill/>
              <a:miter lim="800000"/>
              <a:headEnd/>
              <a:tailEnd/>
            </a:ln>
            <a:effectLst/>
          </p:spPr>
          <p:txBody>
            <a:bodyPr lIns="90488" tIns="44450" rIns="90488" bIns="44450">
              <a:spAutoFit/>
            </a:bodyPr>
            <a:lstStyle/>
            <a:p>
              <a:pPr marL="176213" indent="-176213" defTabSz="762000">
                <a:lnSpc>
                  <a:spcPct val="90000"/>
                </a:lnSpc>
                <a:spcBef>
                  <a:spcPct val="20000"/>
                </a:spcBef>
                <a:buClr>
                  <a:schemeClr val="accent2"/>
                </a:buClr>
                <a:buSzPct val="60000"/>
                <a:buFont typeface="Monotype Sorts" pitchFamily="2" charset="2"/>
                <a:buChar char="l"/>
              </a:pPr>
              <a:r>
                <a:rPr lang="en-US" sz="1400" b="1">
                  <a:latin typeface="Arial" charset="0"/>
                </a:rPr>
                <a:t>Hold</a:t>
              </a:r>
              <a:r>
                <a:rPr lang="en-US" sz="1400">
                  <a:latin typeface="Arial" charset="0"/>
                </a:rPr>
                <a:t> sales and/or market share</a:t>
              </a:r>
            </a:p>
            <a:p>
              <a:pPr marL="176213" indent="-176213" defTabSz="762000">
                <a:lnSpc>
                  <a:spcPct val="90000"/>
                </a:lnSpc>
                <a:spcBef>
                  <a:spcPct val="20000"/>
                </a:spcBef>
                <a:buClr>
                  <a:schemeClr val="accent2"/>
                </a:buClr>
                <a:buSzPct val="60000"/>
                <a:buFont typeface="Monotype Sorts" pitchFamily="2" charset="2"/>
                <a:buChar char="l"/>
              </a:pPr>
              <a:r>
                <a:rPr lang="en-US" sz="1400">
                  <a:latin typeface="Arial" charset="0"/>
                </a:rPr>
                <a:t>Defend position</a:t>
              </a:r>
            </a:p>
            <a:p>
              <a:pPr marL="176213" indent="-176213" defTabSz="762000">
                <a:lnSpc>
                  <a:spcPct val="90000"/>
                </a:lnSpc>
                <a:spcBef>
                  <a:spcPct val="20000"/>
                </a:spcBef>
                <a:buClr>
                  <a:schemeClr val="accent2"/>
                </a:buClr>
                <a:buSzPct val="60000"/>
                <a:buFont typeface="Monotype Sorts" pitchFamily="2" charset="2"/>
                <a:buChar char="l"/>
              </a:pPr>
              <a:r>
                <a:rPr lang="en-US" sz="1400">
                  <a:latin typeface="Arial" charset="0"/>
                </a:rPr>
                <a:t>Use excess cash to support stars, selected problem children and new product development</a:t>
              </a:r>
            </a:p>
          </p:txBody>
        </p:sp>
        <p:sp>
          <p:nvSpPr>
            <p:cNvPr id="26647" name="Rectangle 23"/>
            <p:cNvSpPr>
              <a:spLocks noChangeArrowheads="1"/>
            </p:cNvSpPr>
            <p:nvPr/>
          </p:nvSpPr>
          <p:spPr bwMode="auto">
            <a:xfrm>
              <a:off x="1153" y="2428"/>
              <a:ext cx="826" cy="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Cash cows</a:t>
              </a:r>
            </a:p>
          </p:txBody>
        </p:sp>
      </p:gr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513" y="6350"/>
            <a:ext cx="7772400" cy="831850"/>
          </a:xfrm>
        </p:spPr>
        <p:txBody>
          <a:bodyPr/>
          <a:lstStyle/>
          <a:p>
            <a:r>
              <a:rPr lang="en-US" sz="2800" dirty="0" err="1" smtClean="0"/>
              <a:t>Objektivat</a:t>
            </a:r>
            <a:r>
              <a:rPr lang="en-US" sz="2800" dirty="0" smtClean="0"/>
              <a:t> </a:t>
            </a:r>
            <a:r>
              <a:rPr lang="en-US" sz="2800" dirty="0" err="1" smtClean="0"/>
              <a:t>mesimore</a:t>
            </a:r>
            <a:endParaRPr lang="en-US" sz="2800" dirty="0"/>
          </a:p>
        </p:txBody>
      </p:sp>
      <p:sp>
        <p:nvSpPr>
          <p:cNvPr id="3" name="Content Placeholder 2"/>
          <p:cNvSpPr>
            <a:spLocks noGrp="1"/>
          </p:cNvSpPr>
          <p:nvPr>
            <p:ph idx="1"/>
          </p:nvPr>
        </p:nvSpPr>
        <p:spPr>
          <a:xfrm>
            <a:off x="685800" y="1219200"/>
            <a:ext cx="7772400" cy="5410200"/>
          </a:xfrm>
        </p:spPr>
        <p:txBody>
          <a:bodyPr/>
          <a:lstStyle/>
          <a:p>
            <a:r>
              <a:rPr lang="en-US" sz="1800" dirty="0" err="1" smtClean="0"/>
              <a:t>Koncepti</a:t>
            </a:r>
            <a:r>
              <a:rPr lang="en-US" sz="1800" dirty="0" smtClean="0"/>
              <a:t> </a:t>
            </a:r>
            <a:r>
              <a:rPr lang="en-US" sz="1800" dirty="0" err="1" smtClean="0"/>
              <a:t>i</a:t>
            </a:r>
            <a:r>
              <a:rPr lang="en-US" sz="1800" dirty="0" smtClean="0"/>
              <a:t> </a:t>
            </a:r>
            <a:r>
              <a:rPr lang="en-US" sz="1800" dirty="0" err="1" smtClean="0"/>
              <a:t>produktit</a:t>
            </a:r>
            <a:r>
              <a:rPr lang="en-US" sz="1800" dirty="0" smtClean="0"/>
              <a:t>, </a:t>
            </a:r>
            <a:r>
              <a:rPr lang="en-US" sz="1800" dirty="0" err="1" smtClean="0"/>
              <a:t>markë</a:t>
            </a:r>
            <a:r>
              <a:rPr lang="en-US" sz="1800" dirty="0" smtClean="0"/>
              <a:t> ( </a:t>
            </a:r>
            <a:r>
              <a:rPr lang="en-US" sz="1800" dirty="0" err="1" smtClean="0"/>
              <a:t>brandit</a:t>
            </a:r>
            <a:r>
              <a:rPr lang="en-US" sz="1800" dirty="0" smtClean="0"/>
              <a:t>), </a:t>
            </a:r>
            <a:r>
              <a:rPr lang="en-US" sz="1800" dirty="0" err="1" smtClean="0"/>
              <a:t>linjë</a:t>
            </a:r>
            <a:r>
              <a:rPr lang="en-US" sz="1800" dirty="0" smtClean="0"/>
              <a:t> </a:t>
            </a:r>
            <a:r>
              <a:rPr lang="en-US" sz="1800" dirty="0" err="1" smtClean="0"/>
              <a:t>produktesh</a:t>
            </a:r>
            <a:r>
              <a:rPr lang="en-US" sz="1800" dirty="0" smtClean="0"/>
              <a:t> </a:t>
            </a:r>
            <a:r>
              <a:rPr lang="en-US" sz="1800" dirty="0" err="1" smtClean="0"/>
              <a:t>dhe</a:t>
            </a:r>
            <a:r>
              <a:rPr lang="en-US" sz="1800" dirty="0" smtClean="0"/>
              <a:t> </a:t>
            </a:r>
            <a:r>
              <a:rPr lang="en-US" sz="1800" dirty="0" err="1" smtClean="0"/>
              <a:t>produkt</a:t>
            </a:r>
            <a:r>
              <a:rPr lang="en-US" sz="1800" dirty="0" smtClean="0"/>
              <a:t> </a:t>
            </a:r>
            <a:r>
              <a:rPr lang="en-US" sz="1800" dirty="0" err="1" smtClean="0"/>
              <a:t>mixit</a:t>
            </a:r>
            <a:endParaRPr lang="en-US" sz="1800" dirty="0" smtClean="0"/>
          </a:p>
          <a:p>
            <a:r>
              <a:rPr lang="en-US" sz="1800" dirty="0" err="1" smtClean="0"/>
              <a:t>Dallimi</a:t>
            </a:r>
            <a:r>
              <a:rPr lang="en-US" sz="1800" dirty="0" smtClean="0"/>
              <a:t> </a:t>
            </a:r>
            <a:r>
              <a:rPr lang="en-US" sz="1800" dirty="0" err="1" smtClean="0"/>
              <a:t>në</a:t>
            </a:r>
            <a:r>
              <a:rPr lang="en-US" sz="1800" dirty="0" smtClean="0"/>
              <a:t> </a:t>
            </a:r>
            <a:r>
              <a:rPr lang="en-US" sz="1800" dirty="0" err="1" smtClean="0"/>
              <a:t>mes</a:t>
            </a:r>
            <a:r>
              <a:rPr lang="en-US" sz="1800" dirty="0" smtClean="0"/>
              <a:t> </a:t>
            </a:r>
            <a:r>
              <a:rPr lang="en-US" sz="1800" dirty="0" err="1" smtClean="0"/>
              <a:t>markave</a:t>
            </a:r>
            <a:r>
              <a:rPr lang="en-US" sz="1800" dirty="0" smtClean="0"/>
              <a:t> </a:t>
            </a:r>
            <a:r>
              <a:rPr lang="en-US" sz="1800" dirty="0" err="1" smtClean="0"/>
              <a:t>të</a:t>
            </a:r>
            <a:r>
              <a:rPr lang="en-US" sz="1800" dirty="0" smtClean="0"/>
              <a:t> </a:t>
            </a:r>
            <a:r>
              <a:rPr lang="en-US" sz="1800" dirty="0" err="1" smtClean="0"/>
              <a:t>prodhuesit</a:t>
            </a:r>
            <a:r>
              <a:rPr lang="en-US" sz="1800" dirty="0" smtClean="0"/>
              <a:t> </a:t>
            </a:r>
            <a:r>
              <a:rPr lang="en-US" sz="1800" dirty="0" err="1" smtClean="0"/>
              <a:t>dhe</a:t>
            </a:r>
            <a:r>
              <a:rPr lang="en-US" sz="1800" dirty="0" smtClean="0"/>
              <a:t>  </a:t>
            </a:r>
            <a:r>
              <a:rPr lang="en-US" sz="1800" dirty="0" err="1" smtClean="0"/>
              <a:t>brandit</a:t>
            </a:r>
            <a:r>
              <a:rPr lang="en-US" sz="1800" dirty="0" smtClean="0"/>
              <a:t> </a:t>
            </a:r>
            <a:r>
              <a:rPr lang="en-US" sz="1800" dirty="0" err="1" smtClean="0"/>
              <a:t>vetjak</a:t>
            </a:r>
            <a:r>
              <a:rPr lang="en-US" sz="1800" dirty="0" smtClean="0"/>
              <a:t> (own-label)</a:t>
            </a:r>
          </a:p>
          <a:p>
            <a:r>
              <a:rPr lang="en-US" sz="1800" dirty="0" err="1" smtClean="0"/>
              <a:t>Dallimi</a:t>
            </a:r>
            <a:r>
              <a:rPr lang="en-US" sz="1800" dirty="0" smtClean="0"/>
              <a:t> </a:t>
            </a:r>
            <a:r>
              <a:rPr lang="en-US" sz="1800" dirty="0" err="1" smtClean="0"/>
              <a:t>në</a:t>
            </a:r>
            <a:r>
              <a:rPr lang="en-US" sz="1800" dirty="0" smtClean="0"/>
              <a:t> </a:t>
            </a:r>
            <a:r>
              <a:rPr lang="en-US" sz="1800" dirty="0" err="1" smtClean="0"/>
              <a:t>mes</a:t>
            </a:r>
            <a:r>
              <a:rPr lang="en-US" sz="1800" dirty="0" smtClean="0"/>
              <a:t> </a:t>
            </a:r>
            <a:r>
              <a:rPr lang="en-US" sz="1800" dirty="0" err="1" smtClean="0"/>
              <a:t>të</a:t>
            </a:r>
            <a:r>
              <a:rPr lang="en-US" sz="1800" dirty="0" smtClean="0"/>
              <a:t> </a:t>
            </a:r>
            <a:r>
              <a:rPr lang="en-US" sz="1800" dirty="0" err="1" smtClean="0"/>
              <a:t>një</a:t>
            </a:r>
            <a:r>
              <a:rPr lang="en-US" sz="1800" dirty="0" smtClean="0"/>
              <a:t> </a:t>
            </a:r>
            <a:r>
              <a:rPr lang="en-US" sz="1800" dirty="0" err="1" smtClean="0"/>
              <a:t>produkt</a:t>
            </a:r>
            <a:r>
              <a:rPr lang="en-US" sz="1800" dirty="0" smtClean="0"/>
              <a:t> </a:t>
            </a:r>
            <a:r>
              <a:rPr lang="en-US" sz="1800" dirty="0" err="1" smtClean="0"/>
              <a:t>kryesor</a:t>
            </a:r>
            <a:r>
              <a:rPr lang="en-US" sz="1800" dirty="0" smtClean="0"/>
              <a:t> </a:t>
            </a:r>
            <a:r>
              <a:rPr lang="en-US" sz="1800" dirty="0" err="1" smtClean="0"/>
              <a:t>dhe</a:t>
            </a:r>
            <a:r>
              <a:rPr lang="en-US" sz="1800" dirty="0" smtClean="0"/>
              <a:t> </a:t>
            </a:r>
            <a:r>
              <a:rPr lang="en-US" sz="1800" dirty="0" err="1" smtClean="0"/>
              <a:t>atij</a:t>
            </a:r>
            <a:r>
              <a:rPr lang="en-US" sz="1800" dirty="0" smtClean="0"/>
              <a:t> </a:t>
            </a:r>
            <a:r>
              <a:rPr lang="en-US" sz="1800" dirty="0" err="1" smtClean="0"/>
              <a:t>te</a:t>
            </a:r>
            <a:r>
              <a:rPr lang="en-US" sz="1800" dirty="0" smtClean="0"/>
              <a:t> </a:t>
            </a:r>
            <a:r>
              <a:rPr lang="en-US" sz="1800" dirty="0" err="1" smtClean="0"/>
              <a:t>vazhduar</a:t>
            </a:r>
            <a:r>
              <a:rPr lang="en-US" sz="1800" dirty="0" smtClean="0"/>
              <a:t> (</a:t>
            </a:r>
            <a:r>
              <a:rPr lang="en-US" sz="1800" dirty="0" err="1" smtClean="0"/>
              <a:t>të</a:t>
            </a:r>
            <a:r>
              <a:rPr lang="en-US" sz="1800" dirty="0" smtClean="0"/>
              <a:t> </a:t>
            </a:r>
            <a:r>
              <a:rPr lang="en-US" sz="1800" dirty="0" err="1" smtClean="0"/>
              <a:t>markave</a:t>
            </a:r>
            <a:r>
              <a:rPr lang="en-US" sz="1800" dirty="0" smtClean="0"/>
              <a:t>)</a:t>
            </a:r>
          </a:p>
          <a:p>
            <a:r>
              <a:rPr lang="en-US" sz="1800" dirty="0" err="1" smtClean="0"/>
              <a:t>Çështje</a:t>
            </a:r>
            <a:r>
              <a:rPr lang="en-US" sz="1800" dirty="0" smtClean="0"/>
              <a:t> </a:t>
            </a:r>
            <a:r>
              <a:rPr lang="en-US" sz="1800" dirty="0" err="1" smtClean="0"/>
              <a:t>të</a:t>
            </a:r>
            <a:r>
              <a:rPr lang="en-US" sz="1800" dirty="0" smtClean="0"/>
              <a:t> </a:t>
            </a:r>
            <a:r>
              <a:rPr lang="en-US" sz="1800" dirty="0" err="1" smtClean="0"/>
              <a:t>ndërtimit</a:t>
            </a:r>
            <a:r>
              <a:rPr lang="en-US" sz="1800" dirty="0" smtClean="0"/>
              <a:t> </a:t>
            </a:r>
            <a:r>
              <a:rPr lang="en-US" sz="1800" dirty="0" err="1" smtClean="0"/>
              <a:t>te</a:t>
            </a:r>
            <a:r>
              <a:rPr lang="en-US" sz="1800" dirty="0" smtClean="0"/>
              <a:t>  </a:t>
            </a:r>
            <a:r>
              <a:rPr lang="en-US" sz="1800" dirty="0" err="1" smtClean="0"/>
              <a:t>Brandit</a:t>
            </a:r>
            <a:endParaRPr lang="en-US" sz="1800" dirty="0" smtClean="0"/>
          </a:p>
          <a:p>
            <a:r>
              <a:rPr lang="en-US" sz="1800" dirty="0" err="1" smtClean="0"/>
              <a:t>Argumentet</a:t>
            </a:r>
            <a:r>
              <a:rPr lang="en-US" sz="1800" dirty="0" smtClean="0"/>
              <a:t> </a:t>
            </a:r>
            <a:r>
              <a:rPr lang="en-US" sz="1800" dirty="0" err="1" smtClean="0"/>
              <a:t>për</a:t>
            </a:r>
            <a:r>
              <a:rPr lang="en-US" sz="1800" dirty="0" smtClean="0"/>
              <a:t> </a:t>
            </a:r>
            <a:r>
              <a:rPr lang="en-US" sz="1800" dirty="0" err="1" smtClean="0"/>
              <a:t>dhe</a:t>
            </a:r>
            <a:r>
              <a:rPr lang="en-US" sz="1800" dirty="0" smtClean="0"/>
              <a:t> </a:t>
            </a:r>
            <a:r>
              <a:rPr lang="en-US" sz="1800" dirty="0" err="1" smtClean="0"/>
              <a:t>kundër</a:t>
            </a:r>
            <a:r>
              <a:rPr lang="en-US" sz="1800" dirty="0" smtClean="0"/>
              <a:t> </a:t>
            </a:r>
            <a:r>
              <a:rPr lang="en-US" sz="1800" dirty="0" err="1" smtClean="0"/>
              <a:t>Brandeve</a:t>
            </a:r>
            <a:r>
              <a:rPr lang="en-US" sz="1800" dirty="0" smtClean="0"/>
              <a:t> </a:t>
            </a:r>
            <a:r>
              <a:rPr lang="en-US" sz="1800" dirty="0" err="1" smtClean="0"/>
              <a:t>lobale</a:t>
            </a:r>
            <a:r>
              <a:rPr lang="en-US" sz="1800" dirty="0" smtClean="0"/>
              <a:t> </a:t>
            </a:r>
            <a:r>
              <a:rPr lang="en-US" sz="1800" dirty="0" err="1" smtClean="0"/>
              <a:t>dhe</a:t>
            </a:r>
            <a:r>
              <a:rPr lang="en-US" sz="1800" dirty="0" smtClean="0"/>
              <a:t> pan-</a:t>
            </a:r>
            <a:r>
              <a:rPr lang="en-US" sz="1800" dirty="0" err="1" smtClean="0"/>
              <a:t>evropiane</a:t>
            </a:r>
            <a:endParaRPr lang="en-US" sz="1800" dirty="0" smtClean="0"/>
          </a:p>
          <a:p>
            <a:r>
              <a:rPr lang="en-US" sz="1800" dirty="0" err="1" smtClean="0"/>
              <a:t>Opsionet</a:t>
            </a:r>
            <a:r>
              <a:rPr lang="en-US" sz="1800" dirty="0" smtClean="0"/>
              <a:t> </a:t>
            </a:r>
            <a:r>
              <a:rPr lang="en-US" sz="1800" dirty="0" err="1" smtClean="0"/>
              <a:t>strategjike</a:t>
            </a:r>
            <a:r>
              <a:rPr lang="en-US" sz="1800" dirty="0" smtClean="0"/>
              <a:t> </a:t>
            </a:r>
            <a:r>
              <a:rPr lang="en-US" sz="1800" dirty="0" err="1" smtClean="0"/>
              <a:t>që</a:t>
            </a:r>
            <a:r>
              <a:rPr lang="en-US" sz="1800" dirty="0" smtClean="0"/>
              <a:t> </a:t>
            </a:r>
            <a:r>
              <a:rPr lang="en-US" sz="1800" dirty="0" err="1" smtClean="0"/>
              <a:t>mund</a:t>
            </a:r>
            <a:r>
              <a:rPr lang="en-US" sz="1800" dirty="0" smtClean="0"/>
              <a:t> </a:t>
            </a:r>
            <a:r>
              <a:rPr lang="en-US" sz="1800" dirty="0" err="1" smtClean="0"/>
              <a:t>të</a:t>
            </a:r>
            <a:r>
              <a:rPr lang="en-US" sz="1800" dirty="0" smtClean="0"/>
              <a:t> </a:t>
            </a:r>
            <a:r>
              <a:rPr lang="en-US" sz="1800" dirty="0" err="1" smtClean="0"/>
              <a:t>përdoren</a:t>
            </a:r>
            <a:r>
              <a:rPr lang="en-US" sz="1800" dirty="0" smtClean="0"/>
              <a:t> </a:t>
            </a:r>
            <a:r>
              <a:rPr lang="en-US" sz="1800" dirty="0" err="1" smtClean="0"/>
              <a:t>për</a:t>
            </a:r>
            <a:r>
              <a:rPr lang="en-US" sz="1800" dirty="0" smtClean="0"/>
              <a:t> </a:t>
            </a:r>
            <a:r>
              <a:rPr lang="en-US" sz="1800" dirty="0" err="1" smtClean="0"/>
              <a:t>të</a:t>
            </a:r>
            <a:r>
              <a:rPr lang="en-US" sz="1800" dirty="0" smtClean="0"/>
              <a:t> </a:t>
            </a:r>
            <a:r>
              <a:rPr lang="en-US" sz="1800" dirty="0" err="1" smtClean="0"/>
              <a:t>ndërtuar</a:t>
            </a:r>
            <a:r>
              <a:rPr lang="en-US" sz="1800" dirty="0" smtClean="0"/>
              <a:t>  </a:t>
            </a:r>
            <a:r>
              <a:rPr lang="en-US" sz="1800" dirty="0" err="1" smtClean="0"/>
              <a:t>brande</a:t>
            </a:r>
            <a:r>
              <a:rPr lang="en-US" sz="1800" dirty="0" smtClean="0"/>
              <a:t> pan </a:t>
            </a:r>
            <a:r>
              <a:rPr lang="en-US" sz="1800" dirty="0" err="1" smtClean="0"/>
              <a:t>europiane</a:t>
            </a:r>
            <a:endParaRPr lang="en-US" sz="1800" dirty="0" smtClean="0"/>
          </a:p>
          <a:p>
            <a:r>
              <a:rPr lang="en-US" sz="1800" dirty="0" err="1" smtClean="0"/>
              <a:t>Dallimi</a:t>
            </a:r>
            <a:r>
              <a:rPr lang="en-US" sz="1800" dirty="0" smtClean="0"/>
              <a:t> </a:t>
            </a:r>
            <a:r>
              <a:rPr lang="en-US" sz="1800" dirty="0" err="1" smtClean="0"/>
              <a:t>në</a:t>
            </a:r>
            <a:r>
              <a:rPr lang="en-US" sz="1800" dirty="0" smtClean="0"/>
              <a:t> </a:t>
            </a:r>
            <a:r>
              <a:rPr lang="en-US" sz="1800" dirty="0" err="1" smtClean="0"/>
              <a:t>mes</a:t>
            </a:r>
            <a:r>
              <a:rPr lang="en-US" sz="1800" dirty="0" smtClean="0"/>
              <a:t> </a:t>
            </a:r>
            <a:r>
              <a:rPr lang="en-US" sz="1800" dirty="0" err="1" smtClean="0"/>
              <a:t>të</a:t>
            </a:r>
            <a:r>
              <a:rPr lang="en-US" sz="1800" dirty="0" smtClean="0"/>
              <a:t> </a:t>
            </a:r>
            <a:r>
              <a:rPr lang="en-US" sz="1800" dirty="0" err="1" smtClean="0"/>
              <a:t>emrave</a:t>
            </a:r>
            <a:r>
              <a:rPr lang="en-US" sz="1800" dirty="0" smtClean="0"/>
              <a:t> </a:t>
            </a:r>
            <a:r>
              <a:rPr lang="en-US" sz="1800" dirty="0" err="1" smtClean="0"/>
              <a:t>të</a:t>
            </a:r>
            <a:r>
              <a:rPr lang="en-US" sz="1800" dirty="0" smtClean="0"/>
              <a:t> </a:t>
            </a:r>
            <a:r>
              <a:rPr lang="en-US" sz="1800" dirty="0" err="1" smtClean="0"/>
              <a:t>Brandeve</a:t>
            </a:r>
            <a:r>
              <a:rPr lang="en-US" sz="1800" dirty="0" smtClean="0"/>
              <a:t>  </a:t>
            </a:r>
            <a:r>
              <a:rPr lang="en-US" sz="1800" dirty="0" err="1" smtClean="0"/>
              <a:t>familjare</a:t>
            </a:r>
            <a:r>
              <a:rPr lang="en-US" sz="1800" dirty="0" smtClean="0"/>
              <a:t>, </a:t>
            </a:r>
            <a:r>
              <a:rPr lang="en-US" sz="1800" dirty="0" err="1" smtClean="0"/>
              <a:t>individuale</a:t>
            </a:r>
            <a:r>
              <a:rPr lang="en-US" sz="1800" dirty="0" smtClean="0"/>
              <a:t> </a:t>
            </a:r>
            <a:r>
              <a:rPr lang="en-US" sz="1800" dirty="0" err="1" smtClean="0"/>
              <a:t>dhe</a:t>
            </a:r>
            <a:r>
              <a:rPr lang="en-US" sz="1800" dirty="0" smtClean="0"/>
              <a:t> </a:t>
            </a:r>
            <a:r>
              <a:rPr lang="en-US" sz="1800" dirty="0" err="1" smtClean="0"/>
              <a:t>të</a:t>
            </a:r>
            <a:r>
              <a:rPr lang="en-US" sz="1800" dirty="0" smtClean="0"/>
              <a:t> </a:t>
            </a:r>
            <a:r>
              <a:rPr lang="en-US" sz="1800" dirty="0" err="1" smtClean="0"/>
              <a:t>kombinuara</a:t>
            </a:r>
            <a:r>
              <a:rPr lang="en-US" sz="1800" dirty="0" smtClean="0"/>
              <a:t> </a:t>
            </a:r>
            <a:r>
              <a:rPr lang="en-US" sz="1800" dirty="0" err="1" smtClean="0"/>
              <a:t>dhe</a:t>
            </a:r>
            <a:r>
              <a:rPr lang="en-US" sz="1800" dirty="0" smtClean="0"/>
              <a:t> </a:t>
            </a:r>
            <a:r>
              <a:rPr lang="en-US" sz="1800" dirty="0" err="1" smtClean="0"/>
              <a:t>karakteristikat</a:t>
            </a:r>
            <a:r>
              <a:rPr lang="en-US" sz="1800" dirty="0" smtClean="0"/>
              <a:t> e </a:t>
            </a:r>
            <a:r>
              <a:rPr lang="en-US" sz="1800" dirty="0" err="1" smtClean="0"/>
              <a:t>një</a:t>
            </a:r>
            <a:r>
              <a:rPr lang="en-US" sz="1800" dirty="0" smtClean="0"/>
              <a:t> </a:t>
            </a:r>
            <a:r>
              <a:rPr lang="en-US" sz="1800" dirty="0" err="1" smtClean="0"/>
              <a:t>emri</a:t>
            </a:r>
            <a:r>
              <a:rPr lang="en-US" sz="1800" dirty="0" smtClean="0"/>
              <a:t> </a:t>
            </a:r>
            <a:r>
              <a:rPr lang="en-US" sz="1800" dirty="0" err="1" smtClean="0"/>
              <a:t>te</a:t>
            </a:r>
            <a:r>
              <a:rPr lang="en-US" sz="1800" dirty="0" smtClean="0"/>
              <a:t> </a:t>
            </a:r>
            <a:r>
              <a:rPr lang="en-US" sz="1800" dirty="0" err="1" smtClean="0"/>
              <a:t>brandit</a:t>
            </a:r>
            <a:r>
              <a:rPr lang="en-US" sz="1800" dirty="0" smtClean="0"/>
              <a:t> </a:t>
            </a:r>
            <a:r>
              <a:rPr lang="en-US" sz="1800" dirty="0" err="1" smtClean="0"/>
              <a:t>efektive</a:t>
            </a:r>
            <a:endParaRPr lang="en-US" sz="1800" dirty="0" smtClean="0"/>
          </a:p>
          <a:p>
            <a:r>
              <a:rPr lang="en-US" sz="1800" dirty="0" err="1" smtClean="0"/>
              <a:t>Koncepti</a:t>
            </a:r>
            <a:r>
              <a:rPr lang="en-US" sz="1800" dirty="0" smtClean="0"/>
              <a:t> </a:t>
            </a:r>
            <a:r>
              <a:rPr lang="en-US" sz="1800" dirty="0" err="1" smtClean="0"/>
              <a:t>i</a:t>
            </a:r>
            <a:r>
              <a:rPr lang="en-US" sz="1800" dirty="0" smtClean="0"/>
              <a:t> </a:t>
            </a:r>
            <a:r>
              <a:rPr lang="en-US" sz="1800" dirty="0" err="1" smtClean="0"/>
              <a:t>zgjerimit</a:t>
            </a:r>
            <a:r>
              <a:rPr lang="en-US" sz="1800" dirty="0" smtClean="0"/>
              <a:t>  </a:t>
            </a:r>
            <a:r>
              <a:rPr lang="en-US" sz="1800" dirty="0" err="1" smtClean="0"/>
              <a:t>te</a:t>
            </a:r>
            <a:r>
              <a:rPr lang="en-US" sz="1800" dirty="0" smtClean="0"/>
              <a:t> </a:t>
            </a:r>
            <a:r>
              <a:rPr lang="en-US" sz="1800" dirty="0" err="1" smtClean="0"/>
              <a:t>markës</a:t>
            </a:r>
            <a:r>
              <a:rPr lang="en-US" sz="1800" dirty="0" smtClean="0"/>
              <a:t> </a:t>
            </a:r>
            <a:r>
              <a:rPr lang="en-US" sz="1800" dirty="0" err="1" smtClean="0"/>
              <a:t>dhe</a:t>
            </a:r>
            <a:r>
              <a:rPr lang="en-US" sz="1800" dirty="0" smtClean="0"/>
              <a:t> </a:t>
            </a:r>
            <a:r>
              <a:rPr lang="en-US" sz="1800" dirty="0" err="1" smtClean="0"/>
              <a:t>terheqjes</a:t>
            </a:r>
            <a:r>
              <a:rPr lang="en-US" sz="1800" dirty="0" smtClean="0"/>
              <a:t> (</a:t>
            </a:r>
            <a:r>
              <a:rPr lang="en-US" sz="1800" dirty="0" err="1" smtClean="0"/>
              <a:t>streching</a:t>
            </a:r>
            <a:r>
              <a:rPr lang="en-US" sz="1800" dirty="0" smtClean="0"/>
              <a:t>) ,</a:t>
            </a:r>
            <a:r>
              <a:rPr lang="en-US" sz="1800" dirty="0" err="1" smtClean="0"/>
              <a:t>përdorimi</a:t>
            </a:r>
            <a:r>
              <a:rPr lang="en-US" sz="1800" dirty="0" smtClean="0"/>
              <a:t> I  </a:t>
            </a:r>
            <a:r>
              <a:rPr lang="en-US" sz="1800" dirty="0" err="1" smtClean="0"/>
              <a:t>tyre</a:t>
            </a:r>
            <a:r>
              <a:rPr lang="en-US" sz="1800" dirty="0" smtClean="0"/>
              <a:t> </a:t>
            </a:r>
            <a:r>
              <a:rPr lang="en-US" sz="1800" dirty="0" err="1" smtClean="0"/>
              <a:t>dhe</a:t>
            </a:r>
            <a:r>
              <a:rPr lang="en-US" sz="1800" dirty="0" smtClean="0"/>
              <a:t> </a:t>
            </a:r>
            <a:r>
              <a:rPr lang="en-US" sz="1800" dirty="0" err="1" smtClean="0"/>
              <a:t>kufizimet</a:t>
            </a:r>
            <a:endParaRPr lang="en-US" sz="1800" dirty="0" smtClean="0"/>
          </a:p>
          <a:p>
            <a:r>
              <a:rPr lang="en-US" sz="1800" dirty="0" err="1" smtClean="0"/>
              <a:t>Çështjet</a:t>
            </a:r>
            <a:r>
              <a:rPr lang="en-US" sz="1800" dirty="0" smtClean="0"/>
              <a:t> e </a:t>
            </a:r>
            <a:r>
              <a:rPr lang="en-US" sz="1800" dirty="0" err="1" smtClean="0"/>
              <a:t>përfshira</a:t>
            </a:r>
            <a:r>
              <a:rPr lang="en-US" sz="1800" dirty="0" smtClean="0"/>
              <a:t> me </a:t>
            </a:r>
            <a:r>
              <a:rPr lang="en-US" sz="1800" dirty="0" err="1" smtClean="0"/>
              <a:t>konceptin</a:t>
            </a:r>
            <a:r>
              <a:rPr lang="en-US" sz="1800" dirty="0" smtClean="0"/>
              <a:t> e </a:t>
            </a:r>
            <a:r>
              <a:rPr lang="en-US" sz="1800" dirty="0" err="1" smtClean="0"/>
              <a:t>jetës</a:t>
            </a:r>
            <a:r>
              <a:rPr lang="en-US" sz="1800" dirty="0" smtClean="0"/>
              <a:t> </a:t>
            </a:r>
            <a:r>
              <a:rPr lang="en-US" sz="1800" dirty="0" err="1" smtClean="0"/>
              <a:t>së</a:t>
            </a:r>
            <a:r>
              <a:rPr lang="en-US" sz="1800" dirty="0" smtClean="0"/>
              <a:t> </a:t>
            </a:r>
            <a:r>
              <a:rPr lang="en-US" sz="1800" dirty="0" err="1" smtClean="0"/>
              <a:t>ciklit</a:t>
            </a:r>
            <a:r>
              <a:rPr lang="en-US" sz="1800" dirty="0" smtClean="0"/>
              <a:t> </a:t>
            </a:r>
            <a:r>
              <a:rPr lang="en-US" sz="1800" dirty="0" err="1" smtClean="0"/>
              <a:t>produktit</a:t>
            </a:r>
            <a:r>
              <a:rPr lang="en-US" sz="1800" dirty="0" smtClean="0"/>
              <a:t> </a:t>
            </a:r>
            <a:r>
              <a:rPr lang="en-US" sz="1800" dirty="0" err="1" smtClean="0"/>
              <a:t>përdor</a:t>
            </a:r>
            <a:r>
              <a:rPr lang="en-US" sz="1800" dirty="0" smtClean="0"/>
              <a:t> </a:t>
            </a:r>
            <a:r>
              <a:rPr lang="en-US" sz="1800" dirty="0" err="1" smtClean="0"/>
              <a:t>imet</a:t>
            </a:r>
            <a:r>
              <a:rPr lang="en-US" sz="1800" dirty="0" smtClean="0"/>
              <a:t> </a:t>
            </a:r>
            <a:r>
              <a:rPr lang="en-US" sz="1800" dirty="0" err="1" smtClean="0"/>
              <a:t>dhe</a:t>
            </a:r>
            <a:r>
              <a:rPr lang="en-US" sz="1800" dirty="0" smtClean="0"/>
              <a:t> </a:t>
            </a:r>
            <a:r>
              <a:rPr lang="en-US" sz="1800" dirty="0" err="1" smtClean="0"/>
              <a:t>kufizimete</a:t>
            </a:r>
            <a:r>
              <a:rPr lang="en-US" sz="1800" dirty="0" smtClean="0"/>
              <a:t> </a:t>
            </a:r>
            <a:r>
              <a:rPr lang="en-US" sz="1800" dirty="0" err="1" smtClean="0"/>
              <a:t>saj</a:t>
            </a:r>
            <a:endParaRPr lang="en-US" sz="1800" dirty="0" smtClean="0"/>
          </a:p>
          <a:p>
            <a:r>
              <a:rPr lang="en-US" sz="1600" dirty="0" err="1" smtClean="0"/>
              <a:t>Përdorimet</a:t>
            </a:r>
            <a:r>
              <a:rPr lang="en-US" sz="1600" dirty="0" smtClean="0"/>
              <a:t>  </a:t>
            </a:r>
            <a:r>
              <a:rPr lang="en-US" sz="1600" dirty="0" err="1" smtClean="0"/>
              <a:t>dhe</a:t>
            </a:r>
            <a:r>
              <a:rPr lang="en-US" sz="1600" dirty="0" smtClean="0"/>
              <a:t> </a:t>
            </a:r>
            <a:r>
              <a:rPr lang="en-US" sz="1600" dirty="0" err="1" smtClean="0"/>
              <a:t>kufizimet</a:t>
            </a:r>
            <a:r>
              <a:rPr lang="en-US" sz="1600" dirty="0" smtClean="0"/>
              <a:t> e </a:t>
            </a:r>
            <a:r>
              <a:rPr lang="en-US" sz="1600" dirty="0" err="1" smtClean="0"/>
              <a:t>portofolive</a:t>
            </a:r>
            <a:r>
              <a:rPr lang="en-US" sz="1600" dirty="0" smtClean="0"/>
              <a:t> </a:t>
            </a:r>
            <a:r>
              <a:rPr lang="en-US" sz="1600" dirty="0" err="1" smtClean="0"/>
              <a:t>dhe</a:t>
            </a:r>
            <a:r>
              <a:rPr lang="en-US" sz="1600" dirty="0" smtClean="0"/>
              <a:t>  </a:t>
            </a:r>
            <a:r>
              <a:rPr lang="en-US" sz="1600" dirty="0" err="1" smtClean="0"/>
              <a:t>modeleve</a:t>
            </a:r>
            <a:r>
              <a:rPr lang="en-US" sz="1600" dirty="0" smtClean="0"/>
              <a:t> </a:t>
            </a:r>
            <a:r>
              <a:rPr lang="en-US" sz="1600" dirty="0" err="1" smtClean="0"/>
              <a:t>të</a:t>
            </a:r>
            <a:r>
              <a:rPr lang="en-US" sz="1600" dirty="0" smtClean="0"/>
              <a:t> </a:t>
            </a:r>
            <a:r>
              <a:rPr lang="en-US" sz="1600" dirty="0" err="1" smtClean="0"/>
              <a:t>produktit</a:t>
            </a:r>
            <a:r>
              <a:rPr lang="en-US" sz="1600" dirty="0" smtClean="0"/>
              <a:t>,  </a:t>
            </a:r>
            <a:r>
              <a:rPr lang="en-US" sz="1600" dirty="0" err="1" smtClean="0"/>
              <a:t>vlerësimi</a:t>
            </a:r>
            <a:r>
              <a:rPr lang="en-US" sz="1600" dirty="0" smtClean="0"/>
              <a:t> </a:t>
            </a:r>
            <a:r>
              <a:rPr lang="en-US" sz="1600" dirty="0" err="1" smtClean="0"/>
              <a:t>si</a:t>
            </a:r>
            <a:r>
              <a:rPr lang="en-US" sz="1600" dirty="0" smtClean="0"/>
              <a:t> </a:t>
            </a:r>
            <a:r>
              <a:rPr lang="en-US" sz="1600" dirty="0" err="1" smtClean="0"/>
              <a:t>një</a:t>
            </a:r>
            <a:r>
              <a:rPr lang="en-US" sz="1600" dirty="0" smtClean="0"/>
              <a:t> </a:t>
            </a:r>
            <a:r>
              <a:rPr lang="en-US" sz="1600" dirty="0" err="1" smtClean="0"/>
              <a:t>mjet</a:t>
            </a:r>
            <a:r>
              <a:rPr lang="en-US" sz="1600" dirty="0" smtClean="0"/>
              <a:t> </a:t>
            </a:r>
            <a:r>
              <a:rPr lang="en-US" sz="1600" dirty="0" err="1" smtClean="0"/>
              <a:t>për</a:t>
            </a:r>
            <a:r>
              <a:rPr lang="en-US" sz="1600" dirty="0" smtClean="0"/>
              <a:t> </a:t>
            </a:r>
            <a:r>
              <a:rPr lang="en-US" sz="1600" dirty="0" err="1" smtClean="0"/>
              <a:t>menaxhimine</a:t>
            </a:r>
            <a:r>
              <a:rPr lang="en-US" sz="1600" dirty="0" smtClean="0"/>
              <a:t> </a:t>
            </a:r>
            <a:r>
              <a:rPr lang="en-US" sz="1600" dirty="0" err="1" smtClean="0"/>
              <a:t>grupeve</a:t>
            </a:r>
            <a:r>
              <a:rPr lang="en-US" sz="1600" dirty="0" smtClean="0"/>
              <a:t> </a:t>
            </a:r>
            <a:r>
              <a:rPr lang="en-US" sz="1600" dirty="0" err="1" smtClean="0"/>
              <a:t>të</a:t>
            </a:r>
            <a:r>
              <a:rPr lang="en-US" sz="1600" dirty="0" smtClean="0"/>
              <a:t> </a:t>
            </a:r>
            <a:r>
              <a:rPr lang="en-US" sz="1600" dirty="0" err="1" smtClean="0"/>
              <a:t>produkteve</a:t>
            </a:r>
            <a:endParaRPr lang="en-US" sz="1600" dirty="0" smtClean="0"/>
          </a:p>
          <a:p>
            <a:r>
              <a:rPr lang="en-US" sz="1600" dirty="0" err="1" smtClean="0"/>
              <a:t>Katër</a:t>
            </a:r>
            <a:r>
              <a:rPr lang="en-US" sz="1600" dirty="0" smtClean="0"/>
              <a:t> </a:t>
            </a:r>
            <a:r>
              <a:rPr lang="en-US" sz="1600" dirty="0" err="1" smtClean="0"/>
              <a:t>strategjite</a:t>
            </a:r>
            <a:r>
              <a:rPr lang="en-US" sz="1600" dirty="0" smtClean="0"/>
              <a:t> e </a:t>
            </a:r>
            <a:r>
              <a:rPr lang="en-US" sz="1600" dirty="0" err="1" smtClean="0"/>
              <a:t>Rritjes</a:t>
            </a:r>
            <a:r>
              <a:rPr lang="en-US" sz="1600" dirty="0" smtClean="0"/>
              <a:t> se  </a:t>
            </a:r>
            <a:r>
              <a:rPr lang="en-US" sz="1600" dirty="0" err="1" smtClean="0"/>
              <a:t>produktit</a:t>
            </a:r>
            <a:endParaRPr lang="en-US" sz="1600" dirty="0" smtClean="0"/>
          </a:p>
          <a:p>
            <a:r>
              <a:rPr lang="en-US" sz="1600" dirty="0" err="1" smtClean="0"/>
              <a:t>Çështjet</a:t>
            </a:r>
            <a:r>
              <a:rPr lang="en-US" sz="1600" dirty="0" smtClean="0"/>
              <a:t> </a:t>
            </a:r>
            <a:r>
              <a:rPr lang="en-US" sz="1600" dirty="0" err="1" smtClean="0"/>
              <a:t>etike</a:t>
            </a:r>
            <a:r>
              <a:rPr lang="en-US" sz="1600" dirty="0" smtClean="0"/>
              <a:t> </a:t>
            </a:r>
            <a:r>
              <a:rPr lang="en-US" sz="1600" dirty="0" err="1" smtClean="0"/>
              <a:t>në</a:t>
            </a:r>
            <a:r>
              <a:rPr lang="en-US" sz="1600" dirty="0" smtClean="0"/>
              <a:t> </a:t>
            </a:r>
            <a:r>
              <a:rPr lang="en-US" sz="1600" dirty="0" err="1" smtClean="0"/>
              <a:t>menaxhimin</a:t>
            </a:r>
            <a:r>
              <a:rPr lang="en-US" sz="1600" dirty="0" smtClean="0"/>
              <a:t> e </a:t>
            </a:r>
            <a:r>
              <a:rPr lang="en-US" sz="1600" dirty="0" err="1" smtClean="0"/>
              <a:t>produkteve</a:t>
            </a:r>
            <a:endParaRPr lang="en-US" sz="1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7200900" y="6629400"/>
            <a:ext cx="1905000" cy="228600"/>
          </a:xfrm>
          <a:prstGeom prst="rect">
            <a:avLst/>
          </a:prstGeom>
          <a:noFill/>
          <a:ln w="12700">
            <a:noFill/>
            <a:miter lim="800000"/>
            <a:headEnd/>
            <a:tailEnd/>
          </a:ln>
          <a:effectLst/>
        </p:spPr>
        <p:txBody>
          <a:bodyPr wrap="none" lIns="90488" tIns="44450" rIns="90488" bIns="44450" anchor="ctr"/>
          <a:lstStyle/>
          <a:p>
            <a:pPr algn="r"/>
            <a:r>
              <a:rPr lang="en-US" sz="1000">
                <a:latin typeface="Arial" charset="0"/>
              </a:rPr>
              <a:t>13</a:t>
            </a:r>
          </a:p>
        </p:txBody>
      </p:sp>
      <p:sp>
        <p:nvSpPr>
          <p:cNvPr id="28675" name="Rectangle 3"/>
          <p:cNvSpPr>
            <a:spLocks noChangeArrowheads="1"/>
          </p:cNvSpPr>
          <p:nvPr/>
        </p:nvSpPr>
        <p:spPr bwMode="auto">
          <a:xfrm>
            <a:off x="0" y="6629400"/>
            <a:ext cx="4213225" cy="227013"/>
          </a:xfrm>
          <a:prstGeom prst="rect">
            <a:avLst/>
          </a:prstGeom>
          <a:noFill/>
          <a:ln w="12700">
            <a:noFill/>
            <a:miter lim="800000"/>
            <a:headEnd/>
            <a:tailEnd/>
          </a:ln>
          <a:effectLst/>
        </p:spPr>
        <p:txBody>
          <a:bodyPr wrap="none" lIns="90488" tIns="44450" rIns="90488" bIns="44450" anchor="ctr"/>
          <a:lstStyle/>
          <a:p>
            <a:pPr algn="ctr"/>
            <a:r>
              <a:rPr lang="en-US" sz="1000">
                <a:latin typeface="Arial" charset="0"/>
              </a:rPr>
              <a:t>D Jobber, Principles and Practice of Marketing, © 1998 McGraw-Hill</a:t>
            </a:r>
          </a:p>
        </p:txBody>
      </p:sp>
      <p:sp>
        <p:nvSpPr>
          <p:cNvPr id="28676" name="Rectangle 4"/>
          <p:cNvSpPr>
            <a:spLocks noGrp="1" noChangeArrowheads="1"/>
          </p:cNvSpPr>
          <p:nvPr>
            <p:ph type="title"/>
          </p:nvPr>
        </p:nvSpPr>
        <p:spPr>
          <a:noFill/>
          <a:ln/>
        </p:spPr>
        <p:txBody>
          <a:bodyPr/>
          <a:lstStyle/>
          <a:p>
            <a:pPr>
              <a:lnSpc>
                <a:spcPct val="90000"/>
              </a:lnSpc>
            </a:pPr>
            <a:r>
              <a:rPr lang="en-US"/>
              <a:t>Strategic objectives and the</a:t>
            </a:r>
            <a:br>
              <a:rPr lang="en-US"/>
            </a:br>
            <a:r>
              <a:rPr lang="en-US"/>
              <a:t>Boston Box</a:t>
            </a:r>
          </a:p>
        </p:txBody>
      </p:sp>
      <p:grpSp>
        <p:nvGrpSpPr>
          <p:cNvPr id="28680" name="Group 8"/>
          <p:cNvGrpSpPr>
            <a:grpSpLocks/>
          </p:cNvGrpSpPr>
          <p:nvPr/>
        </p:nvGrpSpPr>
        <p:grpSpPr bwMode="auto">
          <a:xfrm>
            <a:off x="1778000" y="2063750"/>
            <a:ext cx="5589588" cy="3621088"/>
            <a:chOff x="1120" y="1300"/>
            <a:chExt cx="3521" cy="2281"/>
          </a:xfrm>
        </p:grpSpPr>
        <p:sp>
          <p:nvSpPr>
            <p:cNvPr id="28677" name="Rectangle 5"/>
            <p:cNvSpPr>
              <a:spLocks noChangeArrowheads="1"/>
            </p:cNvSpPr>
            <p:nvPr/>
          </p:nvSpPr>
          <p:spPr bwMode="auto">
            <a:xfrm>
              <a:off x="1120" y="1300"/>
              <a:ext cx="3521" cy="2281"/>
            </a:xfrm>
            <a:prstGeom prst="rect">
              <a:avLst/>
            </a:prstGeom>
            <a:solidFill>
              <a:srgbClr val="FFFFCC"/>
            </a:solidFill>
            <a:ln w="25400">
              <a:solidFill>
                <a:schemeClr val="accent2"/>
              </a:solidFill>
              <a:miter lim="800000"/>
              <a:headEnd/>
              <a:tailEnd/>
            </a:ln>
            <a:effectLst/>
          </p:spPr>
          <p:txBody>
            <a:bodyPr wrap="none" anchor="ctr"/>
            <a:lstStyle/>
            <a:p>
              <a:endParaRPr lang="en-US"/>
            </a:p>
          </p:txBody>
        </p:sp>
        <p:sp>
          <p:nvSpPr>
            <p:cNvPr id="28678" name="Line 6"/>
            <p:cNvSpPr>
              <a:spLocks noChangeShapeType="1"/>
            </p:cNvSpPr>
            <p:nvPr/>
          </p:nvSpPr>
          <p:spPr bwMode="auto">
            <a:xfrm>
              <a:off x="1127" y="2440"/>
              <a:ext cx="3505" cy="0"/>
            </a:xfrm>
            <a:prstGeom prst="line">
              <a:avLst/>
            </a:prstGeom>
            <a:noFill/>
            <a:ln w="25400">
              <a:solidFill>
                <a:schemeClr val="accent2"/>
              </a:solidFill>
              <a:round/>
              <a:headEnd/>
              <a:tailEnd/>
            </a:ln>
            <a:effectLst/>
          </p:spPr>
          <p:txBody>
            <a:bodyPr wrap="none" anchor="ctr"/>
            <a:lstStyle/>
            <a:p>
              <a:endParaRPr lang="en-US"/>
            </a:p>
          </p:txBody>
        </p:sp>
        <p:sp>
          <p:nvSpPr>
            <p:cNvPr id="28679" name="Line 7"/>
            <p:cNvSpPr>
              <a:spLocks noChangeShapeType="1"/>
            </p:cNvSpPr>
            <p:nvPr/>
          </p:nvSpPr>
          <p:spPr bwMode="auto">
            <a:xfrm>
              <a:off x="2880" y="1304"/>
              <a:ext cx="0" cy="2272"/>
            </a:xfrm>
            <a:prstGeom prst="line">
              <a:avLst/>
            </a:prstGeom>
            <a:noFill/>
            <a:ln w="25400">
              <a:solidFill>
                <a:schemeClr val="accent2"/>
              </a:solidFill>
              <a:round/>
              <a:headEnd/>
              <a:tailEnd/>
            </a:ln>
            <a:effectLst/>
          </p:spPr>
          <p:txBody>
            <a:bodyPr wrap="none" anchor="ctr"/>
            <a:lstStyle/>
            <a:p>
              <a:endParaRPr lang="en-US"/>
            </a:p>
          </p:txBody>
        </p:sp>
      </p:grpSp>
      <p:grpSp>
        <p:nvGrpSpPr>
          <p:cNvPr id="28685" name="Group 13"/>
          <p:cNvGrpSpPr>
            <a:grpSpLocks/>
          </p:cNvGrpSpPr>
          <p:nvPr/>
        </p:nvGrpSpPr>
        <p:grpSpPr bwMode="auto">
          <a:xfrm>
            <a:off x="4572000" y="1390650"/>
            <a:ext cx="3722688" cy="2479675"/>
            <a:chOff x="2880" y="876"/>
            <a:chExt cx="2345" cy="1562"/>
          </a:xfrm>
        </p:grpSpPr>
        <p:sp>
          <p:nvSpPr>
            <p:cNvPr id="28681" name="Rectangle 9"/>
            <p:cNvSpPr>
              <a:spLocks noChangeArrowheads="1"/>
            </p:cNvSpPr>
            <p:nvPr/>
          </p:nvSpPr>
          <p:spPr bwMode="auto">
            <a:xfrm>
              <a:off x="2880" y="876"/>
              <a:ext cx="2336" cy="1562"/>
            </a:xfrm>
            <a:prstGeom prst="rect">
              <a:avLst/>
            </a:prstGeom>
            <a:solidFill>
              <a:srgbClr val="FFFFCC"/>
            </a:solidFill>
            <a:ln w="25400">
              <a:solidFill>
                <a:schemeClr val="accent2"/>
              </a:solidFill>
              <a:miter lim="800000"/>
              <a:headEnd/>
              <a:tailEnd/>
            </a:ln>
            <a:effectLst>
              <a:outerShdw dist="107763" dir="2700000" algn="ctr" rotWithShape="0">
                <a:schemeClr val="bg2"/>
              </a:outerShdw>
            </a:effectLst>
          </p:spPr>
          <p:txBody>
            <a:bodyPr wrap="none" anchor="ctr"/>
            <a:lstStyle/>
            <a:p>
              <a:endParaRPr lang="en-US"/>
            </a:p>
          </p:txBody>
        </p:sp>
        <p:grpSp>
          <p:nvGrpSpPr>
            <p:cNvPr id="28684" name="Group 12"/>
            <p:cNvGrpSpPr>
              <a:grpSpLocks/>
            </p:cNvGrpSpPr>
            <p:nvPr/>
          </p:nvGrpSpPr>
          <p:grpSpPr bwMode="auto">
            <a:xfrm>
              <a:off x="2910" y="905"/>
              <a:ext cx="2315" cy="1501"/>
              <a:chOff x="2910" y="905"/>
              <a:chExt cx="2315" cy="1501"/>
            </a:xfrm>
          </p:grpSpPr>
          <p:sp>
            <p:nvSpPr>
              <p:cNvPr id="28682" name="Rectangle 10"/>
              <p:cNvSpPr>
                <a:spLocks noChangeArrowheads="1"/>
              </p:cNvSpPr>
              <p:nvPr/>
            </p:nvSpPr>
            <p:spPr bwMode="auto">
              <a:xfrm>
                <a:off x="2913" y="1234"/>
                <a:ext cx="2312" cy="1172"/>
              </a:xfrm>
              <a:prstGeom prst="rect">
                <a:avLst/>
              </a:prstGeom>
              <a:noFill/>
              <a:ln w="12700">
                <a:noFill/>
                <a:miter lim="800000"/>
                <a:headEnd/>
                <a:tailEnd/>
              </a:ln>
              <a:effectLst/>
            </p:spPr>
            <p:txBody>
              <a:bodyPr lIns="90488" tIns="44450" rIns="90488" bIns="44450"/>
              <a:lstStyle/>
              <a:p>
                <a:pPr marL="342900" indent="-342900" defTabSz="762000">
                  <a:spcBef>
                    <a:spcPct val="20000"/>
                  </a:spcBef>
                  <a:buClr>
                    <a:schemeClr val="accent2"/>
                  </a:buClr>
                  <a:buSzPct val="60000"/>
                  <a:buFont typeface="Monotype Sorts" pitchFamily="2" charset="2"/>
                  <a:buChar char="l"/>
                </a:pPr>
                <a:r>
                  <a:rPr lang="en-US" sz="2000" b="1">
                    <a:latin typeface="Arial" charset="0"/>
                  </a:rPr>
                  <a:t>Build</a:t>
                </a:r>
                <a:r>
                  <a:rPr lang="en-US" sz="2000">
                    <a:latin typeface="Arial" charset="0"/>
                  </a:rPr>
                  <a:t> selectively</a:t>
                </a:r>
              </a:p>
              <a:p>
                <a:pPr marL="342900" indent="-342900" defTabSz="762000">
                  <a:spcBef>
                    <a:spcPct val="20000"/>
                  </a:spcBef>
                  <a:buClr>
                    <a:schemeClr val="accent2"/>
                  </a:buClr>
                  <a:buSzPct val="60000"/>
                  <a:buFont typeface="Monotype Sorts" pitchFamily="2" charset="2"/>
                  <a:buChar char="l"/>
                </a:pPr>
                <a:r>
                  <a:rPr lang="en-US" sz="2000">
                    <a:latin typeface="Arial" charset="0"/>
                  </a:rPr>
                  <a:t>Focus on defendable </a:t>
                </a:r>
                <a:r>
                  <a:rPr lang="en-US" sz="2000" b="1">
                    <a:latin typeface="Arial" charset="0"/>
                  </a:rPr>
                  <a:t>niche</a:t>
                </a:r>
                <a:r>
                  <a:rPr lang="en-US" sz="2000">
                    <a:latin typeface="Arial" charset="0"/>
                  </a:rPr>
                  <a:t> where dominance can be achieved</a:t>
                </a:r>
              </a:p>
              <a:p>
                <a:pPr marL="342900" indent="-342900" defTabSz="762000">
                  <a:spcBef>
                    <a:spcPct val="20000"/>
                  </a:spcBef>
                  <a:buClr>
                    <a:schemeClr val="accent2"/>
                  </a:buClr>
                  <a:buSzPct val="60000"/>
                  <a:buFont typeface="Monotype Sorts" pitchFamily="2" charset="2"/>
                  <a:buChar char="l"/>
                </a:pPr>
                <a:r>
                  <a:rPr lang="en-US" sz="2000" b="1">
                    <a:latin typeface="Arial" charset="0"/>
                  </a:rPr>
                  <a:t>Harvest</a:t>
                </a:r>
                <a:r>
                  <a:rPr lang="en-US" sz="2000">
                    <a:latin typeface="Arial" charset="0"/>
                  </a:rPr>
                  <a:t> or </a:t>
                </a:r>
                <a:r>
                  <a:rPr lang="en-US" sz="2000" b="1">
                    <a:latin typeface="Arial" charset="0"/>
                  </a:rPr>
                  <a:t>divest</a:t>
                </a:r>
                <a:r>
                  <a:rPr lang="en-US" sz="2000">
                    <a:latin typeface="Arial" charset="0"/>
                  </a:rPr>
                  <a:t> the rest</a:t>
                </a:r>
              </a:p>
            </p:txBody>
          </p:sp>
          <p:sp>
            <p:nvSpPr>
              <p:cNvPr id="28683" name="Rectangle 11"/>
              <p:cNvSpPr>
                <a:spLocks noChangeArrowheads="1"/>
              </p:cNvSpPr>
              <p:nvPr/>
            </p:nvSpPr>
            <p:spPr bwMode="auto">
              <a:xfrm>
                <a:off x="2910" y="905"/>
                <a:ext cx="1952" cy="333"/>
              </a:xfrm>
              <a:prstGeom prst="rect">
                <a:avLst/>
              </a:prstGeom>
              <a:noFill/>
              <a:ln w="12700">
                <a:noFill/>
                <a:miter lim="800000"/>
                <a:headEnd/>
                <a:tailEnd/>
              </a:ln>
              <a:effectLst/>
            </p:spPr>
            <p:txBody>
              <a:bodyPr wrap="none" lIns="90488" tIns="44450" rIns="90488" bIns="44450">
                <a:spAutoFit/>
              </a:bodyPr>
              <a:lstStyle/>
              <a:p>
                <a:pPr defTabSz="762000"/>
                <a:r>
                  <a:rPr lang="en-US" sz="2800" b="1">
                    <a:latin typeface="Arial" charset="0"/>
                  </a:rPr>
                  <a:t>Problem children</a:t>
                </a:r>
              </a:p>
            </p:txBody>
          </p:sp>
        </p:grpSp>
      </p:grpSp>
      <p:grpSp>
        <p:nvGrpSpPr>
          <p:cNvPr id="28688" name="Group 16"/>
          <p:cNvGrpSpPr>
            <a:grpSpLocks/>
          </p:cNvGrpSpPr>
          <p:nvPr/>
        </p:nvGrpSpPr>
        <p:grpSpPr bwMode="auto">
          <a:xfrm>
            <a:off x="4665663" y="3981450"/>
            <a:ext cx="2833687" cy="1230313"/>
            <a:chOff x="2939" y="2508"/>
            <a:chExt cx="1785" cy="775"/>
          </a:xfrm>
        </p:grpSpPr>
        <p:sp>
          <p:nvSpPr>
            <p:cNvPr id="28686" name="Rectangle 14"/>
            <p:cNvSpPr>
              <a:spLocks noChangeArrowheads="1"/>
            </p:cNvSpPr>
            <p:nvPr/>
          </p:nvSpPr>
          <p:spPr bwMode="auto">
            <a:xfrm>
              <a:off x="2939" y="2802"/>
              <a:ext cx="1785" cy="481"/>
            </a:xfrm>
            <a:prstGeom prst="rect">
              <a:avLst/>
            </a:prstGeom>
            <a:noFill/>
            <a:ln w="12700">
              <a:noFill/>
              <a:miter lim="800000"/>
              <a:headEnd/>
              <a:tailEnd/>
            </a:ln>
            <a:effectLst/>
          </p:spPr>
          <p:txBody>
            <a:bodyPr lIns="90488" tIns="44450" rIns="90488" bIns="44450">
              <a:spAutoFit/>
            </a:bodyPr>
            <a:lstStyle/>
            <a:p>
              <a:pPr marL="176213" indent="-176213" defTabSz="762000">
                <a:lnSpc>
                  <a:spcPct val="90000"/>
                </a:lnSpc>
                <a:spcBef>
                  <a:spcPct val="20000"/>
                </a:spcBef>
                <a:buClr>
                  <a:schemeClr val="accent2"/>
                </a:buClr>
                <a:buSzPct val="60000"/>
                <a:buFont typeface="Monotype Sorts" pitchFamily="2" charset="2"/>
                <a:buChar char="l"/>
              </a:pPr>
              <a:r>
                <a:rPr lang="en-US" sz="1400" b="1">
                  <a:latin typeface="Arial" charset="0"/>
                </a:rPr>
                <a:t>Harvest</a:t>
              </a:r>
              <a:r>
                <a:rPr lang="en-US" sz="1400">
                  <a:latin typeface="Arial" charset="0"/>
                </a:rPr>
                <a:t> or</a:t>
              </a:r>
            </a:p>
            <a:p>
              <a:pPr marL="176213" indent="-176213" defTabSz="762000">
                <a:lnSpc>
                  <a:spcPct val="90000"/>
                </a:lnSpc>
                <a:spcBef>
                  <a:spcPct val="20000"/>
                </a:spcBef>
                <a:buClr>
                  <a:schemeClr val="accent2"/>
                </a:buClr>
                <a:buSzPct val="60000"/>
                <a:buFont typeface="Monotype Sorts" pitchFamily="2" charset="2"/>
                <a:buChar char="l"/>
              </a:pPr>
              <a:r>
                <a:rPr lang="en-US" sz="1400" b="1">
                  <a:latin typeface="Arial" charset="0"/>
                </a:rPr>
                <a:t>Divest</a:t>
              </a:r>
              <a:r>
                <a:rPr lang="en-US" sz="1400">
                  <a:latin typeface="Arial" charset="0"/>
                </a:rPr>
                <a:t> or</a:t>
              </a:r>
            </a:p>
            <a:p>
              <a:pPr marL="176213" indent="-176213" defTabSz="762000">
                <a:lnSpc>
                  <a:spcPct val="90000"/>
                </a:lnSpc>
                <a:spcBef>
                  <a:spcPct val="20000"/>
                </a:spcBef>
                <a:buClr>
                  <a:schemeClr val="accent2"/>
                </a:buClr>
                <a:buSzPct val="60000"/>
                <a:buFont typeface="Monotype Sorts" pitchFamily="2" charset="2"/>
                <a:buChar char="l"/>
              </a:pPr>
              <a:r>
                <a:rPr lang="en-US" sz="1400">
                  <a:latin typeface="Arial" charset="0"/>
                </a:rPr>
                <a:t>Focus on defendable </a:t>
              </a:r>
              <a:r>
                <a:rPr lang="en-US" sz="1400" b="1">
                  <a:latin typeface="Arial" charset="0"/>
                </a:rPr>
                <a:t>niche</a:t>
              </a:r>
            </a:p>
          </p:txBody>
        </p:sp>
        <p:sp>
          <p:nvSpPr>
            <p:cNvPr id="28687" name="Rectangle 15"/>
            <p:cNvSpPr>
              <a:spLocks noChangeArrowheads="1"/>
            </p:cNvSpPr>
            <p:nvPr/>
          </p:nvSpPr>
          <p:spPr bwMode="auto">
            <a:xfrm>
              <a:off x="2939" y="2508"/>
              <a:ext cx="458" cy="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Dogs</a:t>
              </a:r>
            </a:p>
          </p:txBody>
        </p:sp>
      </p:grpSp>
      <p:grpSp>
        <p:nvGrpSpPr>
          <p:cNvPr id="28691" name="Group 19"/>
          <p:cNvGrpSpPr>
            <a:grpSpLocks/>
          </p:cNvGrpSpPr>
          <p:nvPr/>
        </p:nvGrpSpPr>
        <p:grpSpPr bwMode="auto">
          <a:xfrm>
            <a:off x="1830388" y="2162175"/>
            <a:ext cx="2833687" cy="1525588"/>
            <a:chOff x="1153" y="1362"/>
            <a:chExt cx="1785" cy="961"/>
          </a:xfrm>
        </p:grpSpPr>
        <p:sp>
          <p:nvSpPr>
            <p:cNvPr id="28689" name="Rectangle 17"/>
            <p:cNvSpPr>
              <a:spLocks noChangeArrowheads="1"/>
            </p:cNvSpPr>
            <p:nvPr/>
          </p:nvSpPr>
          <p:spPr bwMode="auto">
            <a:xfrm>
              <a:off x="1153" y="1600"/>
              <a:ext cx="1785" cy="723"/>
            </a:xfrm>
            <a:prstGeom prst="rect">
              <a:avLst/>
            </a:prstGeom>
            <a:noFill/>
            <a:ln w="12700">
              <a:noFill/>
              <a:miter lim="800000"/>
              <a:headEnd/>
              <a:tailEnd/>
            </a:ln>
            <a:effectLst/>
          </p:spPr>
          <p:txBody>
            <a:bodyPr lIns="90488" tIns="44450" rIns="90488" bIns="44450">
              <a:spAutoFit/>
            </a:bodyPr>
            <a:lstStyle/>
            <a:p>
              <a:pPr marL="176213" indent="-176213" defTabSz="762000">
                <a:lnSpc>
                  <a:spcPct val="90000"/>
                </a:lnSpc>
                <a:spcBef>
                  <a:spcPct val="20000"/>
                </a:spcBef>
                <a:buClr>
                  <a:schemeClr val="accent2"/>
                </a:buClr>
                <a:buSzPct val="60000"/>
                <a:buFont typeface="Monotype Sorts" pitchFamily="2" charset="2"/>
                <a:buChar char="l"/>
              </a:pPr>
              <a:r>
                <a:rPr lang="en-US" sz="1400" b="1">
                  <a:latin typeface="Arial" charset="0"/>
                </a:rPr>
                <a:t>Build</a:t>
              </a:r>
              <a:r>
                <a:rPr lang="en-US" sz="1400">
                  <a:latin typeface="Arial" charset="0"/>
                </a:rPr>
                <a:t> sales and/or market share</a:t>
              </a:r>
            </a:p>
            <a:p>
              <a:pPr marL="176213" indent="-176213" defTabSz="762000">
                <a:lnSpc>
                  <a:spcPct val="90000"/>
                </a:lnSpc>
                <a:spcBef>
                  <a:spcPct val="20000"/>
                </a:spcBef>
                <a:buClr>
                  <a:schemeClr val="accent2"/>
                </a:buClr>
                <a:buSzPct val="60000"/>
                <a:buFont typeface="Monotype Sorts" pitchFamily="2" charset="2"/>
                <a:buChar char="l"/>
              </a:pPr>
              <a:r>
                <a:rPr lang="en-US" sz="1400">
                  <a:latin typeface="Arial" charset="0"/>
                </a:rPr>
                <a:t>Invest to maintain/increase leadership position</a:t>
              </a:r>
            </a:p>
            <a:p>
              <a:pPr marL="176213" indent="-176213" defTabSz="762000">
                <a:lnSpc>
                  <a:spcPct val="90000"/>
                </a:lnSpc>
                <a:spcBef>
                  <a:spcPct val="20000"/>
                </a:spcBef>
                <a:buClr>
                  <a:schemeClr val="accent2"/>
                </a:buClr>
                <a:buSzPct val="60000"/>
                <a:buFont typeface="Monotype Sorts" pitchFamily="2" charset="2"/>
                <a:buChar char="l"/>
              </a:pPr>
              <a:r>
                <a:rPr lang="en-US" sz="1400">
                  <a:latin typeface="Arial" charset="0"/>
                </a:rPr>
                <a:t>Repel competitive challenges</a:t>
              </a:r>
            </a:p>
          </p:txBody>
        </p:sp>
        <p:sp>
          <p:nvSpPr>
            <p:cNvPr id="28690" name="Rectangle 18"/>
            <p:cNvSpPr>
              <a:spLocks noChangeArrowheads="1"/>
            </p:cNvSpPr>
            <p:nvPr/>
          </p:nvSpPr>
          <p:spPr bwMode="auto">
            <a:xfrm>
              <a:off x="1153" y="1362"/>
              <a:ext cx="458" cy="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Stars</a:t>
              </a:r>
            </a:p>
          </p:txBody>
        </p:sp>
      </p:grpSp>
      <p:grpSp>
        <p:nvGrpSpPr>
          <p:cNvPr id="28694" name="Group 22"/>
          <p:cNvGrpSpPr>
            <a:grpSpLocks/>
          </p:cNvGrpSpPr>
          <p:nvPr/>
        </p:nvGrpSpPr>
        <p:grpSpPr bwMode="auto">
          <a:xfrm>
            <a:off x="14288" y="39688"/>
            <a:ext cx="107950" cy="82550"/>
            <a:chOff x="9" y="25"/>
            <a:chExt cx="68" cy="52"/>
          </a:xfrm>
        </p:grpSpPr>
        <p:sp>
          <p:nvSpPr>
            <p:cNvPr id="28692" name="Line 20"/>
            <p:cNvSpPr>
              <a:spLocks noChangeShapeType="1"/>
            </p:cNvSpPr>
            <p:nvPr/>
          </p:nvSpPr>
          <p:spPr bwMode="auto">
            <a:xfrm>
              <a:off x="43" y="25"/>
              <a:ext cx="0" cy="52"/>
            </a:xfrm>
            <a:prstGeom prst="line">
              <a:avLst/>
            </a:prstGeom>
            <a:noFill/>
            <a:ln w="12700">
              <a:solidFill>
                <a:srgbClr val="FF0033"/>
              </a:solidFill>
              <a:round/>
              <a:headEnd/>
              <a:tailEnd/>
            </a:ln>
            <a:effectLst/>
          </p:spPr>
          <p:txBody>
            <a:bodyPr wrap="none" anchor="ctr"/>
            <a:lstStyle/>
            <a:p>
              <a:endParaRPr lang="en-US"/>
            </a:p>
          </p:txBody>
        </p:sp>
        <p:sp>
          <p:nvSpPr>
            <p:cNvPr id="28693" name="Line 21"/>
            <p:cNvSpPr>
              <a:spLocks noChangeShapeType="1"/>
            </p:cNvSpPr>
            <p:nvPr/>
          </p:nvSpPr>
          <p:spPr bwMode="auto">
            <a:xfrm flipH="1">
              <a:off x="9" y="51"/>
              <a:ext cx="68" cy="0"/>
            </a:xfrm>
            <a:prstGeom prst="line">
              <a:avLst/>
            </a:prstGeom>
            <a:noFill/>
            <a:ln w="12700">
              <a:solidFill>
                <a:srgbClr val="FF0033"/>
              </a:solidFill>
              <a:round/>
              <a:headEnd/>
              <a:tailEnd/>
            </a:ln>
            <a:effectLst/>
          </p:spPr>
          <p:txBody>
            <a:bodyPr wrap="none" anchor="ctr"/>
            <a:lstStyle/>
            <a:p>
              <a:endParaRPr lang="en-US"/>
            </a:p>
          </p:txBody>
        </p:sp>
      </p:grpSp>
      <p:grpSp>
        <p:nvGrpSpPr>
          <p:cNvPr id="28697" name="Group 25"/>
          <p:cNvGrpSpPr>
            <a:grpSpLocks/>
          </p:cNvGrpSpPr>
          <p:nvPr/>
        </p:nvGrpSpPr>
        <p:grpSpPr bwMode="auto">
          <a:xfrm>
            <a:off x="1830388" y="3854450"/>
            <a:ext cx="2609850" cy="1858963"/>
            <a:chOff x="1153" y="2428"/>
            <a:chExt cx="1644" cy="1171"/>
          </a:xfrm>
        </p:grpSpPr>
        <p:sp>
          <p:nvSpPr>
            <p:cNvPr id="28695" name="Rectangle 23"/>
            <p:cNvSpPr>
              <a:spLocks noChangeArrowheads="1"/>
            </p:cNvSpPr>
            <p:nvPr/>
          </p:nvSpPr>
          <p:spPr bwMode="auto">
            <a:xfrm>
              <a:off x="1153" y="2634"/>
              <a:ext cx="1644" cy="965"/>
            </a:xfrm>
            <a:prstGeom prst="rect">
              <a:avLst/>
            </a:prstGeom>
            <a:noFill/>
            <a:ln w="12700">
              <a:noFill/>
              <a:miter lim="800000"/>
              <a:headEnd/>
              <a:tailEnd/>
            </a:ln>
            <a:effectLst/>
          </p:spPr>
          <p:txBody>
            <a:bodyPr lIns="90488" tIns="44450" rIns="90488" bIns="44450">
              <a:spAutoFit/>
            </a:bodyPr>
            <a:lstStyle/>
            <a:p>
              <a:pPr marL="176213" indent="-176213" defTabSz="762000">
                <a:lnSpc>
                  <a:spcPct val="90000"/>
                </a:lnSpc>
                <a:spcBef>
                  <a:spcPct val="20000"/>
                </a:spcBef>
                <a:buClr>
                  <a:schemeClr val="accent2"/>
                </a:buClr>
                <a:buSzPct val="60000"/>
                <a:buFont typeface="Monotype Sorts" pitchFamily="2" charset="2"/>
                <a:buChar char="l"/>
              </a:pPr>
              <a:r>
                <a:rPr lang="en-US" sz="1400" b="1">
                  <a:latin typeface="Arial" charset="0"/>
                </a:rPr>
                <a:t>Hold</a:t>
              </a:r>
              <a:r>
                <a:rPr lang="en-US" sz="1400">
                  <a:latin typeface="Arial" charset="0"/>
                </a:rPr>
                <a:t> sales and/or market share</a:t>
              </a:r>
            </a:p>
            <a:p>
              <a:pPr marL="176213" indent="-176213" defTabSz="762000">
                <a:lnSpc>
                  <a:spcPct val="90000"/>
                </a:lnSpc>
                <a:spcBef>
                  <a:spcPct val="20000"/>
                </a:spcBef>
                <a:buClr>
                  <a:schemeClr val="accent2"/>
                </a:buClr>
                <a:buSzPct val="60000"/>
                <a:buFont typeface="Monotype Sorts" pitchFamily="2" charset="2"/>
                <a:buChar char="l"/>
              </a:pPr>
              <a:r>
                <a:rPr lang="en-US" sz="1400">
                  <a:latin typeface="Arial" charset="0"/>
                </a:rPr>
                <a:t>Defend position</a:t>
              </a:r>
            </a:p>
            <a:p>
              <a:pPr marL="176213" indent="-176213" defTabSz="762000">
                <a:lnSpc>
                  <a:spcPct val="90000"/>
                </a:lnSpc>
                <a:spcBef>
                  <a:spcPct val="20000"/>
                </a:spcBef>
                <a:buClr>
                  <a:schemeClr val="accent2"/>
                </a:buClr>
                <a:buSzPct val="60000"/>
                <a:buFont typeface="Monotype Sorts" pitchFamily="2" charset="2"/>
                <a:buChar char="l"/>
              </a:pPr>
              <a:r>
                <a:rPr lang="en-US" sz="1400">
                  <a:latin typeface="Arial" charset="0"/>
                </a:rPr>
                <a:t>Use excess cash to support stars, selected problem children and new product development</a:t>
              </a:r>
            </a:p>
          </p:txBody>
        </p:sp>
        <p:sp>
          <p:nvSpPr>
            <p:cNvPr id="28696" name="Rectangle 24"/>
            <p:cNvSpPr>
              <a:spLocks noChangeArrowheads="1"/>
            </p:cNvSpPr>
            <p:nvPr/>
          </p:nvSpPr>
          <p:spPr bwMode="auto">
            <a:xfrm>
              <a:off x="1153" y="2428"/>
              <a:ext cx="826" cy="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Cash cows</a:t>
              </a:r>
            </a:p>
          </p:txBody>
        </p:sp>
      </p:gr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7200900" y="6629400"/>
            <a:ext cx="1905000" cy="228600"/>
          </a:xfrm>
          <a:prstGeom prst="rect">
            <a:avLst/>
          </a:prstGeom>
          <a:noFill/>
          <a:ln w="12700">
            <a:noFill/>
            <a:miter lim="800000"/>
            <a:headEnd/>
            <a:tailEnd/>
          </a:ln>
          <a:effectLst/>
        </p:spPr>
        <p:txBody>
          <a:bodyPr wrap="none" lIns="90488" tIns="44450" rIns="90488" bIns="44450" anchor="ctr"/>
          <a:lstStyle/>
          <a:p>
            <a:pPr algn="r"/>
            <a:r>
              <a:rPr lang="en-US" sz="1000">
                <a:latin typeface="Arial" charset="0"/>
              </a:rPr>
              <a:t>14</a:t>
            </a:r>
          </a:p>
        </p:txBody>
      </p:sp>
      <p:sp>
        <p:nvSpPr>
          <p:cNvPr id="30723" name="Rectangle 3"/>
          <p:cNvSpPr>
            <a:spLocks noChangeArrowheads="1"/>
          </p:cNvSpPr>
          <p:nvPr/>
        </p:nvSpPr>
        <p:spPr bwMode="auto">
          <a:xfrm>
            <a:off x="0" y="6629400"/>
            <a:ext cx="4213225" cy="227013"/>
          </a:xfrm>
          <a:prstGeom prst="rect">
            <a:avLst/>
          </a:prstGeom>
          <a:noFill/>
          <a:ln w="12700">
            <a:noFill/>
            <a:miter lim="800000"/>
            <a:headEnd/>
            <a:tailEnd/>
          </a:ln>
          <a:effectLst/>
        </p:spPr>
        <p:txBody>
          <a:bodyPr wrap="none" lIns="90488" tIns="44450" rIns="90488" bIns="44450" anchor="ctr"/>
          <a:lstStyle/>
          <a:p>
            <a:pPr algn="ctr"/>
            <a:r>
              <a:rPr lang="en-US" sz="1000">
                <a:latin typeface="Arial" charset="0"/>
              </a:rPr>
              <a:t>D Jobber, Principles and Practice of Marketing, © 1998 McGraw-Hill</a:t>
            </a:r>
          </a:p>
        </p:txBody>
      </p:sp>
      <p:sp>
        <p:nvSpPr>
          <p:cNvPr id="30724" name="Rectangle 4"/>
          <p:cNvSpPr>
            <a:spLocks noGrp="1" noChangeArrowheads="1"/>
          </p:cNvSpPr>
          <p:nvPr>
            <p:ph type="title"/>
          </p:nvPr>
        </p:nvSpPr>
        <p:spPr>
          <a:noFill/>
          <a:ln/>
        </p:spPr>
        <p:txBody>
          <a:bodyPr/>
          <a:lstStyle/>
          <a:p>
            <a:pPr>
              <a:lnSpc>
                <a:spcPct val="90000"/>
              </a:lnSpc>
            </a:pPr>
            <a:r>
              <a:rPr lang="en-US"/>
              <a:t>Strategic objectives and the</a:t>
            </a:r>
            <a:br>
              <a:rPr lang="en-US"/>
            </a:br>
            <a:r>
              <a:rPr lang="en-US"/>
              <a:t>Boston Box</a:t>
            </a:r>
          </a:p>
        </p:txBody>
      </p:sp>
      <p:grpSp>
        <p:nvGrpSpPr>
          <p:cNvPr id="30728" name="Group 8"/>
          <p:cNvGrpSpPr>
            <a:grpSpLocks/>
          </p:cNvGrpSpPr>
          <p:nvPr/>
        </p:nvGrpSpPr>
        <p:grpSpPr bwMode="auto">
          <a:xfrm>
            <a:off x="1778000" y="2063750"/>
            <a:ext cx="5589588" cy="3621088"/>
            <a:chOff x="1120" y="1300"/>
            <a:chExt cx="3521" cy="2281"/>
          </a:xfrm>
        </p:grpSpPr>
        <p:sp>
          <p:nvSpPr>
            <p:cNvPr id="30725" name="Rectangle 5"/>
            <p:cNvSpPr>
              <a:spLocks noChangeArrowheads="1"/>
            </p:cNvSpPr>
            <p:nvPr/>
          </p:nvSpPr>
          <p:spPr bwMode="auto">
            <a:xfrm>
              <a:off x="1120" y="1300"/>
              <a:ext cx="3521" cy="2281"/>
            </a:xfrm>
            <a:prstGeom prst="rect">
              <a:avLst/>
            </a:prstGeom>
            <a:solidFill>
              <a:srgbClr val="FFFFCC"/>
            </a:solidFill>
            <a:ln w="25400">
              <a:solidFill>
                <a:schemeClr val="accent2"/>
              </a:solidFill>
              <a:miter lim="800000"/>
              <a:headEnd/>
              <a:tailEnd/>
            </a:ln>
            <a:effectLst/>
          </p:spPr>
          <p:txBody>
            <a:bodyPr wrap="none" anchor="ctr"/>
            <a:lstStyle/>
            <a:p>
              <a:endParaRPr lang="en-US"/>
            </a:p>
          </p:txBody>
        </p:sp>
        <p:sp>
          <p:nvSpPr>
            <p:cNvPr id="30726" name="Line 6"/>
            <p:cNvSpPr>
              <a:spLocks noChangeShapeType="1"/>
            </p:cNvSpPr>
            <p:nvPr/>
          </p:nvSpPr>
          <p:spPr bwMode="auto">
            <a:xfrm>
              <a:off x="1127" y="2440"/>
              <a:ext cx="3505" cy="0"/>
            </a:xfrm>
            <a:prstGeom prst="line">
              <a:avLst/>
            </a:prstGeom>
            <a:noFill/>
            <a:ln w="25400">
              <a:solidFill>
                <a:schemeClr val="accent2"/>
              </a:solidFill>
              <a:round/>
              <a:headEnd/>
              <a:tailEnd/>
            </a:ln>
            <a:effectLst/>
          </p:spPr>
          <p:txBody>
            <a:bodyPr wrap="none" anchor="ctr"/>
            <a:lstStyle/>
            <a:p>
              <a:endParaRPr lang="en-US"/>
            </a:p>
          </p:txBody>
        </p:sp>
        <p:sp>
          <p:nvSpPr>
            <p:cNvPr id="30727" name="Line 7"/>
            <p:cNvSpPr>
              <a:spLocks noChangeShapeType="1"/>
            </p:cNvSpPr>
            <p:nvPr/>
          </p:nvSpPr>
          <p:spPr bwMode="auto">
            <a:xfrm>
              <a:off x="2880" y="1304"/>
              <a:ext cx="0" cy="2272"/>
            </a:xfrm>
            <a:prstGeom prst="line">
              <a:avLst/>
            </a:prstGeom>
            <a:noFill/>
            <a:ln w="25400">
              <a:solidFill>
                <a:schemeClr val="accent2"/>
              </a:solidFill>
              <a:round/>
              <a:headEnd/>
              <a:tailEnd/>
            </a:ln>
            <a:effectLst/>
          </p:spPr>
          <p:txBody>
            <a:bodyPr wrap="none" anchor="ctr"/>
            <a:lstStyle/>
            <a:p>
              <a:endParaRPr lang="en-US"/>
            </a:p>
          </p:txBody>
        </p:sp>
      </p:grpSp>
      <p:sp>
        <p:nvSpPr>
          <p:cNvPr id="30729" name="Rectangle 9"/>
          <p:cNvSpPr>
            <a:spLocks noChangeArrowheads="1"/>
          </p:cNvSpPr>
          <p:nvPr/>
        </p:nvSpPr>
        <p:spPr bwMode="auto">
          <a:xfrm>
            <a:off x="850900" y="3870325"/>
            <a:ext cx="3708400" cy="2479675"/>
          </a:xfrm>
          <a:prstGeom prst="rect">
            <a:avLst/>
          </a:prstGeom>
          <a:solidFill>
            <a:srgbClr val="FFFFCC"/>
          </a:solidFill>
          <a:ln w="25400">
            <a:solidFill>
              <a:schemeClr val="accent2"/>
            </a:solidFill>
            <a:miter lim="800000"/>
            <a:headEnd/>
            <a:tailEnd/>
          </a:ln>
          <a:effectLst>
            <a:outerShdw dist="107763" dir="2700000" algn="ctr" rotWithShape="0">
              <a:schemeClr val="bg2"/>
            </a:outerShdw>
          </a:effectLst>
        </p:spPr>
        <p:txBody>
          <a:bodyPr wrap="none" anchor="ctr"/>
          <a:lstStyle/>
          <a:p>
            <a:endParaRPr lang="en-US"/>
          </a:p>
        </p:txBody>
      </p:sp>
      <p:grpSp>
        <p:nvGrpSpPr>
          <p:cNvPr id="30732" name="Group 12"/>
          <p:cNvGrpSpPr>
            <a:grpSpLocks/>
          </p:cNvGrpSpPr>
          <p:nvPr/>
        </p:nvGrpSpPr>
        <p:grpSpPr bwMode="auto">
          <a:xfrm>
            <a:off x="900113" y="3852863"/>
            <a:ext cx="3722687" cy="2460625"/>
            <a:chOff x="567" y="2427"/>
            <a:chExt cx="2345" cy="1550"/>
          </a:xfrm>
        </p:grpSpPr>
        <p:sp>
          <p:nvSpPr>
            <p:cNvPr id="30730" name="Rectangle 10"/>
            <p:cNvSpPr>
              <a:spLocks noChangeArrowheads="1"/>
            </p:cNvSpPr>
            <p:nvPr/>
          </p:nvSpPr>
          <p:spPr bwMode="auto">
            <a:xfrm>
              <a:off x="569" y="2684"/>
              <a:ext cx="2343" cy="1293"/>
            </a:xfrm>
            <a:prstGeom prst="rect">
              <a:avLst/>
            </a:prstGeom>
            <a:noFill/>
            <a:ln w="12700">
              <a:noFill/>
              <a:miter lim="800000"/>
              <a:headEnd/>
              <a:tailEnd/>
            </a:ln>
            <a:effectLst/>
          </p:spPr>
          <p:txBody>
            <a:bodyPr lIns="90488" tIns="44450" rIns="90488" bIns="44450"/>
            <a:lstStyle/>
            <a:p>
              <a:pPr marL="342900" indent="-342900" defTabSz="762000">
                <a:lnSpc>
                  <a:spcPct val="90000"/>
                </a:lnSpc>
                <a:spcBef>
                  <a:spcPct val="20000"/>
                </a:spcBef>
                <a:buClr>
                  <a:schemeClr val="accent2"/>
                </a:buClr>
                <a:buSzPct val="60000"/>
                <a:buFont typeface="Monotype Sorts" pitchFamily="2" charset="2"/>
                <a:buChar char="l"/>
              </a:pPr>
              <a:r>
                <a:rPr lang="en-US" sz="2000" b="1">
                  <a:latin typeface="Arial" charset="0"/>
                </a:rPr>
                <a:t>Hold</a:t>
              </a:r>
              <a:r>
                <a:rPr lang="en-US" sz="2000">
                  <a:latin typeface="Arial" charset="0"/>
                </a:rPr>
                <a:t> sales and/or market share</a:t>
              </a:r>
            </a:p>
            <a:p>
              <a:pPr marL="342900" indent="-342900" defTabSz="762000">
                <a:lnSpc>
                  <a:spcPct val="90000"/>
                </a:lnSpc>
                <a:spcBef>
                  <a:spcPct val="20000"/>
                </a:spcBef>
                <a:buClr>
                  <a:schemeClr val="accent2"/>
                </a:buClr>
                <a:buSzPct val="60000"/>
                <a:buFont typeface="Monotype Sorts" pitchFamily="2" charset="2"/>
                <a:buChar char="l"/>
              </a:pPr>
              <a:r>
                <a:rPr lang="en-US" sz="2000">
                  <a:latin typeface="Arial" charset="0"/>
                </a:rPr>
                <a:t>Defend position</a:t>
              </a:r>
            </a:p>
            <a:p>
              <a:pPr marL="342900" indent="-342900" defTabSz="762000">
                <a:lnSpc>
                  <a:spcPct val="90000"/>
                </a:lnSpc>
                <a:spcBef>
                  <a:spcPct val="20000"/>
                </a:spcBef>
                <a:buClr>
                  <a:schemeClr val="accent2"/>
                </a:buClr>
                <a:buSzPct val="60000"/>
                <a:buFont typeface="Monotype Sorts" pitchFamily="2" charset="2"/>
                <a:buChar char="l"/>
              </a:pPr>
              <a:r>
                <a:rPr lang="en-US" sz="2000">
                  <a:latin typeface="Arial" charset="0"/>
                </a:rPr>
                <a:t>Use excess cash to support stars, selected problem children and new product development</a:t>
              </a:r>
            </a:p>
          </p:txBody>
        </p:sp>
        <p:sp>
          <p:nvSpPr>
            <p:cNvPr id="30731" name="Rectangle 11"/>
            <p:cNvSpPr>
              <a:spLocks noChangeArrowheads="1"/>
            </p:cNvSpPr>
            <p:nvPr/>
          </p:nvSpPr>
          <p:spPr bwMode="auto">
            <a:xfrm>
              <a:off x="567" y="2427"/>
              <a:ext cx="1294" cy="333"/>
            </a:xfrm>
            <a:prstGeom prst="rect">
              <a:avLst/>
            </a:prstGeom>
            <a:noFill/>
            <a:ln w="12700">
              <a:noFill/>
              <a:miter lim="800000"/>
              <a:headEnd/>
              <a:tailEnd/>
            </a:ln>
            <a:effectLst/>
          </p:spPr>
          <p:txBody>
            <a:bodyPr wrap="none" lIns="90488" tIns="44450" rIns="90488" bIns="44450">
              <a:spAutoFit/>
            </a:bodyPr>
            <a:lstStyle/>
            <a:p>
              <a:pPr defTabSz="762000"/>
              <a:r>
                <a:rPr lang="en-US" sz="2800" b="1">
                  <a:latin typeface="Arial" charset="0"/>
                </a:rPr>
                <a:t>Cash cows</a:t>
              </a:r>
            </a:p>
          </p:txBody>
        </p:sp>
      </p:grpSp>
      <p:grpSp>
        <p:nvGrpSpPr>
          <p:cNvPr id="30735" name="Group 15"/>
          <p:cNvGrpSpPr>
            <a:grpSpLocks/>
          </p:cNvGrpSpPr>
          <p:nvPr/>
        </p:nvGrpSpPr>
        <p:grpSpPr bwMode="auto">
          <a:xfrm>
            <a:off x="4665663" y="2162175"/>
            <a:ext cx="2833687" cy="1525588"/>
            <a:chOff x="2939" y="1362"/>
            <a:chExt cx="1785" cy="961"/>
          </a:xfrm>
        </p:grpSpPr>
        <p:sp>
          <p:nvSpPr>
            <p:cNvPr id="30733" name="Rectangle 13"/>
            <p:cNvSpPr>
              <a:spLocks noChangeArrowheads="1"/>
            </p:cNvSpPr>
            <p:nvPr/>
          </p:nvSpPr>
          <p:spPr bwMode="auto">
            <a:xfrm>
              <a:off x="2939" y="1600"/>
              <a:ext cx="1785" cy="723"/>
            </a:xfrm>
            <a:prstGeom prst="rect">
              <a:avLst/>
            </a:prstGeom>
            <a:noFill/>
            <a:ln w="12700">
              <a:noFill/>
              <a:miter lim="800000"/>
              <a:headEnd/>
              <a:tailEnd/>
            </a:ln>
            <a:effectLst/>
          </p:spPr>
          <p:txBody>
            <a:bodyPr lIns="90488" tIns="44450" rIns="90488" bIns="44450">
              <a:spAutoFit/>
            </a:bodyPr>
            <a:lstStyle/>
            <a:p>
              <a:pPr marL="176213" indent="-176213" defTabSz="762000">
                <a:lnSpc>
                  <a:spcPct val="90000"/>
                </a:lnSpc>
                <a:spcBef>
                  <a:spcPct val="20000"/>
                </a:spcBef>
                <a:buClr>
                  <a:schemeClr val="accent2"/>
                </a:buClr>
                <a:buSzPct val="60000"/>
                <a:buFont typeface="Monotype Sorts" pitchFamily="2" charset="2"/>
                <a:buChar char="l"/>
              </a:pPr>
              <a:r>
                <a:rPr lang="en-US" sz="1400" b="1">
                  <a:latin typeface="Arial" charset="0"/>
                </a:rPr>
                <a:t>Build</a:t>
              </a:r>
              <a:r>
                <a:rPr lang="en-US" sz="1400">
                  <a:latin typeface="Arial" charset="0"/>
                </a:rPr>
                <a:t> selectively</a:t>
              </a:r>
            </a:p>
            <a:p>
              <a:pPr marL="176213" indent="-176213" defTabSz="762000">
                <a:lnSpc>
                  <a:spcPct val="90000"/>
                </a:lnSpc>
                <a:spcBef>
                  <a:spcPct val="20000"/>
                </a:spcBef>
                <a:buClr>
                  <a:schemeClr val="accent2"/>
                </a:buClr>
                <a:buSzPct val="60000"/>
                <a:buFont typeface="Monotype Sorts" pitchFamily="2" charset="2"/>
                <a:buChar char="l"/>
              </a:pPr>
              <a:r>
                <a:rPr lang="en-US" sz="1400">
                  <a:latin typeface="Arial" charset="0"/>
                </a:rPr>
                <a:t>Focus on defendable </a:t>
              </a:r>
              <a:r>
                <a:rPr lang="en-US" sz="1400" b="1">
                  <a:latin typeface="Arial" charset="0"/>
                </a:rPr>
                <a:t>niche</a:t>
              </a:r>
              <a:r>
                <a:rPr lang="en-US" sz="1400">
                  <a:latin typeface="Arial" charset="0"/>
                </a:rPr>
                <a:t> where dominance can be achieved</a:t>
              </a:r>
            </a:p>
            <a:p>
              <a:pPr marL="176213" indent="-176213" defTabSz="762000">
                <a:lnSpc>
                  <a:spcPct val="90000"/>
                </a:lnSpc>
                <a:spcBef>
                  <a:spcPct val="20000"/>
                </a:spcBef>
                <a:buClr>
                  <a:schemeClr val="accent2"/>
                </a:buClr>
                <a:buSzPct val="60000"/>
                <a:buFont typeface="Monotype Sorts" pitchFamily="2" charset="2"/>
                <a:buChar char="l"/>
              </a:pPr>
              <a:r>
                <a:rPr lang="en-US" sz="1400" b="1">
                  <a:latin typeface="Arial" charset="0"/>
                </a:rPr>
                <a:t>Harvest</a:t>
              </a:r>
              <a:r>
                <a:rPr lang="en-US" sz="1400">
                  <a:latin typeface="Arial" charset="0"/>
                </a:rPr>
                <a:t> or </a:t>
              </a:r>
              <a:r>
                <a:rPr lang="en-US" sz="1400" b="1">
                  <a:latin typeface="Arial" charset="0"/>
                </a:rPr>
                <a:t>divest</a:t>
              </a:r>
              <a:r>
                <a:rPr lang="en-US" sz="1400">
                  <a:latin typeface="Arial" charset="0"/>
                </a:rPr>
                <a:t> the rest</a:t>
              </a:r>
            </a:p>
          </p:txBody>
        </p:sp>
        <p:sp>
          <p:nvSpPr>
            <p:cNvPr id="30734" name="Rectangle 14"/>
            <p:cNvSpPr>
              <a:spLocks noChangeArrowheads="1"/>
            </p:cNvSpPr>
            <p:nvPr/>
          </p:nvSpPr>
          <p:spPr bwMode="auto">
            <a:xfrm>
              <a:off x="2939" y="1362"/>
              <a:ext cx="1202" cy="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Problem children</a:t>
              </a:r>
            </a:p>
          </p:txBody>
        </p:sp>
      </p:grpSp>
      <p:grpSp>
        <p:nvGrpSpPr>
          <p:cNvPr id="30738" name="Group 18"/>
          <p:cNvGrpSpPr>
            <a:grpSpLocks/>
          </p:cNvGrpSpPr>
          <p:nvPr/>
        </p:nvGrpSpPr>
        <p:grpSpPr bwMode="auto">
          <a:xfrm>
            <a:off x="4665663" y="3981450"/>
            <a:ext cx="2833687" cy="1230313"/>
            <a:chOff x="2939" y="2508"/>
            <a:chExt cx="1785" cy="775"/>
          </a:xfrm>
        </p:grpSpPr>
        <p:sp>
          <p:nvSpPr>
            <p:cNvPr id="30736" name="Rectangle 16"/>
            <p:cNvSpPr>
              <a:spLocks noChangeArrowheads="1"/>
            </p:cNvSpPr>
            <p:nvPr/>
          </p:nvSpPr>
          <p:spPr bwMode="auto">
            <a:xfrm>
              <a:off x="2939" y="2802"/>
              <a:ext cx="1785" cy="481"/>
            </a:xfrm>
            <a:prstGeom prst="rect">
              <a:avLst/>
            </a:prstGeom>
            <a:noFill/>
            <a:ln w="12700">
              <a:noFill/>
              <a:miter lim="800000"/>
              <a:headEnd/>
              <a:tailEnd/>
            </a:ln>
            <a:effectLst/>
          </p:spPr>
          <p:txBody>
            <a:bodyPr lIns="90488" tIns="44450" rIns="90488" bIns="44450">
              <a:spAutoFit/>
            </a:bodyPr>
            <a:lstStyle/>
            <a:p>
              <a:pPr marL="176213" indent="-176213" defTabSz="762000">
                <a:lnSpc>
                  <a:spcPct val="90000"/>
                </a:lnSpc>
                <a:spcBef>
                  <a:spcPct val="20000"/>
                </a:spcBef>
                <a:buClr>
                  <a:schemeClr val="accent2"/>
                </a:buClr>
                <a:buSzPct val="60000"/>
                <a:buFont typeface="Monotype Sorts" pitchFamily="2" charset="2"/>
                <a:buChar char="l"/>
              </a:pPr>
              <a:r>
                <a:rPr lang="en-US" sz="1400" b="1">
                  <a:latin typeface="Arial" charset="0"/>
                </a:rPr>
                <a:t>Harvest</a:t>
              </a:r>
              <a:r>
                <a:rPr lang="en-US" sz="1400">
                  <a:latin typeface="Arial" charset="0"/>
                </a:rPr>
                <a:t> or</a:t>
              </a:r>
            </a:p>
            <a:p>
              <a:pPr marL="176213" indent="-176213" defTabSz="762000">
                <a:lnSpc>
                  <a:spcPct val="90000"/>
                </a:lnSpc>
                <a:spcBef>
                  <a:spcPct val="20000"/>
                </a:spcBef>
                <a:buClr>
                  <a:schemeClr val="accent2"/>
                </a:buClr>
                <a:buSzPct val="60000"/>
                <a:buFont typeface="Monotype Sorts" pitchFamily="2" charset="2"/>
                <a:buChar char="l"/>
              </a:pPr>
              <a:r>
                <a:rPr lang="en-US" sz="1400" b="1">
                  <a:latin typeface="Arial" charset="0"/>
                </a:rPr>
                <a:t>Divest</a:t>
              </a:r>
              <a:r>
                <a:rPr lang="en-US" sz="1400">
                  <a:latin typeface="Arial" charset="0"/>
                </a:rPr>
                <a:t> or</a:t>
              </a:r>
            </a:p>
            <a:p>
              <a:pPr marL="176213" indent="-176213" defTabSz="762000">
                <a:lnSpc>
                  <a:spcPct val="90000"/>
                </a:lnSpc>
                <a:spcBef>
                  <a:spcPct val="20000"/>
                </a:spcBef>
                <a:buClr>
                  <a:schemeClr val="accent2"/>
                </a:buClr>
                <a:buSzPct val="60000"/>
                <a:buFont typeface="Monotype Sorts" pitchFamily="2" charset="2"/>
                <a:buChar char="l"/>
              </a:pPr>
              <a:r>
                <a:rPr lang="en-US" sz="1400">
                  <a:latin typeface="Arial" charset="0"/>
                </a:rPr>
                <a:t>Focus on defendable </a:t>
              </a:r>
              <a:r>
                <a:rPr lang="en-US" sz="1400" b="1">
                  <a:latin typeface="Arial" charset="0"/>
                </a:rPr>
                <a:t>niche</a:t>
              </a:r>
            </a:p>
          </p:txBody>
        </p:sp>
        <p:sp>
          <p:nvSpPr>
            <p:cNvPr id="30737" name="Rectangle 17"/>
            <p:cNvSpPr>
              <a:spLocks noChangeArrowheads="1"/>
            </p:cNvSpPr>
            <p:nvPr/>
          </p:nvSpPr>
          <p:spPr bwMode="auto">
            <a:xfrm>
              <a:off x="2939" y="2508"/>
              <a:ext cx="458" cy="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Dogs</a:t>
              </a:r>
            </a:p>
          </p:txBody>
        </p:sp>
      </p:grpSp>
      <p:grpSp>
        <p:nvGrpSpPr>
          <p:cNvPr id="30741" name="Group 21"/>
          <p:cNvGrpSpPr>
            <a:grpSpLocks/>
          </p:cNvGrpSpPr>
          <p:nvPr/>
        </p:nvGrpSpPr>
        <p:grpSpPr bwMode="auto">
          <a:xfrm>
            <a:off x="1830388" y="2162175"/>
            <a:ext cx="2833687" cy="1525588"/>
            <a:chOff x="1153" y="1362"/>
            <a:chExt cx="1785" cy="961"/>
          </a:xfrm>
        </p:grpSpPr>
        <p:sp>
          <p:nvSpPr>
            <p:cNvPr id="30739" name="Rectangle 19"/>
            <p:cNvSpPr>
              <a:spLocks noChangeArrowheads="1"/>
            </p:cNvSpPr>
            <p:nvPr/>
          </p:nvSpPr>
          <p:spPr bwMode="auto">
            <a:xfrm>
              <a:off x="1153" y="1600"/>
              <a:ext cx="1785" cy="723"/>
            </a:xfrm>
            <a:prstGeom prst="rect">
              <a:avLst/>
            </a:prstGeom>
            <a:noFill/>
            <a:ln w="12700">
              <a:noFill/>
              <a:miter lim="800000"/>
              <a:headEnd/>
              <a:tailEnd/>
            </a:ln>
            <a:effectLst/>
          </p:spPr>
          <p:txBody>
            <a:bodyPr lIns="90488" tIns="44450" rIns="90488" bIns="44450">
              <a:spAutoFit/>
            </a:bodyPr>
            <a:lstStyle/>
            <a:p>
              <a:pPr marL="176213" indent="-176213" defTabSz="762000">
                <a:lnSpc>
                  <a:spcPct val="90000"/>
                </a:lnSpc>
                <a:spcBef>
                  <a:spcPct val="20000"/>
                </a:spcBef>
                <a:buClr>
                  <a:schemeClr val="accent2"/>
                </a:buClr>
                <a:buSzPct val="60000"/>
                <a:buFont typeface="Monotype Sorts" pitchFamily="2" charset="2"/>
                <a:buChar char="l"/>
              </a:pPr>
              <a:r>
                <a:rPr lang="en-US" sz="1400" b="1">
                  <a:latin typeface="Arial" charset="0"/>
                </a:rPr>
                <a:t>Build</a:t>
              </a:r>
              <a:r>
                <a:rPr lang="en-US" sz="1400">
                  <a:latin typeface="Arial" charset="0"/>
                </a:rPr>
                <a:t> sales and/or market share</a:t>
              </a:r>
            </a:p>
            <a:p>
              <a:pPr marL="176213" indent="-176213" defTabSz="762000">
                <a:lnSpc>
                  <a:spcPct val="90000"/>
                </a:lnSpc>
                <a:spcBef>
                  <a:spcPct val="20000"/>
                </a:spcBef>
                <a:buClr>
                  <a:schemeClr val="accent2"/>
                </a:buClr>
                <a:buSzPct val="60000"/>
                <a:buFont typeface="Monotype Sorts" pitchFamily="2" charset="2"/>
                <a:buChar char="l"/>
              </a:pPr>
              <a:r>
                <a:rPr lang="en-US" sz="1400">
                  <a:latin typeface="Arial" charset="0"/>
                </a:rPr>
                <a:t>Invest to maintain/increase leadership position</a:t>
              </a:r>
            </a:p>
            <a:p>
              <a:pPr marL="176213" indent="-176213" defTabSz="762000">
                <a:lnSpc>
                  <a:spcPct val="90000"/>
                </a:lnSpc>
                <a:spcBef>
                  <a:spcPct val="20000"/>
                </a:spcBef>
                <a:buClr>
                  <a:schemeClr val="accent2"/>
                </a:buClr>
                <a:buSzPct val="60000"/>
                <a:buFont typeface="Monotype Sorts" pitchFamily="2" charset="2"/>
                <a:buChar char="l"/>
              </a:pPr>
              <a:r>
                <a:rPr lang="en-US" sz="1400">
                  <a:latin typeface="Arial" charset="0"/>
                </a:rPr>
                <a:t>Repel competitive challenges</a:t>
              </a:r>
            </a:p>
          </p:txBody>
        </p:sp>
        <p:sp>
          <p:nvSpPr>
            <p:cNvPr id="30740" name="Rectangle 20"/>
            <p:cNvSpPr>
              <a:spLocks noChangeArrowheads="1"/>
            </p:cNvSpPr>
            <p:nvPr/>
          </p:nvSpPr>
          <p:spPr bwMode="auto">
            <a:xfrm>
              <a:off x="1153" y="1362"/>
              <a:ext cx="458" cy="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Stars</a:t>
              </a:r>
            </a:p>
          </p:txBody>
        </p:sp>
      </p:grpSp>
      <p:grpSp>
        <p:nvGrpSpPr>
          <p:cNvPr id="30744" name="Group 24"/>
          <p:cNvGrpSpPr>
            <a:grpSpLocks/>
          </p:cNvGrpSpPr>
          <p:nvPr/>
        </p:nvGrpSpPr>
        <p:grpSpPr bwMode="auto">
          <a:xfrm>
            <a:off x="14288" y="39688"/>
            <a:ext cx="107950" cy="82550"/>
            <a:chOff x="9" y="25"/>
            <a:chExt cx="68" cy="52"/>
          </a:xfrm>
        </p:grpSpPr>
        <p:sp>
          <p:nvSpPr>
            <p:cNvPr id="30742" name="Line 22"/>
            <p:cNvSpPr>
              <a:spLocks noChangeShapeType="1"/>
            </p:cNvSpPr>
            <p:nvPr/>
          </p:nvSpPr>
          <p:spPr bwMode="auto">
            <a:xfrm>
              <a:off x="43" y="25"/>
              <a:ext cx="0" cy="52"/>
            </a:xfrm>
            <a:prstGeom prst="line">
              <a:avLst/>
            </a:prstGeom>
            <a:noFill/>
            <a:ln w="12700">
              <a:solidFill>
                <a:srgbClr val="FF0033"/>
              </a:solidFill>
              <a:round/>
              <a:headEnd/>
              <a:tailEnd/>
            </a:ln>
            <a:effectLst/>
          </p:spPr>
          <p:txBody>
            <a:bodyPr wrap="none" anchor="ctr"/>
            <a:lstStyle/>
            <a:p>
              <a:endParaRPr lang="en-US"/>
            </a:p>
          </p:txBody>
        </p:sp>
        <p:sp>
          <p:nvSpPr>
            <p:cNvPr id="30743" name="Line 23"/>
            <p:cNvSpPr>
              <a:spLocks noChangeShapeType="1"/>
            </p:cNvSpPr>
            <p:nvPr/>
          </p:nvSpPr>
          <p:spPr bwMode="auto">
            <a:xfrm flipH="1">
              <a:off x="9" y="51"/>
              <a:ext cx="68" cy="0"/>
            </a:xfrm>
            <a:prstGeom prst="line">
              <a:avLst/>
            </a:prstGeom>
            <a:noFill/>
            <a:ln w="12700">
              <a:solidFill>
                <a:srgbClr val="FF0033"/>
              </a:solidFill>
              <a:round/>
              <a:headEnd/>
              <a:tailEnd/>
            </a:ln>
            <a:effectLst/>
          </p:spPr>
          <p:txBody>
            <a:bodyPr wrap="none" anchor="ctr"/>
            <a:lstStyle/>
            <a:p>
              <a:endParaRPr lang="en-US"/>
            </a:p>
          </p:txBody>
        </p:sp>
      </p:grpSp>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7200900" y="6629400"/>
            <a:ext cx="1905000" cy="228600"/>
          </a:xfrm>
          <a:prstGeom prst="rect">
            <a:avLst/>
          </a:prstGeom>
          <a:noFill/>
          <a:ln w="12700">
            <a:noFill/>
            <a:miter lim="800000"/>
            <a:headEnd/>
            <a:tailEnd/>
          </a:ln>
          <a:effectLst/>
        </p:spPr>
        <p:txBody>
          <a:bodyPr wrap="none" lIns="90488" tIns="44450" rIns="90488" bIns="44450" anchor="ctr"/>
          <a:lstStyle/>
          <a:p>
            <a:pPr algn="r"/>
            <a:r>
              <a:rPr lang="en-US" sz="1000">
                <a:latin typeface="Arial" charset="0"/>
              </a:rPr>
              <a:t>15</a:t>
            </a:r>
          </a:p>
        </p:txBody>
      </p:sp>
      <p:sp>
        <p:nvSpPr>
          <p:cNvPr id="32771" name="Rectangle 3"/>
          <p:cNvSpPr>
            <a:spLocks noChangeArrowheads="1"/>
          </p:cNvSpPr>
          <p:nvPr/>
        </p:nvSpPr>
        <p:spPr bwMode="auto">
          <a:xfrm>
            <a:off x="0" y="6629400"/>
            <a:ext cx="4213225" cy="227013"/>
          </a:xfrm>
          <a:prstGeom prst="rect">
            <a:avLst/>
          </a:prstGeom>
          <a:noFill/>
          <a:ln w="12700">
            <a:noFill/>
            <a:miter lim="800000"/>
            <a:headEnd/>
            <a:tailEnd/>
          </a:ln>
          <a:effectLst/>
        </p:spPr>
        <p:txBody>
          <a:bodyPr wrap="none" lIns="90488" tIns="44450" rIns="90488" bIns="44450" anchor="ctr"/>
          <a:lstStyle/>
          <a:p>
            <a:pPr algn="ctr"/>
            <a:r>
              <a:rPr lang="en-US" sz="1000">
                <a:latin typeface="Arial" charset="0"/>
              </a:rPr>
              <a:t>D Jobber, Principles and Practice of Marketing, © 1998 McGraw-Hill</a:t>
            </a:r>
          </a:p>
        </p:txBody>
      </p:sp>
      <p:sp>
        <p:nvSpPr>
          <p:cNvPr id="32772" name="Rectangle 4"/>
          <p:cNvSpPr>
            <a:spLocks noGrp="1" noChangeArrowheads="1"/>
          </p:cNvSpPr>
          <p:nvPr>
            <p:ph type="title"/>
          </p:nvPr>
        </p:nvSpPr>
        <p:spPr>
          <a:noFill/>
          <a:ln/>
        </p:spPr>
        <p:txBody>
          <a:bodyPr/>
          <a:lstStyle/>
          <a:p>
            <a:pPr>
              <a:lnSpc>
                <a:spcPct val="90000"/>
              </a:lnSpc>
            </a:pPr>
            <a:r>
              <a:rPr lang="en-US"/>
              <a:t>Strategic objectives and the</a:t>
            </a:r>
            <a:br>
              <a:rPr lang="en-US"/>
            </a:br>
            <a:r>
              <a:rPr lang="en-US"/>
              <a:t>Boston Box</a:t>
            </a:r>
          </a:p>
        </p:txBody>
      </p:sp>
      <p:grpSp>
        <p:nvGrpSpPr>
          <p:cNvPr id="32776" name="Group 8"/>
          <p:cNvGrpSpPr>
            <a:grpSpLocks/>
          </p:cNvGrpSpPr>
          <p:nvPr/>
        </p:nvGrpSpPr>
        <p:grpSpPr bwMode="auto">
          <a:xfrm>
            <a:off x="1778000" y="2063750"/>
            <a:ext cx="5589588" cy="3621088"/>
            <a:chOff x="1120" y="1300"/>
            <a:chExt cx="3521" cy="2281"/>
          </a:xfrm>
        </p:grpSpPr>
        <p:sp>
          <p:nvSpPr>
            <p:cNvPr id="32773" name="Rectangle 5"/>
            <p:cNvSpPr>
              <a:spLocks noChangeArrowheads="1"/>
            </p:cNvSpPr>
            <p:nvPr/>
          </p:nvSpPr>
          <p:spPr bwMode="auto">
            <a:xfrm>
              <a:off x="1120" y="1300"/>
              <a:ext cx="3521" cy="2281"/>
            </a:xfrm>
            <a:prstGeom prst="rect">
              <a:avLst/>
            </a:prstGeom>
            <a:solidFill>
              <a:srgbClr val="FFFFCC"/>
            </a:solidFill>
            <a:ln w="25400">
              <a:solidFill>
                <a:schemeClr val="accent2"/>
              </a:solidFill>
              <a:miter lim="800000"/>
              <a:headEnd/>
              <a:tailEnd/>
            </a:ln>
            <a:effectLst/>
          </p:spPr>
          <p:txBody>
            <a:bodyPr wrap="none" anchor="ctr"/>
            <a:lstStyle/>
            <a:p>
              <a:endParaRPr lang="en-US"/>
            </a:p>
          </p:txBody>
        </p:sp>
        <p:sp>
          <p:nvSpPr>
            <p:cNvPr id="32774" name="Line 6"/>
            <p:cNvSpPr>
              <a:spLocks noChangeShapeType="1"/>
            </p:cNvSpPr>
            <p:nvPr/>
          </p:nvSpPr>
          <p:spPr bwMode="auto">
            <a:xfrm>
              <a:off x="1127" y="2440"/>
              <a:ext cx="3505" cy="0"/>
            </a:xfrm>
            <a:prstGeom prst="line">
              <a:avLst/>
            </a:prstGeom>
            <a:noFill/>
            <a:ln w="25400">
              <a:solidFill>
                <a:schemeClr val="accent2"/>
              </a:solidFill>
              <a:round/>
              <a:headEnd/>
              <a:tailEnd/>
            </a:ln>
            <a:effectLst/>
          </p:spPr>
          <p:txBody>
            <a:bodyPr wrap="none" anchor="ctr"/>
            <a:lstStyle/>
            <a:p>
              <a:endParaRPr lang="en-US"/>
            </a:p>
          </p:txBody>
        </p:sp>
        <p:sp>
          <p:nvSpPr>
            <p:cNvPr id="32775" name="Line 7"/>
            <p:cNvSpPr>
              <a:spLocks noChangeShapeType="1"/>
            </p:cNvSpPr>
            <p:nvPr/>
          </p:nvSpPr>
          <p:spPr bwMode="auto">
            <a:xfrm>
              <a:off x="2880" y="1304"/>
              <a:ext cx="0" cy="2272"/>
            </a:xfrm>
            <a:prstGeom prst="line">
              <a:avLst/>
            </a:prstGeom>
            <a:noFill/>
            <a:ln w="25400">
              <a:solidFill>
                <a:schemeClr val="accent2"/>
              </a:solidFill>
              <a:round/>
              <a:headEnd/>
              <a:tailEnd/>
            </a:ln>
            <a:effectLst/>
          </p:spPr>
          <p:txBody>
            <a:bodyPr wrap="none" anchor="ctr"/>
            <a:lstStyle/>
            <a:p>
              <a:endParaRPr lang="en-US"/>
            </a:p>
          </p:txBody>
        </p:sp>
      </p:grpSp>
      <p:grpSp>
        <p:nvGrpSpPr>
          <p:cNvPr id="32779" name="Group 11"/>
          <p:cNvGrpSpPr>
            <a:grpSpLocks/>
          </p:cNvGrpSpPr>
          <p:nvPr/>
        </p:nvGrpSpPr>
        <p:grpSpPr bwMode="auto">
          <a:xfrm>
            <a:off x="1830388" y="2162175"/>
            <a:ext cx="2833687" cy="1525588"/>
            <a:chOff x="1153" y="1362"/>
            <a:chExt cx="1785" cy="961"/>
          </a:xfrm>
        </p:grpSpPr>
        <p:sp>
          <p:nvSpPr>
            <p:cNvPr id="32777" name="Rectangle 9"/>
            <p:cNvSpPr>
              <a:spLocks noChangeArrowheads="1"/>
            </p:cNvSpPr>
            <p:nvPr/>
          </p:nvSpPr>
          <p:spPr bwMode="auto">
            <a:xfrm>
              <a:off x="1153" y="1600"/>
              <a:ext cx="1785" cy="723"/>
            </a:xfrm>
            <a:prstGeom prst="rect">
              <a:avLst/>
            </a:prstGeom>
            <a:noFill/>
            <a:ln w="12700">
              <a:noFill/>
              <a:miter lim="800000"/>
              <a:headEnd/>
              <a:tailEnd/>
            </a:ln>
            <a:effectLst/>
          </p:spPr>
          <p:txBody>
            <a:bodyPr lIns="90488" tIns="44450" rIns="90488" bIns="44450">
              <a:spAutoFit/>
            </a:bodyPr>
            <a:lstStyle/>
            <a:p>
              <a:pPr marL="176213" indent="-176213" defTabSz="762000">
                <a:lnSpc>
                  <a:spcPct val="90000"/>
                </a:lnSpc>
                <a:spcBef>
                  <a:spcPct val="20000"/>
                </a:spcBef>
                <a:buClr>
                  <a:schemeClr val="accent2"/>
                </a:buClr>
                <a:buSzPct val="60000"/>
                <a:buFont typeface="Monotype Sorts" pitchFamily="2" charset="2"/>
                <a:buChar char="l"/>
              </a:pPr>
              <a:r>
                <a:rPr lang="en-US" sz="1400" b="1">
                  <a:latin typeface="Arial" charset="0"/>
                </a:rPr>
                <a:t>Build</a:t>
              </a:r>
              <a:r>
                <a:rPr lang="en-US" sz="1400">
                  <a:latin typeface="Arial" charset="0"/>
                </a:rPr>
                <a:t> sales and/or market share</a:t>
              </a:r>
            </a:p>
            <a:p>
              <a:pPr marL="176213" indent="-176213" defTabSz="762000">
                <a:lnSpc>
                  <a:spcPct val="90000"/>
                </a:lnSpc>
                <a:spcBef>
                  <a:spcPct val="20000"/>
                </a:spcBef>
                <a:buClr>
                  <a:schemeClr val="accent2"/>
                </a:buClr>
                <a:buSzPct val="60000"/>
                <a:buFont typeface="Monotype Sorts" pitchFamily="2" charset="2"/>
                <a:buChar char="l"/>
              </a:pPr>
              <a:r>
                <a:rPr lang="en-US" sz="1400">
                  <a:latin typeface="Arial" charset="0"/>
                </a:rPr>
                <a:t>Invest to maintain/increase leadership position</a:t>
              </a:r>
            </a:p>
            <a:p>
              <a:pPr marL="176213" indent="-176213" defTabSz="762000">
                <a:lnSpc>
                  <a:spcPct val="90000"/>
                </a:lnSpc>
                <a:spcBef>
                  <a:spcPct val="20000"/>
                </a:spcBef>
                <a:buClr>
                  <a:schemeClr val="accent2"/>
                </a:buClr>
                <a:buSzPct val="60000"/>
                <a:buFont typeface="Monotype Sorts" pitchFamily="2" charset="2"/>
                <a:buChar char="l"/>
              </a:pPr>
              <a:r>
                <a:rPr lang="en-US" sz="1400">
                  <a:latin typeface="Arial" charset="0"/>
                </a:rPr>
                <a:t>Repel competitive challenges</a:t>
              </a:r>
            </a:p>
          </p:txBody>
        </p:sp>
        <p:sp>
          <p:nvSpPr>
            <p:cNvPr id="32778" name="Rectangle 10"/>
            <p:cNvSpPr>
              <a:spLocks noChangeArrowheads="1"/>
            </p:cNvSpPr>
            <p:nvPr/>
          </p:nvSpPr>
          <p:spPr bwMode="auto">
            <a:xfrm>
              <a:off x="1153" y="1362"/>
              <a:ext cx="458" cy="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Stars</a:t>
              </a:r>
            </a:p>
          </p:txBody>
        </p:sp>
      </p:grpSp>
      <p:grpSp>
        <p:nvGrpSpPr>
          <p:cNvPr id="32782" name="Group 14"/>
          <p:cNvGrpSpPr>
            <a:grpSpLocks/>
          </p:cNvGrpSpPr>
          <p:nvPr/>
        </p:nvGrpSpPr>
        <p:grpSpPr bwMode="auto">
          <a:xfrm>
            <a:off x="4665663" y="2162175"/>
            <a:ext cx="2833687" cy="1525588"/>
            <a:chOff x="2939" y="1362"/>
            <a:chExt cx="1785" cy="961"/>
          </a:xfrm>
        </p:grpSpPr>
        <p:sp>
          <p:nvSpPr>
            <p:cNvPr id="32780" name="Rectangle 12"/>
            <p:cNvSpPr>
              <a:spLocks noChangeArrowheads="1"/>
            </p:cNvSpPr>
            <p:nvPr/>
          </p:nvSpPr>
          <p:spPr bwMode="auto">
            <a:xfrm>
              <a:off x="2939" y="1600"/>
              <a:ext cx="1785" cy="723"/>
            </a:xfrm>
            <a:prstGeom prst="rect">
              <a:avLst/>
            </a:prstGeom>
            <a:noFill/>
            <a:ln w="12700">
              <a:noFill/>
              <a:miter lim="800000"/>
              <a:headEnd/>
              <a:tailEnd/>
            </a:ln>
            <a:effectLst/>
          </p:spPr>
          <p:txBody>
            <a:bodyPr lIns="90488" tIns="44450" rIns="90488" bIns="44450">
              <a:spAutoFit/>
            </a:bodyPr>
            <a:lstStyle/>
            <a:p>
              <a:pPr marL="176213" indent="-176213" defTabSz="762000">
                <a:lnSpc>
                  <a:spcPct val="90000"/>
                </a:lnSpc>
                <a:spcBef>
                  <a:spcPct val="20000"/>
                </a:spcBef>
                <a:buClr>
                  <a:schemeClr val="accent2"/>
                </a:buClr>
                <a:buSzPct val="60000"/>
                <a:buFont typeface="Monotype Sorts" pitchFamily="2" charset="2"/>
                <a:buChar char="l"/>
              </a:pPr>
              <a:r>
                <a:rPr lang="en-US" sz="1400" b="1">
                  <a:latin typeface="Arial" charset="0"/>
                </a:rPr>
                <a:t>Build</a:t>
              </a:r>
              <a:r>
                <a:rPr lang="en-US" sz="1400">
                  <a:latin typeface="Arial" charset="0"/>
                </a:rPr>
                <a:t> selectively</a:t>
              </a:r>
            </a:p>
            <a:p>
              <a:pPr marL="176213" indent="-176213" defTabSz="762000">
                <a:lnSpc>
                  <a:spcPct val="90000"/>
                </a:lnSpc>
                <a:spcBef>
                  <a:spcPct val="20000"/>
                </a:spcBef>
                <a:buClr>
                  <a:schemeClr val="accent2"/>
                </a:buClr>
                <a:buSzPct val="60000"/>
                <a:buFont typeface="Monotype Sorts" pitchFamily="2" charset="2"/>
                <a:buChar char="l"/>
              </a:pPr>
              <a:r>
                <a:rPr lang="en-US" sz="1400">
                  <a:latin typeface="Arial" charset="0"/>
                </a:rPr>
                <a:t>Focus on defendable </a:t>
              </a:r>
              <a:r>
                <a:rPr lang="en-US" sz="1400" b="1">
                  <a:latin typeface="Arial" charset="0"/>
                </a:rPr>
                <a:t>niche</a:t>
              </a:r>
              <a:r>
                <a:rPr lang="en-US" sz="1400">
                  <a:latin typeface="Arial" charset="0"/>
                </a:rPr>
                <a:t> where dominance can be achieved</a:t>
              </a:r>
            </a:p>
            <a:p>
              <a:pPr marL="176213" indent="-176213" defTabSz="762000">
                <a:lnSpc>
                  <a:spcPct val="90000"/>
                </a:lnSpc>
                <a:spcBef>
                  <a:spcPct val="20000"/>
                </a:spcBef>
                <a:buClr>
                  <a:schemeClr val="accent2"/>
                </a:buClr>
                <a:buSzPct val="60000"/>
                <a:buFont typeface="Monotype Sorts" pitchFamily="2" charset="2"/>
                <a:buChar char="l"/>
              </a:pPr>
              <a:r>
                <a:rPr lang="en-US" sz="1400" b="1">
                  <a:latin typeface="Arial" charset="0"/>
                </a:rPr>
                <a:t>Harvest</a:t>
              </a:r>
              <a:r>
                <a:rPr lang="en-US" sz="1400">
                  <a:latin typeface="Arial" charset="0"/>
                </a:rPr>
                <a:t> or </a:t>
              </a:r>
              <a:r>
                <a:rPr lang="en-US" sz="1400" b="1">
                  <a:latin typeface="Arial" charset="0"/>
                </a:rPr>
                <a:t>divest</a:t>
              </a:r>
              <a:r>
                <a:rPr lang="en-US" sz="1400">
                  <a:latin typeface="Arial" charset="0"/>
                </a:rPr>
                <a:t> the rest</a:t>
              </a:r>
            </a:p>
          </p:txBody>
        </p:sp>
        <p:sp>
          <p:nvSpPr>
            <p:cNvPr id="32781" name="Rectangle 13"/>
            <p:cNvSpPr>
              <a:spLocks noChangeArrowheads="1"/>
            </p:cNvSpPr>
            <p:nvPr/>
          </p:nvSpPr>
          <p:spPr bwMode="auto">
            <a:xfrm>
              <a:off x="2939" y="1362"/>
              <a:ext cx="1202" cy="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Problem children</a:t>
              </a:r>
            </a:p>
          </p:txBody>
        </p:sp>
      </p:grpSp>
      <p:grpSp>
        <p:nvGrpSpPr>
          <p:cNvPr id="32787" name="Group 19"/>
          <p:cNvGrpSpPr>
            <a:grpSpLocks/>
          </p:cNvGrpSpPr>
          <p:nvPr/>
        </p:nvGrpSpPr>
        <p:grpSpPr bwMode="auto">
          <a:xfrm>
            <a:off x="4572000" y="3871913"/>
            <a:ext cx="3722688" cy="2479675"/>
            <a:chOff x="2880" y="2439"/>
            <a:chExt cx="2345" cy="1562"/>
          </a:xfrm>
        </p:grpSpPr>
        <p:sp>
          <p:nvSpPr>
            <p:cNvPr id="32783" name="Rectangle 15"/>
            <p:cNvSpPr>
              <a:spLocks noChangeArrowheads="1"/>
            </p:cNvSpPr>
            <p:nvPr/>
          </p:nvSpPr>
          <p:spPr bwMode="auto">
            <a:xfrm>
              <a:off x="2880" y="2439"/>
              <a:ext cx="2336" cy="1562"/>
            </a:xfrm>
            <a:prstGeom prst="rect">
              <a:avLst/>
            </a:prstGeom>
            <a:solidFill>
              <a:srgbClr val="FFFFCC"/>
            </a:solidFill>
            <a:ln w="25400">
              <a:solidFill>
                <a:schemeClr val="accent2"/>
              </a:solidFill>
              <a:miter lim="800000"/>
              <a:headEnd/>
              <a:tailEnd/>
            </a:ln>
            <a:effectLst>
              <a:outerShdw dist="107763" dir="2700000" algn="ctr" rotWithShape="0">
                <a:schemeClr val="bg2"/>
              </a:outerShdw>
            </a:effectLst>
          </p:spPr>
          <p:txBody>
            <a:bodyPr wrap="none" anchor="ctr"/>
            <a:lstStyle/>
            <a:p>
              <a:endParaRPr lang="en-US"/>
            </a:p>
          </p:txBody>
        </p:sp>
        <p:grpSp>
          <p:nvGrpSpPr>
            <p:cNvPr id="32786" name="Group 18"/>
            <p:cNvGrpSpPr>
              <a:grpSpLocks/>
            </p:cNvGrpSpPr>
            <p:nvPr/>
          </p:nvGrpSpPr>
          <p:grpSpPr bwMode="auto">
            <a:xfrm>
              <a:off x="2910" y="2588"/>
              <a:ext cx="2315" cy="1099"/>
              <a:chOff x="2910" y="2588"/>
              <a:chExt cx="2315" cy="1099"/>
            </a:xfrm>
          </p:grpSpPr>
          <p:sp>
            <p:nvSpPr>
              <p:cNvPr id="32784" name="Rectangle 16"/>
              <p:cNvSpPr>
                <a:spLocks noChangeArrowheads="1"/>
              </p:cNvSpPr>
              <p:nvPr/>
            </p:nvSpPr>
            <p:spPr bwMode="auto">
              <a:xfrm>
                <a:off x="2913" y="2957"/>
                <a:ext cx="2312" cy="730"/>
              </a:xfrm>
              <a:prstGeom prst="rect">
                <a:avLst/>
              </a:prstGeom>
              <a:noFill/>
              <a:ln w="12700">
                <a:noFill/>
                <a:miter lim="800000"/>
                <a:headEnd/>
                <a:tailEnd/>
              </a:ln>
              <a:effectLst/>
            </p:spPr>
            <p:txBody>
              <a:bodyPr lIns="90488" tIns="44450" rIns="90488" bIns="44450"/>
              <a:lstStyle/>
              <a:p>
                <a:pPr marL="342900" indent="-342900" defTabSz="762000">
                  <a:spcBef>
                    <a:spcPct val="20000"/>
                  </a:spcBef>
                  <a:buClr>
                    <a:schemeClr val="accent2"/>
                  </a:buClr>
                  <a:buSzPct val="60000"/>
                  <a:buFont typeface="Monotype Sorts" pitchFamily="2" charset="2"/>
                  <a:buChar char="l"/>
                </a:pPr>
                <a:r>
                  <a:rPr lang="en-US" sz="2000" b="1">
                    <a:latin typeface="Arial" charset="0"/>
                  </a:rPr>
                  <a:t>Harvest</a:t>
                </a:r>
                <a:r>
                  <a:rPr lang="en-US" sz="2000">
                    <a:latin typeface="Arial" charset="0"/>
                  </a:rPr>
                  <a:t> or</a:t>
                </a:r>
              </a:p>
              <a:p>
                <a:pPr marL="342900" indent="-342900" defTabSz="762000">
                  <a:spcBef>
                    <a:spcPct val="20000"/>
                  </a:spcBef>
                  <a:buClr>
                    <a:schemeClr val="accent2"/>
                  </a:buClr>
                  <a:buSzPct val="60000"/>
                  <a:buFont typeface="Monotype Sorts" pitchFamily="2" charset="2"/>
                  <a:buChar char="l"/>
                </a:pPr>
                <a:r>
                  <a:rPr lang="en-US" sz="2000" b="1">
                    <a:latin typeface="Arial" charset="0"/>
                  </a:rPr>
                  <a:t>Divest</a:t>
                </a:r>
                <a:r>
                  <a:rPr lang="en-US" sz="2000">
                    <a:latin typeface="Arial" charset="0"/>
                  </a:rPr>
                  <a:t> or</a:t>
                </a:r>
              </a:p>
              <a:p>
                <a:pPr marL="342900" indent="-342900" defTabSz="762000">
                  <a:spcBef>
                    <a:spcPct val="20000"/>
                  </a:spcBef>
                  <a:buClr>
                    <a:schemeClr val="accent2"/>
                  </a:buClr>
                  <a:buSzPct val="60000"/>
                  <a:buFont typeface="Monotype Sorts" pitchFamily="2" charset="2"/>
                  <a:buChar char="l"/>
                </a:pPr>
                <a:r>
                  <a:rPr lang="en-US" sz="2000">
                    <a:latin typeface="Arial" charset="0"/>
                  </a:rPr>
                  <a:t>Focus on defendable </a:t>
                </a:r>
                <a:r>
                  <a:rPr lang="en-US" sz="2000" b="1">
                    <a:latin typeface="Arial" charset="0"/>
                  </a:rPr>
                  <a:t>niche</a:t>
                </a:r>
              </a:p>
            </p:txBody>
          </p:sp>
          <p:sp>
            <p:nvSpPr>
              <p:cNvPr id="32785" name="Rectangle 17"/>
              <p:cNvSpPr>
                <a:spLocks noChangeArrowheads="1"/>
              </p:cNvSpPr>
              <p:nvPr/>
            </p:nvSpPr>
            <p:spPr bwMode="auto">
              <a:xfrm>
                <a:off x="2910" y="2588"/>
                <a:ext cx="683" cy="333"/>
              </a:xfrm>
              <a:prstGeom prst="rect">
                <a:avLst/>
              </a:prstGeom>
              <a:noFill/>
              <a:ln w="12700">
                <a:noFill/>
                <a:miter lim="800000"/>
                <a:headEnd/>
                <a:tailEnd/>
              </a:ln>
              <a:effectLst/>
            </p:spPr>
            <p:txBody>
              <a:bodyPr wrap="none" lIns="90488" tIns="44450" rIns="90488" bIns="44450">
                <a:spAutoFit/>
              </a:bodyPr>
              <a:lstStyle/>
              <a:p>
                <a:pPr defTabSz="762000"/>
                <a:r>
                  <a:rPr lang="en-US" sz="2800" b="1">
                    <a:latin typeface="Arial" charset="0"/>
                  </a:rPr>
                  <a:t>Dogs</a:t>
                </a:r>
              </a:p>
            </p:txBody>
          </p:sp>
        </p:grpSp>
      </p:grpSp>
      <p:grpSp>
        <p:nvGrpSpPr>
          <p:cNvPr id="32790" name="Group 22"/>
          <p:cNvGrpSpPr>
            <a:grpSpLocks/>
          </p:cNvGrpSpPr>
          <p:nvPr/>
        </p:nvGrpSpPr>
        <p:grpSpPr bwMode="auto">
          <a:xfrm>
            <a:off x="1830388" y="3854450"/>
            <a:ext cx="2609850" cy="1858963"/>
            <a:chOff x="1153" y="2428"/>
            <a:chExt cx="1644" cy="1171"/>
          </a:xfrm>
        </p:grpSpPr>
        <p:sp>
          <p:nvSpPr>
            <p:cNvPr id="32788" name="Rectangle 20"/>
            <p:cNvSpPr>
              <a:spLocks noChangeArrowheads="1"/>
            </p:cNvSpPr>
            <p:nvPr/>
          </p:nvSpPr>
          <p:spPr bwMode="auto">
            <a:xfrm>
              <a:off x="1153" y="2634"/>
              <a:ext cx="1644" cy="965"/>
            </a:xfrm>
            <a:prstGeom prst="rect">
              <a:avLst/>
            </a:prstGeom>
            <a:noFill/>
            <a:ln w="12700">
              <a:noFill/>
              <a:miter lim="800000"/>
              <a:headEnd/>
              <a:tailEnd/>
            </a:ln>
            <a:effectLst/>
          </p:spPr>
          <p:txBody>
            <a:bodyPr lIns="90488" tIns="44450" rIns="90488" bIns="44450">
              <a:spAutoFit/>
            </a:bodyPr>
            <a:lstStyle/>
            <a:p>
              <a:pPr marL="176213" indent="-176213" defTabSz="762000">
                <a:lnSpc>
                  <a:spcPct val="90000"/>
                </a:lnSpc>
                <a:spcBef>
                  <a:spcPct val="20000"/>
                </a:spcBef>
                <a:buClr>
                  <a:schemeClr val="accent2"/>
                </a:buClr>
                <a:buSzPct val="60000"/>
                <a:buFont typeface="Monotype Sorts" pitchFamily="2" charset="2"/>
                <a:buChar char="l"/>
              </a:pPr>
              <a:r>
                <a:rPr lang="en-US" sz="1400" b="1">
                  <a:latin typeface="Arial" charset="0"/>
                </a:rPr>
                <a:t>Hold</a:t>
              </a:r>
              <a:r>
                <a:rPr lang="en-US" sz="1400">
                  <a:latin typeface="Arial" charset="0"/>
                </a:rPr>
                <a:t> sales and/or market share</a:t>
              </a:r>
            </a:p>
            <a:p>
              <a:pPr marL="176213" indent="-176213" defTabSz="762000">
                <a:lnSpc>
                  <a:spcPct val="90000"/>
                </a:lnSpc>
                <a:spcBef>
                  <a:spcPct val="20000"/>
                </a:spcBef>
                <a:buClr>
                  <a:schemeClr val="accent2"/>
                </a:buClr>
                <a:buSzPct val="60000"/>
                <a:buFont typeface="Monotype Sorts" pitchFamily="2" charset="2"/>
                <a:buChar char="l"/>
              </a:pPr>
              <a:r>
                <a:rPr lang="en-US" sz="1400">
                  <a:latin typeface="Arial" charset="0"/>
                </a:rPr>
                <a:t>Defend position</a:t>
              </a:r>
            </a:p>
            <a:p>
              <a:pPr marL="176213" indent="-176213" defTabSz="762000">
                <a:lnSpc>
                  <a:spcPct val="90000"/>
                </a:lnSpc>
                <a:spcBef>
                  <a:spcPct val="20000"/>
                </a:spcBef>
                <a:buClr>
                  <a:schemeClr val="accent2"/>
                </a:buClr>
                <a:buSzPct val="60000"/>
                <a:buFont typeface="Monotype Sorts" pitchFamily="2" charset="2"/>
                <a:buChar char="l"/>
              </a:pPr>
              <a:r>
                <a:rPr lang="en-US" sz="1400">
                  <a:latin typeface="Arial" charset="0"/>
                </a:rPr>
                <a:t>Use excess cash to support stars, selected problem children and new product development</a:t>
              </a:r>
            </a:p>
          </p:txBody>
        </p:sp>
        <p:sp>
          <p:nvSpPr>
            <p:cNvPr id="32789" name="Rectangle 21"/>
            <p:cNvSpPr>
              <a:spLocks noChangeArrowheads="1"/>
            </p:cNvSpPr>
            <p:nvPr/>
          </p:nvSpPr>
          <p:spPr bwMode="auto">
            <a:xfrm>
              <a:off x="1153" y="2428"/>
              <a:ext cx="826" cy="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Cash cows</a:t>
              </a:r>
            </a:p>
          </p:txBody>
        </p:sp>
      </p:grpSp>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7200900" y="6629400"/>
            <a:ext cx="1905000" cy="228600"/>
          </a:xfrm>
          <a:prstGeom prst="rect">
            <a:avLst/>
          </a:prstGeom>
          <a:noFill/>
          <a:ln w="12700">
            <a:noFill/>
            <a:miter lim="800000"/>
            <a:headEnd/>
            <a:tailEnd/>
          </a:ln>
          <a:effectLst/>
        </p:spPr>
        <p:txBody>
          <a:bodyPr wrap="none" lIns="90488" tIns="44450" rIns="90488" bIns="44450" anchor="ctr"/>
          <a:lstStyle/>
          <a:p>
            <a:pPr algn="r"/>
            <a:r>
              <a:rPr lang="en-US" sz="1000">
                <a:latin typeface="Arial" charset="0"/>
              </a:rPr>
              <a:t>16</a:t>
            </a:r>
          </a:p>
        </p:txBody>
      </p:sp>
      <p:sp>
        <p:nvSpPr>
          <p:cNvPr id="34819" name="Rectangle 3"/>
          <p:cNvSpPr>
            <a:spLocks noChangeArrowheads="1"/>
          </p:cNvSpPr>
          <p:nvPr/>
        </p:nvSpPr>
        <p:spPr bwMode="auto">
          <a:xfrm>
            <a:off x="0" y="6629400"/>
            <a:ext cx="4213225" cy="227013"/>
          </a:xfrm>
          <a:prstGeom prst="rect">
            <a:avLst/>
          </a:prstGeom>
          <a:noFill/>
          <a:ln w="12700">
            <a:noFill/>
            <a:miter lim="800000"/>
            <a:headEnd/>
            <a:tailEnd/>
          </a:ln>
          <a:effectLst/>
        </p:spPr>
        <p:txBody>
          <a:bodyPr wrap="none" lIns="90488" tIns="44450" rIns="90488" bIns="44450" anchor="ctr"/>
          <a:lstStyle/>
          <a:p>
            <a:pPr algn="ctr"/>
            <a:r>
              <a:rPr lang="en-US" sz="1000">
                <a:latin typeface="Arial" charset="0"/>
              </a:rPr>
              <a:t>D Jobber, Principles and Practice of Marketing, © 1998 McGraw-Hill</a:t>
            </a:r>
          </a:p>
        </p:txBody>
      </p:sp>
      <p:sp>
        <p:nvSpPr>
          <p:cNvPr id="34820" name="Rectangle 4"/>
          <p:cNvSpPr>
            <a:spLocks noGrp="1" noChangeArrowheads="1"/>
          </p:cNvSpPr>
          <p:nvPr>
            <p:ph type="title"/>
          </p:nvPr>
        </p:nvSpPr>
        <p:spPr>
          <a:noFill/>
          <a:ln/>
        </p:spPr>
        <p:txBody>
          <a:bodyPr/>
          <a:lstStyle/>
          <a:p>
            <a:pPr>
              <a:lnSpc>
                <a:spcPct val="80000"/>
              </a:lnSpc>
            </a:pPr>
            <a:r>
              <a:rPr lang="en-US"/>
              <a:t>The case of an</a:t>
            </a:r>
            <a:br>
              <a:rPr lang="en-US"/>
            </a:br>
            <a:r>
              <a:rPr lang="en-US"/>
              <a:t>unbalanced portfolio</a:t>
            </a:r>
          </a:p>
        </p:txBody>
      </p:sp>
      <p:grpSp>
        <p:nvGrpSpPr>
          <p:cNvPr id="34824" name="Group 8"/>
          <p:cNvGrpSpPr>
            <a:grpSpLocks/>
          </p:cNvGrpSpPr>
          <p:nvPr/>
        </p:nvGrpSpPr>
        <p:grpSpPr bwMode="auto">
          <a:xfrm>
            <a:off x="2266950" y="1236663"/>
            <a:ext cx="4699000" cy="4686300"/>
            <a:chOff x="1428" y="779"/>
            <a:chExt cx="2960" cy="2952"/>
          </a:xfrm>
        </p:grpSpPr>
        <p:sp>
          <p:nvSpPr>
            <p:cNvPr id="34821" name="Rectangle 5"/>
            <p:cNvSpPr>
              <a:spLocks noChangeArrowheads="1"/>
            </p:cNvSpPr>
            <p:nvPr/>
          </p:nvSpPr>
          <p:spPr bwMode="auto">
            <a:xfrm>
              <a:off x="1428" y="779"/>
              <a:ext cx="2960" cy="2952"/>
            </a:xfrm>
            <a:prstGeom prst="rect">
              <a:avLst/>
            </a:prstGeom>
            <a:solidFill>
              <a:srgbClr val="FFFFCC"/>
            </a:solidFill>
            <a:ln w="25400">
              <a:solidFill>
                <a:schemeClr val="accent2"/>
              </a:solidFill>
              <a:miter lim="800000"/>
              <a:headEnd/>
              <a:tailEnd/>
            </a:ln>
            <a:effectLst/>
          </p:spPr>
          <p:txBody>
            <a:bodyPr wrap="none" anchor="ctr"/>
            <a:lstStyle/>
            <a:p>
              <a:endParaRPr lang="en-US"/>
            </a:p>
          </p:txBody>
        </p:sp>
        <p:sp>
          <p:nvSpPr>
            <p:cNvPr id="34822" name="Line 6"/>
            <p:cNvSpPr>
              <a:spLocks noChangeShapeType="1"/>
            </p:cNvSpPr>
            <p:nvPr/>
          </p:nvSpPr>
          <p:spPr bwMode="auto">
            <a:xfrm>
              <a:off x="1437" y="2254"/>
              <a:ext cx="2951" cy="0"/>
            </a:xfrm>
            <a:prstGeom prst="line">
              <a:avLst/>
            </a:prstGeom>
            <a:noFill/>
            <a:ln w="25400">
              <a:solidFill>
                <a:schemeClr val="accent2"/>
              </a:solidFill>
              <a:round/>
              <a:headEnd/>
              <a:tailEnd/>
            </a:ln>
            <a:effectLst/>
          </p:spPr>
          <p:txBody>
            <a:bodyPr wrap="none" anchor="ctr"/>
            <a:lstStyle/>
            <a:p>
              <a:endParaRPr lang="en-US"/>
            </a:p>
          </p:txBody>
        </p:sp>
        <p:sp>
          <p:nvSpPr>
            <p:cNvPr id="34823" name="Line 7"/>
            <p:cNvSpPr>
              <a:spLocks noChangeShapeType="1"/>
            </p:cNvSpPr>
            <p:nvPr/>
          </p:nvSpPr>
          <p:spPr bwMode="auto">
            <a:xfrm>
              <a:off x="2908" y="782"/>
              <a:ext cx="0" cy="2938"/>
            </a:xfrm>
            <a:prstGeom prst="line">
              <a:avLst/>
            </a:prstGeom>
            <a:noFill/>
            <a:ln w="25400">
              <a:solidFill>
                <a:schemeClr val="accent2"/>
              </a:solidFill>
              <a:round/>
              <a:headEnd/>
              <a:tailEnd/>
            </a:ln>
            <a:effectLst/>
          </p:spPr>
          <p:txBody>
            <a:bodyPr wrap="none" anchor="ctr"/>
            <a:lstStyle/>
            <a:p>
              <a:endParaRPr lang="en-US"/>
            </a:p>
          </p:txBody>
        </p:sp>
      </p:grpSp>
      <p:sp>
        <p:nvSpPr>
          <p:cNvPr id="34825" name="Oval 9"/>
          <p:cNvSpPr>
            <a:spLocks noChangeArrowheads="1"/>
          </p:cNvSpPr>
          <p:nvPr/>
        </p:nvSpPr>
        <p:spPr bwMode="auto">
          <a:xfrm>
            <a:off x="2530475" y="1762125"/>
            <a:ext cx="287338" cy="287338"/>
          </a:xfrm>
          <a:prstGeom prst="ellipse">
            <a:avLst/>
          </a:prstGeom>
          <a:solidFill>
            <a:srgbClr val="FF0033"/>
          </a:solidFill>
          <a:ln w="12700">
            <a:noFill/>
            <a:round/>
            <a:headEnd/>
            <a:tailEnd/>
          </a:ln>
          <a:effectLst/>
        </p:spPr>
        <p:txBody>
          <a:bodyPr wrap="none" anchor="ctr"/>
          <a:lstStyle/>
          <a:p>
            <a:endParaRPr lang="en-US"/>
          </a:p>
        </p:txBody>
      </p:sp>
      <p:sp>
        <p:nvSpPr>
          <p:cNvPr id="34826" name="Oval 10"/>
          <p:cNvSpPr>
            <a:spLocks noChangeArrowheads="1"/>
          </p:cNvSpPr>
          <p:nvPr/>
        </p:nvSpPr>
        <p:spPr bwMode="auto">
          <a:xfrm>
            <a:off x="4886325" y="1689100"/>
            <a:ext cx="411163" cy="411163"/>
          </a:xfrm>
          <a:prstGeom prst="ellipse">
            <a:avLst/>
          </a:prstGeom>
          <a:solidFill>
            <a:srgbClr val="FF0033"/>
          </a:solidFill>
          <a:ln w="12700">
            <a:noFill/>
            <a:round/>
            <a:headEnd/>
            <a:tailEnd/>
          </a:ln>
          <a:effectLst/>
        </p:spPr>
        <p:txBody>
          <a:bodyPr wrap="none" anchor="ctr"/>
          <a:lstStyle/>
          <a:p>
            <a:endParaRPr lang="en-US"/>
          </a:p>
        </p:txBody>
      </p:sp>
      <p:sp>
        <p:nvSpPr>
          <p:cNvPr id="34827" name="Oval 11"/>
          <p:cNvSpPr>
            <a:spLocks noChangeArrowheads="1"/>
          </p:cNvSpPr>
          <p:nvPr/>
        </p:nvSpPr>
        <p:spPr bwMode="auto">
          <a:xfrm>
            <a:off x="4937125" y="2505075"/>
            <a:ext cx="234950" cy="234950"/>
          </a:xfrm>
          <a:prstGeom prst="ellipse">
            <a:avLst/>
          </a:prstGeom>
          <a:solidFill>
            <a:srgbClr val="FF0033"/>
          </a:solidFill>
          <a:ln w="12700">
            <a:noFill/>
            <a:round/>
            <a:headEnd/>
            <a:tailEnd/>
          </a:ln>
          <a:effectLst/>
        </p:spPr>
        <p:txBody>
          <a:bodyPr wrap="none" anchor="ctr"/>
          <a:lstStyle/>
          <a:p>
            <a:endParaRPr lang="en-US"/>
          </a:p>
        </p:txBody>
      </p:sp>
      <p:sp>
        <p:nvSpPr>
          <p:cNvPr id="34828" name="Oval 12"/>
          <p:cNvSpPr>
            <a:spLocks noChangeArrowheads="1"/>
          </p:cNvSpPr>
          <p:nvPr/>
        </p:nvSpPr>
        <p:spPr bwMode="auto">
          <a:xfrm>
            <a:off x="5776913" y="3021013"/>
            <a:ext cx="233362" cy="233362"/>
          </a:xfrm>
          <a:prstGeom prst="ellipse">
            <a:avLst/>
          </a:prstGeom>
          <a:solidFill>
            <a:srgbClr val="FF0033"/>
          </a:solidFill>
          <a:ln w="12700">
            <a:noFill/>
            <a:round/>
            <a:headEnd/>
            <a:tailEnd/>
          </a:ln>
          <a:effectLst/>
        </p:spPr>
        <p:txBody>
          <a:bodyPr wrap="none" anchor="ctr"/>
          <a:lstStyle/>
          <a:p>
            <a:endParaRPr lang="en-US"/>
          </a:p>
        </p:txBody>
      </p:sp>
      <p:sp>
        <p:nvSpPr>
          <p:cNvPr id="34829" name="Oval 13"/>
          <p:cNvSpPr>
            <a:spLocks noChangeArrowheads="1"/>
          </p:cNvSpPr>
          <p:nvPr/>
        </p:nvSpPr>
        <p:spPr bwMode="auto">
          <a:xfrm>
            <a:off x="6427788" y="2471738"/>
            <a:ext cx="255587" cy="255587"/>
          </a:xfrm>
          <a:prstGeom prst="ellipse">
            <a:avLst/>
          </a:prstGeom>
          <a:solidFill>
            <a:srgbClr val="FF0033"/>
          </a:solidFill>
          <a:ln w="12700">
            <a:noFill/>
            <a:round/>
            <a:headEnd/>
            <a:tailEnd/>
          </a:ln>
          <a:effectLst/>
        </p:spPr>
        <p:txBody>
          <a:bodyPr wrap="none" anchor="ctr"/>
          <a:lstStyle/>
          <a:p>
            <a:endParaRPr lang="en-US"/>
          </a:p>
        </p:txBody>
      </p:sp>
      <p:sp>
        <p:nvSpPr>
          <p:cNvPr id="34830" name="Oval 14"/>
          <p:cNvSpPr>
            <a:spLocks noChangeArrowheads="1"/>
          </p:cNvSpPr>
          <p:nvPr/>
        </p:nvSpPr>
        <p:spPr bwMode="auto">
          <a:xfrm>
            <a:off x="3371850" y="4073525"/>
            <a:ext cx="234950" cy="234950"/>
          </a:xfrm>
          <a:prstGeom prst="ellipse">
            <a:avLst/>
          </a:prstGeom>
          <a:solidFill>
            <a:srgbClr val="FF0033"/>
          </a:solidFill>
          <a:ln w="12700">
            <a:noFill/>
            <a:round/>
            <a:headEnd/>
            <a:tailEnd/>
          </a:ln>
          <a:effectLst/>
        </p:spPr>
        <p:txBody>
          <a:bodyPr wrap="none" anchor="ctr"/>
          <a:lstStyle/>
          <a:p>
            <a:endParaRPr lang="en-US"/>
          </a:p>
        </p:txBody>
      </p:sp>
      <p:sp>
        <p:nvSpPr>
          <p:cNvPr id="34831" name="Oval 15"/>
          <p:cNvSpPr>
            <a:spLocks noChangeArrowheads="1"/>
          </p:cNvSpPr>
          <p:nvPr/>
        </p:nvSpPr>
        <p:spPr bwMode="auto">
          <a:xfrm>
            <a:off x="2659063" y="4827588"/>
            <a:ext cx="234950" cy="234950"/>
          </a:xfrm>
          <a:prstGeom prst="ellipse">
            <a:avLst/>
          </a:prstGeom>
          <a:solidFill>
            <a:srgbClr val="FF0033"/>
          </a:solidFill>
          <a:ln w="12700">
            <a:noFill/>
            <a:round/>
            <a:headEnd/>
            <a:tailEnd/>
          </a:ln>
          <a:effectLst/>
        </p:spPr>
        <p:txBody>
          <a:bodyPr wrap="none" anchor="ctr"/>
          <a:lstStyle/>
          <a:p>
            <a:endParaRPr lang="en-US"/>
          </a:p>
        </p:txBody>
      </p:sp>
      <p:sp>
        <p:nvSpPr>
          <p:cNvPr id="34832" name="Oval 16"/>
          <p:cNvSpPr>
            <a:spLocks noChangeArrowheads="1"/>
          </p:cNvSpPr>
          <p:nvPr/>
        </p:nvSpPr>
        <p:spPr bwMode="auto">
          <a:xfrm>
            <a:off x="5402263" y="4386263"/>
            <a:ext cx="762000" cy="762000"/>
          </a:xfrm>
          <a:prstGeom prst="ellipse">
            <a:avLst/>
          </a:prstGeom>
          <a:solidFill>
            <a:srgbClr val="FF0033"/>
          </a:solidFill>
          <a:ln w="12700">
            <a:noFill/>
            <a:round/>
            <a:headEnd/>
            <a:tailEnd/>
          </a:ln>
          <a:effectLst/>
        </p:spPr>
        <p:txBody>
          <a:bodyPr wrap="none" anchor="ctr"/>
          <a:lstStyle/>
          <a:p>
            <a:endParaRPr lang="en-US"/>
          </a:p>
        </p:txBody>
      </p:sp>
      <p:sp>
        <p:nvSpPr>
          <p:cNvPr id="34833" name="Oval 17"/>
          <p:cNvSpPr>
            <a:spLocks noChangeArrowheads="1"/>
          </p:cNvSpPr>
          <p:nvPr/>
        </p:nvSpPr>
        <p:spPr bwMode="auto">
          <a:xfrm>
            <a:off x="4926013" y="3797300"/>
            <a:ext cx="411162" cy="411163"/>
          </a:xfrm>
          <a:prstGeom prst="ellipse">
            <a:avLst/>
          </a:prstGeom>
          <a:solidFill>
            <a:srgbClr val="FF0033"/>
          </a:solidFill>
          <a:ln w="12700">
            <a:noFill/>
            <a:round/>
            <a:headEnd/>
            <a:tailEnd/>
          </a:ln>
          <a:effectLst/>
        </p:spPr>
        <p:txBody>
          <a:bodyPr wrap="none" anchor="ctr"/>
          <a:lstStyle/>
          <a:p>
            <a:endParaRPr lang="en-US"/>
          </a:p>
        </p:txBody>
      </p:sp>
      <p:sp>
        <p:nvSpPr>
          <p:cNvPr id="34834" name="Oval 18"/>
          <p:cNvSpPr>
            <a:spLocks noChangeArrowheads="1"/>
          </p:cNvSpPr>
          <p:nvPr/>
        </p:nvSpPr>
        <p:spPr bwMode="auto">
          <a:xfrm>
            <a:off x="6389688" y="4046538"/>
            <a:ext cx="287337" cy="287337"/>
          </a:xfrm>
          <a:prstGeom prst="ellipse">
            <a:avLst/>
          </a:prstGeom>
          <a:solidFill>
            <a:srgbClr val="FF0033"/>
          </a:solidFill>
          <a:ln w="12700">
            <a:noFill/>
            <a:round/>
            <a:headEnd/>
            <a:tailEnd/>
          </a:ln>
          <a:effectLst/>
        </p:spPr>
        <p:txBody>
          <a:bodyPr wrap="none" anchor="ctr"/>
          <a:lstStyle/>
          <a:p>
            <a:endParaRPr lang="en-US"/>
          </a:p>
        </p:txBody>
      </p:sp>
      <p:sp>
        <p:nvSpPr>
          <p:cNvPr id="34835" name="Oval 19"/>
          <p:cNvSpPr>
            <a:spLocks noChangeArrowheads="1"/>
          </p:cNvSpPr>
          <p:nvPr/>
        </p:nvSpPr>
        <p:spPr bwMode="auto">
          <a:xfrm>
            <a:off x="6342063" y="5073650"/>
            <a:ext cx="360362" cy="360363"/>
          </a:xfrm>
          <a:prstGeom prst="ellipse">
            <a:avLst/>
          </a:prstGeom>
          <a:solidFill>
            <a:srgbClr val="FF0033"/>
          </a:solidFill>
          <a:ln w="12700">
            <a:noFill/>
            <a:round/>
            <a:headEnd/>
            <a:tailEnd/>
          </a:ln>
          <a:effectLst/>
        </p:spPr>
        <p:txBody>
          <a:bodyPr wrap="none" anchor="ctr"/>
          <a:lstStyle/>
          <a:p>
            <a:endParaRPr lang="en-US"/>
          </a:p>
        </p:txBody>
      </p:sp>
      <p:sp>
        <p:nvSpPr>
          <p:cNvPr id="34836" name="Rectangle 20"/>
          <p:cNvSpPr>
            <a:spLocks noChangeArrowheads="1"/>
          </p:cNvSpPr>
          <p:nvPr/>
        </p:nvSpPr>
        <p:spPr bwMode="auto">
          <a:xfrm>
            <a:off x="1636713" y="2233613"/>
            <a:ext cx="663575" cy="376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High</a:t>
            </a:r>
          </a:p>
        </p:txBody>
      </p:sp>
      <p:sp>
        <p:nvSpPr>
          <p:cNvPr id="34837" name="Rectangle 21"/>
          <p:cNvSpPr>
            <a:spLocks noChangeArrowheads="1"/>
          </p:cNvSpPr>
          <p:nvPr/>
        </p:nvSpPr>
        <p:spPr bwMode="auto">
          <a:xfrm>
            <a:off x="1687513" y="4524375"/>
            <a:ext cx="612775" cy="376238"/>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Low</a:t>
            </a:r>
          </a:p>
        </p:txBody>
      </p:sp>
      <p:sp>
        <p:nvSpPr>
          <p:cNvPr id="34838" name="Rectangle 22"/>
          <p:cNvSpPr>
            <a:spLocks noChangeArrowheads="1"/>
          </p:cNvSpPr>
          <p:nvPr/>
        </p:nvSpPr>
        <p:spPr bwMode="auto">
          <a:xfrm>
            <a:off x="5630863" y="5907088"/>
            <a:ext cx="612775" cy="376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Low</a:t>
            </a:r>
          </a:p>
        </p:txBody>
      </p:sp>
      <p:sp>
        <p:nvSpPr>
          <p:cNvPr id="34839" name="Rectangle 23"/>
          <p:cNvSpPr>
            <a:spLocks noChangeArrowheads="1"/>
          </p:cNvSpPr>
          <p:nvPr/>
        </p:nvSpPr>
        <p:spPr bwMode="auto">
          <a:xfrm>
            <a:off x="3048000" y="5907088"/>
            <a:ext cx="663575" cy="376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High</a:t>
            </a:r>
          </a:p>
        </p:txBody>
      </p:sp>
      <p:sp>
        <p:nvSpPr>
          <p:cNvPr id="34840" name="Rectangle 24"/>
          <p:cNvSpPr>
            <a:spLocks noChangeArrowheads="1"/>
          </p:cNvSpPr>
          <p:nvPr/>
        </p:nvSpPr>
        <p:spPr bwMode="auto">
          <a:xfrm rot="16200000">
            <a:off x="311944" y="3390107"/>
            <a:ext cx="2225675" cy="363537"/>
          </a:xfrm>
          <a:prstGeom prst="rect">
            <a:avLst/>
          </a:prstGeom>
          <a:noFill/>
          <a:ln w="12700">
            <a:noFill/>
            <a:miter lim="800000"/>
            <a:headEnd/>
            <a:tailEnd/>
          </a:ln>
          <a:effectLst/>
        </p:spPr>
        <p:txBody>
          <a:bodyPr wrap="none" lIns="90488" tIns="44450" rIns="90488" bIns="44450">
            <a:spAutoFit/>
          </a:bodyPr>
          <a:lstStyle/>
          <a:p>
            <a:pPr defTabSz="762000"/>
            <a:r>
              <a:rPr lang="en-US" sz="1800" b="1">
                <a:solidFill>
                  <a:srgbClr val="FF0033"/>
                </a:solidFill>
                <a:latin typeface="Arial" charset="0"/>
              </a:rPr>
              <a:t>Market growth rate</a:t>
            </a:r>
          </a:p>
        </p:txBody>
      </p:sp>
      <p:sp>
        <p:nvSpPr>
          <p:cNvPr id="34841" name="Rectangle 25"/>
          <p:cNvSpPr>
            <a:spLocks noChangeArrowheads="1"/>
          </p:cNvSpPr>
          <p:nvPr/>
        </p:nvSpPr>
        <p:spPr bwMode="auto">
          <a:xfrm>
            <a:off x="3771900" y="6194425"/>
            <a:ext cx="1603375" cy="376238"/>
          </a:xfrm>
          <a:prstGeom prst="rect">
            <a:avLst/>
          </a:prstGeom>
          <a:noFill/>
          <a:ln w="12700">
            <a:noFill/>
            <a:miter lim="800000"/>
            <a:headEnd/>
            <a:tailEnd/>
          </a:ln>
          <a:effectLst/>
        </p:spPr>
        <p:txBody>
          <a:bodyPr wrap="none" lIns="90488" tIns="44450" rIns="90488" bIns="44450">
            <a:spAutoFit/>
          </a:bodyPr>
          <a:lstStyle/>
          <a:p>
            <a:pPr algn="ctr" defTabSz="762000"/>
            <a:r>
              <a:rPr lang="en-US" sz="1800" b="1">
                <a:solidFill>
                  <a:srgbClr val="FF0033"/>
                </a:solidFill>
                <a:latin typeface="Arial" charset="0"/>
              </a:rPr>
              <a:t>Market share</a:t>
            </a:r>
          </a:p>
        </p:txBody>
      </p:sp>
    </p:spTree>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7200900" y="6629400"/>
            <a:ext cx="1905000" cy="228600"/>
          </a:xfrm>
          <a:prstGeom prst="rect">
            <a:avLst/>
          </a:prstGeom>
          <a:noFill/>
          <a:ln w="12700">
            <a:noFill/>
            <a:miter lim="800000"/>
            <a:headEnd/>
            <a:tailEnd/>
          </a:ln>
          <a:effectLst/>
        </p:spPr>
        <p:txBody>
          <a:bodyPr wrap="none" lIns="90488" tIns="44450" rIns="90488" bIns="44450" anchor="ctr"/>
          <a:lstStyle/>
          <a:p>
            <a:pPr algn="r"/>
            <a:r>
              <a:rPr lang="en-US" sz="1000">
                <a:latin typeface="Arial" charset="0"/>
              </a:rPr>
              <a:t>17</a:t>
            </a:r>
          </a:p>
        </p:txBody>
      </p:sp>
      <p:sp>
        <p:nvSpPr>
          <p:cNvPr id="36867" name="Rectangle 3"/>
          <p:cNvSpPr>
            <a:spLocks noChangeArrowheads="1"/>
          </p:cNvSpPr>
          <p:nvPr/>
        </p:nvSpPr>
        <p:spPr bwMode="auto">
          <a:xfrm>
            <a:off x="0" y="6629400"/>
            <a:ext cx="4213225" cy="227013"/>
          </a:xfrm>
          <a:prstGeom prst="rect">
            <a:avLst/>
          </a:prstGeom>
          <a:noFill/>
          <a:ln w="12700">
            <a:noFill/>
            <a:miter lim="800000"/>
            <a:headEnd/>
            <a:tailEnd/>
          </a:ln>
          <a:effectLst/>
        </p:spPr>
        <p:txBody>
          <a:bodyPr wrap="none" lIns="90488" tIns="44450" rIns="90488" bIns="44450" anchor="ctr"/>
          <a:lstStyle/>
          <a:p>
            <a:pPr algn="ctr"/>
            <a:r>
              <a:rPr lang="en-US" sz="1000">
                <a:latin typeface="Arial" charset="0"/>
              </a:rPr>
              <a:t>D Jobber, Principles and Practice of Marketing, © 1998 McGraw-Hill</a:t>
            </a:r>
          </a:p>
        </p:txBody>
      </p:sp>
      <p:sp>
        <p:nvSpPr>
          <p:cNvPr id="36868" name="Rectangle 4"/>
          <p:cNvSpPr>
            <a:spLocks noGrp="1" noChangeArrowheads="1"/>
          </p:cNvSpPr>
          <p:nvPr>
            <p:ph type="title"/>
          </p:nvPr>
        </p:nvSpPr>
        <p:spPr>
          <a:xfrm>
            <a:off x="28575" y="0"/>
            <a:ext cx="8772525" cy="1143000"/>
          </a:xfrm>
          <a:noFill/>
          <a:ln/>
        </p:spPr>
        <p:txBody>
          <a:bodyPr/>
          <a:lstStyle/>
          <a:p>
            <a:pPr>
              <a:lnSpc>
                <a:spcPct val="80000"/>
              </a:lnSpc>
            </a:pPr>
            <a:r>
              <a:rPr lang="en-US" sz="3200"/>
              <a:t>The General Electric Market Attractiveness–Competitive Position Model</a:t>
            </a:r>
          </a:p>
        </p:txBody>
      </p:sp>
      <p:sp>
        <p:nvSpPr>
          <p:cNvPr id="36869" name="Rectangle 5"/>
          <p:cNvSpPr>
            <a:spLocks noChangeArrowheads="1"/>
          </p:cNvSpPr>
          <p:nvPr/>
        </p:nvSpPr>
        <p:spPr bwMode="auto">
          <a:xfrm>
            <a:off x="2711450" y="1236663"/>
            <a:ext cx="4699000" cy="4686300"/>
          </a:xfrm>
          <a:prstGeom prst="rect">
            <a:avLst/>
          </a:prstGeom>
          <a:solidFill>
            <a:srgbClr val="FFFFCC"/>
          </a:solidFill>
          <a:ln w="25400">
            <a:solidFill>
              <a:schemeClr val="accent2"/>
            </a:solidFill>
            <a:miter lim="800000"/>
            <a:headEnd/>
            <a:tailEnd/>
          </a:ln>
          <a:effectLst/>
        </p:spPr>
        <p:txBody>
          <a:bodyPr wrap="none" anchor="ctr"/>
          <a:lstStyle/>
          <a:p>
            <a:endParaRPr lang="en-US"/>
          </a:p>
        </p:txBody>
      </p:sp>
      <p:sp>
        <p:nvSpPr>
          <p:cNvPr id="36870" name="Rectangle 6"/>
          <p:cNvSpPr>
            <a:spLocks noChangeArrowheads="1"/>
          </p:cNvSpPr>
          <p:nvPr/>
        </p:nvSpPr>
        <p:spPr bwMode="auto">
          <a:xfrm>
            <a:off x="2081213" y="1766888"/>
            <a:ext cx="663575" cy="376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High</a:t>
            </a:r>
          </a:p>
        </p:txBody>
      </p:sp>
      <p:sp>
        <p:nvSpPr>
          <p:cNvPr id="36871" name="Rectangle 7"/>
          <p:cNvSpPr>
            <a:spLocks noChangeArrowheads="1"/>
          </p:cNvSpPr>
          <p:nvPr/>
        </p:nvSpPr>
        <p:spPr bwMode="auto">
          <a:xfrm>
            <a:off x="2132013" y="4975225"/>
            <a:ext cx="612775" cy="376238"/>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Low</a:t>
            </a:r>
          </a:p>
        </p:txBody>
      </p:sp>
      <p:sp>
        <p:nvSpPr>
          <p:cNvPr id="36872" name="Rectangle 8"/>
          <p:cNvSpPr>
            <a:spLocks noChangeArrowheads="1"/>
          </p:cNvSpPr>
          <p:nvPr/>
        </p:nvSpPr>
        <p:spPr bwMode="auto">
          <a:xfrm>
            <a:off x="6405563" y="5907088"/>
            <a:ext cx="612775" cy="376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Low</a:t>
            </a:r>
          </a:p>
        </p:txBody>
      </p:sp>
      <p:sp>
        <p:nvSpPr>
          <p:cNvPr id="36873" name="Rectangle 9"/>
          <p:cNvSpPr>
            <a:spLocks noChangeArrowheads="1"/>
          </p:cNvSpPr>
          <p:nvPr/>
        </p:nvSpPr>
        <p:spPr bwMode="auto">
          <a:xfrm>
            <a:off x="3251200" y="5907088"/>
            <a:ext cx="663575" cy="376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High</a:t>
            </a:r>
          </a:p>
        </p:txBody>
      </p:sp>
      <p:sp>
        <p:nvSpPr>
          <p:cNvPr id="36874" name="Rectangle 10"/>
          <p:cNvSpPr>
            <a:spLocks noChangeArrowheads="1"/>
          </p:cNvSpPr>
          <p:nvPr/>
        </p:nvSpPr>
        <p:spPr bwMode="auto">
          <a:xfrm>
            <a:off x="3778250" y="6194425"/>
            <a:ext cx="2479675" cy="376238"/>
          </a:xfrm>
          <a:prstGeom prst="rect">
            <a:avLst/>
          </a:prstGeom>
          <a:noFill/>
          <a:ln w="12700">
            <a:noFill/>
            <a:miter lim="800000"/>
            <a:headEnd/>
            <a:tailEnd/>
          </a:ln>
          <a:effectLst/>
        </p:spPr>
        <p:txBody>
          <a:bodyPr wrap="none" lIns="90488" tIns="44450" rIns="90488" bIns="44450">
            <a:spAutoFit/>
          </a:bodyPr>
          <a:lstStyle/>
          <a:p>
            <a:pPr algn="ctr" defTabSz="762000"/>
            <a:r>
              <a:rPr lang="en-US" sz="1800" b="1">
                <a:solidFill>
                  <a:srgbClr val="FF0033"/>
                </a:solidFill>
                <a:latin typeface="Arial" charset="0"/>
              </a:rPr>
              <a:t>Competitive strength</a:t>
            </a:r>
          </a:p>
        </p:txBody>
      </p:sp>
      <p:grpSp>
        <p:nvGrpSpPr>
          <p:cNvPr id="36877" name="Group 13"/>
          <p:cNvGrpSpPr>
            <a:grpSpLocks/>
          </p:cNvGrpSpPr>
          <p:nvPr/>
        </p:nvGrpSpPr>
        <p:grpSpPr bwMode="auto">
          <a:xfrm>
            <a:off x="4297363" y="1243013"/>
            <a:ext cx="1577975" cy="4664075"/>
            <a:chOff x="2707" y="783"/>
            <a:chExt cx="994" cy="2938"/>
          </a:xfrm>
        </p:grpSpPr>
        <p:sp>
          <p:nvSpPr>
            <p:cNvPr id="36875" name="Line 11"/>
            <p:cNvSpPr>
              <a:spLocks noChangeShapeType="1"/>
            </p:cNvSpPr>
            <p:nvPr/>
          </p:nvSpPr>
          <p:spPr bwMode="auto">
            <a:xfrm>
              <a:off x="3701" y="783"/>
              <a:ext cx="0" cy="2938"/>
            </a:xfrm>
            <a:prstGeom prst="line">
              <a:avLst/>
            </a:prstGeom>
            <a:noFill/>
            <a:ln w="25400">
              <a:solidFill>
                <a:schemeClr val="accent2"/>
              </a:solidFill>
              <a:round/>
              <a:headEnd/>
              <a:tailEnd/>
            </a:ln>
            <a:effectLst/>
          </p:spPr>
          <p:txBody>
            <a:bodyPr wrap="none" anchor="ctr"/>
            <a:lstStyle/>
            <a:p>
              <a:endParaRPr lang="en-US"/>
            </a:p>
          </p:txBody>
        </p:sp>
        <p:sp>
          <p:nvSpPr>
            <p:cNvPr id="36876" name="Line 12"/>
            <p:cNvSpPr>
              <a:spLocks noChangeShapeType="1"/>
            </p:cNvSpPr>
            <p:nvPr/>
          </p:nvSpPr>
          <p:spPr bwMode="auto">
            <a:xfrm>
              <a:off x="2707" y="783"/>
              <a:ext cx="0" cy="2938"/>
            </a:xfrm>
            <a:prstGeom prst="line">
              <a:avLst/>
            </a:prstGeom>
            <a:noFill/>
            <a:ln w="25400">
              <a:solidFill>
                <a:schemeClr val="accent2"/>
              </a:solidFill>
              <a:round/>
              <a:headEnd/>
              <a:tailEnd/>
            </a:ln>
            <a:effectLst/>
          </p:spPr>
          <p:txBody>
            <a:bodyPr wrap="none" anchor="ctr"/>
            <a:lstStyle/>
            <a:p>
              <a:endParaRPr lang="en-US"/>
            </a:p>
          </p:txBody>
        </p:sp>
      </p:grpSp>
      <p:sp>
        <p:nvSpPr>
          <p:cNvPr id="36878" name="Line 14"/>
          <p:cNvSpPr>
            <a:spLocks noChangeShapeType="1"/>
          </p:cNvSpPr>
          <p:nvPr/>
        </p:nvSpPr>
        <p:spPr bwMode="auto">
          <a:xfrm>
            <a:off x="2717800" y="2808288"/>
            <a:ext cx="4664075" cy="0"/>
          </a:xfrm>
          <a:prstGeom prst="line">
            <a:avLst/>
          </a:prstGeom>
          <a:noFill/>
          <a:ln w="25400">
            <a:solidFill>
              <a:schemeClr val="accent2"/>
            </a:solidFill>
            <a:round/>
            <a:headEnd/>
            <a:tailEnd/>
          </a:ln>
          <a:effectLst/>
        </p:spPr>
        <p:txBody>
          <a:bodyPr wrap="none" anchor="ctr"/>
          <a:lstStyle/>
          <a:p>
            <a:endParaRPr lang="en-US"/>
          </a:p>
        </p:txBody>
      </p:sp>
      <p:sp>
        <p:nvSpPr>
          <p:cNvPr id="36879" name="Line 15"/>
          <p:cNvSpPr>
            <a:spLocks noChangeShapeType="1"/>
          </p:cNvSpPr>
          <p:nvPr/>
        </p:nvSpPr>
        <p:spPr bwMode="auto">
          <a:xfrm>
            <a:off x="2717800" y="4386263"/>
            <a:ext cx="4664075" cy="0"/>
          </a:xfrm>
          <a:prstGeom prst="line">
            <a:avLst/>
          </a:prstGeom>
          <a:noFill/>
          <a:ln w="25400">
            <a:solidFill>
              <a:schemeClr val="accent2"/>
            </a:solidFill>
            <a:round/>
            <a:headEnd/>
            <a:tailEnd/>
          </a:ln>
          <a:effectLst/>
        </p:spPr>
        <p:txBody>
          <a:bodyPr wrap="none" anchor="ctr"/>
          <a:lstStyle/>
          <a:p>
            <a:endParaRPr lang="en-US"/>
          </a:p>
        </p:txBody>
      </p:sp>
      <p:sp>
        <p:nvSpPr>
          <p:cNvPr id="36880" name="Line 16"/>
          <p:cNvSpPr>
            <a:spLocks noChangeShapeType="1"/>
          </p:cNvSpPr>
          <p:nvPr/>
        </p:nvSpPr>
        <p:spPr bwMode="auto">
          <a:xfrm>
            <a:off x="4298950" y="2794000"/>
            <a:ext cx="1568450" cy="1568450"/>
          </a:xfrm>
          <a:prstGeom prst="line">
            <a:avLst/>
          </a:prstGeom>
          <a:noFill/>
          <a:ln w="25400">
            <a:solidFill>
              <a:schemeClr val="accent2"/>
            </a:solidFill>
            <a:round/>
            <a:headEnd/>
            <a:tailEnd/>
          </a:ln>
          <a:effectLst/>
        </p:spPr>
        <p:txBody>
          <a:bodyPr wrap="none" anchor="ctr"/>
          <a:lstStyle/>
          <a:p>
            <a:endParaRPr lang="en-US"/>
          </a:p>
        </p:txBody>
      </p:sp>
      <p:sp>
        <p:nvSpPr>
          <p:cNvPr id="36881" name="Line 17"/>
          <p:cNvSpPr>
            <a:spLocks noChangeShapeType="1"/>
          </p:cNvSpPr>
          <p:nvPr/>
        </p:nvSpPr>
        <p:spPr bwMode="auto">
          <a:xfrm flipH="1">
            <a:off x="4295775" y="2832100"/>
            <a:ext cx="3130550" cy="3079750"/>
          </a:xfrm>
          <a:prstGeom prst="line">
            <a:avLst/>
          </a:prstGeom>
          <a:noFill/>
          <a:ln w="25400">
            <a:solidFill>
              <a:schemeClr val="accent2"/>
            </a:solidFill>
            <a:round/>
            <a:headEnd/>
            <a:tailEnd/>
          </a:ln>
          <a:effectLst/>
        </p:spPr>
        <p:txBody>
          <a:bodyPr wrap="none" anchor="ctr"/>
          <a:lstStyle/>
          <a:p>
            <a:endParaRPr lang="en-US"/>
          </a:p>
        </p:txBody>
      </p:sp>
      <p:sp>
        <p:nvSpPr>
          <p:cNvPr id="36882" name="Line 18"/>
          <p:cNvSpPr>
            <a:spLocks noChangeShapeType="1"/>
          </p:cNvSpPr>
          <p:nvPr/>
        </p:nvSpPr>
        <p:spPr bwMode="auto">
          <a:xfrm flipH="1">
            <a:off x="5854700" y="4406900"/>
            <a:ext cx="1568450" cy="1517650"/>
          </a:xfrm>
          <a:prstGeom prst="line">
            <a:avLst/>
          </a:prstGeom>
          <a:noFill/>
          <a:ln w="25400">
            <a:solidFill>
              <a:schemeClr val="accent2"/>
            </a:solidFill>
            <a:round/>
            <a:headEnd/>
            <a:tailEnd/>
          </a:ln>
          <a:effectLst/>
        </p:spPr>
        <p:txBody>
          <a:bodyPr wrap="none" anchor="ctr"/>
          <a:lstStyle/>
          <a:p>
            <a:endParaRPr lang="en-US"/>
          </a:p>
        </p:txBody>
      </p:sp>
      <p:sp>
        <p:nvSpPr>
          <p:cNvPr id="36883" name="Line 19"/>
          <p:cNvSpPr>
            <a:spLocks noChangeShapeType="1"/>
          </p:cNvSpPr>
          <p:nvPr/>
        </p:nvSpPr>
        <p:spPr bwMode="auto">
          <a:xfrm flipH="1">
            <a:off x="2692400" y="1243013"/>
            <a:ext cx="3195638" cy="3144837"/>
          </a:xfrm>
          <a:prstGeom prst="line">
            <a:avLst/>
          </a:prstGeom>
          <a:noFill/>
          <a:ln w="25400">
            <a:solidFill>
              <a:schemeClr val="accent2"/>
            </a:solidFill>
            <a:round/>
            <a:headEnd/>
            <a:tailEnd/>
          </a:ln>
          <a:effectLst/>
        </p:spPr>
        <p:txBody>
          <a:bodyPr wrap="none" anchor="ctr"/>
          <a:lstStyle/>
          <a:p>
            <a:endParaRPr lang="en-US"/>
          </a:p>
        </p:txBody>
      </p:sp>
      <p:sp>
        <p:nvSpPr>
          <p:cNvPr id="36884" name="Rectangle 20"/>
          <p:cNvSpPr>
            <a:spLocks noChangeArrowheads="1"/>
          </p:cNvSpPr>
          <p:nvPr/>
        </p:nvSpPr>
        <p:spPr bwMode="auto">
          <a:xfrm>
            <a:off x="1738313" y="3376613"/>
            <a:ext cx="1006475" cy="376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Medium</a:t>
            </a:r>
          </a:p>
        </p:txBody>
      </p:sp>
      <p:sp>
        <p:nvSpPr>
          <p:cNvPr id="36885" name="Rectangle 21"/>
          <p:cNvSpPr>
            <a:spLocks noChangeArrowheads="1"/>
          </p:cNvSpPr>
          <p:nvPr/>
        </p:nvSpPr>
        <p:spPr bwMode="auto">
          <a:xfrm>
            <a:off x="4611688" y="5907088"/>
            <a:ext cx="1006475" cy="376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Medium</a:t>
            </a:r>
          </a:p>
        </p:txBody>
      </p:sp>
      <p:sp>
        <p:nvSpPr>
          <p:cNvPr id="36886" name="Rectangle 22"/>
          <p:cNvSpPr>
            <a:spLocks noChangeArrowheads="1"/>
          </p:cNvSpPr>
          <p:nvPr/>
        </p:nvSpPr>
        <p:spPr bwMode="auto">
          <a:xfrm>
            <a:off x="3040063" y="1374775"/>
            <a:ext cx="363537" cy="466725"/>
          </a:xfrm>
          <a:prstGeom prst="rect">
            <a:avLst/>
          </a:prstGeom>
          <a:noFill/>
          <a:ln w="12700">
            <a:noFill/>
            <a:miter lim="800000"/>
            <a:headEnd/>
            <a:tailEnd/>
          </a:ln>
          <a:effectLst/>
        </p:spPr>
        <p:txBody>
          <a:bodyPr wrap="none" lIns="90488" tIns="44450" rIns="90488" bIns="44450">
            <a:spAutoFit/>
          </a:bodyPr>
          <a:lstStyle/>
          <a:p>
            <a:pPr defTabSz="762000"/>
            <a:r>
              <a:rPr lang="en-US" b="1">
                <a:latin typeface="Arial" charset="0"/>
              </a:rPr>
              <a:t>1</a:t>
            </a:r>
          </a:p>
        </p:txBody>
      </p:sp>
      <p:sp>
        <p:nvSpPr>
          <p:cNvPr id="36887" name="Rectangle 23"/>
          <p:cNvSpPr>
            <a:spLocks noChangeArrowheads="1"/>
          </p:cNvSpPr>
          <p:nvPr/>
        </p:nvSpPr>
        <p:spPr bwMode="auto">
          <a:xfrm>
            <a:off x="3757613" y="4533900"/>
            <a:ext cx="363537" cy="466725"/>
          </a:xfrm>
          <a:prstGeom prst="rect">
            <a:avLst/>
          </a:prstGeom>
          <a:noFill/>
          <a:ln w="12700">
            <a:noFill/>
            <a:miter lim="800000"/>
            <a:headEnd/>
            <a:tailEnd/>
          </a:ln>
          <a:effectLst/>
        </p:spPr>
        <p:txBody>
          <a:bodyPr wrap="none" lIns="90488" tIns="44450" rIns="90488" bIns="44450">
            <a:spAutoFit/>
          </a:bodyPr>
          <a:lstStyle/>
          <a:p>
            <a:pPr defTabSz="762000"/>
            <a:r>
              <a:rPr lang="en-US" b="1">
                <a:latin typeface="Arial" charset="0"/>
              </a:rPr>
              <a:t>2</a:t>
            </a:r>
          </a:p>
        </p:txBody>
      </p:sp>
      <p:sp>
        <p:nvSpPr>
          <p:cNvPr id="36888" name="Rectangle 24"/>
          <p:cNvSpPr>
            <a:spLocks noChangeArrowheads="1"/>
          </p:cNvSpPr>
          <p:nvPr/>
        </p:nvSpPr>
        <p:spPr bwMode="auto">
          <a:xfrm>
            <a:off x="6827838" y="5249863"/>
            <a:ext cx="363537" cy="466725"/>
          </a:xfrm>
          <a:prstGeom prst="rect">
            <a:avLst/>
          </a:prstGeom>
          <a:noFill/>
          <a:ln w="12700">
            <a:noFill/>
            <a:miter lim="800000"/>
            <a:headEnd/>
            <a:tailEnd/>
          </a:ln>
          <a:effectLst/>
        </p:spPr>
        <p:txBody>
          <a:bodyPr wrap="none" lIns="90488" tIns="44450" rIns="90488" bIns="44450">
            <a:spAutoFit/>
          </a:bodyPr>
          <a:lstStyle/>
          <a:p>
            <a:pPr defTabSz="762000"/>
            <a:r>
              <a:rPr lang="en-US" b="1">
                <a:latin typeface="Arial" charset="0"/>
              </a:rPr>
              <a:t>5</a:t>
            </a:r>
          </a:p>
        </p:txBody>
      </p:sp>
      <p:sp>
        <p:nvSpPr>
          <p:cNvPr id="36889" name="Rectangle 25"/>
          <p:cNvSpPr>
            <a:spLocks noChangeArrowheads="1"/>
          </p:cNvSpPr>
          <p:nvPr/>
        </p:nvSpPr>
        <p:spPr bwMode="auto">
          <a:xfrm>
            <a:off x="6165850" y="4562475"/>
            <a:ext cx="363538" cy="466725"/>
          </a:xfrm>
          <a:prstGeom prst="rect">
            <a:avLst/>
          </a:prstGeom>
          <a:noFill/>
          <a:ln w="12700">
            <a:noFill/>
            <a:miter lim="800000"/>
            <a:headEnd/>
            <a:tailEnd/>
          </a:ln>
          <a:effectLst/>
        </p:spPr>
        <p:txBody>
          <a:bodyPr wrap="none" lIns="90488" tIns="44450" rIns="90488" bIns="44450">
            <a:spAutoFit/>
          </a:bodyPr>
          <a:lstStyle/>
          <a:p>
            <a:pPr defTabSz="762000"/>
            <a:r>
              <a:rPr lang="en-US" b="1">
                <a:latin typeface="Arial" charset="0"/>
              </a:rPr>
              <a:t>4</a:t>
            </a:r>
          </a:p>
        </p:txBody>
      </p:sp>
      <p:sp>
        <p:nvSpPr>
          <p:cNvPr id="36890" name="Rectangle 26"/>
          <p:cNvSpPr>
            <a:spLocks noChangeArrowheads="1"/>
          </p:cNvSpPr>
          <p:nvPr/>
        </p:nvSpPr>
        <p:spPr bwMode="auto">
          <a:xfrm>
            <a:off x="6018213" y="2247900"/>
            <a:ext cx="363537" cy="466725"/>
          </a:xfrm>
          <a:prstGeom prst="rect">
            <a:avLst/>
          </a:prstGeom>
          <a:noFill/>
          <a:ln w="12700">
            <a:noFill/>
            <a:miter lim="800000"/>
            <a:headEnd/>
            <a:tailEnd/>
          </a:ln>
          <a:effectLst/>
        </p:spPr>
        <p:txBody>
          <a:bodyPr wrap="none" lIns="90488" tIns="44450" rIns="90488" bIns="44450">
            <a:spAutoFit/>
          </a:bodyPr>
          <a:lstStyle/>
          <a:p>
            <a:pPr defTabSz="762000"/>
            <a:r>
              <a:rPr lang="en-US" b="1">
                <a:latin typeface="Arial" charset="0"/>
              </a:rPr>
              <a:t>3</a:t>
            </a:r>
          </a:p>
        </p:txBody>
      </p:sp>
      <p:sp>
        <p:nvSpPr>
          <p:cNvPr id="36891" name="Rectangle 27"/>
          <p:cNvSpPr>
            <a:spLocks noChangeArrowheads="1"/>
          </p:cNvSpPr>
          <p:nvPr/>
        </p:nvSpPr>
        <p:spPr bwMode="auto">
          <a:xfrm>
            <a:off x="57150" y="3297238"/>
            <a:ext cx="1820863" cy="650875"/>
          </a:xfrm>
          <a:prstGeom prst="rect">
            <a:avLst/>
          </a:prstGeom>
          <a:noFill/>
          <a:ln w="12700">
            <a:noFill/>
            <a:miter lim="800000"/>
            <a:headEnd/>
            <a:tailEnd/>
          </a:ln>
          <a:effectLst/>
        </p:spPr>
        <p:txBody>
          <a:bodyPr lIns="90488" tIns="44450" rIns="90488" bIns="44450">
            <a:spAutoFit/>
          </a:bodyPr>
          <a:lstStyle/>
          <a:p>
            <a:pPr defTabSz="762000"/>
            <a:r>
              <a:rPr lang="en-US" sz="1800" b="1">
                <a:solidFill>
                  <a:srgbClr val="FF0033"/>
                </a:solidFill>
                <a:latin typeface="Arial" charset="0"/>
              </a:rPr>
              <a:t>Market attractiveness</a:t>
            </a:r>
          </a:p>
        </p:txBody>
      </p:sp>
    </p:spTree>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7200900" y="6629400"/>
            <a:ext cx="1905000" cy="228600"/>
          </a:xfrm>
          <a:prstGeom prst="rect">
            <a:avLst/>
          </a:prstGeom>
          <a:noFill/>
          <a:ln w="12700">
            <a:noFill/>
            <a:miter lim="800000"/>
            <a:headEnd/>
            <a:tailEnd/>
          </a:ln>
          <a:effectLst/>
        </p:spPr>
        <p:txBody>
          <a:bodyPr wrap="none" lIns="90488" tIns="44450" rIns="90488" bIns="44450" anchor="ctr"/>
          <a:lstStyle/>
          <a:p>
            <a:pPr algn="r"/>
            <a:r>
              <a:rPr lang="en-US" sz="1000">
                <a:latin typeface="Arial" charset="0"/>
              </a:rPr>
              <a:t>18</a:t>
            </a:r>
          </a:p>
        </p:txBody>
      </p:sp>
      <p:sp>
        <p:nvSpPr>
          <p:cNvPr id="38915" name="Rectangle 3"/>
          <p:cNvSpPr>
            <a:spLocks noChangeArrowheads="1"/>
          </p:cNvSpPr>
          <p:nvPr/>
        </p:nvSpPr>
        <p:spPr bwMode="auto">
          <a:xfrm>
            <a:off x="0" y="6629400"/>
            <a:ext cx="4213225" cy="227013"/>
          </a:xfrm>
          <a:prstGeom prst="rect">
            <a:avLst/>
          </a:prstGeom>
          <a:noFill/>
          <a:ln w="12700">
            <a:noFill/>
            <a:miter lim="800000"/>
            <a:headEnd/>
            <a:tailEnd/>
          </a:ln>
          <a:effectLst/>
        </p:spPr>
        <p:txBody>
          <a:bodyPr wrap="none" lIns="90488" tIns="44450" rIns="90488" bIns="44450" anchor="ctr"/>
          <a:lstStyle/>
          <a:p>
            <a:pPr algn="ctr"/>
            <a:r>
              <a:rPr lang="en-US" sz="1000">
                <a:latin typeface="Arial" charset="0"/>
              </a:rPr>
              <a:t>D Jobber, Principles and Practice of Marketing, © 1998 McGraw-Hill</a:t>
            </a:r>
          </a:p>
        </p:txBody>
      </p:sp>
      <p:sp>
        <p:nvSpPr>
          <p:cNvPr id="38916" name="Line 4"/>
          <p:cNvSpPr>
            <a:spLocks noChangeShapeType="1"/>
          </p:cNvSpPr>
          <p:nvPr/>
        </p:nvSpPr>
        <p:spPr bwMode="auto">
          <a:xfrm>
            <a:off x="4570413" y="1812925"/>
            <a:ext cx="0" cy="839788"/>
          </a:xfrm>
          <a:prstGeom prst="line">
            <a:avLst/>
          </a:prstGeom>
          <a:noFill/>
          <a:ln w="25400">
            <a:solidFill>
              <a:schemeClr val="accent2"/>
            </a:solidFill>
            <a:round/>
            <a:headEnd/>
            <a:tailEnd type="triangle" w="med" len="med"/>
          </a:ln>
          <a:effectLst/>
        </p:spPr>
        <p:txBody>
          <a:bodyPr wrap="none" anchor="ctr"/>
          <a:lstStyle/>
          <a:p>
            <a:endParaRPr lang="en-US"/>
          </a:p>
        </p:txBody>
      </p:sp>
      <p:sp>
        <p:nvSpPr>
          <p:cNvPr id="38917" name="Line 5"/>
          <p:cNvSpPr>
            <a:spLocks noChangeShapeType="1"/>
          </p:cNvSpPr>
          <p:nvPr/>
        </p:nvSpPr>
        <p:spPr bwMode="auto">
          <a:xfrm>
            <a:off x="4570413" y="3216275"/>
            <a:ext cx="0" cy="804863"/>
          </a:xfrm>
          <a:prstGeom prst="line">
            <a:avLst/>
          </a:prstGeom>
          <a:noFill/>
          <a:ln w="25400">
            <a:solidFill>
              <a:schemeClr val="accent2"/>
            </a:solidFill>
            <a:round/>
            <a:headEnd/>
            <a:tailEnd type="triangle" w="med" len="med"/>
          </a:ln>
          <a:effectLst/>
        </p:spPr>
        <p:txBody>
          <a:bodyPr wrap="none" anchor="ctr"/>
          <a:lstStyle/>
          <a:p>
            <a:endParaRPr lang="en-US"/>
          </a:p>
        </p:txBody>
      </p:sp>
      <p:sp>
        <p:nvSpPr>
          <p:cNvPr id="38918" name="Line 6"/>
          <p:cNvSpPr>
            <a:spLocks noChangeShapeType="1"/>
          </p:cNvSpPr>
          <p:nvPr/>
        </p:nvSpPr>
        <p:spPr bwMode="auto">
          <a:xfrm>
            <a:off x="4570413" y="4481513"/>
            <a:ext cx="0" cy="920750"/>
          </a:xfrm>
          <a:prstGeom prst="line">
            <a:avLst/>
          </a:prstGeom>
          <a:noFill/>
          <a:ln w="25400">
            <a:solidFill>
              <a:schemeClr val="accent2"/>
            </a:solidFill>
            <a:round/>
            <a:headEnd/>
            <a:tailEnd type="triangle" w="med" len="med"/>
          </a:ln>
          <a:effectLst/>
        </p:spPr>
        <p:txBody>
          <a:bodyPr wrap="none" anchor="ctr"/>
          <a:lstStyle/>
          <a:p>
            <a:endParaRPr lang="en-US"/>
          </a:p>
        </p:txBody>
      </p:sp>
      <p:sp>
        <p:nvSpPr>
          <p:cNvPr id="38919" name="Rectangle 7"/>
          <p:cNvSpPr>
            <a:spLocks noGrp="1" noChangeArrowheads="1"/>
          </p:cNvSpPr>
          <p:nvPr>
            <p:ph type="title"/>
          </p:nvPr>
        </p:nvSpPr>
        <p:spPr>
          <a:noFill/>
          <a:ln/>
        </p:spPr>
        <p:txBody>
          <a:bodyPr/>
          <a:lstStyle/>
          <a:p>
            <a:r>
              <a:rPr lang="en-US" dirty="0"/>
              <a:t>Implications of portfolio </a:t>
            </a:r>
            <a:r>
              <a:rPr lang="en-US" dirty="0" smtClean="0"/>
              <a:t>planning</a:t>
            </a:r>
            <a:br>
              <a:rPr lang="en-US" dirty="0" smtClean="0"/>
            </a:br>
            <a:r>
              <a:rPr lang="en-US" sz="2400" dirty="0" err="1" smtClean="0"/>
              <a:t>Implikimet</a:t>
            </a:r>
            <a:r>
              <a:rPr lang="en-US" sz="2400" dirty="0" smtClean="0"/>
              <a:t> per </a:t>
            </a:r>
            <a:r>
              <a:rPr lang="en-US" sz="2400" dirty="0" err="1" smtClean="0"/>
              <a:t>planfikimin</a:t>
            </a:r>
            <a:r>
              <a:rPr lang="en-US" sz="2400" dirty="0" smtClean="0"/>
              <a:t> e </a:t>
            </a:r>
            <a:r>
              <a:rPr lang="en-US" sz="2400" dirty="0" err="1" smtClean="0"/>
              <a:t>portofolios</a:t>
            </a:r>
            <a:endParaRPr lang="en-US" sz="2400" dirty="0"/>
          </a:p>
        </p:txBody>
      </p:sp>
      <p:grpSp>
        <p:nvGrpSpPr>
          <p:cNvPr id="38922" name="Group 10"/>
          <p:cNvGrpSpPr>
            <a:grpSpLocks/>
          </p:cNvGrpSpPr>
          <p:nvPr/>
        </p:nvGrpSpPr>
        <p:grpSpPr bwMode="auto">
          <a:xfrm>
            <a:off x="2873375" y="1287463"/>
            <a:ext cx="3395663" cy="650875"/>
            <a:chOff x="1810" y="811"/>
            <a:chExt cx="2139" cy="410"/>
          </a:xfrm>
        </p:grpSpPr>
        <p:sp>
          <p:nvSpPr>
            <p:cNvPr id="38920" name="Rectangle 8"/>
            <p:cNvSpPr>
              <a:spLocks noChangeArrowheads="1"/>
            </p:cNvSpPr>
            <p:nvPr/>
          </p:nvSpPr>
          <p:spPr bwMode="auto">
            <a:xfrm>
              <a:off x="1810" y="811"/>
              <a:ext cx="2139" cy="410"/>
            </a:xfrm>
            <a:prstGeom prst="rect">
              <a:avLst/>
            </a:prstGeom>
            <a:solidFill>
              <a:srgbClr val="FFFFCC"/>
            </a:solidFill>
            <a:ln w="25400">
              <a:solidFill>
                <a:schemeClr val="accent2"/>
              </a:solidFill>
              <a:miter lim="800000"/>
              <a:headEnd/>
              <a:tailEnd/>
            </a:ln>
            <a:effectLst/>
          </p:spPr>
          <p:txBody>
            <a:bodyPr wrap="none" anchor="ctr"/>
            <a:lstStyle/>
            <a:p>
              <a:endParaRPr lang="en-US"/>
            </a:p>
          </p:txBody>
        </p:sp>
        <p:sp>
          <p:nvSpPr>
            <p:cNvPr id="38921" name="Rectangle 9"/>
            <p:cNvSpPr>
              <a:spLocks noChangeArrowheads="1"/>
            </p:cNvSpPr>
            <p:nvPr/>
          </p:nvSpPr>
          <p:spPr bwMode="auto">
            <a:xfrm>
              <a:off x="2250" y="898"/>
              <a:ext cx="1258" cy="237"/>
            </a:xfrm>
            <a:prstGeom prst="rect">
              <a:avLst/>
            </a:prstGeom>
            <a:noFill/>
            <a:ln w="12700">
              <a:noFill/>
              <a:miter lim="800000"/>
              <a:headEnd/>
              <a:tailEnd/>
            </a:ln>
            <a:effectLst/>
          </p:spPr>
          <p:txBody>
            <a:bodyPr wrap="none" lIns="90488" tIns="44450" rIns="90488" bIns="44450">
              <a:spAutoFit/>
            </a:bodyPr>
            <a:lstStyle/>
            <a:p>
              <a:pPr algn="ctr" defTabSz="762000"/>
              <a:r>
                <a:rPr lang="en-US" sz="1800">
                  <a:latin typeface="Arial" charset="0"/>
                </a:rPr>
                <a:t>Different products</a:t>
              </a:r>
            </a:p>
          </p:txBody>
        </p:sp>
      </p:grpSp>
      <p:grpSp>
        <p:nvGrpSpPr>
          <p:cNvPr id="38925" name="Group 13"/>
          <p:cNvGrpSpPr>
            <a:grpSpLocks/>
          </p:cNvGrpSpPr>
          <p:nvPr/>
        </p:nvGrpSpPr>
        <p:grpSpPr bwMode="auto">
          <a:xfrm>
            <a:off x="2873375" y="2681288"/>
            <a:ext cx="3395663" cy="650875"/>
            <a:chOff x="1810" y="1689"/>
            <a:chExt cx="2139" cy="410"/>
          </a:xfrm>
        </p:grpSpPr>
        <p:sp>
          <p:nvSpPr>
            <p:cNvPr id="38923" name="Rectangle 11"/>
            <p:cNvSpPr>
              <a:spLocks noChangeArrowheads="1"/>
            </p:cNvSpPr>
            <p:nvPr/>
          </p:nvSpPr>
          <p:spPr bwMode="auto">
            <a:xfrm>
              <a:off x="1810" y="1689"/>
              <a:ext cx="2139" cy="410"/>
            </a:xfrm>
            <a:prstGeom prst="rect">
              <a:avLst/>
            </a:prstGeom>
            <a:solidFill>
              <a:srgbClr val="FFFFCC"/>
            </a:solidFill>
            <a:ln w="25400">
              <a:solidFill>
                <a:schemeClr val="accent2"/>
              </a:solidFill>
              <a:miter lim="800000"/>
              <a:headEnd/>
              <a:tailEnd/>
            </a:ln>
            <a:effectLst/>
          </p:spPr>
          <p:txBody>
            <a:bodyPr wrap="none" anchor="ctr"/>
            <a:lstStyle/>
            <a:p>
              <a:endParaRPr lang="en-US"/>
            </a:p>
          </p:txBody>
        </p:sp>
        <p:sp>
          <p:nvSpPr>
            <p:cNvPr id="38924" name="Rectangle 12"/>
            <p:cNvSpPr>
              <a:spLocks noChangeArrowheads="1"/>
            </p:cNvSpPr>
            <p:nvPr/>
          </p:nvSpPr>
          <p:spPr bwMode="auto">
            <a:xfrm>
              <a:off x="2370" y="1776"/>
              <a:ext cx="1018" cy="237"/>
            </a:xfrm>
            <a:prstGeom prst="rect">
              <a:avLst/>
            </a:prstGeom>
            <a:noFill/>
            <a:ln w="12700">
              <a:noFill/>
              <a:miter lim="800000"/>
              <a:headEnd/>
              <a:tailEnd/>
            </a:ln>
            <a:effectLst/>
          </p:spPr>
          <p:txBody>
            <a:bodyPr wrap="none" lIns="90488" tIns="44450" rIns="90488" bIns="44450">
              <a:spAutoFit/>
            </a:bodyPr>
            <a:lstStyle/>
            <a:p>
              <a:pPr algn="ctr" defTabSz="762000"/>
              <a:r>
                <a:rPr lang="en-US" sz="1800">
                  <a:latin typeface="Arial" charset="0"/>
                </a:rPr>
                <a:t>Different roles</a:t>
              </a:r>
            </a:p>
          </p:txBody>
        </p:sp>
      </p:grpSp>
      <p:grpSp>
        <p:nvGrpSpPr>
          <p:cNvPr id="38928" name="Group 16"/>
          <p:cNvGrpSpPr>
            <a:grpSpLocks/>
          </p:cNvGrpSpPr>
          <p:nvPr/>
        </p:nvGrpSpPr>
        <p:grpSpPr bwMode="auto">
          <a:xfrm>
            <a:off x="2873375" y="4051300"/>
            <a:ext cx="3395663" cy="650875"/>
            <a:chOff x="1810" y="2552"/>
            <a:chExt cx="2139" cy="410"/>
          </a:xfrm>
        </p:grpSpPr>
        <p:sp>
          <p:nvSpPr>
            <p:cNvPr id="38926" name="Rectangle 14"/>
            <p:cNvSpPr>
              <a:spLocks noChangeArrowheads="1"/>
            </p:cNvSpPr>
            <p:nvPr/>
          </p:nvSpPr>
          <p:spPr bwMode="auto">
            <a:xfrm>
              <a:off x="1810" y="2552"/>
              <a:ext cx="2139" cy="410"/>
            </a:xfrm>
            <a:prstGeom prst="rect">
              <a:avLst/>
            </a:prstGeom>
            <a:solidFill>
              <a:srgbClr val="FFFFCC"/>
            </a:solidFill>
            <a:ln w="25400">
              <a:solidFill>
                <a:schemeClr val="accent2"/>
              </a:solidFill>
              <a:miter lim="800000"/>
              <a:headEnd/>
              <a:tailEnd/>
            </a:ln>
            <a:effectLst/>
          </p:spPr>
          <p:txBody>
            <a:bodyPr wrap="none" anchor="ctr"/>
            <a:lstStyle/>
            <a:p>
              <a:endParaRPr lang="en-US"/>
            </a:p>
          </p:txBody>
        </p:sp>
        <p:sp>
          <p:nvSpPr>
            <p:cNvPr id="38927" name="Rectangle 15"/>
            <p:cNvSpPr>
              <a:spLocks noChangeArrowheads="1"/>
            </p:cNvSpPr>
            <p:nvPr/>
          </p:nvSpPr>
          <p:spPr bwMode="auto">
            <a:xfrm>
              <a:off x="2022" y="2639"/>
              <a:ext cx="1714" cy="237"/>
            </a:xfrm>
            <a:prstGeom prst="rect">
              <a:avLst/>
            </a:prstGeom>
            <a:noFill/>
            <a:ln w="12700">
              <a:noFill/>
              <a:miter lim="800000"/>
              <a:headEnd/>
              <a:tailEnd/>
            </a:ln>
            <a:effectLst/>
          </p:spPr>
          <p:txBody>
            <a:bodyPr wrap="none" lIns="90488" tIns="44450" rIns="90488" bIns="44450">
              <a:spAutoFit/>
            </a:bodyPr>
            <a:lstStyle/>
            <a:p>
              <a:pPr algn="ctr" defTabSz="762000"/>
              <a:r>
                <a:rPr lang="en-US" sz="1800">
                  <a:latin typeface="Arial" charset="0"/>
                </a:rPr>
                <a:t>Different reward systems</a:t>
              </a:r>
            </a:p>
          </p:txBody>
        </p:sp>
      </p:grpSp>
      <p:grpSp>
        <p:nvGrpSpPr>
          <p:cNvPr id="38931" name="Group 19"/>
          <p:cNvGrpSpPr>
            <a:grpSpLocks/>
          </p:cNvGrpSpPr>
          <p:nvPr/>
        </p:nvGrpSpPr>
        <p:grpSpPr bwMode="auto">
          <a:xfrm>
            <a:off x="2873375" y="5427663"/>
            <a:ext cx="3395663" cy="650875"/>
            <a:chOff x="1810" y="3419"/>
            <a:chExt cx="2139" cy="410"/>
          </a:xfrm>
        </p:grpSpPr>
        <p:sp>
          <p:nvSpPr>
            <p:cNvPr id="38929" name="Rectangle 17"/>
            <p:cNvSpPr>
              <a:spLocks noChangeArrowheads="1"/>
            </p:cNvSpPr>
            <p:nvPr/>
          </p:nvSpPr>
          <p:spPr bwMode="auto">
            <a:xfrm>
              <a:off x="1810" y="3419"/>
              <a:ext cx="2139" cy="410"/>
            </a:xfrm>
            <a:prstGeom prst="rect">
              <a:avLst/>
            </a:prstGeom>
            <a:solidFill>
              <a:srgbClr val="FFFFCC"/>
            </a:solidFill>
            <a:ln w="25400">
              <a:solidFill>
                <a:schemeClr val="accent2"/>
              </a:solidFill>
              <a:miter lim="800000"/>
              <a:headEnd/>
              <a:tailEnd/>
            </a:ln>
            <a:effectLst/>
          </p:spPr>
          <p:txBody>
            <a:bodyPr wrap="none" anchor="ctr"/>
            <a:lstStyle/>
            <a:p>
              <a:endParaRPr lang="en-US"/>
            </a:p>
          </p:txBody>
        </p:sp>
        <p:sp>
          <p:nvSpPr>
            <p:cNvPr id="38930" name="Rectangle 18"/>
            <p:cNvSpPr>
              <a:spLocks noChangeArrowheads="1"/>
            </p:cNvSpPr>
            <p:nvPr/>
          </p:nvSpPr>
          <p:spPr bwMode="auto">
            <a:xfrm>
              <a:off x="1934" y="3506"/>
              <a:ext cx="1890" cy="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Different types of managers</a:t>
              </a:r>
            </a:p>
          </p:txBody>
        </p:sp>
      </p:grpSp>
    </p:spTree>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7200900" y="6629400"/>
            <a:ext cx="1905000" cy="228600"/>
          </a:xfrm>
          <a:prstGeom prst="rect">
            <a:avLst/>
          </a:prstGeom>
          <a:noFill/>
          <a:ln w="12700">
            <a:noFill/>
            <a:miter lim="800000"/>
            <a:headEnd/>
            <a:tailEnd/>
          </a:ln>
          <a:effectLst/>
        </p:spPr>
        <p:txBody>
          <a:bodyPr wrap="none" lIns="90488" tIns="44450" rIns="90488" bIns="44450" anchor="ctr"/>
          <a:lstStyle/>
          <a:p>
            <a:pPr algn="r"/>
            <a:r>
              <a:rPr lang="en-US" sz="1000">
                <a:latin typeface="Arial" charset="0"/>
              </a:rPr>
              <a:t>19</a:t>
            </a:r>
          </a:p>
        </p:txBody>
      </p:sp>
      <p:sp>
        <p:nvSpPr>
          <p:cNvPr id="40963" name="Rectangle 3"/>
          <p:cNvSpPr>
            <a:spLocks noChangeArrowheads="1"/>
          </p:cNvSpPr>
          <p:nvPr/>
        </p:nvSpPr>
        <p:spPr bwMode="auto">
          <a:xfrm>
            <a:off x="0" y="6629400"/>
            <a:ext cx="4213225" cy="227013"/>
          </a:xfrm>
          <a:prstGeom prst="rect">
            <a:avLst/>
          </a:prstGeom>
          <a:noFill/>
          <a:ln w="12700">
            <a:noFill/>
            <a:miter lim="800000"/>
            <a:headEnd/>
            <a:tailEnd/>
          </a:ln>
          <a:effectLst/>
        </p:spPr>
        <p:txBody>
          <a:bodyPr wrap="none" lIns="90488" tIns="44450" rIns="90488" bIns="44450" anchor="ctr"/>
          <a:lstStyle/>
          <a:p>
            <a:pPr algn="ctr"/>
            <a:r>
              <a:rPr lang="en-US" sz="1000">
                <a:latin typeface="Arial" charset="0"/>
              </a:rPr>
              <a:t>D Jobber, Principles and Practice of Marketing, © 1998 McGraw-Hill</a:t>
            </a:r>
          </a:p>
        </p:txBody>
      </p:sp>
      <p:sp>
        <p:nvSpPr>
          <p:cNvPr id="40964" name="Rectangle 4"/>
          <p:cNvSpPr>
            <a:spLocks noGrp="1" noChangeArrowheads="1"/>
          </p:cNvSpPr>
          <p:nvPr>
            <p:ph type="title"/>
          </p:nvPr>
        </p:nvSpPr>
        <p:spPr>
          <a:noFill/>
          <a:ln/>
        </p:spPr>
        <p:txBody>
          <a:bodyPr/>
          <a:lstStyle/>
          <a:p>
            <a:pPr>
              <a:lnSpc>
                <a:spcPct val="90000"/>
              </a:lnSpc>
            </a:pPr>
            <a:r>
              <a:rPr lang="en-US"/>
              <a:t>Product growth strategies:</a:t>
            </a:r>
            <a:br>
              <a:rPr lang="en-US"/>
            </a:br>
            <a:r>
              <a:rPr lang="en-US"/>
              <a:t>the Ansoff Matrix</a:t>
            </a:r>
          </a:p>
        </p:txBody>
      </p:sp>
      <p:grpSp>
        <p:nvGrpSpPr>
          <p:cNvPr id="40968" name="Group 8"/>
          <p:cNvGrpSpPr>
            <a:grpSpLocks/>
          </p:cNvGrpSpPr>
          <p:nvPr/>
        </p:nvGrpSpPr>
        <p:grpSpPr bwMode="auto">
          <a:xfrm>
            <a:off x="2222500" y="1322388"/>
            <a:ext cx="4699000" cy="4397375"/>
            <a:chOff x="1400" y="833"/>
            <a:chExt cx="2960" cy="2770"/>
          </a:xfrm>
        </p:grpSpPr>
        <p:sp>
          <p:nvSpPr>
            <p:cNvPr id="40965" name="Rectangle 5"/>
            <p:cNvSpPr>
              <a:spLocks noChangeArrowheads="1"/>
            </p:cNvSpPr>
            <p:nvPr/>
          </p:nvSpPr>
          <p:spPr bwMode="auto">
            <a:xfrm>
              <a:off x="1400" y="833"/>
              <a:ext cx="2960" cy="2770"/>
            </a:xfrm>
            <a:prstGeom prst="rect">
              <a:avLst/>
            </a:prstGeom>
            <a:solidFill>
              <a:srgbClr val="FFFFCC"/>
            </a:solidFill>
            <a:ln w="25400">
              <a:solidFill>
                <a:schemeClr val="accent2"/>
              </a:solidFill>
              <a:miter lim="800000"/>
              <a:headEnd/>
              <a:tailEnd/>
            </a:ln>
            <a:effectLst/>
          </p:spPr>
          <p:txBody>
            <a:bodyPr wrap="none" anchor="ctr"/>
            <a:lstStyle/>
            <a:p>
              <a:endParaRPr lang="en-US"/>
            </a:p>
          </p:txBody>
        </p:sp>
        <p:sp>
          <p:nvSpPr>
            <p:cNvPr id="40966" name="Line 6"/>
            <p:cNvSpPr>
              <a:spLocks noChangeShapeType="1"/>
            </p:cNvSpPr>
            <p:nvPr/>
          </p:nvSpPr>
          <p:spPr bwMode="auto">
            <a:xfrm>
              <a:off x="1409" y="2217"/>
              <a:ext cx="2951" cy="0"/>
            </a:xfrm>
            <a:prstGeom prst="line">
              <a:avLst/>
            </a:prstGeom>
            <a:noFill/>
            <a:ln w="25400">
              <a:solidFill>
                <a:schemeClr val="accent2"/>
              </a:solidFill>
              <a:round/>
              <a:headEnd/>
              <a:tailEnd/>
            </a:ln>
            <a:effectLst/>
          </p:spPr>
          <p:txBody>
            <a:bodyPr wrap="none" anchor="ctr"/>
            <a:lstStyle/>
            <a:p>
              <a:endParaRPr lang="en-US"/>
            </a:p>
          </p:txBody>
        </p:sp>
        <p:sp>
          <p:nvSpPr>
            <p:cNvPr id="40967" name="Line 7"/>
            <p:cNvSpPr>
              <a:spLocks noChangeShapeType="1"/>
            </p:cNvSpPr>
            <p:nvPr/>
          </p:nvSpPr>
          <p:spPr bwMode="auto">
            <a:xfrm>
              <a:off x="2880" y="836"/>
              <a:ext cx="0" cy="2757"/>
            </a:xfrm>
            <a:prstGeom prst="line">
              <a:avLst/>
            </a:prstGeom>
            <a:noFill/>
            <a:ln w="25400">
              <a:solidFill>
                <a:schemeClr val="accent2"/>
              </a:solidFill>
              <a:round/>
              <a:headEnd/>
              <a:tailEnd/>
            </a:ln>
            <a:effectLst/>
          </p:spPr>
          <p:txBody>
            <a:bodyPr wrap="none" anchor="ctr"/>
            <a:lstStyle/>
            <a:p>
              <a:endParaRPr lang="en-US"/>
            </a:p>
          </p:txBody>
        </p:sp>
      </p:grpSp>
      <p:sp>
        <p:nvSpPr>
          <p:cNvPr id="40969" name="Rectangle 9"/>
          <p:cNvSpPr>
            <a:spLocks noChangeArrowheads="1"/>
          </p:cNvSpPr>
          <p:nvPr/>
        </p:nvSpPr>
        <p:spPr bwMode="auto">
          <a:xfrm>
            <a:off x="2540000" y="1954213"/>
            <a:ext cx="1758950" cy="925512"/>
          </a:xfrm>
          <a:prstGeom prst="rect">
            <a:avLst/>
          </a:prstGeom>
          <a:noFill/>
          <a:ln w="12700">
            <a:noFill/>
            <a:miter lim="800000"/>
            <a:headEnd/>
            <a:tailEnd/>
          </a:ln>
          <a:effectLst/>
        </p:spPr>
        <p:txBody>
          <a:bodyPr wrap="none" lIns="90488" tIns="44450" rIns="90488" bIns="44450">
            <a:spAutoFit/>
          </a:bodyPr>
          <a:lstStyle/>
          <a:p>
            <a:pPr algn="ctr" defTabSz="762000">
              <a:lnSpc>
                <a:spcPct val="90000"/>
              </a:lnSpc>
            </a:pPr>
            <a:r>
              <a:rPr lang="en-US" sz="2000">
                <a:latin typeface="Arial" charset="0"/>
              </a:rPr>
              <a:t>Market</a:t>
            </a:r>
            <a:br>
              <a:rPr lang="en-US" sz="2000">
                <a:latin typeface="Arial" charset="0"/>
              </a:rPr>
            </a:br>
            <a:r>
              <a:rPr lang="en-US" sz="2000">
                <a:latin typeface="Arial" charset="0"/>
              </a:rPr>
              <a:t>penetration or</a:t>
            </a:r>
            <a:br>
              <a:rPr lang="en-US" sz="2000">
                <a:latin typeface="Arial" charset="0"/>
              </a:rPr>
            </a:br>
            <a:r>
              <a:rPr lang="en-US" sz="2000">
                <a:latin typeface="Arial" charset="0"/>
              </a:rPr>
              <a:t>expansion</a:t>
            </a:r>
          </a:p>
        </p:txBody>
      </p:sp>
      <p:sp>
        <p:nvSpPr>
          <p:cNvPr id="40970" name="Rectangle 10"/>
          <p:cNvSpPr>
            <a:spLocks noChangeArrowheads="1"/>
          </p:cNvSpPr>
          <p:nvPr/>
        </p:nvSpPr>
        <p:spPr bwMode="auto">
          <a:xfrm>
            <a:off x="4919663" y="2090738"/>
            <a:ext cx="1647825" cy="650875"/>
          </a:xfrm>
          <a:prstGeom prst="rect">
            <a:avLst/>
          </a:prstGeom>
          <a:noFill/>
          <a:ln w="12700">
            <a:noFill/>
            <a:miter lim="800000"/>
            <a:headEnd/>
            <a:tailEnd/>
          </a:ln>
          <a:effectLst/>
        </p:spPr>
        <p:txBody>
          <a:bodyPr wrap="none" lIns="90488" tIns="44450" rIns="90488" bIns="44450">
            <a:spAutoFit/>
          </a:bodyPr>
          <a:lstStyle/>
          <a:p>
            <a:pPr algn="ctr" defTabSz="762000">
              <a:lnSpc>
                <a:spcPct val="90000"/>
              </a:lnSpc>
            </a:pPr>
            <a:r>
              <a:rPr lang="en-US" sz="2000">
                <a:latin typeface="Arial" charset="0"/>
              </a:rPr>
              <a:t>Product</a:t>
            </a:r>
            <a:br>
              <a:rPr lang="en-US" sz="2000">
                <a:latin typeface="Arial" charset="0"/>
              </a:rPr>
            </a:br>
            <a:r>
              <a:rPr lang="en-US" sz="2000">
                <a:latin typeface="Arial" charset="0"/>
              </a:rPr>
              <a:t>development</a:t>
            </a:r>
          </a:p>
        </p:txBody>
      </p:sp>
      <p:sp>
        <p:nvSpPr>
          <p:cNvPr id="40971" name="Rectangle 11"/>
          <p:cNvSpPr>
            <a:spLocks noChangeArrowheads="1"/>
          </p:cNvSpPr>
          <p:nvPr/>
        </p:nvSpPr>
        <p:spPr bwMode="auto">
          <a:xfrm>
            <a:off x="4835525" y="4391025"/>
            <a:ext cx="1776413" cy="376238"/>
          </a:xfrm>
          <a:prstGeom prst="rect">
            <a:avLst/>
          </a:prstGeom>
          <a:noFill/>
          <a:ln w="12700">
            <a:noFill/>
            <a:miter lim="800000"/>
            <a:headEnd/>
            <a:tailEnd/>
          </a:ln>
          <a:effectLst/>
        </p:spPr>
        <p:txBody>
          <a:bodyPr wrap="none" lIns="90488" tIns="44450" rIns="90488" bIns="44450">
            <a:spAutoFit/>
          </a:bodyPr>
          <a:lstStyle/>
          <a:p>
            <a:pPr algn="ctr" defTabSz="762000">
              <a:lnSpc>
                <a:spcPct val="90000"/>
              </a:lnSpc>
            </a:pPr>
            <a:r>
              <a:rPr lang="en-US" sz="2000">
                <a:latin typeface="Arial" charset="0"/>
              </a:rPr>
              <a:t>Diversification</a:t>
            </a:r>
          </a:p>
        </p:txBody>
      </p:sp>
      <p:sp>
        <p:nvSpPr>
          <p:cNvPr id="40972" name="Rectangle 12"/>
          <p:cNvSpPr>
            <a:spLocks noChangeArrowheads="1"/>
          </p:cNvSpPr>
          <p:nvPr/>
        </p:nvSpPr>
        <p:spPr bwMode="auto">
          <a:xfrm>
            <a:off x="2603500" y="4252913"/>
            <a:ext cx="1647825" cy="650875"/>
          </a:xfrm>
          <a:prstGeom prst="rect">
            <a:avLst/>
          </a:prstGeom>
          <a:noFill/>
          <a:ln w="12700">
            <a:noFill/>
            <a:miter lim="800000"/>
            <a:headEnd/>
            <a:tailEnd/>
          </a:ln>
          <a:effectLst/>
        </p:spPr>
        <p:txBody>
          <a:bodyPr wrap="none" lIns="90488" tIns="44450" rIns="90488" bIns="44450">
            <a:spAutoFit/>
          </a:bodyPr>
          <a:lstStyle/>
          <a:p>
            <a:pPr algn="ctr" defTabSz="762000">
              <a:lnSpc>
                <a:spcPct val="90000"/>
              </a:lnSpc>
            </a:pPr>
            <a:r>
              <a:rPr lang="en-US" sz="2000">
                <a:latin typeface="Arial" charset="0"/>
              </a:rPr>
              <a:t>Market</a:t>
            </a:r>
            <a:br>
              <a:rPr lang="en-US" sz="2000">
                <a:latin typeface="Arial" charset="0"/>
              </a:rPr>
            </a:br>
            <a:r>
              <a:rPr lang="en-US" sz="2000">
                <a:latin typeface="Arial" charset="0"/>
              </a:rPr>
              <a:t>development</a:t>
            </a:r>
          </a:p>
        </p:txBody>
      </p:sp>
      <p:sp>
        <p:nvSpPr>
          <p:cNvPr id="40973" name="Rectangle 13"/>
          <p:cNvSpPr>
            <a:spLocks noChangeArrowheads="1"/>
          </p:cNvSpPr>
          <p:nvPr/>
        </p:nvSpPr>
        <p:spPr bwMode="auto">
          <a:xfrm>
            <a:off x="1257300" y="2230438"/>
            <a:ext cx="993775" cy="376237"/>
          </a:xfrm>
          <a:prstGeom prst="rect">
            <a:avLst/>
          </a:prstGeom>
          <a:noFill/>
          <a:ln w="12700">
            <a:noFill/>
            <a:miter lim="800000"/>
            <a:headEnd/>
            <a:tailEnd/>
          </a:ln>
          <a:effectLst/>
        </p:spPr>
        <p:txBody>
          <a:bodyPr wrap="none" lIns="90488" tIns="44450" rIns="90488" bIns="44450">
            <a:spAutoFit/>
          </a:bodyPr>
          <a:lstStyle/>
          <a:p>
            <a:pPr algn="ctr" defTabSz="762000"/>
            <a:r>
              <a:rPr lang="en-US" sz="1800">
                <a:latin typeface="Arial" charset="0"/>
              </a:rPr>
              <a:t>Existing</a:t>
            </a:r>
          </a:p>
        </p:txBody>
      </p:sp>
      <p:sp>
        <p:nvSpPr>
          <p:cNvPr id="40974" name="Rectangle 14"/>
          <p:cNvSpPr>
            <a:spLocks noChangeArrowheads="1"/>
          </p:cNvSpPr>
          <p:nvPr/>
        </p:nvSpPr>
        <p:spPr bwMode="auto">
          <a:xfrm>
            <a:off x="1600200" y="4344988"/>
            <a:ext cx="650875" cy="376237"/>
          </a:xfrm>
          <a:prstGeom prst="rect">
            <a:avLst/>
          </a:prstGeom>
          <a:noFill/>
          <a:ln w="12700">
            <a:noFill/>
            <a:miter lim="800000"/>
            <a:headEnd/>
            <a:tailEnd/>
          </a:ln>
          <a:effectLst/>
        </p:spPr>
        <p:txBody>
          <a:bodyPr wrap="none" lIns="90488" tIns="44450" rIns="90488" bIns="44450">
            <a:spAutoFit/>
          </a:bodyPr>
          <a:lstStyle/>
          <a:p>
            <a:pPr algn="ctr" defTabSz="762000"/>
            <a:r>
              <a:rPr lang="en-US" sz="1800">
                <a:latin typeface="Arial" charset="0"/>
              </a:rPr>
              <a:t>New</a:t>
            </a:r>
          </a:p>
        </p:txBody>
      </p:sp>
      <p:sp>
        <p:nvSpPr>
          <p:cNvPr id="40975" name="Rectangle 15"/>
          <p:cNvSpPr>
            <a:spLocks noChangeArrowheads="1"/>
          </p:cNvSpPr>
          <p:nvPr/>
        </p:nvSpPr>
        <p:spPr bwMode="auto">
          <a:xfrm>
            <a:off x="3013075" y="5713413"/>
            <a:ext cx="993775" cy="376237"/>
          </a:xfrm>
          <a:prstGeom prst="rect">
            <a:avLst/>
          </a:prstGeom>
          <a:noFill/>
          <a:ln w="12700">
            <a:noFill/>
            <a:miter lim="800000"/>
            <a:headEnd/>
            <a:tailEnd/>
          </a:ln>
          <a:effectLst/>
        </p:spPr>
        <p:txBody>
          <a:bodyPr wrap="none" lIns="90488" tIns="44450" rIns="90488" bIns="44450">
            <a:spAutoFit/>
          </a:bodyPr>
          <a:lstStyle/>
          <a:p>
            <a:pPr algn="ctr" defTabSz="762000"/>
            <a:r>
              <a:rPr lang="en-US" sz="1800">
                <a:latin typeface="Arial" charset="0"/>
              </a:rPr>
              <a:t>Existing</a:t>
            </a:r>
          </a:p>
        </p:txBody>
      </p:sp>
      <p:sp>
        <p:nvSpPr>
          <p:cNvPr id="40976" name="Rectangle 16"/>
          <p:cNvSpPr>
            <a:spLocks noChangeArrowheads="1"/>
          </p:cNvSpPr>
          <p:nvPr/>
        </p:nvSpPr>
        <p:spPr bwMode="auto">
          <a:xfrm>
            <a:off x="5413375" y="5713413"/>
            <a:ext cx="650875" cy="376237"/>
          </a:xfrm>
          <a:prstGeom prst="rect">
            <a:avLst/>
          </a:prstGeom>
          <a:noFill/>
          <a:ln w="12700">
            <a:noFill/>
            <a:miter lim="800000"/>
            <a:headEnd/>
            <a:tailEnd/>
          </a:ln>
          <a:effectLst/>
        </p:spPr>
        <p:txBody>
          <a:bodyPr wrap="none" lIns="90488" tIns="44450" rIns="90488" bIns="44450">
            <a:spAutoFit/>
          </a:bodyPr>
          <a:lstStyle/>
          <a:p>
            <a:pPr algn="ctr" defTabSz="762000"/>
            <a:r>
              <a:rPr lang="en-US" sz="1800">
                <a:latin typeface="Arial" charset="0"/>
              </a:rPr>
              <a:t>New</a:t>
            </a:r>
          </a:p>
        </p:txBody>
      </p:sp>
      <p:sp>
        <p:nvSpPr>
          <p:cNvPr id="40977" name="Rectangle 17"/>
          <p:cNvSpPr>
            <a:spLocks noChangeArrowheads="1"/>
          </p:cNvSpPr>
          <p:nvPr/>
        </p:nvSpPr>
        <p:spPr bwMode="auto">
          <a:xfrm>
            <a:off x="3979863" y="6000750"/>
            <a:ext cx="1184275" cy="376238"/>
          </a:xfrm>
          <a:prstGeom prst="rect">
            <a:avLst/>
          </a:prstGeom>
          <a:noFill/>
          <a:ln w="12700">
            <a:noFill/>
            <a:miter lim="800000"/>
            <a:headEnd/>
            <a:tailEnd/>
          </a:ln>
          <a:effectLst/>
        </p:spPr>
        <p:txBody>
          <a:bodyPr wrap="none" lIns="90488" tIns="44450" rIns="90488" bIns="44450">
            <a:spAutoFit/>
          </a:bodyPr>
          <a:lstStyle/>
          <a:p>
            <a:pPr algn="ctr" defTabSz="762000"/>
            <a:r>
              <a:rPr lang="en-US" sz="1800" b="1">
                <a:solidFill>
                  <a:srgbClr val="FF0033"/>
                </a:solidFill>
                <a:latin typeface="Arial" charset="0"/>
              </a:rPr>
              <a:t>Products</a:t>
            </a:r>
          </a:p>
        </p:txBody>
      </p:sp>
      <p:sp>
        <p:nvSpPr>
          <p:cNvPr id="40978" name="Rectangle 18"/>
          <p:cNvSpPr>
            <a:spLocks noChangeArrowheads="1"/>
          </p:cNvSpPr>
          <p:nvPr/>
        </p:nvSpPr>
        <p:spPr bwMode="auto">
          <a:xfrm rot="16200000">
            <a:off x="646906" y="3323432"/>
            <a:ext cx="1044575" cy="363538"/>
          </a:xfrm>
          <a:prstGeom prst="rect">
            <a:avLst/>
          </a:prstGeom>
          <a:noFill/>
          <a:ln w="12700">
            <a:noFill/>
            <a:miter lim="800000"/>
            <a:headEnd/>
            <a:tailEnd/>
          </a:ln>
          <a:effectLst/>
        </p:spPr>
        <p:txBody>
          <a:bodyPr wrap="none" lIns="90488" tIns="44450" rIns="90488" bIns="44450">
            <a:spAutoFit/>
          </a:bodyPr>
          <a:lstStyle/>
          <a:p>
            <a:pPr algn="ctr" defTabSz="762000"/>
            <a:r>
              <a:rPr lang="en-US" sz="1800" b="1">
                <a:solidFill>
                  <a:srgbClr val="FF0033"/>
                </a:solidFill>
                <a:latin typeface="Arial" charset="0"/>
              </a:rPr>
              <a:t>Markets</a:t>
            </a:r>
          </a:p>
        </p:txBody>
      </p:sp>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7200900" y="6629400"/>
            <a:ext cx="1905000" cy="228600"/>
          </a:xfrm>
          <a:prstGeom prst="rect">
            <a:avLst/>
          </a:prstGeom>
          <a:noFill/>
          <a:ln w="12700">
            <a:noFill/>
            <a:miter lim="800000"/>
            <a:headEnd/>
            <a:tailEnd/>
          </a:ln>
          <a:effectLst/>
        </p:spPr>
        <p:txBody>
          <a:bodyPr wrap="none" lIns="90488" tIns="44450" rIns="90488" bIns="44450" anchor="ctr"/>
          <a:lstStyle/>
          <a:p>
            <a:pPr algn="r"/>
            <a:r>
              <a:rPr lang="en-US" sz="1000">
                <a:latin typeface="Arial" charset="0"/>
              </a:rPr>
              <a:t>20</a:t>
            </a:r>
          </a:p>
        </p:txBody>
      </p:sp>
      <p:sp>
        <p:nvSpPr>
          <p:cNvPr id="43011" name="Rectangle 3"/>
          <p:cNvSpPr>
            <a:spLocks noChangeArrowheads="1"/>
          </p:cNvSpPr>
          <p:nvPr/>
        </p:nvSpPr>
        <p:spPr bwMode="auto">
          <a:xfrm>
            <a:off x="0" y="6629400"/>
            <a:ext cx="4213225" cy="227013"/>
          </a:xfrm>
          <a:prstGeom prst="rect">
            <a:avLst/>
          </a:prstGeom>
          <a:noFill/>
          <a:ln w="12700">
            <a:noFill/>
            <a:miter lim="800000"/>
            <a:headEnd/>
            <a:tailEnd/>
          </a:ln>
          <a:effectLst/>
        </p:spPr>
        <p:txBody>
          <a:bodyPr wrap="none" lIns="90488" tIns="44450" rIns="90488" bIns="44450" anchor="ctr"/>
          <a:lstStyle/>
          <a:p>
            <a:pPr algn="ctr"/>
            <a:r>
              <a:rPr lang="en-US" sz="1000">
                <a:latin typeface="Arial" charset="0"/>
              </a:rPr>
              <a:t>D Jobber, Principles and Practice of Marketing, © 1998 McGraw-Hill</a:t>
            </a:r>
          </a:p>
        </p:txBody>
      </p:sp>
      <p:grpSp>
        <p:nvGrpSpPr>
          <p:cNvPr id="43014" name="Group 6"/>
          <p:cNvGrpSpPr>
            <a:grpSpLocks/>
          </p:cNvGrpSpPr>
          <p:nvPr/>
        </p:nvGrpSpPr>
        <p:grpSpPr bwMode="auto">
          <a:xfrm>
            <a:off x="677863" y="1425575"/>
            <a:ext cx="3082925" cy="512763"/>
            <a:chOff x="427" y="898"/>
            <a:chExt cx="1942" cy="323"/>
          </a:xfrm>
        </p:grpSpPr>
        <p:sp>
          <p:nvSpPr>
            <p:cNvPr id="43012" name="Rectangle 4"/>
            <p:cNvSpPr>
              <a:spLocks noChangeArrowheads="1"/>
            </p:cNvSpPr>
            <p:nvPr/>
          </p:nvSpPr>
          <p:spPr bwMode="auto">
            <a:xfrm>
              <a:off x="427" y="898"/>
              <a:ext cx="1942" cy="323"/>
            </a:xfrm>
            <a:prstGeom prst="rect">
              <a:avLst/>
            </a:prstGeom>
            <a:solidFill>
              <a:srgbClr val="FFFFCC"/>
            </a:solidFill>
            <a:ln w="25400">
              <a:solidFill>
                <a:schemeClr val="accent2"/>
              </a:solidFill>
              <a:miter lim="800000"/>
              <a:headEnd/>
              <a:tailEnd/>
            </a:ln>
            <a:effectLst>
              <a:outerShdw dist="107763" dir="2700000" algn="ctr" rotWithShape="0">
                <a:schemeClr val="bg2"/>
              </a:outerShdw>
            </a:effectLst>
          </p:spPr>
          <p:txBody>
            <a:bodyPr wrap="none" anchor="ctr"/>
            <a:lstStyle/>
            <a:p>
              <a:endParaRPr lang="en-US"/>
            </a:p>
          </p:txBody>
        </p:sp>
        <p:sp>
          <p:nvSpPr>
            <p:cNvPr id="43013" name="Rectangle 5"/>
            <p:cNvSpPr>
              <a:spLocks noChangeArrowheads="1"/>
            </p:cNvSpPr>
            <p:nvPr/>
          </p:nvSpPr>
          <p:spPr bwMode="auto">
            <a:xfrm>
              <a:off x="553" y="941"/>
              <a:ext cx="1650" cy="237"/>
            </a:xfrm>
            <a:prstGeom prst="rect">
              <a:avLst/>
            </a:prstGeom>
            <a:noFill/>
            <a:ln w="12700">
              <a:noFill/>
              <a:miter lim="800000"/>
              <a:headEnd/>
              <a:tailEnd/>
            </a:ln>
            <a:effectLst/>
          </p:spPr>
          <p:txBody>
            <a:bodyPr wrap="none" lIns="90488" tIns="44450" rIns="90488" bIns="44450">
              <a:spAutoFit/>
            </a:bodyPr>
            <a:lstStyle/>
            <a:p>
              <a:pPr defTabSz="762000"/>
              <a:r>
                <a:rPr lang="en-US" sz="1800" b="1">
                  <a:latin typeface="Arial" charset="0"/>
                </a:rPr>
                <a:t>Increase sales volume</a:t>
              </a:r>
            </a:p>
          </p:txBody>
        </p:sp>
      </p:grpSp>
      <p:sp>
        <p:nvSpPr>
          <p:cNvPr id="43015" name="Freeform 7"/>
          <p:cNvSpPr>
            <a:spLocks/>
          </p:cNvSpPr>
          <p:nvPr/>
        </p:nvSpPr>
        <p:spPr bwMode="auto">
          <a:xfrm>
            <a:off x="1096963" y="1963738"/>
            <a:ext cx="477837" cy="4114800"/>
          </a:xfrm>
          <a:custGeom>
            <a:avLst/>
            <a:gdLst/>
            <a:ahLst/>
            <a:cxnLst>
              <a:cxn ang="0">
                <a:pos x="0" y="0"/>
              </a:cxn>
              <a:cxn ang="0">
                <a:pos x="0" y="2578"/>
              </a:cxn>
              <a:cxn ang="0">
                <a:pos x="300" y="2578"/>
              </a:cxn>
              <a:cxn ang="0">
                <a:pos x="300" y="2591"/>
              </a:cxn>
            </a:cxnLst>
            <a:rect l="0" t="0" r="r" b="b"/>
            <a:pathLst>
              <a:path w="301" h="2592">
                <a:moveTo>
                  <a:pt x="0" y="0"/>
                </a:moveTo>
                <a:lnTo>
                  <a:pt x="0" y="2578"/>
                </a:lnTo>
                <a:lnTo>
                  <a:pt x="300" y="2578"/>
                </a:lnTo>
                <a:lnTo>
                  <a:pt x="300" y="2591"/>
                </a:lnTo>
              </a:path>
            </a:pathLst>
          </a:custGeom>
          <a:noFill/>
          <a:ln w="25400" cap="rnd" cmpd="sng">
            <a:solidFill>
              <a:srgbClr val="FF0033"/>
            </a:solidFill>
            <a:prstDash val="solid"/>
            <a:round/>
            <a:headEnd type="none" w="med" len="med"/>
            <a:tailEnd type="none" w="med" len="med"/>
          </a:ln>
          <a:effectLst/>
        </p:spPr>
        <p:txBody>
          <a:bodyPr/>
          <a:lstStyle/>
          <a:p>
            <a:endParaRPr lang="en-US"/>
          </a:p>
        </p:txBody>
      </p:sp>
      <p:sp>
        <p:nvSpPr>
          <p:cNvPr id="43016" name="Line 8"/>
          <p:cNvSpPr>
            <a:spLocks noChangeShapeType="1"/>
          </p:cNvSpPr>
          <p:nvPr/>
        </p:nvSpPr>
        <p:spPr bwMode="auto">
          <a:xfrm>
            <a:off x="1114425" y="2779713"/>
            <a:ext cx="287338" cy="0"/>
          </a:xfrm>
          <a:prstGeom prst="line">
            <a:avLst/>
          </a:prstGeom>
          <a:noFill/>
          <a:ln w="25400">
            <a:solidFill>
              <a:srgbClr val="FF0033"/>
            </a:solidFill>
            <a:round/>
            <a:headEnd/>
            <a:tailEnd/>
          </a:ln>
          <a:effectLst/>
        </p:spPr>
        <p:txBody>
          <a:bodyPr wrap="none" anchor="ctr"/>
          <a:lstStyle/>
          <a:p>
            <a:endParaRPr lang="en-US"/>
          </a:p>
        </p:txBody>
      </p:sp>
      <p:sp>
        <p:nvSpPr>
          <p:cNvPr id="43017" name="Line 9"/>
          <p:cNvSpPr>
            <a:spLocks noChangeShapeType="1"/>
          </p:cNvSpPr>
          <p:nvPr/>
        </p:nvSpPr>
        <p:spPr bwMode="auto">
          <a:xfrm>
            <a:off x="1117600" y="4432300"/>
            <a:ext cx="287338" cy="0"/>
          </a:xfrm>
          <a:prstGeom prst="line">
            <a:avLst/>
          </a:prstGeom>
          <a:noFill/>
          <a:ln w="25400">
            <a:solidFill>
              <a:srgbClr val="FF0033"/>
            </a:solidFill>
            <a:round/>
            <a:headEnd/>
            <a:tailEnd/>
          </a:ln>
          <a:effectLst/>
        </p:spPr>
        <p:txBody>
          <a:bodyPr wrap="none" anchor="ctr"/>
          <a:lstStyle/>
          <a:p>
            <a:endParaRPr lang="en-US"/>
          </a:p>
        </p:txBody>
      </p:sp>
      <p:sp>
        <p:nvSpPr>
          <p:cNvPr id="43018" name="Line 10"/>
          <p:cNvSpPr>
            <a:spLocks noChangeShapeType="1"/>
          </p:cNvSpPr>
          <p:nvPr/>
        </p:nvSpPr>
        <p:spPr bwMode="auto">
          <a:xfrm>
            <a:off x="1117600" y="5264150"/>
            <a:ext cx="287338" cy="0"/>
          </a:xfrm>
          <a:prstGeom prst="line">
            <a:avLst/>
          </a:prstGeom>
          <a:noFill/>
          <a:ln w="25400">
            <a:solidFill>
              <a:srgbClr val="FF0033"/>
            </a:solidFill>
            <a:round/>
            <a:headEnd/>
            <a:tailEnd/>
          </a:ln>
          <a:effectLst/>
        </p:spPr>
        <p:txBody>
          <a:bodyPr wrap="none" anchor="ctr"/>
          <a:lstStyle/>
          <a:p>
            <a:endParaRPr lang="en-US"/>
          </a:p>
        </p:txBody>
      </p:sp>
      <p:sp>
        <p:nvSpPr>
          <p:cNvPr id="43019" name="Line 11"/>
          <p:cNvSpPr>
            <a:spLocks noChangeShapeType="1"/>
          </p:cNvSpPr>
          <p:nvPr/>
        </p:nvSpPr>
        <p:spPr bwMode="auto">
          <a:xfrm>
            <a:off x="1117600" y="3613150"/>
            <a:ext cx="287338" cy="0"/>
          </a:xfrm>
          <a:prstGeom prst="line">
            <a:avLst/>
          </a:prstGeom>
          <a:noFill/>
          <a:ln w="25400">
            <a:solidFill>
              <a:srgbClr val="FF0033"/>
            </a:solidFill>
            <a:round/>
            <a:headEnd/>
            <a:tailEnd/>
          </a:ln>
          <a:effectLst/>
        </p:spPr>
        <p:txBody>
          <a:bodyPr wrap="none" anchor="ctr"/>
          <a:lstStyle/>
          <a:p>
            <a:endParaRPr lang="en-US"/>
          </a:p>
        </p:txBody>
      </p:sp>
      <p:grpSp>
        <p:nvGrpSpPr>
          <p:cNvPr id="43022" name="Group 14"/>
          <p:cNvGrpSpPr>
            <a:grpSpLocks/>
          </p:cNvGrpSpPr>
          <p:nvPr/>
        </p:nvGrpSpPr>
        <p:grpSpPr bwMode="auto">
          <a:xfrm>
            <a:off x="1397000" y="5802313"/>
            <a:ext cx="2733675" cy="501650"/>
            <a:chOff x="880" y="3655"/>
            <a:chExt cx="1722" cy="316"/>
          </a:xfrm>
        </p:grpSpPr>
        <p:sp>
          <p:nvSpPr>
            <p:cNvPr id="43020" name="Rectangle 12"/>
            <p:cNvSpPr>
              <a:spLocks noChangeArrowheads="1"/>
            </p:cNvSpPr>
            <p:nvPr/>
          </p:nvSpPr>
          <p:spPr bwMode="auto">
            <a:xfrm>
              <a:off x="880" y="3655"/>
              <a:ext cx="1722" cy="316"/>
            </a:xfrm>
            <a:prstGeom prst="rect">
              <a:avLst/>
            </a:prstGeom>
            <a:solidFill>
              <a:srgbClr val="FFFFCC"/>
            </a:solidFill>
            <a:ln w="25400">
              <a:solidFill>
                <a:schemeClr val="accent2"/>
              </a:solidFill>
              <a:miter lim="800000"/>
              <a:headEnd/>
              <a:tailEnd/>
            </a:ln>
            <a:effectLst/>
          </p:spPr>
          <p:txBody>
            <a:bodyPr wrap="none" anchor="ctr"/>
            <a:lstStyle/>
            <a:p>
              <a:endParaRPr lang="en-US"/>
            </a:p>
          </p:txBody>
        </p:sp>
        <p:sp>
          <p:nvSpPr>
            <p:cNvPr id="43021" name="Rectangle 13"/>
            <p:cNvSpPr>
              <a:spLocks noChangeArrowheads="1"/>
            </p:cNvSpPr>
            <p:nvPr/>
          </p:nvSpPr>
          <p:spPr bwMode="auto">
            <a:xfrm>
              <a:off x="919" y="3699"/>
              <a:ext cx="1586" cy="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Entry into new markets</a:t>
              </a:r>
            </a:p>
          </p:txBody>
        </p:sp>
      </p:grpSp>
      <p:grpSp>
        <p:nvGrpSpPr>
          <p:cNvPr id="43025" name="Group 17"/>
          <p:cNvGrpSpPr>
            <a:grpSpLocks/>
          </p:cNvGrpSpPr>
          <p:nvPr/>
        </p:nvGrpSpPr>
        <p:grpSpPr bwMode="auto">
          <a:xfrm>
            <a:off x="1397000" y="5003800"/>
            <a:ext cx="2733675" cy="501650"/>
            <a:chOff x="880" y="3152"/>
            <a:chExt cx="1722" cy="316"/>
          </a:xfrm>
        </p:grpSpPr>
        <p:sp>
          <p:nvSpPr>
            <p:cNvPr id="43023" name="Rectangle 15"/>
            <p:cNvSpPr>
              <a:spLocks noChangeArrowheads="1"/>
            </p:cNvSpPr>
            <p:nvPr/>
          </p:nvSpPr>
          <p:spPr bwMode="auto">
            <a:xfrm>
              <a:off x="880" y="3152"/>
              <a:ext cx="1722" cy="316"/>
            </a:xfrm>
            <a:prstGeom prst="rect">
              <a:avLst/>
            </a:prstGeom>
            <a:solidFill>
              <a:srgbClr val="FFFFCC"/>
            </a:solidFill>
            <a:ln w="25400">
              <a:solidFill>
                <a:schemeClr val="accent2"/>
              </a:solidFill>
              <a:miter lim="800000"/>
              <a:headEnd/>
              <a:tailEnd/>
            </a:ln>
            <a:effectLst/>
          </p:spPr>
          <p:txBody>
            <a:bodyPr wrap="none" anchor="ctr"/>
            <a:lstStyle/>
            <a:p>
              <a:endParaRPr lang="en-US"/>
            </a:p>
          </p:txBody>
        </p:sp>
        <p:sp>
          <p:nvSpPr>
            <p:cNvPr id="43024" name="Rectangle 16"/>
            <p:cNvSpPr>
              <a:spLocks noChangeArrowheads="1"/>
            </p:cNvSpPr>
            <p:nvPr/>
          </p:nvSpPr>
          <p:spPr bwMode="auto">
            <a:xfrm>
              <a:off x="919" y="3196"/>
              <a:ext cx="1426" cy="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Market development</a:t>
              </a:r>
            </a:p>
          </p:txBody>
        </p:sp>
      </p:grpSp>
      <p:grpSp>
        <p:nvGrpSpPr>
          <p:cNvPr id="43028" name="Group 20"/>
          <p:cNvGrpSpPr>
            <a:grpSpLocks/>
          </p:cNvGrpSpPr>
          <p:nvPr/>
        </p:nvGrpSpPr>
        <p:grpSpPr bwMode="auto">
          <a:xfrm>
            <a:off x="1397000" y="4178300"/>
            <a:ext cx="2733675" cy="501650"/>
            <a:chOff x="880" y="2632"/>
            <a:chExt cx="1722" cy="316"/>
          </a:xfrm>
        </p:grpSpPr>
        <p:sp>
          <p:nvSpPr>
            <p:cNvPr id="43026" name="Rectangle 18"/>
            <p:cNvSpPr>
              <a:spLocks noChangeArrowheads="1"/>
            </p:cNvSpPr>
            <p:nvPr/>
          </p:nvSpPr>
          <p:spPr bwMode="auto">
            <a:xfrm>
              <a:off x="880" y="2632"/>
              <a:ext cx="1722" cy="316"/>
            </a:xfrm>
            <a:prstGeom prst="rect">
              <a:avLst/>
            </a:prstGeom>
            <a:solidFill>
              <a:srgbClr val="FFFFCC"/>
            </a:solidFill>
            <a:ln w="25400">
              <a:solidFill>
                <a:schemeClr val="accent2"/>
              </a:solidFill>
              <a:miter lim="800000"/>
              <a:headEnd/>
              <a:tailEnd/>
            </a:ln>
            <a:effectLst/>
          </p:spPr>
          <p:txBody>
            <a:bodyPr wrap="none" anchor="ctr"/>
            <a:lstStyle/>
            <a:p>
              <a:endParaRPr lang="en-US"/>
            </a:p>
          </p:txBody>
        </p:sp>
        <p:sp>
          <p:nvSpPr>
            <p:cNvPr id="43027" name="Rectangle 19"/>
            <p:cNvSpPr>
              <a:spLocks noChangeArrowheads="1"/>
            </p:cNvSpPr>
            <p:nvPr/>
          </p:nvSpPr>
          <p:spPr bwMode="auto">
            <a:xfrm>
              <a:off x="919" y="2676"/>
              <a:ext cx="1482" cy="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Product development</a:t>
              </a:r>
            </a:p>
          </p:txBody>
        </p:sp>
      </p:grpSp>
      <p:grpSp>
        <p:nvGrpSpPr>
          <p:cNvPr id="43031" name="Group 23"/>
          <p:cNvGrpSpPr>
            <a:grpSpLocks/>
          </p:cNvGrpSpPr>
          <p:nvPr/>
        </p:nvGrpSpPr>
        <p:grpSpPr bwMode="auto">
          <a:xfrm>
            <a:off x="1397000" y="3355975"/>
            <a:ext cx="2733675" cy="501650"/>
            <a:chOff x="880" y="2114"/>
            <a:chExt cx="1722" cy="316"/>
          </a:xfrm>
        </p:grpSpPr>
        <p:sp>
          <p:nvSpPr>
            <p:cNvPr id="43029" name="Rectangle 21"/>
            <p:cNvSpPr>
              <a:spLocks noChangeArrowheads="1"/>
            </p:cNvSpPr>
            <p:nvPr/>
          </p:nvSpPr>
          <p:spPr bwMode="auto">
            <a:xfrm>
              <a:off x="880" y="2114"/>
              <a:ext cx="1722" cy="316"/>
            </a:xfrm>
            <a:prstGeom prst="rect">
              <a:avLst/>
            </a:prstGeom>
            <a:solidFill>
              <a:srgbClr val="FFFFCC"/>
            </a:solidFill>
            <a:ln w="25400">
              <a:solidFill>
                <a:schemeClr val="accent2"/>
              </a:solidFill>
              <a:miter lim="800000"/>
              <a:headEnd/>
              <a:tailEnd/>
            </a:ln>
            <a:effectLst/>
          </p:spPr>
          <p:txBody>
            <a:bodyPr wrap="none" anchor="ctr"/>
            <a:lstStyle/>
            <a:p>
              <a:endParaRPr lang="en-US"/>
            </a:p>
          </p:txBody>
        </p:sp>
        <p:sp>
          <p:nvSpPr>
            <p:cNvPr id="43030" name="Rectangle 22"/>
            <p:cNvSpPr>
              <a:spLocks noChangeArrowheads="1"/>
            </p:cNvSpPr>
            <p:nvPr/>
          </p:nvSpPr>
          <p:spPr bwMode="auto">
            <a:xfrm>
              <a:off x="919" y="2158"/>
              <a:ext cx="1258" cy="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Market expansion</a:t>
              </a:r>
            </a:p>
          </p:txBody>
        </p:sp>
      </p:grpSp>
      <p:sp>
        <p:nvSpPr>
          <p:cNvPr id="43032" name="Rectangle 24"/>
          <p:cNvSpPr>
            <a:spLocks noChangeArrowheads="1"/>
          </p:cNvSpPr>
          <p:nvPr/>
        </p:nvSpPr>
        <p:spPr bwMode="auto">
          <a:xfrm>
            <a:off x="1397000" y="2530475"/>
            <a:ext cx="2733675" cy="501650"/>
          </a:xfrm>
          <a:prstGeom prst="rect">
            <a:avLst/>
          </a:prstGeom>
          <a:solidFill>
            <a:srgbClr val="FFFFCC"/>
          </a:solidFill>
          <a:ln w="25400">
            <a:solidFill>
              <a:schemeClr val="accent2"/>
            </a:solidFill>
            <a:miter lim="800000"/>
            <a:headEnd/>
            <a:tailEnd/>
          </a:ln>
          <a:effectLst/>
        </p:spPr>
        <p:txBody>
          <a:bodyPr wrap="none" anchor="ctr"/>
          <a:lstStyle/>
          <a:p>
            <a:endParaRPr lang="en-US"/>
          </a:p>
        </p:txBody>
      </p:sp>
      <p:sp>
        <p:nvSpPr>
          <p:cNvPr id="43033" name="Rectangle 25"/>
          <p:cNvSpPr>
            <a:spLocks noChangeArrowheads="1"/>
          </p:cNvSpPr>
          <p:nvPr/>
        </p:nvSpPr>
        <p:spPr bwMode="auto">
          <a:xfrm>
            <a:off x="1454150" y="2600325"/>
            <a:ext cx="2098675" cy="376238"/>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Market penetration</a:t>
            </a:r>
          </a:p>
        </p:txBody>
      </p:sp>
      <p:sp>
        <p:nvSpPr>
          <p:cNvPr id="43034" name="Rectangle 26"/>
          <p:cNvSpPr>
            <a:spLocks noGrp="1" noChangeArrowheads="1"/>
          </p:cNvSpPr>
          <p:nvPr>
            <p:ph type="title"/>
          </p:nvPr>
        </p:nvSpPr>
        <p:spPr>
          <a:noFill/>
          <a:ln/>
        </p:spPr>
        <p:txBody>
          <a:bodyPr/>
          <a:lstStyle/>
          <a:p>
            <a:pPr>
              <a:lnSpc>
                <a:spcPct val="80000"/>
              </a:lnSpc>
            </a:pPr>
            <a:r>
              <a:rPr lang="en-US"/>
              <a:t>Strategic options for</a:t>
            </a:r>
            <a:br>
              <a:rPr lang="en-US"/>
            </a:br>
            <a:r>
              <a:rPr lang="en-US"/>
              <a:t>increasing sales volume</a:t>
            </a:r>
          </a:p>
        </p:txBody>
      </p:sp>
      <p:grpSp>
        <p:nvGrpSpPr>
          <p:cNvPr id="43037" name="Group 29"/>
          <p:cNvGrpSpPr>
            <a:grpSpLocks/>
          </p:cNvGrpSpPr>
          <p:nvPr/>
        </p:nvGrpSpPr>
        <p:grpSpPr bwMode="auto">
          <a:xfrm>
            <a:off x="14288" y="39688"/>
            <a:ext cx="107950" cy="82550"/>
            <a:chOff x="9" y="25"/>
            <a:chExt cx="68" cy="52"/>
          </a:xfrm>
        </p:grpSpPr>
        <p:sp>
          <p:nvSpPr>
            <p:cNvPr id="43035" name="Line 27"/>
            <p:cNvSpPr>
              <a:spLocks noChangeShapeType="1"/>
            </p:cNvSpPr>
            <p:nvPr/>
          </p:nvSpPr>
          <p:spPr bwMode="auto">
            <a:xfrm>
              <a:off x="43" y="25"/>
              <a:ext cx="0" cy="52"/>
            </a:xfrm>
            <a:prstGeom prst="line">
              <a:avLst/>
            </a:prstGeom>
            <a:noFill/>
            <a:ln w="12700">
              <a:solidFill>
                <a:srgbClr val="FF0033"/>
              </a:solidFill>
              <a:round/>
              <a:headEnd/>
              <a:tailEnd/>
            </a:ln>
            <a:effectLst/>
          </p:spPr>
          <p:txBody>
            <a:bodyPr wrap="none" anchor="ctr"/>
            <a:lstStyle/>
            <a:p>
              <a:endParaRPr lang="en-US"/>
            </a:p>
          </p:txBody>
        </p:sp>
        <p:sp>
          <p:nvSpPr>
            <p:cNvPr id="43036" name="Line 28"/>
            <p:cNvSpPr>
              <a:spLocks noChangeShapeType="1"/>
            </p:cNvSpPr>
            <p:nvPr/>
          </p:nvSpPr>
          <p:spPr bwMode="auto">
            <a:xfrm flipH="1">
              <a:off x="9" y="51"/>
              <a:ext cx="68" cy="0"/>
            </a:xfrm>
            <a:prstGeom prst="line">
              <a:avLst/>
            </a:prstGeom>
            <a:noFill/>
            <a:ln w="12700">
              <a:solidFill>
                <a:srgbClr val="FF0033"/>
              </a:solidFill>
              <a:round/>
              <a:headEnd/>
              <a:tailEnd/>
            </a:ln>
            <a:effectLst/>
          </p:spPr>
          <p:txBody>
            <a:bodyPr wrap="none" anchor="ctr"/>
            <a:lstStyle/>
            <a:p>
              <a:endParaRPr lang="en-US"/>
            </a:p>
          </p:txBody>
        </p:sp>
      </p:grpSp>
      <p:sp>
        <p:nvSpPr>
          <p:cNvPr id="30" name="Rectangle 29"/>
          <p:cNvSpPr/>
          <p:nvPr/>
        </p:nvSpPr>
        <p:spPr>
          <a:xfrm>
            <a:off x="4343400" y="1447800"/>
            <a:ext cx="4572000" cy="4893647"/>
          </a:xfrm>
          <a:prstGeom prst="rect">
            <a:avLst/>
          </a:prstGeom>
        </p:spPr>
        <p:txBody>
          <a:bodyPr>
            <a:spAutoFit/>
          </a:bodyPr>
          <a:lstStyle/>
          <a:p>
            <a:r>
              <a:rPr lang="en-US" dirty="0" err="1" smtClean="0"/>
              <a:t>Rritja</a:t>
            </a:r>
            <a:r>
              <a:rPr lang="en-US" dirty="0" smtClean="0"/>
              <a:t> e </a:t>
            </a:r>
            <a:r>
              <a:rPr lang="en-US" dirty="0" err="1" smtClean="0"/>
              <a:t>e</a:t>
            </a:r>
            <a:r>
              <a:rPr lang="en-US" dirty="0" smtClean="0"/>
              <a:t> </a:t>
            </a:r>
            <a:r>
              <a:rPr lang="en-US" dirty="0" err="1" smtClean="0"/>
              <a:t>volumit</a:t>
            </a:r>
            <a:r>
              <a:rPr lang="en-US" dirty="0" smtClean="0"/>
              <a:t> </a:t>
            </a:r>
            <a:r>
              <a:rPr lang="en-US" dirty="0" err="1" smtClean="0"/>
              <a:t>shites</a:t>
            </a:r>
            <a:endParaRPr lang="en-US" dirty="0" smtClean="0"/>
          </a:p>
          <a:p>
            <a:endParaRPr lang="en-US" dirty="0" smtClean="0"/>
          </a:p>
          <a:p>
            <a:r>
              <a:rPr lang="en-US" dirty="0" smtClean="0"/>
              <a:t> </a:t>
            </a:r>
          </a:p>
          <a:p>
            <a:pPr marL="228600" indent="-228600">
              <a:buAutoNum type="arabicPeriod"/>
            </a:pPr>
            <a:r>
              <a:rPr lang="en-US" dirty="0" err="1" smtClean="0"/>
              <a:t>Penetrimi</a:t>
            </a:r>
            <a:r>
              <a:rPr lang="en-US" dirty="0" smtClean="0"/>
              <a:t> I </a:t>
            </a:r>
            <a:r>
              <a:rPr lang="en-US" dirty="0" err="1" smtClean="0"/>
              <a:t>tregut</a:t>
            </a:r>
            <a:endParaRPr lang="en-US" dirty="0" smtClean="0"/>
          </a:p>
          <a:p>
            <a:pPr marL="228600" indent="-228600">
              <a:buAutoNum type="arabicPeriod"/>
            </a:pPr>
            <a:endParaRPr lang="en-US" dirty="0" smtClean="0"/>
          </a:p>
          <a:p>
            <a:pPr marL="228600" indent="-228600">
              <a:buAutoNum type="arabicPeriod"/>
            </a:pPr>
            <a:r>
              <a:rPr lang="en-US" dirty="0" err="1" smtClean="0"/>
              <a:t>Ekspansioni</a:t>
            </a:r>
            <a:r>
              <a:rPr lang="en-US" dirty="0" smtClean="0"/>
              <a:t> I </a:t>
            </a:r>
            <a:r>
              <a:rPr lang="en-US" dirty="0" err="1" smtClean="0"/>
              <a:t>tregut</a:t>
            </a:r>
            <a:endParaRPr lang="en-US" dirty="0" smtClean="0"/>
          </a:p>
          <a:p>
            <a:pPr marL="228600" indent="-228600">
              <a:buAutoNum type="arabicPeriod"/>
            </a:pPr>
            <a:endParaRPr lang="en-US" dirty="0" smtClean="0"/>
          </a:p>
          <a:p>
            <a:pPr marL="228600" indent="-228600">
              <a:buAutoNum type="arabicPeriod"/>
            </a:pPr>
            <a:endParaRPr lang="en-US" dirty="0" smtClean="0"/>
          </a:p>
          <a:p>
            <a:pPr marL="228600" indent="-228600">
              <a:buAutoNum type="arabicPeriod"/>
            </a:pPr>
            <a:r>
              <a:rPr lang="en-US" dirty="0" err="1" smtClean="0"/>
              <a:t>Zhvillimi</a:t>
            </a:r>
            <a:r>
              <a:rPr lang="en-US" dirty="0" smtClean="0"/>
              <a:t> I </a:t>
            </a:r>
            <a:r>
              <a:rPr lang="en-US" dirty="0" err="1" smtClean="0"/>
              <a:t>produktit</a:t>
            </a:r>
            <a:endParaRPr lang="en-US" dirty="0" smtClean="0"/>
          </a:p>
          <a:p>
            <a:pPr marL="228600" indent="-228600">
              <a:buAutoNum type="arabicPeriod"/>
            </a:pPr>
            <a:endParaRPr lang="en-US" dirty="0" smtClean="0"/>
          </a:p>
          <a:p>
            <a:pPr marL="228600" indent="-228600">
              <a:buAutoNum type="arabicPeriod"/>
            </a:pPr>
            <a:r>
              <a:rPr lang="en-US" dirty="0" err="1" smtClean="0"/>
              <a:t>Zhivilimi</a:t>
            </a:r>
            <a:r>
              <a:rPr lang="en-US" dirty="0" smtClean="0"/>
              <a:t> I </a:t>
            </a:r>
            <a:r>
              <a:rPr lang="en-US" dirty="0" err="1" smtClean="0"/>
              <a:t>tregut</a:t>
            </a:r>
            <a:endParaRPr lang="en-US" dirty="0" smtClean="0"/>
          </a:p>
          <a:p>
            <a:pPr marL="228600" indent="-228600">
              <a:buAutoNum type="arabicPeriod"/>
            </a:pPr>
            <a:endParaRPr lang="en-US" dirty="0" smtClean="0"/>
          </a:p>
          <a:p>
            <a:pPr marL="228600" indent="-228600">
              <a:buAutoNum type="arabicPeriod"/>
            </a:pPr>
            <a:r>
              <a:rPr lang="en-US" dirty="0" err="1" smtClean="0"/>
              <a:t>Hyrje</a:t>
            </a:r>
            <a:r>
              <a:rPr lang="en-US" dirty="0" smtClean="0"/>
              <a:t> ne </a:t>
            </a:r>
            <a:r>
              <a:rPr lang="en-US" dirty="0" err="1" smtClean="0"/>
              <a:t>treg</a:t>
            </a:r>
            <a:r>
              <a:rPr lang="en-US" dirty="0" smtClean="0"/>
              <a:t> </a:t>
            </a:r>
            <a:r>
              <a:rPr lang="en-US" dirty="0" err="1" smtClean="0"/>
              <a:t>te</a:t>
            </a:r>
            <a:r>
              <a:rPr lang="en-US" dirty="0" smtClean="0"/>
              <a:t> </a:t>
            </a:r>
            <a:r>
              <a:rPr lang="en-US" dirty="0" err="1" smtClean="0"/>
              <a:t>ri</a:t>
            </a:r>
            <a:endParaRPr lang="en-US" dirty="0"/>
          </a:p>
        </p:txBody>
      </p:sp>
    </p:spTree>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7200900" y="6629400"/>
            <a:ext cx="1905000" cy="228600"/>
          </a:xfrm>
          <a:prstGeom prst="rect">
            <a:avLst/>
          </a:prstGeom>
          <a:noFill/>
          <a:ln w="12700">
            <a:noFill/>
            <a:miter lim="800000"/>
            <a:headEnd/>
            <a:tailEnd/>
          </a:ln>
          <a:effectLst/>
        </p:spPr>
        <p:txBody>
          <a:bodyPr wrap="none" lIns="90488" tIns="44450" rIns="90488" bIns="44450" anchor="ctr"/>
          <a:lstStyle/>
          <a:p>
            <a:pPr algn="r"/>
            <a:r>
              <a:rPr lang="en-US" sz="1000">
                <a:latin typeface="Arial" charset="0"/>
              </a:rPr>
              <a:t>21</a:t>
            </a:r>
          </a:p>
        </p:txBody>
      </p:sp>
      <p:sp>
        <p:nvSpPr>
          <p:cNvPr id="45059" name="Rectangle 3"/>
          <p:cNvSpPr>
            <a:spLocks noChangeArrowheads="1"/>
          </p:cNvSpPr>
          <p:nvPr/>
        </p:nvSpPr>
        <p:spPr bwMode="auto">
          <a:xfrm>
            <a:off x="0" y="6629400"/>
            <a:ext cx="4213225" cy="227013"/>
          </a:xfrm>
          <a:prstGeom prst="rect">
            <a:avLst/>
          </a:prstGeom>
          <a:noFill/>
          <a:ln w="12700">
            <a:noFill/>
            <a:miter lim="800000"/>
            <a:headEnd/>
            <a:tailEnd/>
          </a:ln>
          <a:effectLst/>
        </p:spPr>
        <p:txBody>
          <a:bodyPr wrap="none" lIns="90488" tIns="44450" rIns="90488" bIns="44450" anchor="ctr"/>
          <a:lstStyle/>
          <a:p>
            <a:pPr algn="ctr"/>
            <a:r>
              <a:rPr lang="en-US" sz="1000">
                <a:latin typeface="Arial" charset="0"/>
              </a:rPr>
              <a:t>D Jobber, Principles and Practice of Marketing, © 1998 McGraw-Hill</a:t>
            </a:r>
          </a:p>
        </p:txBody>
      </p:sp>
      <p:sp>
        <p:nvSpPr>
          <p:cNvPr id="45060" name="Rectangle 4"/>
          <p:cNvSpPr>
            <a:spLocks noChangeArrowheads="1"/>
          </p:cNvSpPr>
          <p:nvPr/>
        </p:nvSpPr>
        <p:spPr bwMode="auto">
          <a:xfrm>
            <a:off x="677863" y="1425575"/>
            <a:ext cx="3082925" cy="512763"/>
          </a:xfrm>
          <a:prstGeom prst="rect">
            <a:avLst/>
          </a:prstGeom>
          <a:solidFill>
            <a:srgbClr val="FFFFCC"/>
          </a:solidFill>
          <a:ln w="25400">
            <a:solidFill>
              <a:schemeClr val="accent2"/>
            </a:solidFill>
            <a:miter lim="800000"/>
            <a:headEnd/>
            <a:tailEnd/>
          </a:ln>
          <a:effectLst>
            <a:outerShdw dist="107763" dir="2700000" algn="ctr" rotWithShape="0">
              <a:schemeClr val="bg2"/>
            </a:outerShdw>
          </a:effectLst>
        </p:spPr>
        <p:txBody>
          <a:bodyPr wrap="none" anchor="ctr"/>
          <a:lstStyle/>
          <a:p>
            <a:endParaRPr lang="en-US"/>
          </a:p>
        </p:txBody>
      </p:sp>
      <p:sp>
        <p:nvSpPr>
          <p:cNvPr id="45061" name="Line 5"/>
          <p:cNvSpPr>
            <a:spLocks noChangeShapeType="1"/>
          </p:cNvSpPr>
          <p:nvPr/>
        </p:nvSpPr>
        <p:spPr bwMode="auto">
          <a:xfrm>
            <a:off x="1114425" y="2779713"/>
            <a:ext cx="287338" cy="0"/>
          </a:xfrm>
          <a:prstGeom prst="line">
            <a:avLst/>
          </a:prstGeom>
          <a:noFill/>
          <a:ln w="25400">
            <a:solidFill>
              <a:srgbClr val="FF0033"/>
            </a:solidFill>
            <a:round/>
            <a:headEnd/>
            <a:tailEnd/>
          </a:ln>
          <a:effectLst/>
        </p:spPr>
        <p:txBody>
          <a:bodyPr wrap="none" anchor="ctr"/>
          <a:lstStyle/>
          <a:p>
            <a:endParaRPr lang="en-US"/>
          </a:p>
        </p:txBody>
      </p:sp>
      <p:sp>
        <p:nvSpPr>
          <p:cNvPr id="45062" name="Line 6"/>
          <p:cNvSpPr>
            <a:spLocks noChangeShapeType="1"/>
          </p:cNvSpPr>
          <p:nvPr/>
        </p:nvSpPr>
        <p:spPr bwMode="auto">
          <a:xfrm>
            <a:off x="1117600" y="4432300"/>
            <a:ext cx="287338" cy="0"/>
          </a:xfrm>
          <a:prstGeom prst="line">
            <a:avLst/>
          </a:prstGeom>
          <a:noFill/>
          <a:ln w="25400">
            <a:solidFill>
              <a:srgbClr val="FF0033"/>
            </a:solidFill>
            <a:round/>
            <a:headEnd/>
            <a:tailEnd/>
          </a:ln>
          <a:effectLst/>
        </p:spPr>
        <p:txBody>
          <a:bodyPr wrap="none" anchor="ctr"/>
          <a:lstStyle/>
          <a:p>
            <a:endParaRPr lang="en-US"/>
          </a:p>
        </p:txBody>
      </p:sp>
      <p:sp>
        <p:nvSpPr>
          <p:cNvPr id="45063" name="Line 7"/>
          <p:cNvSpPr>
            <a:spLocks noChangeShapeType="1"/>
          </p:cNvSpPr>
          <p:nvPr/>
        </p:nvSpPr>
        <p:spPr bwMode="auto">
          <a:xfrm>
            <a:off x="1117600" y="5264150"/>
            <a:ext cx="287338" cy="0"/>
          </a:xfrm>
          <a:prstGeom prst="line">
            <a:avLst/>
          </a:prstGeom>
          <a:noFill/>
          <a:ln w="25400">
            <a:solidFill>
              <a:srgbClr val="FF0033"/>
            </a:solidFill>
            <a:round/>
            <a:headEnd/>
            <a:tailEnd/>
          </a:ln>
          <a:effectLst/>
        </p:spPr>
        <p:txBody>
          <a:bodyPr wrap="none" anchor="ctr"/>
          <a:lstStyle/>
          <a:p>
            <a:endParaRPr lang="en-US"/>
          </a:p>
        </p:txBody>
      </p:sp>
      <p:sp>
        <p:nvSpPr>
          <p:cNvPr id="45064" name="Line 8"/>
          <p:cNvSpPr>
            <a:spLocks noChangeShapeType="1"/>
          </p:cNvSpPr>
          <p:nvPr/>
        </p:nvSpPr>
        <p:spPr bwMode="auto">
          <a:xfrm>
            <a:off x="1117600" y="3613150"/>
            <a:ext cx="287338" cy="0"/>
          </a:xfrm>
          <a:prstGeom prst="line">
            <a:avLst/>
          </a:prstGeom>
          <a:noFill/>
          <a:ln w="25400">
            <a:solidFill>
              <a:srgbClr val="FF0033"/>
            </a:solidFill>
            <a:round/>
            <a:headEnd/>
            <a:tailEnd/>
          </a:ln>
          <a:effectLst/>
        </p:spPr>
        <p:txBody>
          <a:bodyPr wrap="none" anchor="ctr"/>
          <a:lstStyle/>
          <a:p>
            <a:endParaRPr lang="en-US"/>
          </a:p>
        </p:txBody>
      </p:sp>
      <p:sp>
        <p:nvSpPr>
          <p:cNvPr id="45065" name="Freeform 9"/>
          <p:cNvSpPr>
            <a:spLocks/>
          </p:cNvSpPr>
          <p:nvPr/>
        </p:nvSpPr>
        <p:spPr bwMode="auto">
          <a:xfrm>
            <a:off x="1096963" y="1968500"/>
            <a:ext cx="477837" cy="4110038"/>
          </a:xfrm>
          <a:custGeom>
            <a:avLst/>
            <a:gdLst/>
            <a:ahLst/>
            <a:cxnLst>
              <a:cxn ang="0">
                <a:pos x="0" y="0"/>
              </a:cxn>
              <a:cxn ang="0">
                <a:pos x="0" y="2575"/>
              </a:cxn>
              <a:cxn ang="0">
                <a:pos x="300" y="2575"/>
              </a:cxn>
              <a:cxn ang="0">
                <a:pos x="300" y="2588"/>
              </a:cxn>
            </a:cxnLst>
            <a:rect l="0" t="0" r="r" b="b"/>
            <a:pathLst>
              <a:path w="301" h="2589">
                <a:moveTo>
                  <a:pt x="0" y="0"/>
                </a:moveTo>
                <a:lnTo>
                  <a:pt x="0" y="2575"/>
                </a:lnTo>
                <a:lnTo>
                  <a:pt x="300" y="2575"/>
                </a:lnTo>
                <a:lnTo>
                  <a:pt x="300" y="2588"/>
                </a:lnTo>
              </a:path>
            </a:pathLst>
          </a:custGeom>
          <a:noFill/>
          <a:ln w="25400" cap="rnd" cmpd="sng">
            <a:solidFill>
              <a:srgbClr val="FF0033"/>
            </a:solidFill>
            <a:prstDash val="solid"/>
            <a:round/>
            <a:headEnd type="none" w="med" len="med"/>
            <a:tailEnd type="none" w="med" len="med"/>
          </a:ln>
          <a:effectLst/>
        </p:spPr>
        <p:txBody>
          <a:bodyPr/>
          <a:lstStyle/>
          <a:p>
            <a:endParaRPr lang="en-US"/>
          </a:p>
        </p:txBody>
      </p:sp>
      <p:grpSp>
        <p:nvGrpSpPr>
          <p:cNvPr id="45068" name="Group 12"/>
          <p:cNvGrpSpPr>
            <a:grpSpLocks/>
          </p:cNvGrpSpPr>
          <p:nvPr/>
        </p:nvGrpSpPr>
        <p:grpSpPr bwMode="auto">
          <a:xfrm>
            <a:off x="1397000" y="5802313"/>
            <a:ext cx="2733675" cy="501650"/>
            <a:chOff x="880" y="3655"/>
            <a:chExt cx="1722" cy="316"/>
          </a:xfrm>
        </p:grpSpPr>
        <p:sp>
          <p:nvSpPr>
            <p:cNvPr id="45066" name="Rectangle 10"/>
            <p:cNvSpPr>
              <a:spLocks noChangeArrowheads="1"/>
            </p:cNvSpPr>
            <p:nvPr/>
          </p:nvSpPr>
          <p:spPr bwMode="auto">
            <a:xfrm>
              <a:off x="880" y="3655"/>
              <a:ext cx="1722" cy="316"/>
            </a:xfrm>
            <a:prstGeom prst="rect">
              <a:avLst/>
            </a:prstGeom>
            <a:solidFill>
              <a:srgbClr val="FFFFCC"/>
            </a:solidFill>
            <a:ln w="25400">
              <a:solidFill>
                <a:schemeClr val="accent2"/>
              </a:solidFill>
              <a:miter lim="800000"/>
              <a:headEnd/>
              <a:tailEnd/>
            </a:ln>
            <a:effectLst/>
          </p:spPr>
          <p:txBody>
            <a:bodyPr wrap="none" anchor="ctr"/>
            <a:lstStyle/>
            <a:p>
              <a:endParaRPr lang="en-US"/>
            </a:p>
          </p:txBody>
        </p:sp>
        <p:sp>
          <p:nvSpPr>
            <p:cNvPr id="45067" name="Rectangle 11"/>
            <p:cNvSpPr>
              <a:spLocks noChangeArrowheads="1"/>
            </p:cNvSpPr>
            <p:nvPr/>
          </p:nvSpPr>
          <p:spPr bwMode="auto">
            <a:xfrm>
              <a:off x="919" y="3699"/>
              <a:ext cx="1586" cy="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Entry into new markets</a:t>
              </a:r>
            </a:p>
          </p:txBody>
        </p:sp>
      </p:grpSp>
      <p:grpSp>
        <p:nvGrpSpPr>
          <p:cNvPr id="45071" name="Group 15"/>
          <p:cNvGrpSpPr>
            <a:grpSpLocks/>
          </p:cNvGrpSpPr>
          <p:nvPr/>
        </p:nvGrpSpPr>
        <p:grpSpPr bwMode="auto">
          <a:xfrm>
            <a:off x="1397000" y="5003800"/>
            <a:ext cx="2733675" cy="501650"/>
            <a:chOff x="880" y="3152"/>
            <a:chExt cx="1722" cy="316"/>
          </a:xfrm>
        </p:grpSpPr>
        <p:sp>
          <p:nvSpPr>
            <p:cNvPr id="45069" name="Rectangle 13"/>
            <p:cNvSpPr>
              <a:spLocks noChangeArrowheads="1"/>
            </p:cNvSpPr>
            <p:nvPr/>
          </p:nvSpPr>
          <p:spPr bwMode="auto">
            <a:xfrm>
              <a:off x="880" y="3152"/>
              <a:ext cx="1722" cy="316"/>
            </a:xfrm>
            <a:prstGeom prst="rect">
              <a:avLst/>
            </a:prstGeom>
            <a:solidFill>
              <a:srgbClr val="FFFFCC"/>
            </a:solidFill>
            <a:ln w="25400">
              <a:solidFill>
                <a:schemeClr val="accent2"/>
              </a:solidFill>
              <a:miter lim="800000"/>
              <a:headEnd/>
              <a:tailEnd/>
            </a:ln>
            <a:effectLst/>
          </p:spPr>
          <p:txBody>
            <a:bodyPr wrap="none" anchor="ctr"/>
            <a:lstStyle/>
            <a:p>
              <a:endParaRPr lang="en-US"/>
            </a:p>
          </p:txBody>
        </p:sp>
        <p:sp>
          <p:nvSpPr>
            <p:cNvPr id="45070" name="Rectangle 14"/>
            <p:cNvSpPr>
              <a:spLocks noChangeArrowheads="1"/>
            </p:cNvSpPr>
            <p:nvPr/>
          </p:nvSpPr>
          <p:spPr bwMode="auto">
            <a:xfrm>
              <a:off x="919" y="3196"/>
              <a:ext cx="1426" cy="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Market development</a:t>
              </a:r>
            </a:p>
          </p:txBody>
        </p:sp>
      </p:grpSp>
      <p:grpSp>
        <p:nvGrpSpPr>
          <p:cNvPr id="45074" name="Group 18"/>
          <p:cNvGrpSpPr>
            <a:grpSpLocks/>
          </p:cNvGrpSpPr>
          <p:nvPr/>
        </p:nvGrpSpPr>
        <p:grpSpPr bwMode="auto">
          <a:xfrm>
            <a:off x="1397000" y="4178300"/>
            <a:ext cx="2733675" cy="501650"/>
            <a:chOff x="880" y="2632"/>
            <a:chExt cx="1722" cy="316"/>
          </a:xfrm>
        </p:grpSpPr>
        <p:sp>
          <p:nvSpPr>
            <p:cNvPr id="45072" name="Rectangle 16"/>
            <p:cNvSpPr>
              <a:spLocks noChangeArrowheads="1"/>
            </p:cNvSpPr>
            <p:nvPr/>
          </p:nvSpPr>
          <p:spPr bwMode="auto">
            <a:xfrm>
              <a:off x="880" y="2632"/>
              <a:ext cx="1722" cy="316"/>
            </a:xfrm>
            <a:prstGeom prst="rect">
              <a:avLst/>
            </a:prstGeom>
            <a:solidFill>
              <a:srgbClr val="FFFFCC"/>
            </a:solidFill>
            <a:ln w="25400">
              <a:solidFill>
                <a:schemeClr val="accent2"/>
              </a:solidFill>
              <a:miter lim="800000"/>
              <a:headEnd/>
              <a:tailEnd/>
            </a:ln>
            <a:effectLst/>
          </p:spPr>
          <p:txBody>
            <a:bodyPr wrap="none" anchor="ctr"/>
            <a:lstStyle/>
            <a:p>
              <a:endParaRPr lang="en-US"/>
            </a:p>
          </p:txBody>
        </p:sp>
        <p:sp>
          <p:nvSpPr>
            <p:cNvPr id="45073" name="Rectangle 17"/>
            <p:cNvSpPr>
              <a:spLocks noChangeArrowheads="1"/>
            </p:cNvSpPr>
            <p:nvPr/>
          </p:nvSpPr>
          <p:spPr bwMode="auto">
            <a:xfrm>
              <a:off x="919" y="2676"/>
              <a:ext cx="1482" cy="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Product development</a:t>
              </a:r>
            </a:p>
          </p:txBody>
        </p:sp>
      </p:grpSp>
      <p:grpSp>
        <p:nvGrpSpPr>
          <p:cNvPr id="45077" name="Group 21"/>
          <p:cNvGrpSpPr>
            <a:grpSpLocks/>
          </p:cNvGrpSpPr>
          <p:nvPr/>
        </p:nvGrpSpPr>
        <p:grpSpPr bwMode="auto">
          <a:xfrm>
            <a:off x="1397000" y="3355975"/>
            <a:ext cx="2733675" cy="501650"/>
            <a:chOff x="880" y="2114"/>
            <a:chExt cx="1722" cy="316"/>
          </a:xfrm>
        </p:grpSpPr>
        <p:sp>
          <p:nvSpPr>
            <p:cNvPr id="45075" name="Rectangle 19"/>
            <p:cNvSpPr>
              <a:spLocks noChangeArrowheads="1"/>
            </p:cNvSpPr>
            <p:nvPr/>
          </p:nvSpPr>
          <p:spPr bwMode="auto">
            <a:xfrm>
              <a:off x="880" y="2114"/>
              <a:ext cx="1722" cy="316"/>
            </a:xfrm>
            <a:prstGeom prst="rect">
              <a:avLst/>
            </a:prstGeom>
            <a:solidFill>
              <a:srgbClr val="FFFFCC"/>
            </a:solidFill>
            <a:ln w="25400">
              <a:solidFill>
                <a:schemeClr val="accent2"/>
              </a:solidFill>
              <a:miter lim="800000"/>
              <a:headEnd/>
              <a:tailEnd/>
            </a:ln>
            <a:effectLst/>
          </p:spPr>
          <p:txBody>
            <a:bodyPr wrap="none" anchor="ctr"/>
            <a:lstStyle/>
            <a:p>
              <a:endParaRPr lang="en-US"/>
            </a:p>
          </p:txBody>
        </p:sp>
        <p:sp>
          <p:nvSpPr>
            <p:cNvPr id="45076" name="Rectangle 20"/>
            <p:cNvSpPr>
              <a:spLocks noChangeArrowheads="1"/>
            </p:cNvSpPr>
            <p:nvPr/>
          </p:nvSpPr>
          <p:spPr bwMode="auto">
            <a:xfrm>
              <a:off x="919" y="2158"/>
              <a:ext cx="1258" cy="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Market expansion</a:t>
              </a:r>
            </a:p>
          </p:txBody>
        </p:sp>
      </p:grpSp>
      <p:sp>
        <p:nvSpPr>
          <p:cNvPr id="45078" name="Rectangle 22"/>
          <p:cNvSpPr>
            <a:spLocks noChangeArrowheads="1"/>
          </p:cNvSpPr>
          <p:nvPr/>
        </p:nvSpPr>
        <p:spPr bwMode="auto">
          <a:xfrm>
            <a:off x="1397000" y="2530475"/>
            <a:ext cx="2733675" cy="501650"/>
          </a:xfrm>
          <a:prstGeom prst="rect">
            <a:avLst/>
          </a:prstGeom>
          <a:solidFill>
            <a:srgbClr val="FFFFCC"/>
          </a:solidFill>
          <a:ln w="25400">
            <a:solidFill>
              <a:schemeClr val="accent2"/>
            </a:solidFill>
            <a:miter lim="800000"/>
            <a:headEnd/>
            <a:tailEnd/>
          </a:ln>
          <a:effectLst>
            <a:outerShdw dist="107763" dir="2700000" algn="ctr" rotWithShape="0">
              <a:schemeClr val="bg2"/>
            </a:outerShdw>
          </a:effectLst>
        </p:spPr>
        <p:txBody>
          <a:bodyPr wrap="none" anchor="ctr"/>
          <a:lstStyle/>
          <a:p>
            <a:endParaRPr lang="en-US"/>
          </a:p>
        </p:txBody>
      </p:sp>
      <p:sp>
        <p:nvSpPr>
          <p:cNvPr id="45079" name="Line 23"/>
          <p:cNvSpPr>
            <a:spLocks noChangeShapeType="1"/>
          </p:cNvSpPr>
          <p:nvPr/>
        </p:nvSpPr>
        <p:spPr bwMode="auto">
          <a:xfrm>
            <a:off x="4659313" y="3621088"/>
            <a:ext cx="850900" cy="0"/>
          </a:xfrm>
          <a:prstGeom prst="line">
            <a:avLst/>
          </a:prstGeom>
          <a:noFill/>
          <a:ln w="25400">
            <a:solidFill>
              <a:srgbClr val="FF0033"/>
            </a:solidFill>
            <a:round/>
            <a:headEnd/>
            <a:tailEnd/>
          </a:ln>
          <a:effectLst/>
        </p:spPr>
        <p:txBody>
          <a:bodyPr wrap="none" anchor="ctr"/>
          <a:lstStyle/>
          <a:p>
            <a:endParaRPr lang="en-US"/>
          </a:p>
        </p:txBody>
      </p:sp>
      <p:sp>
        <p:nvSpPr>
          <p:cNvPr id="45080" name="Freeform 24"/>
          <p:cNvSpPr>
            <a:spLocks/>
          </p:cNvSpPr>
          <p:nvPr/>
        </p:nvSpPr>
        <p:spPr bwMode="auto">
          <a:xfrm>
            <a:off x="4641850" y="2768600"/>
            <a:ext cx="865188" cy="1668463"/>
          </a:xfrm>
          <a:custGeom>
            <a:avLst/>
            <a:gdLst/>
            <a:ahLst/>
            <a:cxnLst>
              <a:cxn ang="0">
                <a:pos x="0" y="0"/>
              </a:cxn>
              <a:cxn ang="0">
                <a:pos x="0" y="1050"/>
              </a:cxn>
              <a:cxn ang="0">
                <a:pos x="544" y="1050"/>
              </a:cxn>
            </a:cxnLst>
            <a:rect l="0" t="0" r="r" b="b"/>
            <a:pathLst>
              <a:path w="545" h="1051">
                <a:moveTo>
                  <a:pt x="0" y="0"/>
                </a:moveTo>
                <a:lnTo>
                  <a:pt x="0" y="1050"/>
                </a:lnTo>
                <a:lnTo>
                  <a:pt x="544" y="1050"/>
                </a:lnTo>
              </a:path>
            </a:pathLst>
          </a:custGeom>
          <a:noFill/>
          <a:ln w="25400" cap="rnd" cmpd="sng">
            <a:solidFill>
              <a:srgbClr val="FF0033"/>
            </a:solidFill>
            <a:prstDash val="solid"/>
            <a:round/>
            <a:headEnd type="none" w="med" len="med"/>
            <a:tailEnd type="none" w="med" len="med"/>
          </a:ln>
          <a:effectLst/>
        </p:spPr>
        <p:txBody>
          <a:bodyPr/>
          <a:lstStyle/>
          <a:p>
            <a:endParaRPr lang="en-US"/>
          </a:p>
        </p:txBody>
      </p:sp>
      <p:sp>
        <p:nvSpPr>
          <p:cNvPr id="45081" name="Rectangle 25"/>
          <p:cNvSpPr>
            <a:spLocks noChangeArrowheads="1"/>
          </p:cNvSpPr>
          <p:nvPr/>
        </p:nvSpPr>
        <p:spPr bwMode="auto">
          <a:xfrm>
            <a:off x="877888" y="1493838"/>
            <a:ext cx="2466975" cy="376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Increase sales volume</a:t>
            </a:r>
          </a:p>
        </p:txBody>
      </p:sp>
      <p:sp>
        <p:nvSpPr>
          <p:cNvPr id="45082" name="Rectangle 26"/>
          <p:cNvSpPr>
            <a:spLocks noChangeArrowheads="1"/>
          </p:cNvSpPr>
          <p:nvPr/>
        </p:nvSpPr>
        <p:spPr bwMode="auto">
          <a:xfrm>
            <a:off x="1454150" y="2600325"/>
            <a:ext cx="2238375" cy="376238"/>
          </a:xfrm>
          <a:prstGeom prst="rect">
            <a:avLst/>
          </a:prstGeom>
          <a:noFill/>
          <a:ln w="12700">
            <a:noFill/>
            <a:miter lim="800000"/>
            <a:headEnd/>
            <a:tailEnd/>
          </a:ln>
          <a:effectLst/>
        </p:spPr>
        <p:txBody>
          <a:bodyPr wrap="none" lIns="90488" tIns="44450" rIns="90488" bIns="44450">
            <a:spAutoFit/>
          </a:bodyPr>
          <a:lstStyle/>
          <a:p>
            <a:pPr defTabSz="762000"/>
            <a:r>
              <a:rPr lang="en-US" sz="1800" b="1">
                <a:latin typeface="Arial" charset="0"/>
              </a:rPr>
              <a:t>Market penetration</a:t>
            </a:r>
          </a:p>
        </p:txBody>
      </p:sp>
      <p:sp>
        <p:nvSpPr>
          <p:cNvPr id="45083" name="Rectangle 27"/>
          <p:cNvSpPr>
            <a:spLocks noChangeArrowheads="1"/>
          </p:cNvSpPr>
          <p:nvPr/>
        </p:nvSpPr>
        <p:spPr bwMode="auto">
          <a:xfrm>
            <a:off x="5149850" y="3351213"/>
            <a:ext cx="3190875" cy="501650"/>
          </a:xfrm>
          <a:prstGeom prst="rect">
            <a:avLst/>
          </a:prstGeom>
          <a:solidFill>
            <a:srgbClr val="FFFFCC"/>
          </a:solidFill>
          <a:ln w="25400">
            <a:solidFill>
              <a:schemeClr val="accent2"/>
            </a:solidFill>
            <a:miter lim="800000"/>
            <a:headEnd/>
            <a:tailEnd/>
          </a:ln>
          <a:effectLst>
            <a:outerShdw dist="107763" dir="2700000" algn="ctr" rotWithShape="0">
              <a:schemeClr val="bg2"/>
            </a:outerShdw>
          </a:effectLst>
        </p:spPr>
        <p:txBody>
          <a:bodyPr wrap="none" anchor="ctr"/>
          <a:lstStyle/>
          <a:p>
            <a:endParaRPr lang="en-US"/>
          </a:p>
        </p:txBody>
      </p:sp>
      <p:sp>
        <p:nvSpPr>
          <p:cNvPr id="45084" name="Rectangle 28"/>
          <p:cNvSpPr>
            <a:spLocks noChangeArrowheads="1"/>
          </p:cNvSpPr>
          <p:nvPr/>
        </p:nvSpPr>
        <p:spPr bwMode="auto">
          <a:xfrm>
            <a:off x="5222875" y="3421063"/>
            <a:ext cx="1831975" cy="376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Buy competitors</a:t>
            </a:r>
          </a:p>
        </p:txBody>
      </p:sp>
      <p:sp>
        <p:nvSpPr>
          <p:cNvPr id="45085" name="Rectangle 29"/>
          <p:cNvSpPr>
            <a:spLocks noChangeArrowheads="1"/>
          </p:cNvSpPr>
          <p:nvPr/>
        </p:nvSpPr>
        <p:spPr bwMode="auto">
          <a:xfrm>
            <a:off x="5149850" y="4179888"/>
            <a:ext cx="3190875" cy="501650"/>
          </a:xfrm>
          <a:prstGeom prst="rect">
            <a:avLst/>
          </a:prstGeom>
          <a:solidFill>
            <a:srgbClr val="FFFFCC"/>
          </a:solidFill>
          <a:ln w="25400">
            <a:solidFill>
              <a:schemeClr val="accent2"/>
            </a:solidFill>
            <a:miter lim="800000"/>
            <a:headEnd/>
            <a:tailEnd/>
          </a:ln>
          <a:effectLst>
            <a:outerShdw dist="107763" dir="2700000" algn="ctr" rotWithShape="0">
              <a:schemeClr val="bg2"/>
            </a:outerShdw>
          </a:effectLst>
        </p:spPr>
        <p:txBody>
          <a:bodyPr wrap="none" anchor="ctr"/>
          <a:lstStyle/>
          <a:p>
            <a:endParaRPr lang="en-US"/>
          </a:p>
        </p:txBody>
      </p:sp>
      <p:sp>
        <p:nvSpPr>
          <p:cNvPr id="45086" name="Rectangle 30"/>
          <p:cNvSpPr>
            <a:spLocks noChangeArrowheads="1"/>
          </p:cNvSpPr>
          <p:nvPr/>
        </p:nvSpPr>
        <p:spPr bwMode="auto">
          <a:xfrm>
            <a:off x="5222875" y="4249738"/>
            <a:ext cx="3140075" cy="376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Discourage competitive entry</a:t>
            </a:r>
          </a:p>
        </p:txBody>
      </p:sp>
      <p:sp>
        <p:nvSpPr>
          <p:cNvPr id="45087" name="Line 31"/>
          <p:cNvSpPr>
            <a:spLocks noChangeShapeType="1"/>
          </p:cNvSpPr>
          <p:nvPr/>
        </p:nvSpPr>
        <p:spPr bwMode="auto">
          <a:xfrm>
            <a:off x="4171950" y="2768600"/>
            <a:ext cx="1128713" cy="0"/>
          </a:xfrm>
          <a:prstGeom prst="line">
            <a:avLst/>
          </a:prstGeom>
          <a:noFill/>
          <a:ln w="25400">
            <a:solidFill>
              <a:srgbClr val="FF0033"/>
            </a:solidFill>
            <a:round/>
            <a:headEnd/>
            <a:tailEnd/>
          </a:ln>
          <a:effectLst/>
        </p:spPr>
        <p:txBody>
          <a:bodyPr wrap="none" anchor="ctr"/>
          <a:lstStyle/>
          <a:p>
            <a:endParaRPr lang="en-US"/>
          </a:p>
        </p:txBody>
      </p:sp>
      <p:grpSp>
        <p:nvGrpSpPr>
          <p:cNvPr id="45090" name="Group 34"/>
          <p:cNvGrpSpPr>
            <a:grpSpLocks/>
          </p:cNvGrpSpPr>
          <p:nvPr/>
        </p:nvGrpSpPr>
        <p:grpSpPr bwMode="auto">
          <a:xfrm>
            <a:off x="5149850" y="2533650"/>
            <a:ext cx="3194050" cy="501650"/>
            <a:chOff x="3244" y="1596"/>
            <a:chExt cx="2012" cy="316"/>
          </a:xfrm>
        </p:grpSpPr>
        <p:sp>
          <p:nvSpPr>
            <p:cNvPr id="45088" name="Rectangle 32"/>
            <p:cNvSpPr>
              <a:spLocks noChangeArrowheads="1"/>
            </p:cNvSpPr>
            <p:nvPr/>
          </p:nvSpPr>
          <p:spPr bwMode="auto">
            <a:xfrm>
              <a:off x="3244" y="1596"/>
              <a:ext cx="2010" cy="316"/>
            </a:xfrm>
            <a:prstGeom prst="rect">
              <a:avLst/>
            </a:prstGeom>
            <a:solidFill>
              <a:srgbClr val="FFFFCC"/>
            </a:solidFill>
            <a:ln w="25400">
              <a:solidFill>
                <a:schemeClr val="accent2"/>
              </a:solidFill>
              <a:miter lim="800000"/>
              <a:headEnd/>
              <a:tailEnd/>
            </a:ln>
            <a:effectLst>
              <a:outerShdw dist="107763" dir="2700000" algn="ctr" rotWithShape="0">
                <a:schemeClr val="bg2"/>
              </a:outerShdw>
            </a:effectLst>
          </p:spPr>
          <p:txBody>
            <a:bodyPr wrap="none" anchor="ctr"/>
            <a:lstStyle/>
            <a:p>
              <a:endParaRPr lang="en-US"/>
            </a:p>
          </p:txBody>
        </p:sp>
        <p:sp>
          <p:nvSpPr>
            <p:cNvPr id="45089" name="Rectangle 33"/>
            <p:cNvSpPr>
              <a:spLocks noChangeArrowheads="1"/>
            </p:cNvSpPr>
            <p:nvPr/>
          </p:nvSpPr>
          <p:spPr bwMode="auto">
            <a:xfrm>
              <a:off x="3290" y="1640"/>
              <a:ext cx="1966" cy="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Win competitors’ customers</a:t>
              </a:r>
            </a:p>
          </p:txBody>
        </p:sp>
      </p:grpSp>
      <p:sp>
        <p:nvSpPr>
          <p:cNvPr id="45091" name="Rectangle 35"/>
          <p:cNvSpPr>
            <a:spLocks noGrp="1" noChangeArrowheads="1"/>
          </p:cNvSpPr>
          <p:nvPr>
            <p:ph type="title"/>
          </p:nvPr>
        </p:nvSpPr>
        <p:spPr>
          <a:noFill/>
          <a:ln/>
        </p:spPr>
        <p:txBody>
          <a:bodyPr/>
          <a:lstStyle/>
          <a:p>
            <a:pPr>
              <a:lnSpc>
                <a:spcPct val="80000"/>
              </a:lnSpc>
            </a:pPr>
            <a:r>
              <a:rPr lang="en-US"/>
              <a:t>Strategic options for</a:t>
            </a:r>
            <a:br>
              <a:rPr lang="en-US"/>
            </a:br>
            <a:r>
              <a:rPr lang="en-US"/>
              <a:t>increasing sales volume</a:t>
            </a:r>
          </a:p>
        </p:txBody>
      </p:sp>
      <p:grpSp>
        <p:nvGrpSpPr>
          <p:cNvPr id="45094" name="Group 38"/>
          <p:cNvGrpSpPr>
            <a:grpSpLocks/>
          </p:cNvGrpSpPr>
          <p:nvPr/>
        </p:nvGrpSpPr>
        <p:grpSpPr bwMode="auto">
          <a:xfrm>
            <a:off x="14288" y="39688"/>
            <a:ext cx="107950" cy="82550"/>
            <a:chOff x="9" y="25"/>
            <a:chExt cx="68" cy="52"/>
          </a:xfrm>
        </p:grpSpPr>
        <p:sp>
          <p:nvSpPr>
            <p:cNvPr id="45092" name="Line 36"/>
            <p:cNvSpPr>
              <a:spLocks noChangeShapeType="1"/>
            </p:cNvSpPr>
            <p:nvPr/>
          </p:nvSpPr>
          <p:spPr bwMode="auto">
            <a:xfrm>
              <a:off x="43" y="25"/>
              <a:ext cx="0" cy="52"/>
            </a:xfrm>
            <a:prstGeom prst="line">
              <a:avLst/>
            </a:prstGeom>
            <a:noFill/>
            <a:ln w="12700">
              <a:solidFill>
                <a:srgbClr val="FF0033"/>
              </a:solidFill>
              <a:round/>
              <a:headEnd/>
              <a:tailEnd/>
            </a:ln>
            <a:effectLst/>
          </p:spPr>
          <p:txBody>
            <a:bodyPr wrap="none" anchor="ctr"/>
            <a:lstStyle/>
            <a:p>
              <a:endParaRPr lang="en-US"/>
            </a:p>
          </p:txBody>
        </p:sp>
        <p:sp>
          <p:nvSpPr>
            <p:cNvPr id="45093" name="Line 37"/>
            <p:cNvSpPr>
              <a:spLocks noChangeShapeType="1"/>
            </p:cNvSpPr>
            <p:nvPr/>
          </p:nvSpPr>
          <p:spPr bwMode="auto">
            <a:xfrm flipH="1">
              <a:off x="9" y="51"/>
              <a:ext cx="68" cy="0"/>
            </a:xfrm>
            <a:prstGeom prst="line">
              <a:avLst/>
            </a:prstGeom>
            <a:noFill/>
            <a:ln w="12700">
              <a:solidFill>
                <a:srgbClr val="FF0033"/>
              </a:solidFill>
              <a:round/>
              <a:headEnd/>
              <a:tailEnd/>
            </a:ln>
            <a:effectLst/>
          </p:spPr>
          <p:txBody>
            <a:bodyPr wrap="none" anchor="ctr"/>
            <a:lstStyle/>
            <a:p>
              <a:endParaRPr lang="en-US"/>
            </a:p>
          </p:txBody>
        </p:sp>
      </p:grpSp>
      <p:sp>
        <p:nvSpPr>
          <p:cNvPr id="39" name="Rectangle 38"/>
          <p:cNvSpPr/>
          <p:nvPr/>
        </p:nvSpPr>
        <p:spPr>
          <a:xfrm>
            <a:off x="4572000" y="5029200"/>
            <a:ext cx="4724400" cy="1200329"/>
          </a:xfrm>
          <a:prstGeom prst="rect">
            <a:avLst/>
          </a:prstGeom>
        </p:spPr>
        <p:txBody>
          <a:bodyPr wrap="square">
            <a:spAutoFit/>
          </a:bodyPr>
          <a:lstStyle/>
          <a:p>
            <a:r>
              <a:rPr lang="en-US" dirty="0" err="1" smtClean="0"/>
              <a:t>Fito</a:t>
            </a:r>
            <a:r>
              <a:rPr lang="en-US" dirty="0" smtClean="0"/>
              <a:t> </a:t>
            </a:r>
            <a:r>
              <a:rPr lang="en-US" dirty="0" err="1" smtClean="0"/>
              <a:t>konsumatoret</a:t>
            </a:r>
            <a:r>
              <a:rPr lang="en-US" dirty="0" smtClean="0"/>
              <a:t> e </a:t>
            </a:r>
            <a:r>
              <a:rPr lang="en-US" dirty="0" err="1" smtClean="0"/>
              <a:t>konkurrences</a:t>
            </a:r>
            <a:endParaRPr lang="en-US" dirty="0" smtClean="0"/>
          </a:p>
          <a:p>
            <a:r>
              <a:rPr lang="en-US" dirty="0" err="1" smtClean="0"/>
              <a:t>Blej</a:t>
            </a:r>
            <a:r>
              <a:rPr lang="en-US" dirty="0" smtClean="0"/>
              <a:t> </a:t>
            </a:r>
            <a:r>
              <a:rPr lang="en-US" dirty="0" err="1" smtClean="0"/>
              <a:t>konkurrence</a:t>
            </a:r>
            <a:endParaRPr lang="en-US" dirty="0" smtClean="0"/>
          </a:p>
          <a:p>
            <a:r>
              <a:rPr lang="en-US" dirty="0" err="1" smtClean="0"/>
              <a:t>Dekurajoje</a:t>
            </a:r>
            <a:r>
              <a:rPr lang="en-US" dirty="0" smtClean="0"/>
              <a:t> </a:t>
            </a:r>
            <a:r>
              <a:rPr lang="en-US" dirty="0" err="1" smtClean="0"/>
              <a:t>hyrjen</a:t>
            </a:r>
            <a:r>
              <a:rPr lang="en-US" dirty="0" smtClean="0"/>
              <a:t> </a:t>
            </a:r>
            <a:r>
              <a:rPr lang="en-US" dirty="0" err="1" smtClean="0"/>
              <a:t>konkurruse</a:t>
            </a:r>
            <a:endParaRPr lang="en-US" dirty="0"/>
          </a:p>
        </p:txBody>
      </p:sp>
    </p:spTree>
  </p:cSld>
  <p:clrMapOvr>
    <a:masterClrMapping/>
  </p:clrMapOvr>
  <p:transition>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7200900" y="6629400"/>
            <a:ext cx="1905000" cy="228600"/>
          </a:xfrm>
          <a:prstGeom prst="rect">
            <a:avLst/>
          </a:prstGeom>
          <a:noFill/>
          <a:ln w="12700">
            <a:noFill/>
            <a:miter lim="800000"/>
            <a:headEnd/>
            <a:tailEnd/>
          </a:ln>
          <a:effectLst/>
        </p:spPr>
        <p:txBody>
          <a:bodyPr wrap="none" lIns="90488" tIns="44450" rIns="90488" bIns="44450" anchor="ctr"/>
          <a:lstStyle/>
          <a:p>
            <a:pPr algn="r"/>
            <a:r>
              <a:rPr lang="en-US" sz="1000">
                <a:latin typeface="Arial" charset="0"/>
              </a:rPr>
              <a:t>22</a:t>
            </a:r>
          </a:p>
        </p:txBody>
      </p:sp>
      <p:sp>
        <p:nvSpPr>
          <p:cNvPr id="47107" name="Rectangle 3"/>
          <p:cNvSpPr>
            <a:spLocks noChangeArrowheads="1"/>
          </p:cNvSpPr>
          <p:nvPr/>
        </p:nvSpPr>
        <p:spPr bwMode="auto">
          <a:xfrm>
            <a:off x="0" y="6629400"/>
            <a:ext cx="4213225" cy="227013"/>
          </a:xfrm>
          <a:prstGeom prst="rect">
            <a:avLst/>
          </a:prstGeom>
          <a:noFill/>
          <a:ln w="12700">
            <a:noFill/>
            <a:miter lim="800000"/>
            <a:headEnd/>
            <a:tailEnd/>
          </a:ln>
          <a:effectLst/>
        </p:spPr>
        <p:txBody>
          <a:bodyPr wrap="none" lIns="90488" tIns="44450" rIns="90488" bIns="44450" anchor="ctr"/>
          <a:lstStyle/>
          <a:p>
            <a:pPr algn="ctr"/>
            <a:r>
              <a:rPr lang="en-US" sz="1000">
                <a:latin typeface="Arial" charset="0"/>
              </a:rPr>
              <a:t>D Jobber, Principles and Practice of Marketing, © 1998 McGraw-Hill</a:t>
            </a:r>
          </a:p>
        </p:txBody>
      </p:sp>
      <p:grpSp>
        <p:nvGrpSpPr>
          <p:cNvPr id="47110" name="Group 6"/>
          <p:cNvGrpSpPr>
            <a:grpSpLocks/>
          </p:cNvGrpSpPr>
          <p:nvPr/>
        </p:nvGrpSpPr>
        <p:grpSpPr bwMode="auto">
          <a:xfrm>
            <a:off x="677863" y="1425575"/>
            <a:ext cx="3082925" cy="512763"/>
            <a:chOff x="427" y="898"/>
            <a:chExt cx="1942" cy="323"/>
          </a:xfrm>
        </p:grpSpPr>
        <p:sp>
          <p:nvSpPr>
            <p:cNvPr id="47108" name="Rectangle 4"/>
            <p:cNvSpPr>
              <a:spLocks noChangeArrowheads="1"/>
            </p:cNvSpPr>
            <p:nvPr/>
          </p:nvSpPr>
          <p:spPr bwMode="auto">
            <a:xfrm>
              <a:off x="427" y="898"/>
              <a:ext cx="1942" cy="323"/>
            </a:xfrm>
            <a:prstGeom prst="rect">
              <a:avLst/>
            </a:prstGeom>
            <a:solidFill>
              <a:srgbClr val="FFFFCC"/>
            </a:solidFill>
            <a:ln w="25400">
              <a:solidFill>
                <a:schemeClr val="accent2"/>
              </a:solidFill>
              <a:miter lim="800000"/>
              <a:headEnd/>
              <a:tailEnd/>
            </a:ln>
            <a:effectLst>
              <a:outerShdw dist="107763" dir="2700000" algn="ctr" rotWithShape="0">
                <a:schemeClr val="bg2"/>
              </a:outerShdw>
            </a:effectLst>
          </p:spPr>
          <p:txBody>
            <a:bodyPr wrap="none" anchor="ctr"/>
            <a:lstStyle/>
            <a:p>
              <a:endParaRPr lang="en-US"/>
            </a:p>
          </p:txBody>
        </p:sp>
        <p:sp>
          <p:nvSpPr>
            <p:cNvPr id="47109" name="Rectangle 5"/>
            <p:cNvSpPr>
              <a:spLocks noChangeArrowheads="1"/>
            </p:cNvSpPr>
            <p:nvPr/>
          </p:nvSpPr>
          <p:spPr bwMode="auto">
            <a:xfrm>
              <a:off x="553" y="941"/>
              <a:ext cx="1554" cy="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Increase sales volume</a:t>
              </a:r>
            </a:p>
          </p:txBody>
        </p:sp>
      </p:grpSp>
      <p:sp>
        <p:nvSpPr>
          <p:cNvPr id="47111" name="Freeform 7"/>
          <p:cNvSpPr>
            <a:spLocks/>
          </p:cNvSpPr>
          <p:nvPr/>
        </p:nvSpPr>
        <p:spPr bwMode="auto">
          <a:xfrm>
            <a:off x="1096963" y="1963738"/>
            <a:ext cx="477837" cy="4114800"/>
          </a:xfrm>
          <a:custGeom>
            <a:avLst/>
            <a:gdLst/>
            <a:ahLst/>
            <a:cxnLst>
              <a:cxn ang="0">
                <a:pos x="0" y="0"/>
              </a:cxn>
              <a:cxn ang="0">
                <a:pos x="0" y="2578"/>
              </a:cxn>
              <a:cxn ang="0">
                <a:pos x="300" y="2578"/>
              </a:cxn>
              <a:cxn ang="0">
                <a:pos x="300" y="2591"/>
              </a:cxn>
            </a:cxnLst>
            <a:rect l="0" t="0" r="r" b="b"/>
            <a:pathLst>
              <a:path w="301" h="2592">
                <a:moveTo>
                  <a:pt x="0" y="0"/>
                </a:moveTo>
                <a:lnTo>
                  <a:pt x="0" y="2578"/>
                </a:lnTo>
                <a:lnTo>
                  <a:pt x="300" y="2578"/>
                </a:lnTo>
                <a:lnTo>
                  <a:pt x="300" y="2591"/>
                </a:lnTo>
              </a:path>
            </a:pathLst>
          </a:custGeom>
          <a:noFill/>
          <a:ln w="25400" cap="rnd" cmpd="sng">
            <a:solidFill>
              <a:srgbClr val="FF0033"/>
            </a:solidFill>
            <a:prstDash val="solid"/>
            <a:round/>
            <a:headEnd type="none" w="med" len="med"/>
            <a:tailEnd type="none" w="med" len="med"/>
          </a:ln>
          <a:effectLst/>
        </p:spPr>
        <p:txBody>
          <a:bodyPr/>
          <a:lstStyle/>
          <a:p>
            <a:endParaRPr lang="en-US"/>
          </a:p>
        </p:txBody>
      </p:sp>
      <p:sp>
        <p:nvSpPr>
          <p:cNvPr id="47112" name="Line 8"/>
          <p:cNvSpPr>
            <a:spLocks noChangeShapeType="1"/>
          </p:cNvSpPr>
          <p:nvPr/>
        </p:nvSpPr>
        <p:spPr bwMode="auto">
          <a:xfrm>
            <a:off x="1114425" y="2779713"/>
            <a:ext cx="287338" cy="0"/>
          </a:xfrm>
          <a:prstGeom prst="line">
            <a:avLst/>
          </a:prstGeom>
          <a:noFill/>
          <a:ln w="25400">
            <a:solidFill>
              <a:srgbClr val="FF0033"/>
            </a:solidFill>
            <a:round/>
            <a:headEnd/>
            <a:tailEnd/>
          </a:ln>
          <a:effectLst/>
        </p:spPr>
        <p:txBody>
          <a:bodyPr wrap="none" anchor="ctr"/>
          <a:lstStyle/>
          <a:p>
            <a:endParaRPr lang="en-US"/>
          </a:p>
        </p:txBody>
      </p:sp>
      <p:sp>
        <p:nvSpPr>
          <p:cNvPr id="47113" name="Line 9"/>
          <p:cNvSpPr>
            <a:spLocks noChangeShapeType="1"/>
          </p:cNvSpPr>
          <p:nvPr/>
        </p:nvSpPr>
        <p:spPr bwMode="auto">
          <a:xfrm>
            <a:off x="1117600" y="4432300"/>
            <a:ext cx="287338" cy="0"/>
          </a:xfrm>
          <a:prstGeom prst="line">
            <a:avLst/>
          </a:prstGeom>
          <a:noFill/>
          <a:ln w="25400">
            <a:solidFill>
              <a:srgbClr val="FF0033"/>
            </a:solidFill>
            <a:round/>
            <a:headEnd/>
            <a:tailEnd/>
          </a:ln>
          <a:effectLst/>
        </p:spPr>
        <p:txBody>
          <a:bodyPr wrap="none" anchor="ctr"/>
          <a:lstStyle/>
          <a:p>
            <a:endParaRPr lang="en-US"/>
          </a:p>
        </p:txBody>
      </p:sp>
      <p:sp>
        <p:nvSpPr>
          <p:cNvPr id="47114" name="Line 10"/>
          <p:cNvSpPr>
            <a:spLocks noChangeShapeType="1"/>
          </p:cNvSpPr>
          <p:nvPr/>
        </p:nvSpPr>
        <p:spPr bwMode="auto">
          <a:xfrm>
            <a:off x="1117600" y="5264150"/>
            <a:ext cx="287338" cy="0"/>
          </a:xfrm>
          <a:prstGeom prst="line">
            <a:avLst/>
          </a:prstGeom>
          <a:noFill/>
          <a:ln w="25400">
            <a:solidFill>
              <a:srgbClr val="FF0033"/>
            </a:solidFill>
            <a:round/>
            <a:headEnd/>
            <a:tailEnd/>
          </a:ln>
          <a:effectLst/>
        </p:spPr>
        <p:txBody>
          <a:bodyPr wrap="none" anchor="ctr"/>
          <a:lstStyle/>
          <a:p>
            <a:endParaRPr lang="en-US"/>
          </a:p>
        </p:txBody>
      </p:sp>
      <p:sp>
        <p:nvSpPr>
          <p:cNvPr id="47115" name="Line 11"/>
          <p:cNvSpPr>
            <a:spLocks noChangeShapeType="1"/>
          </p:cNvSpPr>
          <p:nvPr/>
        </p:nvSpPr>
        <p:spPr bwMode="auto">
          <a:xfrm>
            <a:off x="1117600" y="3613150"/>
            <a:ext cx="287338" cy="0"/>
          </a:xfrm>
          <a:prstGeom prst="line">
            <a:avLst/>
          </a:prstGeom>
          <a:noFill/>
          <a:ln w="25400">
            <a:solidFill>
              <a:srgbClr val="FF0033"/>
            </a:solidFill>
            <a:round/>
            <a:headEnd/>
            <a:tailEnd/>
          </a:ln>
          <a:effectLst/>
        </p:spPr>
        <p:txBody>
          <a:bodyPr wrap="none" anchor="ctr"/>
          <a:lstStyle/>
          <a:p>
            <a:endParaRPr lang="en-US"/>
          </a:p>
        </p:txBody>
      </p:sp>
      <p:grpSp>
        <p:nvGrpSpPr>
          <p:cNvPr id="47118" name="Group 14"/>
          <p:cNvGrpSpPr>
            <a:grpSpLocks/>
          </p:cNvGrpSpPr>
          <p:nvPr/>
        </p:nvGrpSpPr>
        <p:grpSpPr bwMode="auto">
          <a:xfrm>
            <a:off x="1397000" y="5802313"/>
            <a:ext cx="2733675" cy="501650"/>
            <a:chOff x="880" y="3655"/>
            <a:chExt cx="1722" cy="316"/>
          </a:xfrm>
        </p:grpSpPr>
        <p:sp>
          <p:nvSpPr>
            <p:cNvPr id="47116" name="Rectangle 12"/>
            <p:cNvSpPr>
              <a:spLocks noChangeArrowheads="1"/>
            </p:cNvSpPr>
            <p:nvPr/>
          </p:nvSpPr>
          <p:spPr bwMode="auto">
            <a:xfrm>
              <a:off x="880" y="3655"/>
              <a:ext cx="1722" cy="316"/>
            </a:xfrm>
            <a:prstGeom prst="rect">
              <a:avLst/>
            </a:prstGeom>
            <a:solidFill>
              <a:srgbClr val="FFFFCC"/>
            </a:solidFill>
            <a:ln w="25400">
              <a:solidFill>
                <a:schemeClr val="accent2"/>
              </a:solidFill>
              <a:miter lim="800000"/>
              <a:headEnd/>
              <a:tailEnd/>
            </a:ln>
            <a:effectLst/>
          </p:spPr>
          <p:txBody>
            <a:bodyPr wrap="none" anchor="ctr"/>
            <a:lstStyle/>
            <a:p>
              <a:endParaRPr lang="en-US"/>
            </a:p>
          </p:txBody>
        </p:sp>
        <p:sp>
          <p:nvSpPr>
            <p:cNvPr id="47117" name="Rectangle 13"/>
            <p:cNvSpPr>
              <a:spLocks noChangeArrowheads="1"/>
            </p:cNvSpPr>
            <p:nvPr/>
          </p:nvSpPr>
          <p:spPr bwMode="auto">
            <a:xfrm>
              <a:off x="919" y="3699"/>
              <a:ext cx="1586" cy="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Entry into new markets</a:t>
              </a:r>
            </a:p>
          </p:txBody>
        </p:sp>
      </p:grpSp>
      <p:grpSp>
        <p:nvGrpSpPr>
          <p:cNvPr id="47121" name="Group 17"/>
          <p:cNvGrpSpPr>
            <a:grpSpLocks/>
          </p:cNvGrpSpPr>
          <p:nvPr/>
        </p:nvGrpSpPr>
        <p:grpSpPr bwMode="auto">
          <a:xfrm>
            <a:off x="1397000" y="5003800"/>
            <a:ext cx="2733675" cy="501650"/>
            <a:chOff x="880" y="3152"/>
            <a:chExt cx="1722" cy="316"/>
          </a:xfrm>
        </p:grpSpPr>
        <p:sp>
          <p:nvSpPr>
            <p:cNvPr id="47119" name="Rectangle 15"/>
            <p:cNvSpPr>
              <a:spLocks noChangeArrowheads="1"/>
            </p:cNvSpPr>
            <p:nvPr/>
          </p:nvSpPr>
          <p:spPr bwMode="auto">
            <a:xfrm>
              <a:off x="880" y="3152"/>
              <a:ext cx="1722" cy="316"/>
            </a:xfrm>
            <a:prstGeom prst="rect">
              <a:avLst/>
            </a:prstGeom>
            <a:solidFill>
              <a:srgbClr val="FFFFCC"/>
            </a:solidFill>
            <a:ln w="25400">
              <a:solidFill>
                <a:schemeClr val="accent2"/>
              </a:solidFill>
              <a:miter lim="800000"/>
              <a:headEnd/>
              <a:tailEnd/>
            </a:ln>
            <a:effectLst/>
          </p:spPr>
          <p:txBody>
            <a:bodyPr wrap="none" anchor="ctr"/>
            <a:lstStyle/>
            <a:p>
              <a:endParaRPr lang="en-US"/>
            </a:p>
          </p:txBody>
        </p:sp>
        <p:sp>
          <p:nvSpPr>
            <p:cNvPr id="47120" name="Rectangle 16"/>
            <p:cNvSpPr>
              <a:spLocks noChangeArrowheads="1"/>
            </p:cNvSpPr>
            <p:nvPr/>
          </p:nvSpPr>
          <p:spPr bwMode="auto">
            <a:xfrm>
              <a:off x="919" y="3196"/>
              <a:ext cx="1426" cy="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Market development</a:t>
              </a:r>
            </a:p>
          </p:txBody>
        </p:sp>
      </p:grpSp>
      <p:grpSp>
        <p:nvGrpSpPr>
          <p:cNvPr id="47124" name="Group 20"/>
          <p:cNvGrpSpPr>
            <a:grpSpLocks/>
          </p:cNvGrpSpPr>
          <p:nvPr/>
        </p:nvGrpSpPr>
        <p:grpSpPr bwMode="auto">
          <a:xfrm>
            <a:off x="1397000" y="4178300"/>
            <a:ext cx="2733675" cy="501650"/>
            <a:chOff x="880" y="2632"/>
            <a:chExt cx="1722" cy="316"/>
          </a:xfrm>
        </p:grpSpPr>
        <p:sp>
          <p:nvSpPr>
            <p:cNvPr id="47122" name="Rectangle 18"/>
            <p:cNvSpPr>
              <a:spLocks noChangeArrowheads="1"/>
            </p:cNvSpPr>
            <p:nvPr/>
          </p:nvSpPr>
          <p:spPr bwMode="auto">
            <a:xfrm>
              <a:off x="880" y="2632"/>
              <a:ext cx="1722" cy="316"/>
            </a:xfrm>
            <a:prstGeom prst="rect">
              <a:avLst/>
            </a:prstGeom>
            <a:solidFill>
              <a:srgbClr val="FFFFCC"/>
            </a:solidFill>
            <a:ln w="25400">
              <a:solidFill>
                <a:schemeClr val="accent2"/>
              </a:solidFill>
              <a:miter lim="800000"/>
              <a:headEnd/>
              <a:tailEnd/>
            </a:ln>
            <a:effectLst/>
          </p:spPr>
          <p:txBody>
            <a:bodyPr wrap="none" anchor="ctr"/>
            <a:lstStyle/>
            <a:p>
              <a:endParaRPr lang="en-US"/>
            </a:p>
          </p:txBody>
        </p:sp>
        <p:sp>
          <p:nvSpPr>
            <p:cNvPr id="47123" name="Rectangle 19"/>
            <p:cNvSpPr>
              <a:spLocks noChangeArrowheads="1"/>
            </p:cNvSpPr>
            <p:nvPr/>
          </p:nvSpPr>
          <p:spPr bwMode="auto">
            <a:xfrm>
              <a:off x="919" y="2676"/>
              <a:ext cx="1482" cy="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Product development</a:t>
              </a:r>
            </a:p>
          </p:txBody>
        </p:sp>
      </p:grpSp>
      <p:sp>
        <p:nvSpPr>
          <p:cNvPr id="47125" name="Rectangle 21"/>
          <p:cNvSpPr>
            <a:spLocks noChangeArrowheads="1"/>
          </p:cNvSpPr>
          <p:nvPr/>
        </p:nvSpPr>
        <p:spPr bwMode="auto">
          <a:xfrm>
            <a:off x="1397000" y="3355975"/>
            <a:ext cx="2733675" cy="501650"/>
          </a:xfrm>
          <a:prstGeom prst="rect">
            <a:avLst/>
          </a:prstGeom>
          <a:solidFill>
            <a:srgbClr val="FFFFCC"/>
          </a:solidFill>
          <a:ln w="25400">
            <a:solidFill>
              <a:schemeClr val="accent2"/>
            </a:solidFill>
            <a:miter lim="800000"/>
            <a:headEnd/>
            <a:tailEnd/>
          </a:ln>
          <a:effectLst>
            <a:outerShdw dist="107763" dir="2700000" algn="ctr" rotWithShape="0">
              <a:schemeClr val="bg2"/>
            </a:outerShdw>
          </a:effectLst>
        </p:spPr>
        <p:txBody>
          <a:bodyPr wrap="none" anchor="ctr"/>
          <a:lstStyle/>
          <a:p>
            <a:endParaRPr lang="en-US"/>
          </a:p>
        </p:txBody>
      </p:sp>
      <p:sp>
        <p:nvSpPr>
          <p:cNvPr id="47126" name="Rectangle 22"/>
          <p:cNvSpPr>
            <a:spLocks noChangeArrowheads="1"/>
          </p:cNvSpPr>
          <p:nvPr/>
        </p:nvSpPr>
        <p:spPr bwMode="auto">
          <a:xfrm>
            <a:off x="1457325" y="3425825"/>
            <a:ext cx="2124075" cy="376238"/>
          </a:xfrm>
          <a:prstGeom prst="rect">
            <a:avLst/>
          </a:prstGeom>
          <a:noFill/>
          <a:ln w="12700">
            <a:noFill/>
            <a:miter lim="800000"/>
            <a:headEnd/>
            <a:tailEnd/>
          </a:ln>
          <a:effectLst/>
        </p:spPr>
        <p:txBody>
          <a:bodyPr wrap="none" lIns="90488" tIns="44450" rIns="90488" bIns="44450">
            <a:spAutoFit/>
          </a:bodyPr>
          <a:lstStyle/>
          <a:p>
            <a:pPr defTabSz="762000"/>
            <a:r>
              <a:rPr lang="en-US" sz="1800" b="1">
                <a:latin typeface="Arial" charset="0"/>
              </a:rPr>
              <a:t>Market expansion</a:t>
            </a:r>
          </a:p>
        </p:txBody>
      </p:sp>
      <p:sp>
        <p:nvSpPr>
          <p:cNvPr id="47127" name="Rectangle 23"/>
          <p:cNvSpPr>
            <a:spLocks noChangeArrowheads="1"/>
          </p:cNvSpPr>
          <p:nvPr/>
        </p:nvSpPr>
        <p:spPr bwMode="auto">
          <a:xfrm>
            <a:off x="1397000" y="2530475"/>
            <a:ext cx="2733675" cy="501650"/>
          </a:xfrm>
          <a:prstGeom prst="rect">
            <a:avLst/>
          </a:prstGeom>
          <a:solidFill>
            <a:srgbClr val="FFFFCC"/>
          </a:solidFill>
          <a:ln w="25400">
            <a:solidFill>
              <a:schemeClr val="accent2"/>
            </a:solidFill>
            <a:miter lim="800000"/>
            <a:headEnd/>
            <a:tailEnd/>
          </a:ln>
          <a:effectLst/>
        </p:spPr>
        <p:txBody>
          <a:bodyPr wrap="none" anchor="ctr"/>
          <a:lstStyle/>
          <a:p>
            <a:endParaRPr lang="en-US"/>
          </a:p>
        </p:txBody>
      </p:sp>
      <p:sp>
        <p:nvSpPr>
          <p:cNvPr id="47128" name="Freeform 24"/>
          <p:cNvSpPr>
            <a:spLocks/>
          </p:cNvSpPr>
          <p:nvPr/>
        </p:nvSpPr>
        <p:spPr bwMode="auto">
          <a:xfrm>
            <a:off x="4641850" y="3597275"/>
            <a:ext cx="865188" cy="849313"/>
          </a:xfrm>
          <a:custGeom>
            <a:avLst/>
            <a:gdLst/>
            <a:ahLst/>
            <a:cxnLst>
              <a:cxn ang="0">
                <a:pos x="0" y="0"/>
              </a:cxn>
              <a:cxn ang="0">
                <a:pos x="0" y="534"/>
              </a:cxn>
              <a:cxn ang="0">
                <a:pos x="544" y="534"/>
              </a:cxn>
            </a:cxnLst>
            <a:rect l="0" t="0" r="r" b="b"/>
            <a:pathLst>
              <a:path w="545" h="535">
                <a:moveTo>
                  <a:pt x="0" y="0"/>
                </a:moveTo>
                <a:lnTo>
                  <a:pt x="0" y="534"/>
                </a:lnTo>
                <a:lnTo>
                  <a:pt x="544" y="534"/>
                </a:lnTo>
              </a:path>
            </a:pathLst>
          </a:custGeom>
          <a:noFill/>
          <a:ln w="25400" cap="rnd" cmpd="sng">
            <a:solidFill>
              <a:srgbClr val="FF0033"/>
            </a:solidFill>
            <a:prstDash val="solid"/>
            <a:round/>
            <a:headEnd type="none" w="med" len="med"/>
            <a:tailEnd type="none" w="med" len="med"/>
          </a:ln>
          <a:effectLst/>
        </p:spPr>
        <p:txBody>
          <a:bodyPr/>
          <a:lstStyle/>
          <a:p>
            <a:endParaRPr lang="en-US"/>
          </a:p>
        </p:txBody>
      </p:sp>
      <p:sp>
        <p:nvSpPr>
          <p:cNvPr id="47129" name="Rectangle 25"/>
          <p:cNvSpPr>
            <a:spLocks noChangeArrowheads="1"/>
          </p:cNvSpPr>
          <p:nvPr/>
        </p:nvSpPr>
        <p:spPr bwMode="auto">
          <a:xfrm>
            <a:off x="1454150" y="2600325"/>
            <a:ext cx="2098675" cy="376238"/>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Market penetration</a:t>
            </a:r>
          </a:p>
        </p:txBody>
      </p:sp>
      <p:grpSp>
        <p:nvGrpSpPr>
          <p:cNvPr id="47132" name="Group 28"/>
          <p:cNvGrpSpPr>
            <a:grpSpLocks/>
          </p:cNvGrpSpPr>
          <p:nvPr/>
        </p:nvGrpSpPr>
        <p:grpSpPr bwMode="auto">
          <a:xfrm>
            <a:off x="5149850" y="4179888"/>
            <a:ext cx="3190875" cy="501650"/>
            <a:chOff x="3244" y="2633"/>
            <a:chExt cx="2010" cy="316"/>
          </a:xfrm>
        </p:grpSpPr>
        <p:sp>
          <p:nvSpPr>
            <p:cNvPr id="47130" name="Rectangle 26"/>
            <p:cNvSpPr>
              <a:spLocks noChangeArrowheads="1"/>
            </p:cNvSpPr>
            <p:nvPr/>
          </p:nvSpPr>
          <p:spPr bwMode="auto">
            <a:xfrm>
              <a:off x="3244" y="2633"/>
              <a:ext cx="2010" cy="316"/>
            </a:xfrm>
            <a:prstGeom prst="rect">
              <a:avLst/>
            </a:prstGeom>
            <a:solidFill>
              <a:srgbClr val="FFFFCC"/>
            </a:solidFill>
            <a:ln w="25400">
              <a:solidFill>
                <a:schemeClr val="accent2"/>
              </a:solidFill>
              <a:miter lim="800000"/>
              <a:headEnd/>
              <a:tailEnd/>
            </a:ln>
            <a:effectLst>
              <a:outerShdw dist="107763" dir="2700000" algn="ctr" rotWithShape="0">
                <a:schemeClr val="bg2"/>
              </a:outerShdw>
            </a:effectLst>
          </p:spPr>
          <p:txBody>
            <a:bodyPr wrap="none" anchor="ctr"/>
            <a:lstStyle/>
            <a:p>
              <a:endParaRPr lang="en-US"/>
            </a:p>
          </p:txBody>
        </p:sp>
        <p:sp>
          <p:nvSpPr>
            <p:cNvPr id="47131" name="Rectangle 27"/>
            <p:cNvSpPr>
              <a:spLocks noChangeArrowheads="1"/>
            </p:cNvSpPr>
            <p:nvPr/>
          </p:nvSpPr>
          <p:spPr bwMode="auto">
            <a:xfrm>
              <a:off x="3290" y="2677"/>
              <a:ext cx="1394" cy="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Increase usage rate</a:t>
              </a:r>
            </a:p>
          </p:txBody>
        </p:sp>
      </p:grpSp>
      <p:sp>
        <p:nvSpPr>
          <p:cNvPr id="47133" name="Line 29"/>
          <p:cNvSpPr>
            <a:spLocks noChangeShapeType="1"/>
          </p:cNvSpPr>
          <p:nvPr/>
        </p:nvSpPr>
        <p:spPr bwMode="auto">
          <a:xfrm>
            <a:off x="4171950" y="3597275"/>
            <a:ext cx="1223963" cy="0"/>
          </a:xfrm>
          <a:prstGeom prst="line">
            <a:avLst/>
          </a:prstGeom>
          <a:noFill/>
          <a:ln w="25400">
            <a:solidFill>
              <a:srgbClr val="FF0033"/>
            </a:solidFill>
            <a:round/>
            <a:headEnd/>
            <a:tailEnd/>
          </a:ln>
          <a:effectLst/>
        </p:spPr>
        <p:txBody>
          <a:bodyPr wrap="none" anchor="ctr"/>
          <a:lstStyle/>
          <a:p>
            <a:endParaRPr lang="en-US"/>
          </a:p>
        </p:txBody>
      </p:sp>
      <p:grpSp>
        <p:nvGrpSpPr>
          <p:cNvPr id="47136" name="Group 32"/>
          <p:cNvGrpSpPr>
            <a:grpSpLocks/>
          </p:cNvGrpSpPr>
          <p:nvPr/>
        </p:nvGrpSpPr>
        <p:grpSpPr bwMode="auto">
          <a:xfrm>
            <a:off x="5149850" y="3362325"/>
            <a:ext cx="3190875" cy="501650"/>
            <a:chOff x="3244" y="2118"/>
            <a:chExt cx="2010" cy="316"/>
          </a:xfrm>
        </p:grpSpPr>
        <p:sp>
          <p:nvSpPr>
            <p:cNvPr id="47134" name="Rectangle 30"/>
            <p:cNvSpPr>
              <a:spLocks noChangeArrowheads="1"/>
            </p:cNvSpPr>
            <p:nvPr/>
          </p:nvSpPr>
          <p:spPr bwMode="auto">
            <a:xfrm>
              <a:off x="3244" y="2118"/>
              <a:ext cx="2010" cy="316"/>
            </a:xfrm>
            <a:prstGeom prst="rect">
              <a:avLst/>
            </a:prstGeom>
            <a:solidFill>
              <a:srgbClr val="FFFFCC"/>
            </a:solidFill>
            <a:ln w="25400">
              <a:solidFill>
                <a:schemeClr val="accent2"/>
              </a:solidFill>
              <a:miter lim="800000"/>
              <a:headEnd/>
              <a:tailEnd/>
            </a:ln>
            <a:effectLst>
              <a:outerShdw dist="107763" dir="2700000" algn="ctr" rotWithShape="0">
                <a:schemeClr val="bg2"/>
              </a:outerShdw>
            </a:effectLst>
          </p:spPr>
          <p:txBody>
            <a:bodyPr wrap="none" anchor="ctr"/>
            <a:lstStyle/>
            <a:p>
              <a:endParaRPr lang="en-US"/>
            </a:p>
          </p:txBody>
        </p:sp>
        <p:sp>
          <p:nvSpPr>
            <p:cNvPr id="47135" name="Rectangle 31"/>
            <p:cNvSpPr>
              <a:spLocks noChangeArrowheads="1"/>
            </p:cNvSpPr>
            <p:nvPr/>
          </p:nvSpPr>
          <p:spPr bwMode="auto">
            <a:xfrm>
              <a:off x="3290" y="2162"/>
              <a:ext cx="1306" cy="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Convert non-users</a:t>
              </a:r>
            </a:p>
          </p:txBody>
        </p:sp>
      </p:grpSp>
      <p:sp>
        <p:nvSpPr>
          <p:cNvPr id="47137" name="Rectangle 33"/>
          <p:cNvSpPr>
            <a:spLocks noGrp="1" noChangeArrowheads="1"/>
          </p:cNvSpPr>
          <p:nvPr>
            <p:ph type="title"/>
          </p:nvPr>
        </p:nvSpPr>
        <p:spPr>
          <a:noFill/>
          <a:ln/>
        </p:spPr>
        <p:txBody>
          <a:bodyPr/>
          <a:lstStyle/>
          <a:p>
            <a:pPr>
              <a:lnSpc>
                <a:spcPct val="80000"/>
              </a:lnSpc>
            </a:pPr>
            <a:r>
              <a:rPr lang="en-US"/>
              <a:t>Strategic options for</a:t>
            </a:r>
            <a:br>
              <a:rPr lang="en-US"/>
            </a:br>
            <a:r>
              <a:rPr lang="en-US"/>
              <a:t>increasing sales volume</a:t>
            </a:r>
          </a:p>
        </p:txBody>
      </p:sp>
      <p:grpSp>
        <p:nvGrpSpPr>
          <p:cNvPr id="47140" name="Group 36"/>
          <p:cNvGrpSpPr>
            <a:grpSpLocks/>
          </p:cNvGrpSpPr>
          <p:nvPr/>
        </p:nvGrpSpPr>
        <p:grpSpPr bwMode="auto">
          <a:xfrm>
            <a:off x="14288" y="39688"/>
            <a:ext cx="107950" cy="82550"/>
            <a:chOff x="9" y="25"/>
            <a:chExt cx="68" cy="52"/>
          </a:xfrm>
        </p:grpSpPr>
        <p:sp>
          <p:nvSpPr>
            <p:cNvPr id="47138" name="Line 34"/>
            <p:cNvSpPr>
              <a:spLocks noChangeShapeType="1"/>
            </p:cNvSpPr>
            <p:nvPr/>
          </p:nvSpPr>
          <p:spPr bwMode="auto">
            <a:xfrm>
              <a:off x="43" y="25"/>
              <a:ext cx="0" cy="52"/>
            </a:xfrm>
            <a:prstGeom prst="line">
              <a:avLst/>
            </a:prstGeom>
            <a:noFill/>
            <a:ln w="12700">
              <a:solidFill>
                <a:srgbClr val="FF0033"/>
              </a:solidFill>
              <a:round/>
              <a:headEnd/>
              <a:tailEnd/>
            </a:ln>
            <a:effectLst/>
          </p:spPr>
          <p:txBody>
            <a:bodyPr wrap="none" anchor="ctr"/>
            <a:lstStyle/>
            <a:p>
              <a:endParaRPr lang="en-US"/>
            </a:p>
          </p:txBody>
        </p:sp>
        <p:sp>
          <p:nvSpPr>
            <p:cNvPr id="47139" name="Line 35"/>
            <p:cNvSpPr>
              <a:spLocks noChangeShapeType="1"/>
            </p:cNvSpPr>
            <p:nvPr/>
          </p:nvSpPr>
          <p:spPr bwMode="auto">
            <a:xfrm flipH="1">
              <a:off x="9" y="51"/>
              <a:ext cx="68" cy="0"/>
            </a:xfrm>
            <a:prstGeom prst="line">
              <a:avLst/>
            </a:prstGeom>
            <a:noFill/>
            <a:ln w="12700">
              <a:solidFill>
                <a:srgbClr val="FF0033"/>
              </a:solidFill>
              <a:round/>
              <a:headEnd/>
              <a:tailEnd/>
            </a:ln>
            <a:effectLst/>
          </p:spPr>
          <p:txBody>
            <a:bodyPr wrap="none" anchor="ctr"/>
            <a:lstStyle/>
            <a:p>
              <a:endParaRPr lang="en-US"/>
            </a:p>
          </p:txBody>
        </p:sp>
      </p:grpSp>
      <p:sp>
        <p:nvSpPr>
          <p:cNvPr id="37" name="Rectangle 36"/>
          <p:cNvSpPr/>
          <p:nvPr/>
        </p:nvSpPr>
        <p:spPr>
          <a:xfrm>
            <a:off x="4572000" y="5105400"/>
            <a:ext cx="4572000" cy="830997"/>
          </a:xfrm>
          <a:prstGeom prst="rect">
            <a:avLst/>
          </a:prstGeom>
        </p:spPr>
        <p:txBody>
          <a:bodyPr>
            <a:spAutoFit/>
          </a:bodyPr>
          <a:lstStyle/>
          <a:p>
            <a:r>
              <a:rPr lang="en-US" dirty="0" err="1" smtClean="0"/>
              <a:t>Konverto</a:t>
            </a:r>
            <a:r>
              <a:rPr lang="en-US" dirty="0" smtClean="0"/>
              <a:t> </a:t>
            </a:r>
            <a:r>
              <a:rPr lang="en-US" dirty="0" err="1" smtClean="0"/>
              <a:t>jo</a:t>
            </a:r>
            <a:r>
              <a:rPr lang="en-US" dirty="0" smtClean="0"/>
              <a:t> –</a:t>
            </a:r>
            <a:r>
              <a:rPr lang="en-US" dirty="0" err="1" smtClean="0"/>
              <a:t>perdoruesit</a:t>
            </a:r>
            <a:endParaRPr lang="en-US" dirty="0" smtClean="0"/>
          </a:p>
          <a:p>
            <a:r>
              <a:rPr lang="en-US" dirty="0" err="1" smtClean="0"/>
              <a:t>Rrite</a:t>
            </a:r>
            <a:r>
              <a:rPr lang="en-US" dirty="0" smtClean="0"/>
              <a:t> % e </a:t>
            </a:r>
            <a:r>
              <a:rPr lang="en-US" dirty="0" err="1" smtClean="0"/>
              <a:t>perdorimit</a:t>
            </a:r>
            <a:endParaRPr lang="en-US" dirty="0"/>
          </a:p>
        </p:txBody>
      </p:sp>
    </p:spTree>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Cka</a:t>
            </a:r>
            <a:r>
              <a:rPr lang="en-US" dirty="0" smtClean="0"/>
              <a:t> </a:t>
            </a:r>
            <a:r>
              <a:rPr lang="en-US" dirty="0" err="1" smtClean="0"/>
              <a:t>eshte</a:t>
            </a:r>
            <a:r>
              <a:rPr lang="en-US" dirty="0" smtClean="0"/>
              <a:t> </a:t>
            </a:r>
            <a:r>
              <a:rPr lang="en-US" dirty="0" err="1" smtClean="0"/>
              <a:t>produkti</a:t>
            </a:r>
            <a:r>
              <a:rPr lang="en-US" dirty="0" smtClean="0"/>
              <a:t>?</a:t>
            </a:r>
            <a:endParaRPr lang="en-US" dirty="0"/>
          </a:p>
        </p:txBody>
      </p:sp>
      <p:sp>
        <p:nvSpPr>
          <p:cNvPr id="3" name="Content Placeholder 2"/>
          <p:cNvSpPr>
            <a:spLocks noGrp="1"/>
          </p:cNvSpPr>
          <p:nvPr>
            <p:ph idx="1"/>
          </p:nvPr>
        </p:nvSpPr>
        <p:spPr/>
        <p:txBody>
          <a:bodyPr/>
          <a:lstStyle/>
          <a:p>
            <a:r>
              <a:rPr lang="en-US" sz="2000" dirty="0" smtClean="0"/>
              <a:t>A Product is anything which is capable of satisfying customer needs. In everyday </a:t>
            </a:r>
            <a:r>
              <a:rPr lang="en-US" sz="2000" dirty="0" err="1" smtClean="0"/>
              <a:t>sspeech</a:t>
            </a:r>
            <a:r>
              <a:rPr lang="en-US" sz="2000" dirty="0" smtClean="0"/>
              <a:t> we often distinguish between products and services, with products being tangible ( a car) ad services mainly </a:t>
            </a:r>
            <a:r>
              <a:rPr lang="en-US" sz="2000" dirty="0" err="1" smtClean="0"/>
              <a:t>intagible</a:t>
            </a:r>
            <a:r>
              <a:rPr lang="en-US" sz="2000" dirty="0" smtClean="0"/>
              <a:t> ( medical examination</a:t>
            </a:r>
            <a:r>
              <a:rPr lang="en-US" dirty="0" smtClean="0"/>
              <a:t>). </a:t>
            </a:r>
          </a:p>
          <a:p>
            <a:endParaRPr lang="en-US" dirty="0" smtClean="0"/>
          </a:p>
          <a:p>
            <a:r>
              <a:rPr lang="en-US" sz="2000" dirty="0" err="1" smtClean="0"/>
              <a:t>Një</a:t>
            </a:r>
            <a:r>
              <a:rPr lang="en-US" sz="2000" dirty="0" smtClean="0"/>
              <a:t> </a:t>
            </a:r>
            <a:r>
              <a:rPr lang="en-US" sz="2000" dirty="0" err="1" smtClean="0"/>
              <a:t>produkt</a:t>
            </a:r>
            <a:r>
              <a:rPr lang="en-US" sz="2000" dirty="0" smtClean="0"/>
              <a:t> </a:t>
            </a:r>
            <a:r>
              <a:rPr lang="en-US" sz="2000" dirty="0" err="1" smtClean="0"/>
              <a:t>është</a:t>
            </a:r>
            <a:r>
              <a:rPr lang="en-US" sz="2000" dirty="0" smtClean="0"/>
              <a:t> </a:t>
            </a:r>
            <a:r>
              <a:rPr lang="en-US" sz="2000" dirty="0" err="1" smtClean="0"/>
              <a:t>ndonjë</a:t>
            </a:r>
            <a:r>
              <a:rPr lang="en-US" sz="2000" dirty="0" smtClean="0"/>
              <a:t> </a:t>
            </a:r>
            <a:r>
              <a:rPr lang="en-US" sz="2000" dirty="0" err="1" smtClean="0"/>
              <a:t>gjë</a:t>
            </a:r>
            <a:r>
              <a:rPr lang="en-US" sz="2000" dirty="0" smtClean="0"/>
              <a:t> e </a:t>
            </a:r>
            <a:r>
              <a:rPr lang="en-US" sz="2000" dirty="0" err="1" smtClean="0"/>
              <a:t>cila</a:t>
            </a:r>
            <a:r>
              <a:rPr lang="en-US" sz="2000" dirty="0" smtClean="0"/>
              <a:t> </a:t>
            </a:r>
            <a:r>
              <a:rPr lang="en-US" sz="2000" dirty="0" err="1" smtClean="0"/>
              <a:t>është</a:t>
            </a:r>
            <a:r>
              <a:rPr lang="en-US" sz="2000" dirty="0" smtClean="0"/>
              <a:t> e </a:t>
            </a:r>
            <a:r>
              <a:rPr lang="en-US" sz="2000" dirty="0" err="1" smtClean="0"/>
              <a:t>aftë</a:t>
            </a:r>
            <a:r>
              <a:rPr lang="en-US" sz="2000" dirty="0" smtClean="0"/>
              <a:t> </a:t>
            </a:r>
            <a:r>
              <a:rPr lang="en-US" sz="2000" dirty="0" err="1" smtClean="0"/>
              <a:t>për</a:t>
            </a:r>
            <a:r>
              <a:rPr lang="en-US" sz="2000" dirty="0" smtClean="0"/>
              <a:t> </a:t>
            </a:r>
            <a:r>
              <a:rPr lang="en-US" sz="2000" dirty="0" err="1" smtClean="0"/>
              <a:t>të</a:t>
            </a:r>
            <a:r>
              <a:rPr lang="en-US" sz="2000" dirty="0" smtClean="0"/>
              <a:t> </a:t>
            </a:r>
            <a:r>
              <a:rPr lang="en-US" sz="2000" dirty="0" err="1" smtClean="0"/>
              <a:t>përmbushur</a:t>
            </a:r>
            <a:r>
              <a:rPr lang="en-US" sz="2000" dirty="0" smtClean="0"/>
              <a:t> </a:t>
            </a:r>
            <a:r>
              <a:rPr lang="en-US" sz="2000" dirty="0" err="1" smtClean="0"/>
              <a:t>nevojat</a:t>
            </a:r>
            <a:r>
              <a:rPr lang="en-US" sz="2000" dirty="0" smtClean="0"/>
              <a:t> e </a:t>
            </a:r>
            <a:r>
              <a:rPr lang="en-US" sz="2000" dirty="0" err="1" smtClean="0"/>
              <a:t>konsumatorëve</a:t>
            </a:r>
            <a:r>
              <a:rPr lang="en-US" sz="2000" dirty="0" smtClean="0"/>
              <a:t>. </a:t>
            </a:r>
            <a:r>
              <a:rPr lang="en-US" sz="2000" dirty="0" err="1" smtClean="0"/>
              <a:t>Në</a:t>
            </a:r>
            <a:r>
              <a:rPr lang="en-US" sz="2000" dirty="0" smtClean="0"/>
              <a:t> </a:t>
            </a:r>
            <a:r>
              <a:rPr lang="en-US" sz="2000" dirty="0" err="1" smtClean="0"/>
              <a:t>fjalorin</a:t>
            </a:r>
            <a:r>
              <a:rPr lang="en-US" sz="2000" dirty="0" smtClean="0"/>
              <a:t>  e </a:t>
            </a:r>
            <a:r>
              <a:rPr lang="en-US" sz="2000" dirty="0" err="1" smtClean="0"/>
              <a:t>përditshem</a:t>
            </a:r>
            <a:r>
              <a:rPr lang="en-US" sz="2000" dirty="0" smtClean="0"/>
              <a:t> ne </a:t>
            </a:r>
            <a:r>
              <a:rPr lang="en-US" sz="2000" dirty="0" err="1" smtClean="0"/>
              <a:t>shpesh</a:t>
            </a:r>
            <a:r>
              <a:rPr lang="en-US" sz="2000" dirty="0" smtClean="0"/>
              <a:t> </a:t>
            </a:r>
            <a:r>
              <a:rPr lang="en-US" sz="2000" dirty="0" err="1" smtClean="0"/>
              <a:t>bejme</a:t>
            </a:r>
            <a:r>
              <a:rPr lang="en-US" sz="2000" dirty="0" smtClean="0"/>
              <a:t> </a:t>
            </a:r>
            <a:r>
              <a:rPr lang="en-US" sz="2000" dirty="0" err="1" smtClean="0"/>
              <a:t>dallimin</a:t>
            </a:r>
            <a:r>
              <a:rPr lang="en-US" sz="2000" dirty="0" smtClean="0"/>
              <a:t> </a:t>
            </a:r>
            <a:r>
              <a:rPr lang="en-US" sz="2000" dirty="0" err="1" smtClean="0"/>
              <a:t>në</a:t>
            </a:r>
            <a:r>
              <a:rPr lang="en-US" sz="2000" dirty="0" smtClean="0"/>
              <a:t> </a:t>
            </a:r>
            <a:r>
              <a:rPr lang="en-US" sz="2000" dirty="0" err="1" smtClean="0"/>
              <a:t>mes</a:t>
            </a:r>
            <a:r>
              <a:rPr lang="en-US" sz="2000" dirty="0" smtClean="0"/>
              <a:t> </a:t>
            </a:r>
            <a:r>
              <a:rPr lang="en-US" sz="2000" dirty="0" err="1" smtClean="0"/>
              <a:t>të</a:t>
            </a:r>
            <a:r>
              <a:rPr lang="en-US" sz="2000" dirty="0" smtClean="0"/>
              <a:t> </a:t>
            </a:r>
            <a:r>
              <a:rPr lang="en-US" sz="2000" dirty="0" err="1" smtClean="0"/>
              <a:t>produktevedhe</a:t>
            </a:r>
            <a:r>
              <a:rPr lang="en-US" sz="2000" dirty="0" smtClean="0"/>
              <a:t> </a:t>
            </a:r>
            <a:r>
              <a:rPr lang="en-US" sz="2000" dirty="0" err="1" smtClean="0"/>
              <a:t>shërbimeve</a:t>
            </a:r>
            <a:r>
              <a:rPr lang="en-US" sz="2000" dirty="0" smtClean="0"/>
              <a:t>, me </a:t>
            </a:r>
            <a:r>
              <a:rPr lang="en-US" sz="2000" dirty="0" err="1" smtClean="0"/>
              <a:t>produkte</a:t>
            </a:r>
            <a:r>
              <a:rPr lang="en-US" sz="2000" dirty="0" smtClean="0"/>
              <a:t> </a:t>
            </a:r>
            <a:r>
              <a:rPr lang="en-US" sz="2000" dirty="0" err="1" smtClean="0"/>
              <a:t>të</a:t>
            </a:r>
            <a:r>
              <a:rPr lang="en-US" sz="2000" dirty="0" smtClean="0"/>
              <a:t> </a:t>
            </a:r>
            <a:r>
              <a:rPr lang="en-US" sz="2000" dirty="0" err="1" smtClean="0"/>
              <a:t>prekshme</a:t>
            </a:r>
            <a:r>
              <a:rPr lang="en-US" sz="2000" dirty="0" smtClean="0"/>
              <a:t> (</a:t>
            </a:r>
            <a:r>
              <a:rPr lang="en-US" sz="2000" dirty="0" err="1" smtClean="0"/>
              <a:t>një</a:t>
            </a:r>
            <a:r>
              <a:rPr lang="en-US" sz="2000" dirty="0" smtClean="0"/>
              <a:t> </a:t>
            </a:r>
            <a:r>
              <a:rPr lang="en-US" sz="2000" dirty="0" err="1" smtClean="0"/>
              <a:t>makinë</a:t>
            </a:r>
            <a:r>
              <a:rPr lang="en-US" sz="2000" dirty="0" smtClean="0"/>
              <a:t>) </a:t>
            </a:r>
            <a:r>
              <a:rPr lang="en-US" sz="2000" dirty="0" err="1" smtClean="0"/>
              <a:t>shërbimet</a:t>
            </a:r>
            <a:r>
              <a:rPr lang="en-US" sz="2000" dirty="0" smtClean="0"/>
              <a:t> </a:t>
            </a:r>
            <a:r>
              <a:rPr lang="en-US" sz="2000" dirty="0" err="1" smtClean="0"/>
              <a:t>jane</a:t>
            </a:r>
            <a:r>
              <a:rPr lang="en-US" sz="2000" dirty="0" smtClean="0"/>
              <a:t> </a:t>
            </a:r>
            <a:r>
              <a:rPr lang="en-US" sz="2000" dirty="0" err="1" smtClean="0"/>
              <a:t>kryesisht</a:t>
            </a:r>
            <a:r>
              <a:rPr lang="en-US" sz="2000" dirty="0" smtClean="0"/>
              <a:t> </a:t>
            </a:r>
            <a:r>
              <a:rPr lang="en-US" sz="2000" dirty="0" err="1" smtClean="0"/>
              <a:t>te</a:t>
            </a:r>
            <a:r>
              <a:rPr lang="en-US" sz="2000" dirty="0" smtClean="0"/>
              <a:t> </a:t>
            </a:r>
            <a:r>
              <a:rPr lang="en-US" sz="2000" dirty="0" err="1" smtClean="0"/>
              <a:t>paprekshme</a:t>
            </a:r>
            <a:r>
              <a:rPr lang="en-US" sz="2000" dirty="0" smtClean="0"/>
              <a:t> (</a:t>
            </a:r>
            <a:r>
              <a:rPr lang="en-US" sz="2000" dirty="0" err="1" smtClean="0"/>
              <a:t>ekzaminimit</a:t>
            </a:r>
            <a:r>
              <a:rPr lang="en-US" sz="2000" dirty="0" smtClean="0"/>
              <a:t> </a:t>
            </a:r>
            <a:r>
              <a:rPr lang="en-US" sz="2000" dirty="0" err="1" smtClean="0"/>
              <a:t>mjekësor</a:t>
            </a:r>
            <a:r>
              <a:rPr lang="en-US" sz="2000" dirty="0" smtClean="0"/>
              <a:t>).</a:t>
            </a:r>
            <a:endParaRPr lang="en-US"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7200900" y="6629400"/>
            <a:ext cx="1905000" cy="228600"/>
          </a:xfrm>
          <a:prstGeom prst="rect">
            <a:avLst/>
          </a:prstGeom>
          <a:noFill/>
          <a:ln w="12700">
            <a:noFill/>
            <a:miter lim="800000"/>
            <a:headEnd/>
            <a:tailEnd/>
          </a:ln>
          <a:effectLst/>
        </p:spPr>
        <p:txBody>
          <a:bodyPr wrap="none" lIns="90488" tIns="44450" rIns="90488" bIns="44450" anchor="ctr"/>
          <a:lstStyle/>
          <a:p>
            <a:pPr algn="r"/>
            <a:r>
              <a:rPr lang="en-US" sz="1000">
                <a:latin typeface="Arial" charset="0"/>
              </a:rPr>
              <a:t>23</a:t>
            </a:r>
          </a:p>
        </p:txBody>
      </p:sp>
      <p:sp>
        <p:nvSpPr>
          <p:cNvPr id="49155" name="Rectangle 3"/>
          <p:cNvSpPr>
            <a:spLocks noChangeArrowheads="1"/>
          </p:cNvSpPr>
          <p:nvPr/>
        </p:nvSpPr>
        <p:spPr bwMode="auto">
          <a:xfrm>
            <a:off x="0" y="6629400"/>
            <a:ext cx="4213225" cy="227013"/>
          </a:xfrm>
          <a:prstGeom prst="rect">
            <a:avLst/>
          </a:prstGeom>
          <a:noFill/>
          <a:ln w="12700">
            <a:noFill/>
            <a:miter lim="800000"/>
            <a:headEnd/>
            <a:tailEnd/>
          </a:ln>
          <a:effectLst/>
        </p:spPr>
        <p:txBody>
          <a:bodyPr wrap="none" lIns="90488" tIns="44450" rIns="90488" bIns="44450" anchor="ctr"/>
          <a:lstStyle/>
          <a:p>
            <a:pPr algn="ctr"/>
            <a:r>
              <a:rPr lang="en-US" sz="1000">
                <a:latin typeface="Arial" charset="0"/>
              </a:rPr>
              <a:t>D Jobber, Principles and Practice of Marketing, © 1998 McGraw-Hill</a:t>
            </a:r>
          </a:p>
        </p:txBody>
      </p:sp>
      <p:sp>
        <p:nvSpPr>
          <p:cNvPr id="49156" name="Rectangle 4"/>
          <p:cNvSpPr>
            <a:spLocks noChangeArrowheads="1"/>
          </p:cNvSpPr>
          <p:nvPr/>
        </p:nvSpPr>
        <p:spPr bwMode="auto">
          <a:xfrm>
            <a:off x="677863" y="1425575"/>
            <a:ext cx="3082925" cy="512763"/>
          </a:xfrm>
          <a:prstGeom prst="rect">
            <a:avLst/>
          </a:prstGeom>
          <a:solidFill>
            <a:srgbClr val="FFFFCC"/>
          </a:solidFill>
          <a:ln w="25400">
            <a:solidFill>
              <a:schemeClr val="accent2"/>
            </a:solidFill>
            <a:miter lim="800000"/>
            <a:headEnd/>
            <a:tailEnd/>
          </a:ln>
          <a:effectLst>
            <a:outerShdw dist="107763" dir="2700000" algn="ctr" rotWithShape="0">
              <a:schemeClr val="bg2"/>
            </a:outerShdw>
          </a:effectLst>
        </p:spPr>
        <p:txBody>
          <a:bodyPr wrap="none" anchor="ctr"/>
          <a:lstStyle/>
          <a:p>
            <a:endParaRPr lang="en-US"/>
          </a:p>
        </p:txBody>
      </p:sp>
      <p:sp>
        <p:nvSpPr>
          <p:cNvPr id="49157" name="Freeform 5"/>
          <p:cNvSpPr>
            <a:spLocks/>
          </p:cNvSpPr>
          <p:nvPr/>
        </p:nvSpPr>
        <p:spPr bwMode="auto">
          <a:xfrm>
            <a:off x="1096963" y="1966913"/>
            <a:ext cx="477837" cy="4111625"/>
          </a:xfrm>
          <a:custGeom>
            <a:avLst/>
            <a:gdLst/>
            <a:ahLst/>
            <a:cxnLst>
              <a:cxn ang="0">
                <a:pos x="0" y="0"/>
              </a:cxn>
              <a:cxn ang="0">
                <a:pos x="0" y="2576"/>
              </a:cxn>
              <a:cxn ang="0">
                <a:pos x="300" y="2576"/>
              </a:cxn>
              <a:cxn ang="0">
                <a:pos x="300" y="2589"/>
              </a:cxn>
            </a:cxnLst>
            <a:rect l="0" t="0" r="r" b="b"/>
            <a:pathLst>
              <a:path w="301" h="2590">
                <a:moveTo>
                  <a:pt x="0" y="0"/>
                </a:moveTo>
                <a:lnTo>
                  <a:pt x="0" y="2576"/>
                </a:lnTo>
                <a:lnTo>
                  <a:pt x="300" y="2576"/>
                </a:lnTo>
                <a:lnTo>
                  <a:pt x="300" y="2589"/>
                </a:lnTo>
              </a:path>
            </a:pathLst>
          </a:custGeom>
          <a:noFill/>
          <a:ln w="25400" cap="rnd" cmpd="sng">
            <a:solidFill>
              <a:srgbClr val="FF0033"/>
            </a:solidFill>
            <a:prstDash val="solid"/>
            <a:round/>
            <a:headEnd type="none" w="med" len="med"/>
            <a:tailEnd type="none" w="med" len="med"/>
          </a:ln>
          <a:effectLst/>
        </p:spPr>
        <p:txBody>
          <a:bodyPr/>
          <a:lstStyle/>
          <a:p>
            <a:endParaRPr lang="en-US"/>
          </a:p>
        </p:txBody>
      </p:sp>
      <p:sp>
        <p:nvSpPr>
          <p:cNvPr id="49158" name="Line 6"/>
          <p:cNvSpPr>
            <a:spLocks noChangeShapeType="1"/>
          </p:cNvSpPr>
          <p:nvPr/>
        </p:nvSpPr>
        <p:spPr bwMode="auto">
          <a:xfrm>
            <a:off x="1114425" y="2779713"/>
            <a:ext cx="287338" cy="0"/>
          </a:xfrm>
          <a:prstGeom prst="line">
            <a:avLst/>
          </a:prstGeom>
          <a:noFill/>
          <a:ln w="25400">
            <a:solidFill>
              <a:srgbClr val="FF0033"/>
            </a:solidFill>
            <a:round/>
            <a:headEnd/>
            <a:tailEnd/>
          </a:ln>
          <a:effectLst/>
        </p:spPr>
        <p:txBody>
          <a:bodyPr wrap="none" anchor="ctr"/>
          <a:lstStyle/>
          <a:p>
            <a:endParaRPr lang="en-US"/>
          </a:p>
        </p:txBody>
      </p:sp>
      <p:sp>
        <p:nvSpPr>
          <p:cNvPr id="49159" name="Line 7"/>
          <p:cNvSpPr>
            <a:spLocks noChangeShapeType="1"/>
          </p:cNvSpPr>
          <p:nvPr/>
        </p:nvSpPr>
        <p:spPr bwMode="auto">
          <a:xfrm>
            <a:off x="1117600" y="4432300"/>
            <a:ext cx="287338" cy="0"/>
          </a:xfrm>
          <a:prstGeom prst="line">
            <a:avLst/>
          </a:prstGeom>
          <a:noFill/>
          <a:ln w="25400">
            <a:solidFill>
              <a:srgbClr val="FF0033"/>
            </a:solidFill>
            <a:round/>
            <a:headEnd/>
            <a:tailEnd/>
          </a:ln>
          <a:effectLst/>
        </p:spPr>
        <p:txBody>
          <a:bodyPr wrap="none" anchor="ctr"/>
          <a:lstStyle/>
          <a:p>
            <a:endParaRPr lang="en-US"/>
          </a:p>
        </p:txBody>
      </p:sp>
      <p:sp>
        <p:nvSpPr>
          <p:cNvPr id="49160" name="Line 8"/>
          <p:cNvSpPr>
            <a:spLocks noChangeShapeType="1"/>
          </p:cNvSpPr>
          <p:nvPr/>
        </p:nvSpPr>
        <p:spPr bwMode="auto">
          <a:xfrm>
            <a:off x="1117600" y="5264150"/>
            <a:ext cx="287338" cy="0"/>
          </a:xfrm>
          <a:prstGeom prst="line">
            <a:avLst/>
          </a:prstGeom>
          <a:noFill/>
          <a:ln w="25400">
            <a:solidFill>
              <a:srgbClr val="FF0033"/>
            </a:solidFill>
            <a:round/>
            <a:headEnd/>
            <a:tailEnd/>
          </a:ln>
          <a:effectLst/>
        </p:spPr>
        <p:txBody>
          <a:bodyPr wrap="none" anchor="ctr"/>
          <a:lstStyle/>
          <a:p>
            <a:endParaRPr lang="en-US"/>
          </a:p>
        </p:txBody>
      </p:sp>
      <p:sp>
        <p:nvSpPr>
          <p:cNvPr id="49161" name="Line 9"/>
          <p:cNvSpPr>
            <a:spLocks noChangeShapeType="1"/>
          </p:cNvSpPr>
          <p:nvPr/>
        </p:nvSpPr>
        <p:spPr bwMode="auto">
          <a:xfrm>
            <a:off x="1117600" y="3613150"/>
            <a:ext cx="287338" cy="0"/>
          </a:xfrm>
          <a:prstGeom prst="line">
            <a:avLst/>
          </a:prstGeom>
          <a:noFill/>
          <a:ln w="25400">
            <a:solidFill>
              <a:srgbClr val="FF0033"/>
            </a:solidFill>
            <a:round/>
            <a:headEnd/>
            <a:tailEnd/>
          </a:ln>
          <a:effectLst/>
        </p:spPr>
        <p:txBody>
          <a:bodyPr wrap="none" anchor="ctr"/>
          <a:lstStyle/>
          <a:p>
            <a:endParaRPr lang="en-US"/>
          </a:p>
        </p:txBody>
      </p:sp>
      <p:sp>
        <p:nvSpPr>
          <p:cNvPr id="49162" name="Rectangle 10"/>
          <p:cNvSpPr>
            <a:spLocks noChangeArrowheads="1"/>
          </p:cNvSpPr>
          <p:nvPr/>
        </p:nvSpPr>
        <p:spPr bwMode="auto">
          <a:xfrm>
            <a:off x="1397000" y="4178300"/>
            <a:ext cx="2733675" cy="501650"/>
          </a:xfrm>
          <a:prstGeom prst="rect">
            <a:avLst/>
          </a:prstGeom>
          <a:solidFill>
            <a:srgbClr val="FFFFCC"/>
          </a:solidFill>
          <a:ln w="25400">
            <a:solidFill>
              <a:schemeClr val="accent2"/>
            </a:solidFill>
            <a:miter lim="800000"/>
            <a:headEnd/>
            <a:tailEnd/>
          </a:ln>
          <a:effectLst>
            <a:outerShdw dist="107763" dir="2700000" algn="ctr" rotWithShape="0">
              <a:schemeClr val="bg2"/>
            </a:outerShdw>
          </a:effectLst>
        </p:spPr>
        <p:txBody>
          <a:bodyPr wrap="none" anchor="ctr"/>
          <a:lstStyle/>
          <a:p>
            <a:endParaRPr lang="en-US"/>
          </a:p>
        </p:txBody>
      </p:sp>
      <p:grpSp>
        <p:nvGrpSpPr>
          <p:cNvPr id="49165" name="Group 13"/>
          <p:cNvGrpSpPr>
            <a:grpSpLocks/>
          </p:cNvGrpSpPr>
          <p:nvPr/>
        </p:nvGrpSpPr>
        <p:grpSpPr bwMode="auto">
          <a:xfrm>
            <a:off x="1397000" y="5802313"/>
            <a:ext cx="2733675" cy="501650"/>
            <a:chOff x="880" y="3655"/>
            <a:chExt cx="1722" cy="316"/>
          </a:xfrm>
        </p:grpSpPr>
        <p:sp>
          <p:nvSpPr>
            <p:cNvPr id="49163" name="Rectangle 11"/>
            <p:cNvSpPr>
              <a:spLocks noChangeArrowheads="1"/>
            </p:cNvSpPr>
            <p:nvPr/>
          </p:nvSpPr>
          <p:spPr bwMode="auto">
            <a:xfrm>
              <a:off x="880" y="3655"/>
              <a:ext cx="1722" cy="316"/>
            </a:xfrm>
            <a:prstGeom prst="rect">
              <a:avLst/>
            </a:prstGeom>
            <a:solidFill>
              <a:srgbClr val="FFFFCC"/>
            </a:solidFill>
            <a:ln w="25400">
              <a:solidFill>
                <a:schemeClr val="accent2"/>
              </a:solidFill>
              <a:miter lim="800000"/>
              <a:headEnd/>
              <a:tailEnd/>
            </a:ln>
            <a:effectLst/>
          </p:spPr>
          <p:txBody>
            <a:bodyPr wrap="none" anchor="ctr"/>
            <a:lstStyle/>
            <a:p>
              <a:endParaRPr lang="en-US"/>
            </a:p>
          </p:txBody>
        </p:sp>
        <p:sp>
          <p:nvSpPr>
            <p:cNvPr id="49164" name="Rectangle 12"/>
            <p:cNvSpPr>
              <a:spLocks noChangeArrowheads="1"/>
            </p:cNvSpPr>
            <p:nvPr/>
          </p:nvSpPr>
          <p:spPr bwMode="auto">
            <a:xfrm>
              <a:off x="919" y="3699"/>
              <a:ext cx="1586" cy="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Entry into new markets</a:t>
              </a:r>
            </a:p>
          </p:txBody>
        </p:sp>
      </p:grpSp>
      <p:grpSp>
        <p:nvGrpSpPr>
          <p:cNvPr id="49168" name="Group 16"/>
          <p:cNvGrpSpPr>
            <a:grpSpLocks/>
          </p:cNvGrpSpPr>
          <p:nvPr/>
        </p:nvGrpSpPr>
        <p:grpSpPr bwMode="auto">
          <a:xfrm>
            <a:off x="1397000" y="5003800"/>
            <a:ext cx="2733675" cy="501650"/>
            <a:chOff x="880" y="3152"/>
            <a:chExt cx="1722" cy="316"/>
          </a:xfrm>
        </p:grpSpPr>
        <p:sp>
          <p:nvSpPr>
            <p:cNvPr id="49166" name="Rectangle 14"/>
            <p:cNvSpPr>
              <a:spLocks noChangeArrowheads="1"/>
            </p:cNvSpPr>
            <p:nvPr/>
          </p:nvSpPr>
          <p:spPr bwMode="auto">
            <a:xfrm>
              <a:off x="880" y="3152"/>
              <a:ext cx="1722" cy="316"/>
            </a:xfrm>
            <a:prstGeom prst="rect">
              <a:avLst/>
            </a:prstGeom>
            <a:solidFill>
              <a:srgbClr val="FFFFCC"/>
            </a:solidFill>
            <a:ln w="25400">
              <a:solidFill>
                <a:schemeClr val="accent2"/>
              </a:solidFill>
              <a:miter lim="800000"/>
              <a:headEnd/>
              <a:tailEnd/>
            </a:ln>
            <a:effectLst/>
          </p:spPr>
          <p:txBody>
            <a:bodyPr wrap="none" anchor="ctr"/>
            <a:lstStyle/>
            <a:p>
              <a:endParaRPr lang="en-US"/>
            </a:p>
          </p:txBody>
        </p:sp>
        <p:sp>
          <p:nvSpPr>
            <p:cNvPr id="49167" name="Rectangle 15"/>
            <p:cNvSpPr>
              <a:spLocks noChangeArrowheads="1"/>
            </p:cNvSpPr>
            <p:nvPr/>
          </p:nvSpPr>
          <p:spPr bwMode="auto">
            <a:xfrm>
              <a:off x="919" y="3196"/>
              <a:ext cx="1426" cy="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Market development</a:t>
              </a:r>
            </a:p>
          </p:txBody>
        </p:sp>
      </p:grpSp>
      <p:grpSp>
        <p:nvGrpSpPr>
          <p:cNvPr id="49171" name="Group 19"/>
          <p:cNvGrpSpPr>
            <a:grpSpLocks/>
          </p:cNvGrpSpPr>
          <p:nvPr/>
        </p:nvGrpSpPr>
        <p:grpSpPr bwMode="auto">
          <a:xfrm>
            <a:off x="1397000" y="3355975"/>
            <a:ext cx="2733675" cy="501650"/>
            <a:chOff x="880" y="2114"/>
            <a:chExt cx="1722" cy="316"/>
          </a:xfrm>
        </p:grpSpPr>
        <p:sp>
          <p:nvSpPr>
            <p:cNvPr id="49169" name="Rectangle 17"/>
            <p:cNvSpPr>
              <a:spLocks noChangeArrowheads="1"/>
            </p:cNvSpPr>
            <p:nvPr/>
          </p:nvSpPr>
          <p:spPr bwMode="auto">
            <a:xfrm>
              <a:off x="880" y="2114"/>
              <a:ext cx="1722" cy="316"/>
            </a:xfrm>
            <a:prstGeom prst="rect">
              <a:avLst/>
            </a:prstGeom>
            <a:solidFill>
              <a:srgbClr val="FFFFCC"/>
            </a:solidFill>
            <a:ln w="25400">
              <a:solidFill>
                <a:schemeClr val="accent2"/>
              </a:solidFill>
              <a:miter lim="800000"/>
              <a:headEnd/>
              <a:tailEnd/>
            </a:ln>
            <a:effectLst/>
          </p:spPr>
          <p:txBody>
            <a:bodyPr wrap="none" anchor="ctr"/>
            <a:lstStyle/>
            <a:p>
              <a:endParaRPr lang="en-US"/>
            </a:p>
          </p:txBody>
        </p:sp>
        <p:sp>
          <p:nvSpPr>
            <p:cNvPr id="49170" name="Rectangle 18"/>
            <p:cNvSpPr>
              <a:spLocks noChangeArrowheads="1"/>
            </p:cNvSpPr>
            <p:nvPr/>
          </p:nvSpPr>
          <p:spPr bwMode="auto">
            <a:xfrm>
              <a:off x="919" y="2158"/>
              <a:ext cx="1258" cy="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Market expansion</a:t>
              </a:r>
            </a:p>
          </p:txBody>
        </p:sp>
      </p:grpSp>
      <p:sp>
        <p:nvSpPr>
          <p:cNvPr id="49172" name="Rectangle 20"/>
          <p:cNvSpPr>
            <a:spLocks noChangeArrowheads="1"/>
          </p:cNvSpPr>
          <p:nvPr/>
        </p:nvSpPr>
        <p:spPr bwMode="auto">
          <a:xfrm>
            <a:off x="1397000" y="2530475"/>
            <a:ext cx="2733675" cy="501650"/>
          </a:xfrm>
          <a:prstGeom prst="rect">
            <a:avLst/>
          </a:prstGeom>
          <a:solidFill>
            <a:srgbClr val="FFFFCC"/>
          </a:solidFill>
          <a:ln w="25400">
            <a:solidFill>
              <a:schemeClr val="accent2"/>
            </a:solidFill>
            <a:miter lim="800000"/>
            <a:headEnd/>
            <a:tailEnd/>
          </a:ln>
          <a:effectLst/>
        </p:spPr>
        <p:txBody>
          <a:bodyPr wrap="none" anchor="ctr"/>
          <a:lstStyle/>
          <a:p>
            <a:endParaRPr lang="en-US"/>
          </a:p>
        </p:txBody>
      </p:sp>
      <p:sp>
        <p:nvSpPr>
          <p:cNvPr id="49173" name="Freeform 21"/>
          <p:cNvSpPr>
            <a:spLocks/>
          </p:cNvSpPr>
          <p:nvPr/>
        </p:nvSpPr>
        <p:spPr bwMode="auto">
          <a:xfrm>
            <a:off x="4638675" y="3597275"/>
            <a:ext cx="1011238" cy="1687513"/>
          </a:xfrm>
          <a:custGeom>
            <a:avLst/>
            <a:gdLst/>
            <a:ahLst/>
            <a:cxnLst>
              <a:cxn ang="0">
                <a:pos x="468" y="0"/>
              </a:cxn>
              <a:cxn ang="0">
                <a:pos x="0" y="0"/>
              </a:cxn>
              <a:cxn ang="0">
                <a:pos x="0" y="1062"/>
              </a:cxn>
              <a:cxn ang="0">
                <a:pos x="636" y="1062"/>
              </a:cxn>
            </a:cxnLst>
            <a:rect l="0" t="0" r="r" b="b"/>
            <a:pathLst>
              <a:path w="637" h="1063">
                <a:moveTo>
                  <a:pt x="468" y="0"/>
                </a:moveTo>
                <a:lnTo>
                  <a:pt x="0" y="0"/>
                </a:lnTo>
                <a:lnTo>
                  <a:pt x="0" y="1062"/>
                </a:lnTo>
                <a:lnTo>
                  <a:pt x="636" y="1062"/>
                </a:lnTo>
              </a:path>
            </a:pathLst>
          </a:custGeom>
          <a:noFill/>
          <a:ln w="25400" cap="rnd" cmpd="sng">
            <a:solidFill>
              <a:srgbClr val="FF0033"/>
            </a:solidFill>
            <a:prstDash val="solid"/>
            <a:round/>
            <a:headEnd type="none" w="med" len="med"/>
            <a:tailEnd type="none" w="med" len="med"/>
          </a:ln>
          <a:effectLst/>
        </p:spPr>
        <p:txBody>
          <a:bodyPr/>
          <a:lstStyle/>
          <a:p>
            <a:endParaRPr lang="en-US"/>
          </a:p>
        </p:txBody>
      </p:sp>
      <p:sp>
        <p:nvSpPr>
          <p:cNvPr id="49174" name="Rectangle 22"/>
          <p:cNvSpPr>
            <a:spLocks noChangeArrowheads="1"/>
          </p:cNvSpPr>
          <p:nvPr/>
        </p:nvSpPr>
        <p:spPr bwMode="auto">
          <a:xfrm>
            <a:off x="877888" y="1493838"/>
            <a:ext cx="2466975" cy="376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Increase sales volume</a:t>
            </a:r>
          </a:p>
        </p:txBody>
      </p:sp>
      <p:sp>
        <p:nvSpPr>
          <p:cNvPr id="49175" name="Rectangle 23"/>
          <p:cNvSpPr>
            <a:spLocks noChangeArrowheads="1"/>
          </p:cNvSpPr>
          <p:nvPr/>
        </p:nvSpPr>
        <p:spPr bwMode="auto">
          <a:xfrm>
            <a:off x="1454150" y="4248150"/>
            <a:ext cx="2530475" cy="376238"/>
          </a:xfrm>
          <a:prstGeom prst="rect">
            <a:avLst/>
          </a:prstGeom>
          <a:noFill/>
          <a:ln w="12700">
            <a:noFill/>
            <a:miter lim="800000"/>
            <a:headEnd/>
            <a:tailEnd/>
          </a:ln>
          <a:effectLst/>
        </p:spPr>
        <p:txBody>
          <a:bodyPr wrap="none" lIns="90488" tIns="44450" rIns="90488" bIns="44450">
            <a:spAutoFit/>
          </a:bodyPr>
          <a:lstStyle/>
          <a:p>
            <a:pPr defTabSz="762000"/>
            <a:r>
              <a:rPr lang="en-US" sz="1800" b="1">
                <a:latin typeface="Arial" charset="0"/>
              </a:rPr>
              <a:t>Product development</a:t>
            </a:r>
          </a:p>
        </p:txBody>
      </p:sp>
      <p:sp>
        <p:nvSpPr>
          <p:cNvPr id="49176" name="Rectangle 24"/>
          <p:cNvSpPr>
            <a:spLocks noChangeArrowheads="1"/>
          </p:cNvSpPr>
          <p:nvPr/>
        </p:nvSpPr>
        <p:spPr bwMode="auto">
          <a:xfrm>
            <a:off x="1454150" y="2600325"/>
            <a:ext cx="2098675" cy="376238"/>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Market penetration</a:t>
            </a:r>
          </a:p>
        </p:txBody>
      </p:sp>
      <p:sp>
        <p:nvSpPr>
          <p:cNvPr id="49177" name="Rectangle 25"/>
          <p:cNvSpPr>
            <a:spLocks noChangeArrowheads="1"/>
          </p:cNvSpPr>
          <p:nvPr/>
        </p:nvSpPr>
        <p:spPr bwMode="auto">
          <a:xfrm>
            <a:off x="5149850" y="3362325"/>
            <a:ext cx="3190875" cy="501650"/>
          </a:xfrm>
          <a:prstGeom prst="rect">
            <a:avLst/>
          </a:prstGeom>
          <a:solidFill>
            <a:srgbClr val="FFFFCC"/>
          </a:solidFill>
          <a:ln w="25400">
            <a:solidFill>
              <a:schemeClr val="accent2"/>
            </a:solidFill>
            <a:miter lim="800000"/>
            <a:headEnd/>
            <a:tailEnd/>
          </a:ln>
          <a:effectLst>
            <a:outerShdw dist="107763" dir="2700000" algn="ctr" rotWithShape="0">
              <a:schemeClr val="bg2"/>
            </a:outerShdw>
          </a:effectLst>
        </p:spPr>
        <p:txBody>
          <a:bodyPr wrap="none" anchor="ctr"/>
          <a:lstStyle/>
          <a:p>
            <a:endParaRPr lang="en-US"/>
          </a:p>
        </p:txBody>
      </p:sp>
      <p:sp>
        <p:nvSpPr>
          <p:cNvPr id="49178" name="Rectangle 26"/>
          <p:cNvSpPr>
            <a:spLocks noChangeArrowheads="1"/>
          </p:cNvSpPr>
          <p:nvPr/>
        </p:nvSpPr>
        <p:spPr bwMode="auto">
          <a:xfrm>
            <a:off x="5222875" y="3432175"/>
            <a:ext cx="2441575" cy="376238"/>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Product line extension</a:t>
            </a:r>
          </a:p>
        </p:txBody>
      </p:sp>
      <p:sp>
        <p:nvSpPr>
          <p:cNvPr id="49179" name="Rectangle 27"/>
          <p:cNvSpPr>
            <a:spLocks noChangeArrowheads="1"/>
          </p:cNvSpPr>
          <p:nvPr/>
        </p:nvSpPr>
        <p:spPr bwMode="auto">
          <a:xfrm>
            <a:off x="5149850" y="5008563"/>
            <a:ext cx="3190875" cy="501650"/>
          </a:xfrm>
          <a:prstGeom prst="rect">
            <a:avLst/>
          </a:prstGeom>
          <a:solidFill>
            <a:srgbClr val="FFFFCC"/>
          </a:solidFill>
          <a:ln w="25400">
            <a:solidFill>
              <a:schemeClr val="accent2"/>
            </a:solidFill>
            <a:miter lim="800000"/>
            <a:headEnd/>
            <a:tailEnd/>
          </a:ln>
          <a:effectLst>
            <a:outerShdw dist="107763" dir="2700000" algn="ctr" rotWithShape="0">
              <a:schemeClr val="bg2"/>
            </a:outerShdw>
          </a:effectLst>
        </p:spPr>
        <p:txBody>
          <a:bodyPr wrap="none" anchor="ctr"/>
          <a:lstStyle/>
          <a:p>
            <a:endParaRPr lang="en-US"/>
          </a:p>
        </p:txBody>
      </p:sp>
      <p:sp>
        <p:nvSpPr>
          <p:cNvPr id="49180" name="Rectangle 28"/>
          <p:cNvSpPr>
            <a:spLocks noChangeArrowheads="1"/>
          </p:cNvSpPr>
          <p:nvPr/>
        </p:nvSpPr>
        <p:spPr bwMode="auto">
          <a:xfrm>
            <a:off x="5222875" y="5078413"/>
            <a:ext cx="1247775" cy="376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Innovation</a:t>
            </a:r>
          </a:p>
        </p:txBody>
      </p:sp>
      <p:sp>
        <p:nvSpPr>
          <p:cNvPr id="49181" name="Line 29"/>
          <p:cNvSpPr>
            <a:spLocks noChangeShapeType="1"/>
          </p:cNvSpPr>
          <p:nvPr/>
        </p:nvSpPr>
        <p:spPr bwMode="auto">
          <a:xfrm>
            <a:off x="4194175" y="4435475"/>
            <a:ext cx="1377950" cy="0"/>
          </a:xfrm>
          <a:prstGeom prst="line">
            <a:avLst/>
          </a:prstGeom>
          <a:noFill/>
          <a:ln w="25400">
            <a:solidFill>
              <a:srgbClr val="FF0033"/>
            </a:solidFill>
            <a:round/>
            <a:headEnd/>
            <a:tailEnd/>
          </a:ln>
          <a:effectLst/>
        </p:spPr>
        <p:txBody>
          <a:bodyPr wrap="none" anchor="ctr"/>
          <a:lstStyle/>
          <a:p>
            <a:endParaRPr lang="en-US"/>
          </a:p>
        </p:txBody>
      </p:sp>
      <p:grpSp>
        <p:nvGrpSpPr>
          <p:cNvPr id="49184" name="Group 32"/>
          <p:cNvGrpSpPr>
            <a:grpSpLocks/>
          </p:cNvGrpSpPr>
          <p:nvPr/>
        </p:nvGrpSpPr>
        <p:grpSpPr bwMode="auto">
          <a:xfrm>
            <a:off x="5149850" y="4179888"/>
            <a:ext cx="3190875" cy="501650"/>
            <a:chOff x="3244" y="2633"/>
            <a:chExt cx="2010" cy="316"/>
          </a:xfrm>
        </p:grpSpPr>
        <p:sp>
          <p:nvSpPr>
            <p:cNvPr id="49182" name="Rectangle 30"/>
            <p:cNvSpPr>
              <a:spLocks noChangeArrowheads="1"/>
            </p:cNvSpPr>
            <p:nvPr/>
          </p:nvSpPr>
          <p:spPr bwMode="auto">
            <a:xfrm>
              <a:off x="3244" y="2633"/>
              <a:ext cx="2010" cy="316"/>
            </a:xfrm>
            <a:prstGeom prst="rect">
              <a:avLst/>
            </a:prstGeom>
            <a:solidFill>
              <a:srgbClr val="FFFFCC"/>
            </a:solidFill>
            <a:ln w="25400">
              <a:solidFill>
                <a:schemeClr val="accent2"/>
              </a:solidFill>
              <a:miter lim="800000"/>
              <a:headEnd/>
              <a:tailEnd/>
            </a:ln>
            <a:effectLst>
              <a:outerShdw dist="107763" dir="2700000" algn="ctr" rotWithShape="0">
                <a:schemeClr val="bg2"/>
              </a:outerShdw>
            </a:effectLst>
          </p:spPr>
          <p:txBody>
            <a:bodyPr wrap="none" anchor="ctr"/>
            <a:lstStyle/>
            <a:p>
              <a:endParaRPr lang="en-US"/>
            </a:p>
          </p:txBody>
        </p:sp>
        <p:sp>
          <p:nvSpPr>
            <p:cNvPr id="49183" name="Rectangle 31"/>
            <p:cNvSpPr>
              <a:spLocks noChangeArrowheads="1"/>
            </p:cNvSpPr>
            <p:nvPr/>
          </p:nvSpPr>
          <p:spPr bwMode="auto">
            <a:xfrm>
              <a:off x="3290" y="2677"/>
              <a:ext cx="1450" cy="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Product replacement</a:t>
              </a:r>
            </a:p>
          </p:txBody>
        </p:sp>
      </p:grpSp>
      <p:sp>
        <p:nvSpPr>
          <p:cNvPr id="49185" name="Rectangle 33"/>
          <p:cNvSpPr>
            <a:spLocks noGrp="1" noChangeArrowheads="1"/>
          </p:cNvSpPr>
          <p:nvPr>
            <p:ph type="title"/>
          </p:nvPr>
        </p:nvSpPr>
        <p:spPr>
          <a:noFill/>
          <a:ln/>
        </p:spPr>
        <p:txBody>
          <a:bodyPr/>
          <a:lstStyle/>
          <a:p>
            <a:pPr>
              <a:lnSpc>
                <a:spcPct val="80000"/>
              </a:lnSpc>
            </a:pPr>
            <a:r>
              <a:rPr lang="en-US"/>
              <a:t>Strategic options for</a:t>
            </a:r>
            <a:br>
              <a:rPr lang="en-US"/>
            </a:br>
            <a:r>
              <a:rPr lang="en-US"/>
              <a:t>increasing sales volume</a:t>
            </a:r>
          </a:p>
        </p:txBody>
      </p:sp>
      <p:grpSp>
        <p:nvGrpSpPr>
          <p:cNvPr id="49188" name="Group 36"/>
          <p:cNvGrpSpPr>
            <a:grpSpLocks/>
          </p:cNvGrpSpPr>
          <p:nvPr/>
        </p:nvGrpSpPr>
        <p:grpSpPr bwMode="auto">
          <a:xfrm>
            <a:off x="14288" y="39688"/>
            <a:ext cx="107950" cy="82550"/>
            <a:chOff x="9" y="25"/>
            <a:chExt cx="68" cy="52"/>
          </a:xfrm>
        </p:grpSpPr>
        <p:sp>
          <p:nvSpPr>
            <p:cNvPr id="49186" name="Line 34"/>
            <p:cNvSpPr>
              <a:spLocks noChangeShapeType="1"/>
            </p:cNvSpPr>
            <p:nvPr/>
          </p:nvSpPr>
          <p:spPr bwMode="auto">
            <a:xfrm>
              <a:off x="43" y="25"/>
              <a:ext cx="0" cy="52"/>
            </a:xfrm>
            <a:prstGeom prst="line">
              <a:avLst/>
            </a:prstGeom>
            <a:noFill/>
            <a:ln w="12700">
              <a:solidFill>
                <a:srgbClr val="FF0033"/>
              </a:solidFill>
              <a:round/>
              <a:headEnd/>
              <a:tailEnd/>
            </a:ln>
            <a:effectLst/>
          </p:spPr>
          <p:txBody>
            <a:bodyPr wrap="none" anchor="ctr"/>
            <a:lstStyle/>
            <a:p>
              <a:endParaRPr lang="en-US"/>
            </a:p>
          </p:txBody>
        </p:sp>
        <p:sp>
          <p:nvSpPr>
            <p:cNvPr id="49187" name="Line 35"/>
            <p:cNvSpPr>
              <a:spLocks noChangeShapeType="1"/>
            </p:cNvSpPr>
            <p:nvPr/>
          </p:nvSpPr>
          <p:spPr bwMode="auto">
            <a:xfrm flipH="1">
              <a:off x="9" y="51"/>
              <a:ext cx="68" cy="0"/>
            </a:xfrm>
            <a:prstGeom prst="line">
              <a:avLst/>
            </a:prstGeom>
            <a:noFill/>
            <a:ln w="12700">
              <a:solidFill>
                <a:srgbClr val="FF0033"/>
              </a:solidFill>
              <a:round/>
              <a:headEnd/>
              <a:tailEnd/>
            </a:ln>
            <a:effectLst/>
          </p:spPr>
          <p:txBody>
            <a:bodyPr wrap="none" anchor="ctr"/>
            <a:lstStyle/>
            <a:p>
              <a:endParaRPr lang="en-US"/>
            </a:p>
          </p:txBody>
        </p:sp>
      </p:grpSp>
      <p:sp>
        <p:nvSpPr>
          <p:cNvPr id="37" name="Rectangle 36"/>
          <p:cNvSpPr/>
          <p:nvPr/>
        </p:nvSpPr>
        <p:spPr>
          <a:xfrm>
            <a:off x="4572000" y="1828800"/>
            <a:ext cx="4572000" cy="1200329"/>
          </a:xfrm>
          <a:prstGeom prst="rect">
            <a:avLst/>
          </a:prstGeom>
        </p:spPr>
        <p:txBody>
          <a:bodyPr>
            <a:spAutoFit/>
          </a:bodyPr>
          <a:lstStyle/>
          <a:p>
            <a:r>
              <a:rPr lang="en-US" dirty="0" err="1" smtClean="0"/>
              <a:t>Zgjerimi</a:t>
            </a:r>
            <a:r>
              <a:rPr lang="en-US" dirty="0" smtClean="0"/>
              <a:t> I e </a:t>
            </a:r>
            <a:r>
              <a:rPr lang="en-US" dirty="0" err="1" smtClean="0"/>
              <a:t>vijes</a:t>
            </a:r>
            <a:r>
              <a:rPr lang="en-US" dirty="0" smtClean="0"/>
              <a:t> </a:t>
            </a:r>
            <a:r>
              <a:rPr lang="en-US" dirty="0" err="1" smtClean="0"/>
              <a:t>prodhuese</a:t>
            </a:r>
            <a:endParaRPr lang="en-US" dirty="0" smtClean="0"/>
          </a:p>
          <a:p>
            <a:r>
              <a:rPr lang="en-US" dirty="0" err="1" smtClean="0"/>
              <a:t>Zevendesimi</a:t>
            </a:r>
            <a:r>
              <a:rPr lang="en-US" dirty="0" smtClean="0"/>
              <a:t> I </a:t>
            </a:r>
            <a:r>
              <a:rPr lang="en-US" dirty="0" err="1" smtClean="0"/>
              <a:t>produktit</a:t>
            </a:r>
            <a:endParaRPr lang="en-US" dirty="0" smtClean="0"/>
          </a:p>
          <a:p>
            <a:r>
              <a:rPr lang="en-US" dirty="0" err="1" smtClean="0"/>
              <a:t>Innovacion</a:t>
            </a:r>
            <a:endParaRPr lang="en-US" dirty="0"/>
          </a:p>
        </p:txBody>
      </p:sp>
    </p:spTree>
  </p:cSld>
  <p:clrMapOvr>
    <a:masterClrMapping/>
  </p:clrMapOvr>
  <p:transition>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7200900" y="6629400"/>
            <a:ext cx="1905000" cy="228600"/>
          </a:xfrm>
          <a:prstGeom prst="rect">
            <a:avLst/>
          </a:prstGeom>
          <a:noFill/>
          <a:ln w="12700">
            <a:noFill/>
            <a:miter lim="800000"/>
            <a:headEnd/>
            <a:tailEnd/>
          </a:ln>
          <a:effectLst/>
        </p:spPr>
        <p:txBody>
          <a:bodyPr wrap="none" lIns="90488" tIns="44450" rIns="90488" bIns="44450" anchor="ctr"/>
          <a:lstStyle/>
          <a:p>
            <a:pPr algn="r"/>
            <a:r>
              <a:rPr lang="en-US" sz="1000">
                <a:latin typeface="Arial" charset="0"/>
              </a:rPr>
              <a:t>24</a:t>
            </a:r>
          </a:p>
        </p:txBody>
      </p:sp>
      <p:sp>
        <p:nvSpPr>
          <p:cNvPr id="51203" name="Rectangle 3"/>
          <p:cNvSpPr>
            <a:spLocks noChangeArrowheads="1"/>
          </p:cNvSpPr>
          <p:nvPr/>
        </p:nvSpPr>
        <p:spPr bwMode="auto">
          <a:xfrm>
            <a:off x="0" y="6629400"/>
            <a:ext cx="4213225" cy="227013"/>
          </a:xfrm>
          <a:prstGeom prst="rect">
            <a:avLst/>
          </a:prstGeom>
          <a:noFill/>
          <a:ln w="12700">
            <a:noFill/>
            <a:miter lim="800000"/>
            <a:headEnd/>
            <a:tailEnd/>
          </a:ln>
          <a:effectLst/>
        </p:spPr>
        <p:txBody>
          <a:bodyPr wrap="none" lIns="90488" tIns="44450" rIns="90488" bIns="44450" anchor="ctr"/>
          <a:lstStyle/>
          <a:p>
            <a:pPr algn="ctr"/>
            <a:r>
              <a:rPr lang="en-US" sz="1000">
                <a:latin typeface="Arial" charset="0"/>
              </a:rPr>
              <a:t>D Jobber, Principles and Practice of Marketing, © 1998 McGraw-Hill</a:t>
            </a:r>
          </a:p>
        </p:txBody>
      </p:sp>
      <p:sp>
        <p:nvSpPr>
          <p:cNvPr id="51204" name="Rectangle 4"/>
          <p:cNvSpPr>
            <a:spLocks noChangeArrowheads="1"/>
          </p:cNvSpPr>
          <p:nvPr/>
        </p:nvSpPr>
        <p:spPr bwMode="auto">
          <a:xfrm>
            <a:off x="677863" y="1425575"/>
            <a:ext cx="3082925" cy="512763"/>
          </a:xfrm>
          <a:prstGeom prst="rect">
            <a:avLst/>
          </a:prstGeom>
          <a:solidFill>
            <a:srgbClr val="FFFFCC"/>
          </a:solidFill>
          <a:ln w="25400">
            <a:solidFill>
              <a:schemeClr val="accent2"/>
            </a:solidFill>
            <a:miter lim="800000"/>
            <a:headEnd/>
            <a:tailEnd/>
          </a:ln>
          <a:effectLst>
            <a:outerShdw dist="107763" dir="2700000" algn="ctr" rotWithShape="0">
              <a:schemeClr val="bg2"/>
            </a:outerShdw>
          </a:effectLst>
        </p:spPr>
        <p:txBody>
          <a:bodyPr wrap="none" anchor="ctr"/>
          <a:lstStyle/>
          <a:p>
            <a:endParaRPr lang="en-US"/>
          </a:p>
        </p:txBody>
      </p:sp>
      <p:sp>
        <p:nvSpPr>
          <p:cNvPr id="51205" name="Freeform 5"/>
          <p:cNvSpPr>
            <a:spLocks/>
          </p:cNvSpPr>
          <p:nvPr/>
        </p:nvSpPr>
        <p:spPr bwMode="auto">
          <a:xfrm>
            <a:off x="1096963" y="1958975"/>
            <a:ext cx="477837" cy="4119563"/>
          </a:xfrm>
          <a:custGeom>
            <a:avLst/>
            <a:gdLst/>
            <a:ahLst/>
            <a:cxnLst>
              <a:cxn ang="0">
                <a:pos x="0" y="0"/>
              </a:cxn>
              <a:cxn ang="0">
                <a:pos x="0" y="2581"/>
              </a:cxn>
              <a:cxn ang="0">
                <a:pos x="300" y="2581"/>
              </a:cxn>
              <a:cxn ang="0">
                <a:pos x="300" y="2594"/>
              </a:cxn>
            </a:cxnLst>
            <a:rect l="0" t="0" r="r" b="b"/>
            <a:pathLst>
              <a:path w="301" h="2595">
                <a:moveTo>
                  <a:pt x="0" y="0"/>
                </a:moveTo>
                <a:lnTo>
                  <a:pt x="0" y="2581"/>
                </a:lnTo>
                <a:lnTo>
                  <a:pt x="300" y="2581"/>
                </a:lnTo>
                <a:lnTo>
                  <a:pt x="300" y="2594"/>
                </a:lnTo>
              </a:path>
            </a:pathLst>
          </a:custGeom>
          <a:noFill/>
          <a:ln w="25400" cap="rnd" cmpd="sng">
            <a:solidFill>
              <a:srgbClr val="FF0033"/>
            </a:solidFill>
            <a:prstDash val="solid"/>
            <a:round/>
            <a:headEnd type="none" w="med" len="med"/>
            <a:tailEnd type="none" w="med" len="med"/>
          </a:ln>
          <a:effectLst/>
        </p:spPr>
        <p:txBody>
          <a:bodyPr/>
          <a:lstStyle/>
          <a:p>
            <a:endParaRPr lang="en-US"/>
          </a:p>
        </p:txBody>
      </p:sp>
      <p:sp>
        <p:nvSpPr>
          <p:cNvPr id="51206" name="Line 6"/>
          <p:cNvSpPr>
            <a:spLocks noChangeShapeType="1"/>
          </p:cNvSpPr>
          <p:nvPr/>
        </p:nvSpPr>
        <p:spPr bwMode="auto">
          <a:xfrm>
            <a:off x="1114425" y="2779713"/>
            <a:ext cx="287338" cy="0"/>
          </a:xfrm>
          <a:prstGeom prst="line">
            <a:avLst/>
          </a:prstGeom>
          <a:noFill/>
          <a:ln w="25400">
            <a:solidFill>
              <a:srgbClr val="FF0033"/>
            </a:solidFill>
            <a:round/>
            <a:headEnd/>
            <a:tailEnd/>
          </a:ln>
          <a:effectLst/>
        </p:spPr>
        <p:txBody>
          <a:bodyPr wrap="none" anchor="ctr"/>
          <a:lstStyle/>
          <a:p>
            <a:endParaRPr lang="en-US"/>
          </a:p>
        </p:txBody>
      </p:sp>
      <p:sp>
        <p:nvSpPr>
          <p:cNvPr id="51207" name="Line 7"/>
          <p:cNvSpPr>
            <a:spLocks noChangeShapeType="1"/>
          </p:cNvSpPr>
          <p:nvPr/>
        </p:nvSpPr>
        <p:spPr bwMode="auto">
          <a:xfrm>
            <a:off x="1117600" y="4432300"/>
            <a:ext cx="287338" cy="0"/>
          </a:xfrm>
          <a:prstGeom prst="line">
            <a:avLst/>
          </a:prstGeom>
          <a:noFill/>
          <a:ln w="25400">
            <a:solidFill>
              <a:srgbClr val="FF0033"/>
            </a:solidFill>
            <a:round/>
            <a:headEnd/>
            <a:tailEnd/>
          </a:ln>
          <a:effectLst/>
        </p:spPr>
        <p:txBody>
          <a:bodyPr wrap="none" anchor="ctr"/>
          <a:lstStyle/>
          <a:p>
            <a:endParaRPr lang="en-US"/>
          </a:p>
        </p:txBody>
      </p:sp>
      <p:sp>
        <p:nvSpPr>
          <p:cNvPr id="51208" name="Line 8"/>
          <p:cNvSpPr>
            <a:spLocks noChangeShapeType="1"/>
          </p:cNvSpPr>
          <p:nvPr/>
        </p:nvSpPr>
        <p:spPr bwMode="auto">
          <a:xfrm>
            <a:off x="1117600" y="5264150"/>
            <a:ext cx="287338" cy="0"/>
          </a:xfrm>
          <a:prstGeom prst="line">
            <a:avLst/>
          </a:prstGeom>
          <a:noFill/>
          <a:ln w="25400">
            <a:solidFill>
              <a:srgbClr val="FF0033"/>
            </a:solidFill>
            <a:round/>
            <a:headEnd/>
            <a:tailEnd/>
          </a:ln>
          <a:effectLst/>
        </p:spPr>
        <p:txBody>
          <a:bodyPr wrap="none" anchor="ctr"/>
          <a:lstStyle/>
          <a:p>
            <a:endParaRPr lang="en-US"/>
          </a:p>
        </p:txBody>
      </p:sp>
      <p:sp>
        <p:nvSpPr>
          <p:cNvPr id="51209" name="Line 9"/>
          <p:cNvSpPr>
            <a:spLocks noChangeShapeType="1"/>
          </p:cNvSpPr>
          <p:nvPr/>
        </p:nvSpPr>
        <p:spPr bwMode="auto">
          <a:xfrm>
            <a:off x="1117600" y="3613150"/>
            <a:ext cx="287338" cy="0"/>
          </a:xfrm>
          <a:prstGeom prst="line">
            <a:avLst/>
          </a:prstGeom>
          <a:noFill/>
          <a:ln w="25400">
            <a:solidFill>
              <a:srgbClr val="FF0033"/>
            </a:solidFill>
            <a:round/>
            <a:headEnd/>
            <a:tailEnd/>
          </a:ln>
          <a:effectLst/>
        </p:spPr>
        <p:txBody>
          <a:bodyPr wrap="none" anchor="ctr"/>
          <a:lstStyle/>
          <a:p>
            <a:endParaRPr lang="en-US"/>
          </a:p>
        </p:txBody>
      </p:sp>
      <p:sp>
        <p:nvSpPr>
          <p:cNvPr id="51210" name="Rectangle 10"/>
          <p:cNvSpPr>
            <a:spLocks noChangeArrowheads="1"/>
          </p:cNvSpPr>
          <p:nvPr/>
        </p:nvSpPr>
        <p:spPr bwMode="auto">
          <a:xfrm>
            <a:off x="1397000" y="5003800"/>
            <a:ext cx="2733675" cy="501650"/>
          </a:xfrm>
          <a:prstGeom prst="rect">
            <a:avLst/>
          </a:prstGeom>
          <a:solidFill>
            <a:srgbClr val="FFFFCC"/>
          </a:solidFill>
          <a:ln w="25400">
            <a:solidFill>
              <a:schemeClr val="accent2"/>
            </a:solidFill>
            <a:miter lim="800000"/>
            <a:headEnd/>
            <a:tailEnd/>
          </a:ln>
          <a:effectLst>
            <a:outerShdw dist="107763" dir="2700000" algn="ctr" rotWithShape="0">
              <a:schemeClr val="bg2"/>
            </a:outerShdw>
          </a:effectLst>
        </p:spPr>
        <p:txBody>
          <a:bodyPr wrap="none" anchor="ctr"/>
          <a:lstStyle/>
          <a:p>
            <a:endParaRPr lang="en-US"/>
          </a:p>
        </p:txBody>
      </p:sp>
      <p:grpSp>
        <p:nvGrpSpPr>
          <p:cNvPr id="51213" name="Group 13"/>
          <p:cNvGrpSpPr>
            <a:grpSpLocks/>
          </p:cNvGrpSpPr>
          <p:nvPr/>
        </p:nvGrpSpPr>
        <p:grpSpPr bwMode="auto">
          <a:xfrm>
            <a:off x="1397000" y="5802313"/>
            <a:ext cx="2733675" cy="501650"/>
            <a:chOff x="880" y="3655"/>
            <a:chExt cx="1722" cy="316"/>
          </a:xfrm>
        </p:grpSpPr>
        <p:sp>
          <p:nvSpPr>
            <p:cNvPr id="51211" name="Rectangle 11"/>
            <p:cNvSpPr>
              <a:spLocks noChangeArrowheads="1"/>
            </p:cNvSpPr>
            <p:nvPr/>
          </p:nvSpPr>
          <p:spPr bwMode="auto">
            <a:xfrm>
              <a:off x="880" y="3655"/>
              <a:ext cx="1722" cy="316"/>
            </a:xfrm>
            <a:prstGeom prst="rect">
              <a:avLst/>
            </a:prstGeom>
            <a:solidFill>
              <a:srgbClr val="FFFFCC"/>
            </a:solidFill>
            <a:ln w="25400">
              <a:solidFill>
                <a:schemeClr val="accent2"/>
              </a:solidFill>
              <a:miter lim="800000"/>
              <a:headEnd/>
              <a:tailEnd/>
            </a:ln>
            <a:effectLst/>
          </p:spPr>
          <p:txBody>
            <a:bodyPr wrap="none" anchor="ctr"/>
            <a:lstStyle/>
            <a:p>
              <a:endParaRPr lang="en-US"/>
            </a:p>
          </p:txBody>
        </p:sp>
        <p:sp>
          <p:nvSpPr>
            <p:cNvPr id="51212" name="Rectangle 12"/>
            <p:cNvSpPr>
              <a:spLocks noChangeArrowheads="1"/>
            </p:cNvSpPr>
            <p:nvPr/>
          </p:nvSpPr>
          <p:spPr bwMode="auto">
            <a:xfrm>
              <a:off x="919" y="3699"/>
              <a:ext cx="1586" cy="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Entry into new markets</a:t>
              </a:r>
            </a:p>
          </p:txBody>
        </p:sp>
      </p:grpSp>
      <p:grpSp>
        <p:nvGrpSpPr>
          <p:cNvPr id="51216" name="Group 16"/>
          <p:cNvGrpSpPr>
            <a:grpSpLocks/>
          </p:cNvGrpSpPr>
          <p:nvPr/>
        </p:nvGrpSpPr>
        <p:grpSpPr bwMode="auto">
          <a:xfrm>
            <a:off x="1397000" y="4178300"/>
            <a:ext cx="2733675" cy="501650"/>
            <a:chOff x="880" y="2632"/>
            <a:chExt cx="1722" cy="316"/>
          </a:xfrm>
        </p:grpSpPr>
        <p:sp>
          <p:nvSpPr>
            <p:cNvPr id="51214" name="Rectangle 14"/>
            <p:cNvSpPr>
              <a:spLocks noChangeArrowheads="1"/>
            </p:cNvSpPr>
            <p:nvPr/>
          </p:nvSpPr>
          <p:spPr bwMode="auto">
            <a:xfrm>
              <a:off x="880" y="2632"/>
              <a:ext cx="1722" cy="316"/>
            </a:xfrm>
            <a:prstGeom prst="rect">
              <a:avLst/>
            </a:prstGeom>
            <a:solidFill>
              <a:srgbClr val="FFFFCC"/>
            </a:solidFill>
            <a:ln w="25400">
              <a:solidFill>
                <a:schemeClr val="accent2"/>
              </a:solidFill>
              <a:miter lim="800000"/>
              <a:headEnd/>
              <a:tailEnd/>
            </a:ln>
            <a:effectLst/>
          </p:spPr>
          <p:txBody>
            <a:bodyPr wrap="none" anchor="ctr"/>
            <a:lstStyle/>
            <a:p>
              <a:endParaRPr lang="en-US"/>
            </a:p>
          </p:txBody>
        </p:sp>
        <p:sp>
          <p:nvSpPr>
            <p:cNvPr id="51215" name="Rectangle 15"/>
            <p:cNvSpPr>
              <a:spLocks noChangeArrowheads="1"/>
            </p:cNvSpPr>
            <p:nvPr/>
          </p:nvSpPr>
          <p:spPr bwMode="auto">
            <a:xfrm>
              <a:off x="919" y="2676"/>
              <a:ext cx="1482" cy="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Product development</a:t>
              </a:r>
            </a:p>
          </p:txBody>
        </p:sp>
      </p:grpSp>
      <p:grpSp>
        <p:nvGrpSpPr>
          <p:cNvPr id="51219" name="Group 19"/>
          <p:cNvGrpSpPr>
            <a:grpSpLocks/>
          </p:cNvGrpSpPr>
          <p:nvPr/>
        </p:nvGrpSpPr>
        <p:grpSpPr bwMode="auto">
          <a:xfrm>
            <a:off x="1397000" y="3355975"/>
            <a:ext cx="2733675" cy="501650"/>
            <a:chOff x="880" y="2114"/>
            <a:chExt cx="1722" cy="316"/>
          </a:xfrm>
        </p:grpSpPr>
        <p:sp>
          <p:nvSpPr>
            <p:cNvPr id="51217" name="Rectangle 17"/>
            <p:cNvSpPr>
              <a:spLocks noChangeArrowheads="1"/>
            </p:cNvSpPr>
            <p:nvPr/>
          </p:nvSpPr>
          <p:spPr bwMode="auto">
            <a:xfrm>
              <a:off x="880" y="2114"/>
              <a:ext cx="1722" cy="316"/>
            </a:xfrm>
            <a:prstGeom prst="rect">
              <a:avLst/>
            </a:prstGeom>
            <a:solidFill>
              <a:srgbClr val="FFFFCC"/>
            </a:solidFill>
            <a:ln w="25400">
              <a:solidFill>
                <a:schemeClr val="accent2"/>
              </a:solidFill>
              <a:miter lim="800000"/>
              <a:headEnd/>
              <a:tailEnd/>
            </a:ln>
            <a:effectLst/>
          </p:spPr>
          <p:txBody>
            <a:bodyPr wrap="none" anchor="ctr"/>
            <a:lstStyle/>
            <a:p>
              <a:endParaRPr lang="en-US"/>
            </a:p>
          </p:txBody>
        </p:sp>
        <p:sp>
          <p:nvSpPr>
            <p:cNvPr id="51218" name="Rectangle 18"/>
            <p:cNvSpPr>
              <a:spLocks noChangeArrowheads="1"/>
            </p:cNvSpPr>
            <p:nvPr/>
          </p:nvSpPr>
          <p:spPr bwMode="auto">
            <a:xfrm>
              <a:off x="919" y="2158"/>
              <a:ext cx="1258" cy="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Market expansion</a:t>
              </a:r>
            </a:p>
          </p:txBody>
        </p:sp>
      </p:grpSp>
      <p:sp>
        <p:nvSpPr>
          <p:cNvPr id="51220" name="Rectangle 20"/>
          <p:cNvSpPr>
            <a:spLocks noChangeArrowheads="1"/>
          </p:cNvSpPr>
          <p:nvPr/>
        </p:nvSpPr>
        <p:spPr bwMode="auto">
          <a:xfrm>
            <a:off x="1397000" y="2530475"/>
            <a:ext cx="2733675" cy="501650"/>
          </a:xfrm>
          <a:prstGeom prst="rect">
            <a:avLst/>
          </a:prstGeom>
          <a:solidFill>
            <a:srgbClr val="FFFFCC"/>
          </a:solidFill>
          <a:ln w="25400">
            <a:solidFill>
              <a:schemeClr val="accent2"/>
            </a:solidFill>
            <a:miter lim="800000"/>
            <a:headEnd/>
            <a:tailEnd/>
          </a:ln>
          <a:effectLst/>
        </p:spPr>
        <p:txBody>
          <a:bodyPr wrap="none" anchor="ctr"/>
          <a:lstStyle/>
          <a:p>
            <a:endParaRPr lang="en-US"/>
          </a:p>
        </p:txBody>
      </p:sp>
      <p:sp>
        <p:nvSpPr>
          <p:cNvPr id="51221" name="Freeform 21"/>
          <p:cNvSpPr>
            <a:spLocks/>
          </p:cNvSpPr>
          <p:nvPr/>
        </p:nvSpPr>
        <p:spPr bwMode="auto">
          <a:xfrm>
            <a:off x="4640263" y="4397375"/>
            <a:ext cx="690562" cy="841375"/>
          </a:xfrm>
          <a:custGeom>
            <a:avLst/>
            <a:gdLst/>
            <a:ahLst/>
            <a:cxnLst>
              <a:cxn ang="0">
                <a:pos x="434" y="0"/>
              </a:cxn>
              <a:cxn ang="0">
                <a:pos x="0" y="0"/>
              </a:cxn>
              <a:cxn ang="0">
                <a:pos x="0" y="529"/>
              </a:cxn>
            </a:cxnLst>
            <a:rect l="0" t="0" r="r" b="b"/>
            <a:pathLst>
              <a:path w="435" h="530">
                <a:moveTo>
                  <a:pt x="434" y="0"/>
                </a:moveTo>
                <a:lnTo>
                  <a:pt x="0" y="0"/>
                </a:lnTo>
                <a:lnTo>
                  <a:pt x="0" y="529"/>
                </a:lnTo>
              </a:path>
            </a:pathLst>
          </a:custGeom>
          <a:noFill/>
          <a:ln w="25400" cap="rnd" cmpd="sng">
            <a:solidFill>
              <a:srgbClr val="FF0033"/>
            </a:solidFill>
            <a:prstDash val="solid"/>
            <a:round/>
            <a:headEnd type="none" w="med" len="med"/>
            <a:tailEnd type="none" w="med" len="med"/>
          </a:ln>
          <a:effectLst/>
        </p:spPr>
        <p:txBody>
          <a:bodyPr/>
          <a:lstStyle/>
          <a:p>
            <a:endParaRPr lang="en-US"/>
          </a:p>
        </p:txBody>
      </p:sp>
      <p:sp>
        <p:nvSpPr>
          <p:cNvPr id="51222" name="Rectangle 22"/>
          <p:cNvSpPr>
            <a:spLocks noChangeArrowheads="1"/>
          </p:cNvSpPr>
          <p:nvPr/>
        </p:nvSpPr>
        <p:spPr bwMode="auto">
          <a:xfrm>
            <a:off x="877888" y="1493838"/>
            <a:ext cx="2466975" cy="376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Increase sales volume</a:t>
            </a:r>
          </a:p>
        </p:txBody>
      </p:sp>
      <p:sp>
        <p:nvSpPr>
          <p:cNvPr id="51223" name="Rectangle 23"/>
          <p:cNvSpPr>
            <a:spLocks noChangeArrowheads="1"/>
          </p:cNvSpPr>
          <p:nvPr/>
        </p:nvSpPr>
        <p:spPr bwMode="auto">
          <a:xfrm>
            <a:off x="1454150" y="5073650"/>
            <a:ext cx="2403475" cy="376238"/>
          </a:xfrm>
          <a:prstGeom prst="rect">
            <a:avLst/>
          </a:prstGeom>
          <a:noFill/>
          <a:ln w="12700">
            <a:noFill/>
            <a:miter lim="800000"/>
            <a:headEnd/>
            <a:tailEnd/>
          </a:ln>
          <a:effectLst/>
        </p:spPr>
        <p:txBody>
          <a:bodyPr wrap="none" lIns="90488" tIns="44450" rIns="90488" bIns="44450">
            <a:spAutoFit/>
          </a:bodyPr>
          <a:lstStyle/>
          <a:p>
            <a:pPr defTabSz="762000"/>
            <a:r>
              <a:rPr lang="en-US" sz="1800" b="1">
                <a:latin typeface="Arial" charset="0"/>
              </a:rPr>
              <a:t>Market development</a:t>
            </a:r>
          </a:p>
        </p:txBody>
      </p:sp>
      <p:sp>
        <p:nvSpPr>
          <p:cNvPr id="51224" name="Rectangle 24"/>
          <p:cNvSpPr>
            <a:spLocks noChangeArrowheads="1"/>
          </p:cNvSpPr>
          <p:nvPr/>
        </p:nvSpPr>
        <p:spPr bwMode="auto">
          <a:xfrm>
            <a:off x="1454150" y="2600325"/>
            <a:ext cx="2098675" cy="376238"/>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Market penetration</a:t>
            </a:r>
          </a:p>
        </p:txBody>
      </p:sp>
      <p:sp>
        <p:nvSpPr>
          <p:cNvPr id="51225" name="Rectangle 25"/>
          <p:cNvSpPr>
            <a:spLocks noChangeArrowheads="1"/>
          </p:cNvSpPr>
          <p:nvPr/>
        </p:nvSpPr>
        <p:spPr bwMode="auto">
          <a:xfrm>
            <a:off x="5149850" y="4186238"/>
            <a:ext cx="3190875" cy="501650"/>
          </a:xfrm>
          <a:prstGeom prst="rect">
            <a:avLst/>
          </a:prstGeom>
          <a:solidFill>
            <a:srgbClr val="FFFFCC"/>
          </a:solidFill>
          <a:ln w="25400">
            <a:solidFill>
              <a:schemeClr val="accent2"/>
            </a:solidFill>
            <a:miter lim="800000"/>
            <a:headEnd/>
            <a:tailEnd/>
          </a:ln>
          <a:effectLst>
            <a:outerShdw dist="107763" dir="2700000" algn="ctr" rotWithShape="0">
              <a:schemeClr val="bg2"/>
            </a:outerShdw>
          </a:effectLst>
        </p:spPr>
        <p:txBody>
          <a:bodyPr wrap="none" anchor="ctr"/>
          <a:lstStyle/>
          <a:p>
            <a:endParaRPr lang="en-US"/>
          </a:p>
        </p:txBody>
      </p:sp>
      <p:sp>
        <p:nvSpPr>
          <p:cNvPr id="51226" name="Rectangle 26"/>
          <p:cNvSpPr>
            <a:spLocks noChangeArrowheads="1"/>
          </p:cNvSpPr>
          <p:nvPr/>
        </p:nvSpPr>
        <p:spPr bwMode="auto">
          <a:xfrm>
            <a:off x="5222875" y="4256088"/>
            <a:ext cx="2085975" cy="376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Promote new uses</a:t>
            </a:r>
          </a:p>
        </p:txBody>
      </p:sp>
      <p:sp>
        <p:nvSpPr>
          <p:cNvPr id="51227" name="Line 27"/>
          <p:cNvSpPr>
            <a:spLocks noChangeShapeType="1"/>
          </p:cNvSpPr>
          <p:nvPr/>
        </p:nvSpPr>
        <p:spPr bwMode="auto">
          <a:xfrm>
            <a:off x="4186238" y="5248275"/>
            <a:ext cx="1377950" cy="0"/>
          </a:xfrm>
          <a:prstGeom prst="line">
            <a:avLst/>
          </a:prstGeom>
          <a:noFill/>
          <a:ln w="25400">
            <a:solidFill>
              <a:srgbClr val="FF0033"/>
            </a:solidFill>
            <a:round/>
            <a:headEnd/>
            <a:tailEnd/>
          </a:ln>
          <a:effectLst/>
        </p:spPr>
        <p:txBody>
          <a:bodyPr wrap="none" anchor="ctr"/>
          <a:lstStyle/>
          <a:p>
            <a:endParaRPr lang="en-US"/>
          </a:p>
        </p:txBody>
      </p:sp>
      <p:grpSp>
        <p:nvGrpSpPr>
          <p:cNvPr id="51230" name="Group 30"/>
          <p:cNvGrpSpPr>
            <a:grpSpLocks/>
          </p:cNvGrpSpPr>
          <p:nvPr/>
        </p:nvGrpSpPr>
        <p:grpSpPr bwMode="auto">
          <a:xfrm>
            <a:off x="5149850" y="5003800"/>
            <a:ext cx="3190875" cy="501650"/>
            <a:chOff x="3244" y="3152"/>
            <a:chExt cx="2010" cy="316"/>
          </a:xfrm>
        </p:grpSpPr>
        <p:sp>
          <p:nvSpPr>
            <p:cNvPr id="51228" name="Rectangle 28"/>
            <p:cNvSpPr>
              <a:spLocks noChangeArrowheads="1"/>
            </p:cNvSpPr>
            <p:nvPr/>
          </p:nvSpPr>
          <p:spPr bwMode="auto">
            <a:xfrm>
              <a:off x="3244" y="3152"/>
              <a:ext cx="2010" cy="316"/>
            </a:xfrm>
            <a:prstGeom prst="rect">
              <a:avLst/>
            </a:prstGeom>
            <a:solidFill>
              <a:srgbClr val="FFFFCC"/>
            </a:solidFill>
            <a:ln w="25400">
              <a:solidFill>
                <a:schemeClr val="accent2"/>
              </a:solidFill>
              <a:miter lim="800000"/>
              <a:headEnd/>
              <a:tailEnd/>
            </a:ln>
            <a:effectLst>
              <a:outerShdw dist="107763" dir="2700000" algn="ctr" rotWithShape="0">
                <a:schemeClr val="bg2"/>
              </a:outerShdw>
            </a:effectLst>
          </p:spPr>
          <p:txBody>
            <a:bodyPr wrap="none" anchor="ctr"/>
            <a:lstStyle/>
            <a:p>
              <a:endParaRPr lang="en-US"/>
            </a:p>
          </p:txBody>
        </p:sp>
        <p:sp>
          <p:nvSpPr>
            <p:cNvPr id="51229" name="Rectangle 29"/>
            <p:cNvSpPr>
              <a:spLocks noChangeArrowheads="1"/>
            </p:cNvSpPr>
            <p:nvPr/>
          </p:nvSpPr>
          <p:spPr bwMode="auto">
            <a:xfrm>
              <a:off x="3290" y="3196"/>
              <a:ext cx="1434" cy="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Enter new segments</a:t>
              </a:r>
            </a:p>
          </p:txBody>
        </p:sp>
      </p:grpSp>
      <p:sp>
        <p:nvSpPr>
          <p:cNvPr id="51231" name="Rectangle 31"/>
          <p:cNvSpPr>
            <a:spLocks noGrp="1" noChangeArrowheads="1"/>
          </p:cNvSpPr>
          <p:nvPr>
            <p:ph type="title"/>
          </p:nvPr>
        </p:nvSpPr>
        <p:spPr>
          <a:noFill/>
          <a:ln/>
        </p:spPr>
        <p:txBody>
          <a:bodyPr/>
          <a:lstStyle/>
          <a:p>
            <a:pPr>
              <a:lnSpc>
                <a:spcPct val="80000"/>
              </a:lnSpc>
            </a:pPr>
            <a:r>
              <a:rPr lang="en-US"/>
              <a:t>Strategic options for</a:t>
            </a:r>
            <a:br>
              <a:rPr lang="en-US"/>
            </a:br>
            <a:r>
              <a:rPr lang="en-US"/>
              <a:t>increasing sales volume</a:t>
            </a:r>
          </a:p>
        </p:txBody>
      </p:sp>
      <p:grpSp>
        <p:nvGrpSpPr>
          <p:cNvPr id="51234" name="Group 34"/>
          <p:cNvGrpSpPr>
            <a:grpSpLocks/>
          </p:cNvGrpSpPr>
          <p:nvPr/>
        </p:nvGrpSpPr>
        <p:grpSpPr bwMode="auto">
          <a:xfrm>
            <a:off x="14288" y="39688"/>
            <a:ext cx="107950" cy="82550"/>
            <a:chOff x="9" y="25"/>
            <a:chExt cx="68" cy="52"/>
          </a:xfrm>
        </p:grpSpPr>
        <p:sp>
          <p:nvSpPr>
            <p:cNvPr id="51232" name="Line 32"/>
            <p:cNvSpPr>
              <a:spLocks noChangeShapeType="1"/>
            </p:cNvSpPr>
            <p:nvPr/>
          </p:nvSpPr>
          <p:spPr bwMode="auto">
            <a:xfrm>
              <a:off x="43" y="25"/>
              <a:ext cx="0" cy="52"/>
            </a:xfrm>
            <a:prstGeom prst="line">
              <a:avLst/>
            </a:prstGeom>
            <a:noFill/>
            <a:ln w="12700">
              <a:solidFill>
                <a:srgbClr val="FF0033"/>
              </a:solidFill>
              <a:round/>
              <a:headEnd/>
              <a:tailEnd/>
            </a:ln>
            <a:effectLst/>
          </p:spPr>
          <p:txBody>
            <a:bodyPr wrap="none" anchor="ctr"/>
            <a:lstStyle/>
            <a:p>
              <a:endParaRPr lang="en-US"/>
            </a:p>
          </p:txBody>
        </p:sp>
        <p:sp>
          <p:nvSpPr>
            <p:cNvPr id="51233" name="Line 33"/>
            <p:cNvSpPr>
              <a:spLocks noChangeShapeType="1"/>
            </p:cNvSpPr>
            <p:nvPr/>
          </p:nvSpPr>
          <p:spPr bwMode="auto">
            <a:xfrm flipH="1">
              <a:off x="9" y="51"/>
              <a:ext cx="68" cy="0"/>
            </a:xfrm>
            <a:prstGeom prst="line">
              <a:avLst/>
            </a:prstGeom>
            <a:noFill/>
            <a:ln w="12700">
              <a:solidFill>
                <a:srgbClr val="FF0033"/>
              </a:solidFill>
              <a:round/>
              <a:headEnd/>
              <a:tailEnd/>
            </a:ln>
            <a:effectLst/>
          </p:spPr>
          <p:txBody>
            <a:bodyPr wrap="none" anchor="ctr"/>
            <a:lstStyle/>
            <a:p>
              <a:endParaRPr lang="en-US"/>
            </a:p>
          </p:txBody>
        </p:sp>
      </p:grpSp>
      <p:sp>
        <p:nvSpPr>
          <p:cNvPr id="35" name="Rectangle 34"/>
          <p:cNvSpPr/>
          <p:nvPr/>
        </p:nvSpPr>
        <p:spPr>
          <a:xfrm>
            <a:off x="5181600" y="2971800"/>
            <a:ext cx="3733800" cy="830997"/>
          </a:xfrm>
          <a:prstGeom prst="rect">
            <a:avLst/>
          </a:prstGeom>
        </p:spPr>
        <p:txBody>
          <a:bodyPr wrap="square">
            <a:spAutoFit/>
          </a:bodyPr>
          <a:lstStyle/>
          <a:p>
            <a:r>
              <a:rPr lang="en-US" dirty="0" err="1" smtClean="0"/>
              <a:t>Promovo</a:t>
            </a:r>
            <a:r>
              <a:rPr lang="en-US" dirty="0" smtClean="0"/>
              <a:t> </a:t>
            </a:r>
            <a:r>
              <a:rPr lang="en-US" dirty="0" err="1" smtClean="0"/>
              <a:t>perdorim</a:t>
            </a:r>
            <a:r>
              <a:rPr lang="en-US" dirty="0" smtClean="0"/>
              <a:t> </a:t>
            </a:r>
            <a:r>
              <a:rPr lang="en-US" dirty="0" err="1" smtClean="0"/>
              <a:t>te</a:t>
            </a:r>
            <a:r>
              <a:rPr lang="en-US" dirty="0" smtClean="0"/>
              <a:t> </a:t>
            </a:r>
            <a:r>
              <a:rPr lang="en-US" dirty="0" err="1" smtClean="0"/>
              <a:t>ri</a:t>
            </a:r>
            <a:r>
              <a:rPr lang="en-US" dirty="0" smtClean="0"/>
              <a:t> </a:t>
            </a:r>
          </a:p>
          <a:p>
            <a:r>
              <a:rPr lang="en-US" dirty="0" err="1" smtClean="0"/>
              <a:t>Hyne</a:t>
            </a:r>
            <a:r>
              <a:rPr lang="en-US" dirty="0" smtClean="0"/>
              <a:t> ne </a:t>
            </a:r>
            <a:r>
              <a:rPr lang="en-US" dirty="0" err="1" smtClean="0"/>
              <a:t>segmente</a:t>
            </a:r>
            <a:r>
              <a:rPr lang="en-US" dirty="0" smtClean="0"/>
              <a:t> re </a:t>
            </a:r>
            <a:r>
              <a:rPr lang="en-US" dirty="0" err="1" smtClean="0"/>
              <a:t>reja</a:t>
            </a:r>
            <a:endParaRPr lang="en-US" dirty="0"/>
          </a:p>
        </p:txBody>
      </p:sp>
    </p:spTree>
  </p:cSld>
  <p:clrMapOvr>
    <a:masterClrMapping/>
  </p:clrMapOvr>
  <p:transition>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7200900" y="6629400"/>
            <a:ext cx="1905000" cy="228600"/>
          </a:xfrm>
          <a:prstGeom prst="rect">
            <a:avLst/>
          </a:prstGeom>
          <a:noFill/>
          <a:ln w="12700">
            <a:noFill/>
            <a:miter lim="800000"/>
            <a:headEnd/>
            <a:tailEnd/>
          </a:ln>
          <a:effectLst/>
        </p:spPr>
        <p:txBody>
          <a:bodyPr wrap="none" lIns="90488" tIns="44450" rIns="90488" bIns="44450" anchor="ctr"/>
          <a:lstStyle/>
          <a:p>
            <a:pPr algn="r"/>
            <a:r>
              <a:rPr lang="en-US" sz="1000">
                <a:latin typeface="Arial" charset="0"/>
              </a:rPr>
              <a:t>25</a:t>
            </a:r>
          </a:p>
        </p:txBody>
      </p:sp>
      <p:sp>
        <p:nvSpPr>
          <p:cNvPr id="53251" name="Rectangle 3"/>
          <p:cNvSpPr>
            <a:spLocks noChangeArrowheads="1"/>
          </p:cNvSpPr>
          <p:nvPr/>
        </p:nvSpPr>
        <p:spPr bwMode="auto">
          <a:xfrm>
            <a:off x="0" y="6629400"/>
            <a:ext cx="4213225" cy="227013"/>
          </a:xfrm>
          <a:prstGeom prst="rect">
            <a:avLst/>
          </a:prstGeom>
          <a:noFill/>
          <a:ln w="12700">
            <a:noFill/>
            <a:miter lim="800000"/>
            <a:headEnd/>
            <a:tailEnd/>
          </a:ln>
          <a:effectLst/>
        </p:spPr>
        <p:txBody>
          <a:bodyPr wrap="none" lIns="90488" tIns="44450" rIns="90488" bIns="44450" anchor="ctr"/>
          <a:lstStyle/>
          <a:p>
            <a:pPr algn="ctr"/>
            <a:r>
              <a:rPr lang="en-US" sz="1000">
                <a:latin typeface="Arial" charset="0"/>
              </a:rPr>
              <a:t>D Jobber, Principles and Practice of Marketing, © 1998 McGraw-Hill</a:t>
            </a:r>
          </a:p>
        </p:txBody>
      </p:sp>
      <p:sp>
        <p:nvSpPr>
          <p:cNvPr id="53252" name="Rectangle 4"/>
          <p:cNvSpPr>
            <a:spLocks noChangeArrowheads="1"/>
          </p:cNvSpPr>
          <p:nvPr/>
        </p:nvSpPr>
        <p:spPr bwMode="auto">
          <a:xfrm>
            <a:off x="677863" y="1425575"/>
            <a:ext cx="3082925" cy="512763"/>
          </a:xfrm>
          <a:prstGeom prst="rect">
            <a:avLst/>
          </a:prstGeom>
          <a:solidFill>
            <a:srgbClr val="FFFFCC"/>
          </a:solidFill>
          <a:ln w="25400">
            <a:solidFill>
              <a:schemeClr val="accent2"/>
            </a:solidFill>
            <a:miter lim="800000"/>
            <a:headEnd/>
            <a:tailEnd/>
          </a:ln>
          <a:effectLst>
            <a:outerShdw dist="107763" dir="2700000" algn="ctr" rotWithShape="0">
              <a:schemeClr val="bg2"/>
            </a:outerShdw>
          </a:effectLst>
        </p:spPr>
        <p:txBody>
          <a:bodyPr wrap="none" anchor="ctr"/>
          <a:lstStyle/>
          <a:p>
            <a:endParaRPr lang="en-US"/>
          </a:p>
        </p:txBody>
      </p:sp>
      <p:sp>
        <p:nvSpPr>
          <p:cNvPr id="53253" name="Freeform 5"/>
          <p:cNvSpPr>
            <a:spLocks/>
          </p:cNvSpPr>
          <p:nvPr/>
        </p:nvSpPr>
        <p:spPr bwMode="auto">
          <a:xfrm>
            <a:off x="1096963" y="1963738"/>
            <a:ext cx="477837" cy="4114800"/>
          </a:xfrm>
          <a:custGeom>
            <a:avLst/>
            <a:gdLst/>
            <a:ahLst/>
            <a:cxnLst>
              <a:cxn ang="0">
                <a:pos x="0" y="0"/>
              </a:cxn>
              <a:cxn ang="0">
                <a:pos x="0" y="2578"/>
              </a:cxn>
              <a:cxn ang="0">
                <a:pos x="300" y="2578"/>
              </a:cxn>
              <a:cxn ang="0">
                <a:pos x="300" y="2591"/>
              </a:cxn>
            </a:cxnLst>
            <a:rect l="0" t="0" r="r" b="b"/>
            <a:pathLst>
              <a:path w="301" h="2592">
                <a:moveTo>
                  <a:pt x="0" y="0"/>
                </a:moveTo>
                <a:lnTo>
                  <a:pt x="0" y="2578"/>
                </a:lnTo>
                <a:lnTo>
                  <a:pt x="300" y="2578"/>
                </a:lnTo>
                <a:lnTo>
                  <a:pt x="300" y="2591"/>
                </a:lnTo>
              </a:path>
            </a:pathLst>
          </a:custGeom>
          <a:noFill/>
          <a:ln w="25400" cap="rnd" cmpd="sng">
            <a:solidFill>
              <a:srgbClr val="FF0033"/>
            </a:solidFill>
            <a:prstDash val="solid"/>
            <a:round/>
            <a:headEnd type="none" w="med" len="med"/>
            <a:tailEnd type="none" w="med" len="med"/>
          </a:ln>
          <a:effectLst/>
        </p:spPr>
        <p:txBody>
          <a:bodyPr/>
          <a:lstStyle/>
          <a:p>
            <a:endParaRPr lang="en-US"/>
          </a:p>
        </p:txBody>
      </p:sp>
      <p:sp>
        <p:nvSpPr>
          <p:cNvPr id="53254" name="Line 6"/>
          <p:cNvSpPr>
            <a:spLocks noChangeShapeType="1"/>
          </p:cNvSpPr>
          <p:nvPr/>
        </p:nvSpPr>
        <p:spPr bwMode="auto">
          <a:xfrm>
            <a:off x="1114425" y="2779713"/>
            <a:ext cx="287338" cy="0"/>
          </a:xfrm>
          <a:prstGeom prst="line">
            <a:avLst/>
          </a:prstGeom>
          <a:noFill/>
          <a:ln w="25400">
            <a:solidFill>
              <a:srgbClr val="FF0033"/>
            </a:solidFill>
            <a:round/>
            <a:headEnd/>
            <a:tailEnd/>
          </a:ln>
          <a:effectLst/>
        </p:spPr>
        <p:txBody>
          <a:bodyPr wrap="none" anchor="ctr"/>
          <a:lstStyle/>
          <a:p>
            <a:endParaRPr lang="en-US"/>
          </a:p>
        </p:txBody>
      </p:sp>
      <p:sp>
        <p:nvSpPr>
          <p:cNvPr id="53255" name="Line 7"/>
          <p:cNvSpPr>
            <a:spLocks noChangeShapeType="1"/>
          </p:cNvSpPr>
          <p:nvPr/>
        </p:nvSpPr>
        <p:spPr bwMode="auto">
          <a:xfrm>
            <a:off x="1117600" y="4432300"/>
            <a:ext cx="287338" cy="0"/>
          </a:xfrm>
          <a:prstGeom prst="line">
            <a:avLst/>
          </a:prstGeom>
          <a:noFill/>
          <a:ln w="25400">
            <a:solidFill>
              <a:srgbClr val="FF0033"/>
            </a:solidFill>
            <a:round/>
            <a:headEnd/>
            <a:tailEnd/>
          </a:ln>
          <a:effectLst/>
        </p:spPr>
        <p:txBody>
          <a:bodyPr wrap="none" anchor="ctr"/>
          <a:lstStyle/>
          <a:p>
            <a:endParaRPr lang="en-US"/>
          </a:p>
        </p:txBody>
      </p:sp>
      <p:sp>
        <p:nvSpPr>
          <p:cNvPr id="53256" name="Line 8"/>
          <p:cNvSpPr>
            <a:spLocks noChangeShapeType="1"/>
          </p:cNvSpPr>
          <p:nvPr/>
        </p:nvSpPr>
        <p:spPr bwMode="auto">
          <a:xfrm>
            <a:off x="1117600" y="5264150"/>
            <a:ext cx="287338" cy="0"/>
          </a:xfrm>
          <a:prstGeom prst="line">
            <a:avLst/>
          </a:prstGeom>
          <a:noFill/>
          <a:ln w="25400">
            <a:solidFill>
              <a:srgbClr val="FF0033"/>
            </a:solidFill>
            <a:round/>
            <a:headEnd/>
            <a:tailEnd/>
          </a:ln>
          <a:effectLst/>
        </p:spPr>
        <p:txBody>
          <a:bodyPr wrap="none" anchor="ctr"/>
          <a:lstStyle/>
          <a:p>
            <a:endParaRPr lang="en-US"/>
          </a:p>
        </p:txBody>
      </p:sp>
      <p:sp>
        <p:nvSpPr>
          <p:cNvPr id="53257" name="Line 9"/>
          <p:cNvSpPr>
            <a:spLocks noChangeShapeType="1"/>
          </p:cNvSpPr>
          <p:nvPr/>
        </p:nvSpPr>
        <p:spPr bwMode="auto">
          <a:xfrm>
            <a:off x="1117600" y="3613150"/>
            <a:ext cx="287338" cy="0"/>
          </a:xfrm>
          <a:prstGeom prst="line">
            <a:avLst/>
          </a:prstGeom>
          <a:noFill/>
          <a:ln w="25400">
            <a:solidFill>
              <a:srgbClr val="FF0033"/>
            </a:solidFill>
            <a:round/>
            <a:headEnd/>
            <a:tailEnd/>
          </a:ln>
          <a:effectLst/>
        </p:spPr>
        <p:txBody>
          <a:bodyPr wrap="none" anchor="ctr"/>
          <a:lstStyle/>
          <a:p>
            <a:endParaRPr lang="en-US"/>
          </a:p>
        </p:txBody>
      </p:sp>
      <p:sp>
        <p:nvSpPr>
          <p:cNvPr id="53258" name="Rectangle 10"/>
          <p:cNvSpPr>
            <a:spLocks noChangeArrowheads="1"/>
          </p:cNvSpPr>
          <p:nvPr/>
        </p:nvSpPr>
        <p:spPr bwMode="auto">
          <a:xfrm>
            <a:off x="1397000" y="5802313"/>
            <a:ext cx="2733675" cy="501650"/>
          </a:xfrm>
          <a:prstGeom prst="rect">
            <a:avLst/>
          </a:prstGeom>
          <a:solidFill>
            <a:srgbClr val="FFFFCC"/>
          </a:solidFill>
          <a:ln w="25400">
            <a:solidFill>
              <a:schemeClr val="accent2"/>
            </a:solidFill>
            <a:miter lim="800000"/>
            <a:headEnd/>
            <a:tailEnd/>
          </a:ln>
          <a:effectLst>
            <a:outerShdw dist="107763" dir="2700000" algn="ctr" rotWithShape="0">
              <a:schemeClr val="bg2"/>
            </a:outerShdw>
          </a:effectLst>
        </p:spPr>
        <p:txBody>
          <a:bodyPr wrap="none" anchor="ctr"/>
          <a:lstStyle/>
          <a:p>
            <a:endParaRPr lang="en-US"/>
          </a:p>
        </p:txBody>
      </p:sp>
      <p:grpSp>
        <p:nvGrpSpPr>
          <p:cNvPr id="53261" name="Group 13"/>
          <p:cNvGrpSpPr>
            <a:grpSpLocks/>
          </p:cNvGrpSpPr>
          <p:nvPr/>
        </p:nvGrpSpPr>
        <p:grpSpPr bwMode="auto">
          <a:xfrm>
            <a:off x="1397000" y="5003800"/>
            <a:ext cx="2733675" cy="501650"/>
            <a:chOff x="880" y="3152"/>
            <a:chExt cx="1722" cy="316"/>
          </a:xfrm>
        </p:grpSpPr>
        <p:sp>
          <p:nvSpPr>
            <p:cNvPr id="53259" name="Rectangle 11"/>
            <p:cNvSpPr>
              <a:spLocks noChangeArrowheads="1"/>
            </p:cNvSpPr>
            <p:nvPr/>
          </p:nvSpPr>
          <p:spPr bwMode="auto">
            <a:xfrm>
              <a:off x="880" y="3152"/>
              <a:ext cx="1722" cy="316"/>
            </a:xfrm>
            <a:prstGeom prst="rect">
              <a:avLst/>
            </a:prstGeom>
            <a:solidFill>
              <a:srgbClr val="FFFFCC"/>
            </a:solidFill>
            <a:ln w="25400">
              <a:solidFill>
                <a:schemeClr val="accent2"/>
              </a:solidFill>
              <a:miter lim="800000"/>
              <a:headEnd/>
              <a:tailEnd/>
            </a:ln>
            <a:effectLst/>
          </p:spPr>
          <p:txBody>
            <a:bodyPr wrap="none" anchor="ctr"/>
            <a:lstStyle/>
            <a:p>
              <a:endParaRPr lang="en-US"/>
            </a:p>
          </p:txBody>
        </p:sp>
        <p:sp>
          <p:nvSpPr>
            <p:cNvPr id="53260" name="Rectangle 12"/>
            <p:cNvSpPr>
              <a:spLocks noChangeArrowheads="1"/>
            </p:cNvSpPr>
            <p:nvPr/>
          </p:nvSpPr>
          <p:spPr bwMode="auto">
            <a:xfrm>
              <a:off x="919" y="3196"/>
              <a:ext cx="1426" cy="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Market development</a:t>
              </a:r>
            </a:p>
          </p:txBody>
        </p:sp>
      </p:grpSp>
      <p:grpSp>
        <p:nvGrpSpPr>
          <p:cNvPr id="53264" name="Group 16"/>
          <p:cNvGrpSpPr>
            <a:grpSpLocks/>
          </p:cNvGrpSpPr>
          <p:nvPr/>
        </p:nvGrpSpPr>
        <p:grpSpPr bwMode="auto">
          <a:xfrm>
            <a:off x="1397000" y="4178300"/>
            <a:ext cx="2733675" cy="501650"/>
            <a:chOff x="880" y="2632"/>
            <a:chExt cx="1722" cy="316"/>
          </a:xfrm>
        </p:grpSpPr>
        <p:sp>
          <p:nvSpPr>
            <p:cNvPr id="53262" name="Rectangle 14"/>
            <p:cNvSpPr>
              <a:spLocks noChangeArrowheads="1"/>
            </p:cNvSpPr>
            <p:nvPr/>
          </p:nvSpPr>
          <p:spPr bwMode="auto">
            <a:xfrm>
              <a:off x="880" y="2632"/>
              <a:ext cx="1722" cy="316"/>
            </a:xfrm>
            <a:prstGeom prst="rect">
              <a:avLst/>
            </a:prstGeom>
            <a:solidFill>
              <a:srgbClr val="FFFFCC"/>
            </a:solidFill>
            <a:ln w="25400">
              <a:solidFill>
                <a:schemeClr val="accent2"/>
              </a:solidFill>
              <a:miter lim="800000"/>
              <a:headEnd/>
              <a:tailEnd/>
            </a:ln>
            <a:effectLst/>
          </p:spPr>
          <p:txBody>
            <a:bodyPr wrap="none" anchor="ctr"/>
            <a:lstStyle/>
            <a:p>
              <a:endParaRPr lang="en-US"/>
            </a:p>
          </p:txBody>
        </p:sp>
        <p:sp>
          <p:nvSpPr>
            <p:cNvPr id="53263" name="Rectangle 15"/>
            <p:cNvSpPr>
              <a:spLocks noChangeArrowheads="1"/>
            </p:cNvSpPr>
            <p:nvPr/>
          </p:nvSpPr>
          <p:spPr bwMode="auto">
            <a:xfrm>
              <a:off x="919" y="2676"/>
              <a:ext cx="1482" cy="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Product development</a:t>
              </a:r>
            </a:p>
          </p:txBody>
        </p:sp>
      </p:grpSp>
      <p:grpSp>
        <p:nvGrpSpPr>
          <p:cNvPr id="53267" name="Group 19"/>
          <p:cNvGrpSpPr>
            <a:grpSpLocks/>
          </p:cNvGrpSpPr>
          <p:nvPr/>
        </p:nvGrpSpPr>
        <p:grpSpPr bwMode="auto">
          <a:xfrm>
            <a:off x="1397000" y="3355975"/>
            <a:ext cx="2733675" cy="501650"/>
            <a:chOff x="880" y="2114"/>
            <a:chExt cx="1722" cy="316"/>
          </a:xfrm>
        </p:grpSpPr>
        <p:sp>
          <p:nvSpPr>
            <p:cNvPr id="53265" name="Rectangle 17"/>
            <p:cNvSpPr>
              <a:spLocks noChangeArrowheads="1"/>
            </p:cNvSpPr>
            <p:nvPr/>
          </p:nvSpPr>
          <p:spPr bwMode="auto">
            <a:xfrm>
              <a:off x="880" y="2114"/>
              <a:ext cx="1722" cy="316"/>
            </a:xfrm>
            <a:prstGeom prst="rect">
              <a:avLst/>
            </a:prstGeom>
            <a:solidFill>
              <a:srgbClr val="FFFFCC"/>
            </a:solidFill>
            <a:ln w="25400">
              <a:solidFill>
                <a:schemeClr val="accent2"/>
              </a:solidFill>
              <a:miter lim="800000"/>
              <a:headEnd/>
              <a:tailEnd/>
            </a:ln>
            <a:effectLst/>
          </p:spPr>
          <p:txBody>
            <a:bodyPr wrap="none" anchor="ctr"/>
            <a:lstStyle/>
            <a:p>
              <a:endParaRPr lang="en-US"/>
            </a:p>
          </p:txBody>
        </p:sp>
        <p:sp>
          <p:nvSpPr>
            <p:cNvPr id="53266" name="Rectangle 18"/>
            <p:cNvSpPr>
              <a:spLocks noChangeArrowheads="1"/>
            </p:cNvSpPr>
            <p:nvPr/>
          </p:nvSpPr>
          <p:spPr bwMode="auto">
            <a:xfrm>
              <a:off x="919" y="2158"/>
              <a:ext cx="1258" cy="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Market expansion</a:t>
              </a:r>
            </a:p>
          </p:txBody>
        </p:sp>
      </p:grpSp>
      <p:sp>
        <p:nvSpPr>
          <p:cNvPr id="53268" name="Rectangle 20"/>
          <p:cNvSpPr>
            <a:spLocks noChangeArrowheads="1"/>
          </p:cNvSpPr>
          <p:nvPr/>
        </p:nvSpPr>
        <p:spPr bwMode="auto">
          <a:xfrm>
            <a:off x="1397000" y="2530475"/>
            <a:ext cx="2733675" cy="501650"/>
          </a:xfrm>
          <a:prstGeom prst="rect">
            <a:avLst/>
          </a:prstGeom>
          <a:solidFill>
            <a:srgbClr val="FFFFCC"/>
          </a:solidFill>
          <a:ln w="25400">
            <a:solidFill>
              <a:schemeClr val="accent2"/>
            </a:solidFill>
            <a:miter lim="800000"/>
            <a:headEnd/>
            <a:tailEnd/>
          </a:ln>
          <a:effectLst/>
        </p:spPr>
        <p:txBody>
          <a:bodyPr wrap="none" anchor="ctr"/>
          <a:lstStyle/>
          <a:p>
            <a:endParaRPr lang="en-US"/>
          </a:p>
        </p:txBody>
      </p:sp>
      <p:sp>
        <p:nvSpPr>
          <p:cNvPr id="53269" name="Rectangle 21"/>
          <p:cNvSpPr>
            <a:spLocks noGrp="1" noChangeArrowheads="1"/>
          </p:cNvSpPr>
          <p:nvPr>
            <p:ph type="title"/>
          </p:nvPr>
        </p:nvSpPr>
        <p:spPr>
          <a:noFill/>
          <a:ln/>
        </p:spPr>
        <p:txBody>
          <a:bodyPr/>
          <a:lstStyle/>
          <a:p>
            <a:pPr>
              <a:lnSpc>
                <a:spcPct val="80000"/>
              </a:lnSpc>
            </a:pPr>
            <a:r>
              <a:rPr lang="en-US"/>
              <a:t>Strategic options for</a:t>
            </a:r>
            <a:br>
              <a:rPr lang="en-US"/>
            </a:br>
            <a:r>
              <a:rPr lang="en-US"/>
              <a:t>increasing sales volume</a:t>
            </a:r>
          </a:p>
        </p:txBody>
      </p:sp>
      <p:sp>
        <p:nvSpPr>
          <p:cNvPr id="53270" name="Rectangle 22"/>
          <p:cNvSpPr>
            <a:spLocks noChangeArrowheads="1"/>
          </p:cNvSpPr>
          <p:nvPr/>
        </p:nvSpPr>
        <p:spPr bwMode="auto">
          <a:xfrm>
            <a:off x="877888" y="1493838"/>
            <a:ext cx="2466975" cy="376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Increase sales volume</a:t>
            </a:r>
          </a:p>
        </p:txBody>
      </p:sp>
      <p:sp>
        <p:nvSpPr>
          <p:cNvPr id="53271" name="Rectangle 23"/>
          <p:cNvSpPr>
            <a:spLocks noChangeArrowheads="1"/>
          </p:cNvSpPr>
          <p:nvPr/>
        </p:nvSpPr>
        <p:spPr bwMode="auto">
          <a:xfrm>
            <a:off x="1403350" y="5872163"/>
            <a:ext cx="2708275" cy="376237"/>
          </a:xfrm>
          <a:prstGeom prst="rect">
            <a:avLst/>
          </a:prstGeom>
          <a:noFill/>
          <a:ln w="12700">
            <a:noFill/>
            <a:miter lim="800000"/>
            <a:headEnd/>
            <a:tailEnd/>
          </a:ln>
          <a:effectLst/>
        </p:spPr>
        <p:txBody>
          <a:bodyPr wrap="none" lIns="90488" tIns="44450" rIns="90488" bIns="44450">
            <a:spAutoFit/>
          </a:bodyPr>
          <a:lstStyle/>
          <a:p>
            <a:pPr defTabSz="762000"/>
            <a:r>
              <a:rPr lang="en-US" sz="1800" b="1">
                <a:latin typeface="Arial" charset="0"/>
              </a:rPr>
              <a:t>Entry into new markets</a:t>
            </a:r>
          </a:p>
        </p:txBody>
      </p:sp>
      <p:sp>
        <p:nvSpPr>
          <p:cNvPr id="53272" name="Rectangle 24"/>
          <p:cNvSpPr>
            <a:spLocks noChangeArrowheads="1"/>
          </p:cNvSpPr>
          <p:nvPr/>
        </p:nvSpPr>
        <p:spPr bwMode="auto">
          <a:xfrm>
            <a:off x="1454150" y="5073650"/>
            <a:ext cx="2263775" cy="376238"/>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Market development</a:t>
            </a:r>
          </a:p>
        </p:txBody>
      </p:sp>
      <p:sp>
        <p:nvSpPr>
          <p:cNvPr id="53273" name="Rectangle 25"/>
          <p:cNvSpPr>
            <a:spLocks noChangeArrowheads="1"/>
          </p:cNvSpPr>
          <p:nvPr/>
        </p:nvSpPr>
        <p:spPr bwMode="auto">
          <a:xfrm>
            <a:off x="1454150" y="2600325"/>
            <a:ext cx="2098675" cy="376238"/>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Market penetration</a:t>
            </a:r>
          </a:p>
        </p:txBody>
      </p:sp>
      <p:sp>
        <p:nvSpPr>
          <p:cNvPr id="53274" name="Line 26"/>
          <p:cNvSpPr>
            <a:spLocks noChangeShapeType="1"/>
          </p:cNvSpPr>
          <p:nvPr/>
        </p:nvSpPr>
        <p:spPr bwMode="auto">
          <a:xfrm>
            <a:off x="4175125" y="6054725"/>
            <a:ext cx="1377950" cy="0"/>
          </a:xfrm>
          <a:prstGeom prst="line">
            <a:avLst/>
          </a:prstGeom>
          <a:noFill/>
          <a:ln w="25400">
            <a:solidFill>
              <a:srgbClr val="FF0033"/>
            </a:solidFill>
            <a:round/>
            <a:headEnd/>
            <a:tailEnd/>
          </a:ln>
          <a:effectLst/>
        </p:spPr>
        <p:txBody>
          <a:bodyPr wrap="none" anchor="ctr"/>
          <a:lstStyle/>
          <a:p>
            <a:endParaRPr lang="en-US"/>
          </a:p>
        </p:txBody>
      </p:sp>
      <p:grpSp>
        <p:nvGrpSpPr>
          <p:cNvPr id="53277" name="Group 29"/>
          <p:cNvGrpSpPr>
            <a:grpSpLocks/>
          </p:cNvGrpSpPr>
          <p:nvPr/>
        </p:nvGrpSpPr>
        <p:grpSpPr bwMode="auto">
          <a:xfrm>
            <a:off x="5149850" y="5810250"/>
            <a:ext cx="3190875" cy="501650"/>
            <a:chOff x="3244" y="3660"/>
            <a:chExt cx="2010" cy="316"/>
          </a:xfrm>
        </p:grpSpPr>
        <p:sp>
          <p:nvSpPr>
            <p:cNvPr id="53275" name="Rectangle 27"/>
            <p:cNvSpPr>
              <a:spLocks noChangeArrowheads="1"/>
            </p:cNvSpPr>
            <p:nvPr/>
          </p:nvSpPr>
          <p:spPr bwMode="auto">
            <a:xfrm>
              <a:off x="3244" y="3660"/>
              <a:ext cx="2010" cy="316"/>
            </a:xfrm>
            <a:prstGeom prst="rect">
              <a:avLst/>
            </a:prstGeom>
            <a:solidFill>
              <a:srgbClr val="FFFFCC"/>
            </a:solidFill>
            <a:ln w="25400">
              <a:solidFill>
                <a:schemeClr val="accent2"/>
              </a:solidFill>
              <a:miter lim="800000"/>
              <a:headEnd/>
              <a:tailEnd/>
            </a:ln>
            <a:effectLst>
              <a:outerShdw dist="107763" dir="2700000" algn="ctr" rotWithShape="0">
                <a:schemeClr val="bg2"/>
              </a:outerShdw>
            </a:effectLst>
          </p:spPr>
          <p:txBody>
            <a:bodyPr wrap="none" anchor="ctr"/>
            <a:lstStyle/>
            <a:p>
              <a:endParaRPr lang="en-US"/>
            </a:p>
          </p:txBody>
        </p:sp>
        <p:sp>
          <p:nvSpPr>
            <p:cNvPr id="53276" name="Rectangle 28"/>
            <p:cNvSpPr>
              <a:spLocks noChangeArrowheads="1"/>
            </p:cNvSpPr>
            <p:nvPr/>
          </p:nvSpPr>
          <p:spPr bwMode="auto">
            <a:xfrm>
              <a:off x="3290" y="3701"/>
              <a:ext cx="1002" cy="237"/>
            </a:xfrm>
            <a:prstGeom prst="rect">
              <a:avLst/>
            </a:prstGeom>
            <a:noFill/>
            <a:ln w="12700">
              <a:noFill/>
              <a:miter lim="800000"/>
              <a:headEnd/>
              <a:tailEnd/>
            </a:ln>
            <a:effectLst/>
          </p:spPr>
          <p:txBody>
            <a:bodyPr wrap="none" lIns="90488" tIns="44450" rIns="90488" bIns="44450">
              <a:spAutoFit/>
            </a:bodyPr>
            <a:lstStyle/>
            <a:p>
              <a:pPr defTabSz="762000"/>
              <a:r>
                <a:rPr lang="en-US" sz="1800">
                  <a:latin typeface="Arial" charset="0"/>
                </a:rPr>
                <a:t>New products</a:t>
              </a:r>
            </a:p>
          </p:txBody>
        </p:sp>
      </p:grpSp>
      <p:sp>
        <p:nvSpPr>
          <p:cNvPr id="30" name="Rectangle 29"/>
          <p:cNvSpPr/>
          <p:nvPr/>
        </p:nvSpPr>
        <p:spPr>
          <a:xfrm>
            <a:off x="5334000" y="4648200"/>
            <a:ext cx="2148345" cy="461665"/>
          </a:xfrm>
          <a:prstGeom prst="rect">
            <a:avLst/>
          </a:prstGeom>
        </p:spPr>
        <p:txBody>
          <a:bodyPr wrap="none">
            <a:spAutoFit/>
          </a:bodyPr>
          <a:lstStyle/>
          <a:p>
            <a:r>
              <a:rPr lang="en-US" dirty="0" err="1" smtClean="0"/>
              <a:t>Produkte</a:t>
            </a:r>
            <a:r>
              <a:rPr lang="en-US" dirty="0" smtClean="0"/>
              <a:t> re </a:t>
            </a:r>
            <a:r>
              <a:rPr lang="en-US" dirty="0" err="1" smtClean="0"/>
              <a:t>reja</a:t>
            </a:r>
            <a:endParaRPr lang="en-US" dirty="0"/>
          </a:p>
        </p:txBody>
      </p:sp>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a:t>
            </a:r>
            <a:endParaRPr lang="en-US" dirty="0"/>
          </a:p>
        </p:txBody>
      </p:sp>
      <p:sp>
        <p:nvSpPr>
          <p:cNvPr id="3" name="Content Placeholder 2"/>
          <p:cNvSpPr>
            <a:spLocks noGrp="1"/>
          </p:cNvSpPr>
          <p:nvPr>
            <p:ph idx="1"/>
          </p:nvPr>
        </p:nvSpPr>
        <p:spPr/>
        <p:txBody>
          <a:bodyPr/>
          <a:lstStyle/>
          <a:p>
            <a:r>
              <a:rPr lang="en-US" dirty="0" smtClean="0"/>
              <a:t>A brand is a product, service, or concept that is publicly distinguished from other products, services, or concepts so that it can be easily communicated and usually marketed. A brand name is the name of the distinctive product, service, or concept. Branding is the process of creating and disseminating the brand name. Branding can be applied to the entire corporate identity as well as to individual product and service names.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Brandi ( </a:t>
            </a:r>
            <a:r>
              <a:rPr lang="en-US" dirty="0" err="1" smtClean="0"/>
              <a:t>Marka</a:t>
            </a:r>
            <a:r>
              <a:rPr lang="en-US" dirty="0" smtClean="0"/>
              <a:t>)</a:t>
            </a:r>
            <a:endParaRPr lang="en-US" dirty="0"/>
          </a:p>
        </p:txBody>
      </p:sp>
      <p:sp>
        <p:nvSpPr>
          <p:cNvPr id="3" name="Content Placeholder 2"/>
          <p:cNvSpPr>
            <a:spLocks noGrp="1"/>
          </p:cNvSpPr>
          <p:nvPr>
            <p:ph idx="1"/>
          </p:nvPr>
        </p:nvSpPr>
        <p:spPr/>
        <p:txBody>
          <a:bodyPr/>
          <a:lstStyle/>
          <a:p>
            <a:r>
              <a:rPr lang="en-US" dirty="0" err="1" smtClean="0"/>
              <a:t>Një</a:t>
            </a:r>
            <a:r>
              <a:rPr lang="en-US" dirty="0" smtClean="0"/>
              <a:t> </a:t>
            </a:r>
            <a:r>
              <a:rPr lang="en-US" dirty="0" err="1" smtClean="0"/>
              <a:t>markë</a:t>
            </a:r>
            <a:r>
              <a:rPr lang="en-US" dirty="0" smtClean="0"/>
              <a:t> (Brand) </a:t>
            </a:r>
            <a:r>
              <a:rPr lang="en-US" dirty="0" err="1" smtClean="0"/>
              <a:t>është</a:t>
            </a:r>
            <a:r>
              <a:rPr lang="en-US" dirty="0" smtClean="0"/>
              <a:t> </a:t>
            </a:r>
            <a:r>
              <a:rPr lang="en-US" dirty="0" err="1" smtClean="0"/>
              <a:t>një</a:t>
            </a:r>
            <a:r>
              <a:rPr lang="en-US" dirty="0" smtClean="0"/>
              <a:t> </a:t>
            </a:r>
            <a:r>
              <a:rPr lang="en-US" dirty="0" err="1" smtClean="0"/>
              <a:t>produkt</a:t>
            </a:r>
            <a:r>
              <a:rPr lang="en-US" dirty="0" smtClean="0"/>
              <a:t>, </a:t>
            </a:r>
            <a:r>
              <a:rPr lang="en-US" dirty="0" err="1" smtClean="0"/>
              <a:t>shërbim</a:t>
            </a:r>
            <a:r>
              <a:rPr lang="en-US" dirty="0" smtClean="0"/>
              <a:t>, </a:t>
            </a:r>
            <a:r>
              <a:rPr lang="en-US" dirty="0" err="1" smtClean="0"/>
              <a:t>apo</a:t>
            </a:r>
            <a:r>
              <a:rPr lang="en-US" dirty="0" smtClean="0"/>
              <a:t> </a:t>
            </a:r>
            <a:r>
              <a:rPr lang="en-US" dirty="0" err="1" smtClean="0"/>
              <a:t>koncept</a:t>
            </a:r>
            <a:r>
              <a:rPr lang="en-US" dirty="0" smtClean="0"/>
              <a:t> </a:t>
            </a:r>
            <a:r>
              <a:rPr lang="en-US" dirty="0" err="1" smtClean="0"/>
              <a:t>që</a:t>
            </a:r>
            <a:r>
              <a:rPr lang="en-US" dirty="0" smtClean="0"/>
              <a:t> </a:t>
            </a:r>
            <a:r>
              <a:rPr lang="en-US" dirty="0" err="1" smtClean="0"/>
              <a:t>është</a:t>
            </a:r>
            <a:r>
              <a:rPr lang="en-US" dirty="0" smtClean="0"/>
              <a:t> I </a:t>
            </a:r>
            <a:r>
              <a:rPr lang="en-US" dirty="0" err="1" smtClean="0"/>
              <a:t>dalluar</a:t>
            </a:r>
            <a:r>
              <a:rPr lang="en-US" dirty="0" smtClean="0"/>
              <a:t>  </a:t>
            </a:r>
            <a:r>
              <a:rPr lang="en-US" dirty="0" err="1" smtClean="0"/>
              <a:t>publikisht</a:t>
            </a:r>
            <a:r>
              <a:rPr lang="en-US" dirty="0" smtClean="0"/>
              <a:t> </a:t>
            </a:r>
            <a:r>
              <a:rPr lang="en-US" dirty="0" err="1" smtClean="0"/>
              <a:t>nga</a:t>
            </a:r>
            <a:r>
              <a:rPr lang="en-US" dirty="0" smtClean="0"/>
              <a:t> </a:t>
            </a:r>
            <a:r>
              <a:rPr lang="en-US" dirty="0" err="1" smtClean="0"/>
              <a:t>produktet</a:t>
            </a:r>
            <a:r>
              <a:rPr lang="en-US" dirty="0" smtClean="0"/>
              <a:t>, </a:t>
            </a:r>
            <a:r>
              <a:rPr lang="en-US" dirty="0" err="1" smtClean="0"/>
              <a:t>shërbimet</a:t>
            </a:r>
            <a:r>
              <a:rPr lang="en-US" dirty="0" smtClean="0"/>
              <a:t>, </a:t>
            </a:r>
            <a:r>
              <a:rPr lang="en-US" dirty="0" err="1" smtClean="0"/>
              <a:t>apo</a:t>
            </a:r>
            <a:r>
              <a:rPr lang="en-US" dirty="0" smtClean="0"/>
              <a:t> </a:t>
            </a:r>
            <a:r>
              <a:rPr lang="en-US" dirty="0" err="1" smtClean="0"/>
              <a:t>konceptet</a:t>
            </a:r>
            <a:r>
              <a:rPr lang="en-US" dirty="0" smtClean="0"/>
              <a:t> </a:t>
            </a:r>
            <a:r>
              <a:rPr lang="en-US" dirty="0" err="1" smtClean="0"/>
              <a:t>tjera</a:t>
            </a:r>
            <a:r>
              <a:rPr lang="en-US" dirty="0" smtClean="0"/>
              <a:t> </a:t>
            </a:r>
            <a:r>
              <a:rPr lang="en-US" dirty="0" err="1" smtClean="0"/>
              <a:t>në</a:t>
            </a:r>
            <a:r>
              <a:rPr lang="en-US" dirty="0" smtClean="0"/>
              <a:t> </a:t>
            </a:r>
            <a:r>
              <a:rPr lang="en-US" dirty="0" err="1" smtClean="0"/>
              <a:t>mënyrë</a:t>
            </a:r>
            <a:r>
              <a:rPr lang="en-US" dirty="0" smtClean="0"/>
              <a:t> </a:t>
            </a:r>
            <a:r>
              <a:rPr lang="en-US" dirty="0" err="1" smtClean="0"/>
              <a:t>që</a:t>
            </a:r>
            <a:r>
              <a:rPr lang="en-US" dirty="0" smtClean="0"/>
              <a:t> </a:t>
            </a:r>
            <a:r>
              <a:rPr lang="en-US" dirty="0" err="1" smtClean="0"/>
              <a:t>të</a:t>
            </a:r>
            <a:r>
              <a:rPr lang="en-US" dirty="0" smtClean="0"/>
              <a:t> </a:t>
            </a:r>
            <a:r>
              <a:rPr lang="en-US" dirty="0" err="1" smtClean="0"/>
              <a:t>mund</a:t>
            </a:r>
            <a:r>
              <a:rPr lang="en-US" dirty="0" smtClean="0"/>
              <a:t> </a:t>
            </a:r>
            <a:r>
              <a:rPr lang="en-US" dirty="0" err="1" smtClean="0"/>
              <a:t>të</a:t>
            </a:r>
            <a:r>
              <a:rPr lang="en-US" dirty="0" smtClean="0"/>
              <a:t> </a:t>
            </a:r>
            <a:r>
              <a:rPr lang="en-US" dirty="0" err="1" smtClean="0"/>
              <a:t>komunikohen</a:t>
            </a:r>
            <a:r>
              <a:rPr lang="en-US" dirty="0" smtClean="0"/>
              <a:t> me </a:t>
            </a:r>
            <a:r>
              <a:rPr lang="en-US" dirty="0" err="1" smtClean="0"/>
              <a:t>lehtë</a:t>
            </a:r>
            <a:r>
              <a:rPr lang="en-US" dirty="0" smtClean="0"/>
              <a:t> se </a:t>
            </a:r>
            <a:r>
              <a:rPr lang="en-US" dirty="0" err="1" smtClean="0"/>
              <a:t>zakonisht</a:t>
            </a:r>
            <a:r>
              <a:rPr lang="en-US" dirty="0" smtClean="0"/>
              <a:t>. </a:t>
            </a:r>
            <a:r>
              <a:rPr lang="en-US" dirty="0" err="1" smtClean="0"/>
              <a:t>Emri</a:t>
            </a:r>
            <a:r>
              <a:rPr lang="en-US" dirty="0" smtClean="0"/>
              <a:t> </a:t>
            </a:r>
            <a:r>
              <a:rPr lang="en-US" dirty="0" err="1" smtClean="0"/>
              <a:t>i</a:t>
            </a:r>
            <a:r>
              <a:rPr lang="en-US" dirty="0" smtClean="0"/>
              <a:t> </a:t>
            </a:r>
            <a:r>
              <a:rPr lang="en-US" dirty="0" err="1" smtClean="0"/>
              <a:t>brandit</a:t>
            </a:r>
            <a:r>
              <a:rPr lang="en-US" dirty="0" smtClean="0"/>
              <a:t> </a:t>
            </a:r>
            <a:r>
              <a:rPr lang="en-US" dirty="0" err="1" smtClean="0"/>
              <a:t>është</a:t>
            </a:r>
            <a:r>
              <a:rPr lang="en-US" dirty="0" smtClean="0"/>
              <a:t> </a:t>
            </a:r>
            <a:r>
              <a:rPr lang="en-US" dirty="0" err="1" smtClean="0"/>
              <a:t>emri</a:t>
            </a:r>
            <a:r>
              <a:rPr lang="en-US" dirty="0" smtClean="0"/>
              <a:t> </a:t>
            </a:r>
            <a:r>
              <a:rPr lang="en-US" dirty="0" err="1" smtClean="0"/>
              <a:t>i</a:t>
            </a:r>
            <a:r>
              <a:rPr lang="en-US" dirty="0" smtClean="0"/>
              <a:t> </a:t>
            </a:r>
            <a:r>
              <a:rPr lang="en-US" dirty="0" err="1" smtClean="0"/>
              <a:t>produktit</a:t>
            </a:r>
            <a:r>
              <a:rPr lang="en-US" dirty="0" smtClean="0"/>
              <a:t> </a:t>
            </a:r>
            <a:r>
              <a:rPr lang="en-US" dirty="0" err="1" smtClean="0"/>
              <a:t>të</a:t>
            </a:r>
            <a:r>
              <a:rPr lang="en-US" dirty="0" smtClean="0"/>
              <a:t> </a:t>
            </a:r>
            <a:r>
              <a:rPr lang="en-US" dirty="0" err="1" smtClean="0"/>
              <a:t>veçantë</a:t>
            </a:r>
            <a:r>
              <a:rPr lang="en-US" dirty="0" smtClean="0"/>
              <a:t>, </a:t>
            </a:r>
            <a:r>
              <a:rPr lang="en-US" dirty="0" err="1" smtClean="0"/>
              <a:t>shërbimit</a:t>
            </a:r>
            <a:r>
              <a:rPr lang="en-US" dirty="0" smtClean="0"/>
              <a:t>, </a:t>
            </a:r>
            <a:r>
              <a:rPr lang="en-US" dirty="0" err="1" smtClean="0"/>
              <a:t>ose</a:t>
            </a:r>
            <a:r>
              <a:rPr lang="en-US" dirty="0" smtClean="0"/>
              <a:t> </a:t>
            </a:r>
            <a:r>
              <a:rPr lang="en-US" dirty="0" err="1" smtClean="0"/>
              <a:t>konceptit</a:t>
            </a:r>
            <a:r>
              <a:rPr lang="en-US" dirty="0" smtClean="0"/>
              <a:t>. Branding(u) </a:t>
            </a:r>
            <a:r>
              <a:rPr lang="en-US" dirty="0" err="1" smtClean="0"/>
              <a:t>është</a:t>
            </a:r>
            <a:r>
              <a:rPr lang="en-US" dirty="0" smtClean="0"/>
              <a:t> </a:t>
            </a:r>
            <a:r>
              <a:rPr lang="en-US" dirty="0" err="1" smtClean="0"/>
              <a:t>procesi</a:t>
            </a:r>
            <a:r>
              <a:rPr lang="en-US" dirty="0" smtClean="0"/>
              <a:t> </a:t>
            </a:r>
            <a:r>
              <a:rPr lang="en-US" dirty="0" err="1" smtClean="0"/>
              <a:t>i</a:t>
            </a:r>
            <a:r>
              <a:rPr lang="en-US" dirty="0" smtClean="0"/>
              <a:t> </a:t>
            </a:r>
            <a:r>
              <a:rPr lang="en-US" dirty="0" err="1" smtClean="0"/>
              <a:t>krijimit</a:t>
            </a:r>
            <a:r>
              <a:rPr lang="en-US" dirty="0" smtClean="0"/>
              <a:t> </a:t>
            </a:r>
            <a:r>
              <a:rPr lang="en-US" dirty="0" err="1" smtClean="0"/>
              <a:t>dhe</a:t>
            </a:r>
            <a:r>
              <a:rPr lang="en-US" dirty="0" smtClean="0"/>
              <a:t> </a:t>
            </a:r>
            <a:r>
              <a:rPr lang="en-US" dirty="0" err="1" smtClean="0"/>
              <a:t>përhapjes</a:t>
            </a:r>
            <a:r>
              <a:rPr lang="en-US" dirty="0" smtClean="0"/>
              <a:t> se </a:t>
            </a:r>
            <a:r>
              <a:rPr lang="en-US" dirty="0" err="1" smtClean="0"/>
              <a:t>emrit</a:t>
            </a:r>
            <a:r>
              <a:rPr lang="en-US" dirty="0" smtClean="0"/>
              <a:t> </a:t>
            </a:r>
            <a:r>
              <a:rPr lang="en-US" dirty="0" err="1" smtClean="0"/>
              <a:t>te</a:t>
            </a:r>
            <a:r>
              <a:rPr lang="en-US" dirty="0" smtClean="0"/>
              <a:t> </a:t>
            </a:r>
            <a:r>
              <a:rPr lang="en-US" dirty="0" err="1" smtClean="0"/>
              <a:t>brandi</a:t>
            </a:r>
            <a:r>
              <a:rPr lang="en-US" dirty="0" smtClean="0"/>
              <a:t> </a:t>
            </a:r>
            <a:r>
              <a:rPr lang="en-US" dirty="0" err="1" smtClean="0"/>
              <a:t>Brandingu</a:t>
            </a:r>
            <a:r>
              <a:rPr lang="en-US" dirty="0" smtClean="0"/>
              <a:t> </a:t>
            </a:r>
            <a:r>
              <a:rPr lang="en-US" dirty="0" err="1" smtClean="0"/>
              <a:t>mund</a:t>
            </a:r>
            <a:r>
              <a:rPr lang="en-US" dirty="0" smtClean="0"/>
              <a:t> </a:t>
            </a:r>
            <a:r>
              <a:rPr lang="en-US" dirty="0" err="1" smtClean="0"/>
              <a:t>të</a:t>
            </a:r>
            <a:r>
              <a:rPr lang="en-US" dirty="0" smtClean="0"/>
              <a:t> </a:t>
            </a:r>
            <a:r>
              <a:rPr lang="en-US" dirty="0" err="1" smtClean="0"/>
              <a:t>aplikohet</a:t>
            </a:r>
            <a:r>
              <a:rPr lang="en-US" dirty="0" smtClean="0"/>
              <a:t> </a:t>
            </a:r>
            <a:r>
              <a:rPr lang="en-US" dirty="0" err="1" smtClean="0"/>
              <a:t>për</a:t>
            </a:r>
            <a:r>
              <a:rPr lang="en-US" dirty="0" smtClean="0"/>
              <a:t>  </a:t>
            </a:r>
            <a:r>
              <a:rPr lang="en-US" dirty="0" err="1" smtClean="0"/>
              <a:t>gjithë</a:t>
            </a:r>
            <a:r>
              <a:rPr lang="en-US" dirty="0" smtClean="0"/>
              <a:t> </a:t>
            </a:r>
            <a:r>
              <a:rPr lang="en-US" dirty="0" err="1" smtClean="0"/>
              <a:t>identitetin</a:t>
            </a:r>
            <a:r>
              <a:rPr lang="en-US" dirty="0" smtClean="0"/>
              <a:t> e </a:t>
            </a:r>
            <a:r>
              <a:rPr lang="en-US" dirty="0" err="1" smtClean="0"/>
              <a:t>korporates,për</a:t>
            </a:r>
            <a:r>
              <a:rPr lang="en-US" dirty="0" smtClean="0"/>
              <a:t> </a:t>
            </a:r>
            <a:r>
              <a:rPr lang="en-US" dirty="0" err="1" smtClean="0"/>
              <a:t>produkte</a:t>
            </a:r>
            <a:r>
              <a:rPr lang="en-US" dirty="0" smtClean="0"/>
              <a:t> individual </a:t>
            </a:r>
            <a:r>
              <a:rPr lang="en-US" dirty="0" err="1" smtClean="0"/>
              <a:t>si</a:t>
            </a:r>
            <a:r>
              <a:rPr lang="en-US" dirty="0" smtClean="0"/>
              <a:t> </a:t>
            </a:r>
            <a:r>
              <a:rPr lang="en-US" dirty="0" err="1" smtClean="0"/>
              <a:t>dhe</a:t>
            </a:r>
            <a:r>
              <a:rPr lang="en-US" dirty="0" smtClean="0"/>
              <a:t> </a:t>
            </a:r>
            <a:r>
              <a:rPr lang="en-US" dirty="0" err="1" smtClean="0"/>
              <a:t>shërbimet</a:t>
            </a:r>
            <a:r>
              <a:rPr lang="en-US" dirty="0" smtClean="0"/>
              <a: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7200900" y="6629400"/>
            <a:ext cx="1905000" cy="228600"/>
          </a:xfrm>
          <a:prstGeom prst="rect">
            <a:avLst/>
          </a:prstGeom>
          <a:noFill/>
          <a:ln w="12700">
            <a:noFill/>
            <a:miter lim="800000"/>
            <a:headEnd/>
            <a:tailEnd/>
          </a:ln>
          <a:effectLst/>
        </p:spPr>
        <p:txBody>
          <a:bodyPr wrap="none" lIns="90488" tIns="44450" rIns="90488" bIns="44450" anchor="ctr"/>
          <a:lstStyle/>
          <a:p>
            <a:pPr algn="r"/>
            <a:r>
              <a:rPr lang="en-US" sz="1000">
                <a:latin typeface="Arial" charset="0"/>
              </a:rPr>
              <a:t>2</a:t>
            </a:r>
          </a:p>
        </p:txBody>
      </p:sp>
      <p:sp>
        <p:nvSpPr>
          <p:cNvPr id="6147" name="Rectangle 3"/>
          <p:cNvSpPr>
            <a:spLocks noChangeArrowheads="1"/>
          </p:cNvSpPr>
          <p:nvPr/>
        </p:nvSpPr>
        <p:spPr bwMode="auto">
          <a:xfrm>
            <a:off x="0" y="6629400"/>
            <a:ext cx="4213225" cy="227013"/>
          </a:xfrm>
          <a:prstGeom prst="rect">
            <a:avLst/>
          </a:prstGeom>
          <a:noFill/>
          <a:ln w="12700">
            <a:noFill/>
            <a:miter lim="800000"/>
            <a:headEnd/>
            <a:tailEnd/>
          </a:ln>
          <a:effectLst/>
        </p:spPr>
        <p:txBody>
          <a:bodyPr wrap="none" lIns="90488" tIns="44450" rIns="90488" bIns="44450" anchor="ctr"/>
          <a:lstStyle/>
          <a:p>
            <a:pPr algn="ctr"/>
            <a:r>
              <a:rPr lang="en-US" sz="1000">
                <a:latin typeface="Arial" charset="0"/>
              </a:rPr>
              <a:t>D Jobber, Principles and Practice of Marketing, © 1998 McGraw-Hill</a:t>
            </a:r>
          </a:p>
        </p:txBody>
      </p:sp>
      <p:sp>
        <p:nvSpPr>
          <p:cNvPr id="6148" name="AutoShape 4"/>
          <p:cNvSpPr>
            <a:spLocks noChangeArrowheads="1"/>
          </p:cNvSpPr>
          <p:nvPr/>
        </p:nvSpPr>
        <p:spPr bwMode="auto">
          <a:xfrm rot="12900000">
            <a:off x="2517775" y="2201863"/>
            <a:ext cx="631825" cy="1047750"/>
          </a:xfrm>
          <a:prstGeom prst="rightArrow">
            <a:avLst>
              <a:gd name="adj1" fmla="val 50000"/>
              <a:gd name="adj2" fmla="val 50005"/>
            </a:avLst>
          </a:prstGeom>
          <a:solidFill>
            <a:srgbClr val="FFFF99"/>
          </a:solidFill>
          <a:ln w="12700">
            <a:solidFill>
              <a:schemeClr val="accent2"/>
            </a:solidFill>
            <a:miter lim="800000"/>
            <a:headEnd/>
            <a:tailEnd/>
          </a:ln>
          <a:effectLst/>
        </p:spPr>
        <p:txBody>
          <a:bodyPr wrap="none" anchor="ctr"/>
          <a:lstStyle/>
          <a:p>
            <a:endParaRPr lang="en-US"/>
          </a:p>
        </p:txBody>
      </p:sp>
      <p:sp>
        <p:nvSpPr>
          <p:cNvPr id="6149" name="AutoShape 5"/>
          <p:cNvSpPr>
            <a:spLocks noChangeArrowheads="1"/>
          </p:cNvSpPr>
          <p:nvPr/>
        </p:nvSpPr>
        <p:spPr bwMode="auto">
          <a:xfrm rot="16200000" flipH="1">
            <a:off x="4248150" y="5405438"/>
            <a:ext cx="628650" cy="1047750"/>
          </a:xfrm>
          <a:prstGeom prst="rightArrow">
            <a:avLst>
              <a:gd name="adj1" fmla="val 50000"/>
              <a:gd name="adj2" fmla="val 50005"/>
            </a:avLst>
          </a:prstGeom>
          <a:solidFill>
            <a:srgbClr val="FFFF99"/>
          </a:solidFill>
          <a:ln w="12700">
            <a:solidFill>
              <a:schemeClr val="accent2"/>
            </a:solidFill>
            <a:miter lim="800000"/>
            <a:headEnd/>
            <a:tailEnd/>
          </a:ln>
          <a:effectLst/>
        </p:spPr>
        <p:txBody>
          <a:bodyPr wrap="none" anchor="ctr"/>
          <a:lstStyle/>
          <a:p>
            <a:endParaRPr lang="en-US"/>
          </a:p>
        </p:txBody>
      </p:sp>
      <p:sp>
        <p:nvSpPr>
          <p:cNvPr id="6150" name="AutoShape 6"/>
          <p:cNvSpPr>
            <a:spLocks noChangeArrowheads="1"/>
          </p:cNvSpPr>
          <p:nvPr/>
        </p:nvSpPr>
        <p:spPr bwMode="auto">
          <a:xfrm rot="19500000">
            <a:off x="6024563" y="2201863"/>
            <a:ext cx="628650" cy="1047750"/>
          </a:xfrm>
          <a:prstGeom prst="rightArrow">
            <a:avLst>
              <a:gd name="adj1" fmla="val 50000"/>
              <a:gd name="adj2" fmla="val 50005"/>
            </a:avLst>
          </a:prstGeom>
          <a:solidFill>
            <a:srgbClr val="FFFF99"/>
          </a:solidFill>
          <a:ln w="12700">
            <a:solidFill>
              <a:schemeClr val="accent2"/>
            </a:solidFill>
            <a:miter lim="800000"/>
            <a:headEnd/>
            <a:tailEnd/>
          </a:ln>
          <a:effectLst/>
        </p:spPr>
        <p:txBody>
          <a:bodyPr wrap="none" anchor="ctr"/>
          <a:lstStyle/>
          <a:p>
            <a:endParaRPr lang="en-US"/>
          </a:p>
        </p:txBody>
      </p:sp>
      <p:sp>
        <p:nvSpPr>
          <p:cNvPr id="6151" name="Rectangle 7"/>
          <p:cNvSpPr>
            <a:spLocks noGrp="1" noChangeArrowheads="1"/>
          </p:cNvSpPr>
          <p:nvPr>
            <p:ph type="title"/>
          </p:nvPr>
        </p:nvSpPr>
        <p:spPr>
          <a:noFill/>
          <a:ln/>
        </p:spPr>
        <p:txBody>
          <a:bodyPr/>
          <a:lstStyle/>
          <a:p>
            <a:r>
              <a:rPr lang="en-US" dirty="0"/>
              <a:t>Creating a </a:t>
            </a:r>
            <a:r>
              <a:rPr lang="en-US" dirty="0" smtClean="0"/>
              <a:t>brand / </a:t>
            </a:r>
            <a:r>
              <a:rPr lang="en-US" dirty="0" err="1" smtClean="0"/>
              <a:t>Krijimi</a:t>
            </a:r>
            <a:r>
              <a:rPr lang="en-US" dirty="0" smtClean="0"/>
              <a:t> I </a:t>
            </a:r>
            <a:r>
              <a:rPr lang="en-US" dirty="0" err="1" smtClean="0"/>
              <a:t>Brandit</a:t>
            </a:r>
            <a:endParaRPr lang="en-US" dirty="0"/>
          </a:p>
        </p:txBody>
      </p:sp>
      <p:sp>
        <p:nvSpPr>
          <p:cNvPr id="6152" name="AutoShape 8"/>
          <p:cNvSpPr>
            <a:spLocks noChangeArrowheads="1"/>
          </p:cNvSpPr>
          <p:nvPr/>
        </p:nvSpPr>
        <p:spPr bwMode="auto">
          <a:xfrm>
            <a:off x="1006475" y="803275"/>
            <a:ext cx="7107238" cy="4845050"/>
          </a:xfrm>
          <a:prstGeom prst="triangle">
            <a:avLst>
              <a:gd name="adj" fmla="val 49995"/>
            </a:avLst>
          </a:prstGeom>
          <a:solidFill>
            <a:srgbClr val="FFFFCC"/>
          </a:solidFill>
          <a:ln w="25400">
            <a:solidFill>
              <a:schemeClr val="accent2"/>
            </a:solidFill>
            <a:miter lim="800000"/>
            <a:headEnd/>
            <a:tailEnd/>
          </a:ln>
          <a:effectLst/>
        </p:spPr>
        <p:txBody>
          <a:bodyPr wrap="none" anchor="ctr"/>
          <a:lstStyle/>
          <a:p>
            <a:endParaRPr lang="en-US"/>
          </a:p>
        </p:txBody>
      </p:sp>
      <p:sp>
        <p:nvSpPr>
          <p:cNvPr id="6153" name="Line 9"/>
          <p:cNvSpPr>
            <a:spLocks noChangeShapeType="1"/>
          </p:cNvSpPr>
          <p:nvPr/>
        </p:nvSpPr>
        <p:spPr bwMode="auto">
          <a:xfrm flipH="1">
            <a:off x="998538" y="3949700"/>
            <a:ext cx="3570287" cy="1692275"/>
          </a:xfrm>
          <a:prstGeom prst="line">
            <a:avLst/>
          </a:prstGeom>
          <a:noFill/>
          <a:ln w="25400">
            <a:solidFill>
              <a:schemeClr val="accent2"/>
            </a:solidFill>
            <a:round/>
            <a:headEnd/>
            <a:tailEnd/>
          </a:ln>
          <a:effectLst/>
        </p:spPr>
        <p:txBody>
          <a:bodyPr wrap="none" anchor="ctr"/>
          <a:lstStyle/>
          <a:p>
            <a:endParaRPr lang="en-US"/>
          </a:p>
        </p:txBody>
      </p:sp>
      <p:sp>
        <p:nvSpPr>
          <p:cNvPr id="6154" name="Line 10"/>
          <p:cNvSpPr>
            <a:spLocks noChangeShapeType="1"/>
          </p:cNvSpPr>
          <p:nvPr/>
        </p:nvSpPr>
        <p:spPr bwMode="auto">
          <a:xfrm>
            <a:off x="4584700" y="3933825"/>
            <a:ext cx="3511550" cy="1708150"/>
          </a:xfrm>
          <a:prstGeom prst="line">
            <a:avLst/>
          </a:prstGeom>
          <a:noFill/>
          <a:ln w="25400">
            <a:solidFill>
              <a:schemeClr val="accent2"/>
            </a:solidFill>
            <a:round/>
            <a:headEnd/>
            <a:tailEnd/>
          </a:ln>
          <a:effectLst/>
        </p:spPr>
        <p:txBody>
          <a:bodyPr wrap="none" anchor="ctr"/>
          <a:lstStyle/>
          <a:p>
            <a:endParaRPr lang="en-US"/>
          </a:p>
        </p:txBody>
      </p:sp>
      <p:sp>
        <p:nvSpPr>
          <p:cNvPr id="6155" name="Line 11"/>
          <p:cNvSpPr>
            <a:spLocks noChangeShapeType="1"/>
          </p:cNvSpPr>
          <p:nvPr/>
        </p:nvSpPr>
        <p:spPr bwMode="auto">
          <a:xfrm flipH="1">
            <a:off x="4575175" y="2876550"/>
            <a:ext cx="1501775" cy="1117600"/>
          </a:xfrm>
          <a:prstGeom prst="line">
            <a:avLst/>
          </a:prstGeom>
          <a:noFill/>
          <a:ln w="25400">
            <a:solidFill>
              <a:schemeClr val="accent2"/>
            </a:solidFill>
            <a:round/>
            <a:headEnd/>
            <a:tailEnd/>
          </a:ln>
          <a:effectLst/>
        </p:spPr>
        <p:txBody>
          <a:bodyPr wrap="none" anchor="ctr"/>
          <a:lstStyle/>
          <a:p>
            <a:endParaRPr lang="en-US"/>
          </a:p>
        </p:txBody>
      </p:sp>
      <p:sp>
        <p:nvSpPr>
          <p:cNvPr id="6156" name="Line 12"/>
          <p:cNvSpPr>
            <a:spLocks noChangeShapeType="1"/>
          </p:cNvSpPr>
          <p:nvPr/>
        </p:nvSpPr>
        <p:spPr bwMode="auto">
          <a:xfrm>
            <a:off x="3076575" y="2873375"/>
            <a:ext cx="1530350" cy="992188"/>
          </a:xfrm>
          <a:prstGeom prst="line">
            <a:avLst/>
          </a:prstGeom>
          <a:noFill/>
          <a:ln w="25400">
            <a:solidFill>
              <a:schemeClr val="accent2"/>
            </a:solidFill>
            <a:round/>
            <a:headEnd/>
            <a:tailEnd/>
          </a:ln>
          <a:effectLst/>
        </p:spPr>
        <p:txBody>
          <a:bodyPr wrap="none" anchor="ctr"/>
          <a:lstStyle/>
          <a:p>
            <a:endParaRPr lang="en-US"/>
          </a:p>
        </p:txBody>
      </p:sp>
      <p:sp>
        <p:nvSpPr>
          <p:cNvPr id="6157" name="Line 13"/>
          <p:cNvSpPr>
            <a:spLocks noChangeShapeType="1"/>
          </p:cNvSpPr>
          <p:nvPr/>
        </p:nvSpPr>
        <p:spPr bwMode="auto">
          <a:xfrm>
            <a:off x="4587875" y="822325"/>
            <a:ext cx="0" cy="4814888"/>
          </a:xfrm>
          <a:prstGeom prst="line">
            <a:avLst/>
          </a:prstGeom>
          <a:noFill/>
          <a:ln w="25400">
            <a:solidFill>
              <a:schemeClr val="accent2"/>
            </a:solidFill>
            <a:round/>
            <a:headEnd/>
            <a:tailEnd/>
          </a:ln>
          <a:effectLst/>
        </p:spPr>
        <p:txBody>
          <a:bodyPr wrap="none" anchor="ctr"/>
          <a:lstStyle/>
          <a:p>
            <a:endParaRPr lang="en-US"/>
          </a:p>
        </p:txBody>
      </p:sp>
      <p:sp>
        <p:nvSpPr>
          <p:cNvPr id="6158" name="AutoShape 14"/>
          <p:cNvSpPr>
            <a:spLocks noChangeArrowheads="1"/>
          </p:cNvSpPr>
          <p:nvPr/>
        </p:nvSpPr>
        <p:spPr bwMode="auto">
          <a:xfrm>
            <a:off x="3124200" y="2665413"/>
            <a:ext cx="2876550" cy="1957387"/>
          </a:xfrm>
          <a:prstGeom prst="triangle">
            <a:avLst>
              <a:gd name="adj" fmla="val 49995"/>
            </a:avLst>
          </a:prstGeom>
          <a:solidFill>
            <a:srgbClr val="CCECFF"/>
          </a:solidFill>
          <a:ln w="25400">
            <a:solidFill>
              <a:schemeClr val="accent2"/>
            </a:solidFill>
            <a:miter lim="800000"/>
            <a:headEnd/>
            <a:tailEnd/>
          </a:ln>
          <a:effectLst/>
        </p:spPr>
        <p:txBody>
          <a:bodyPr wrap="none" anchor="ctr"/>
          <a:lstStyle/>
          <a:p>
            <a:endParaRPr lang="en-US"/>
          </a:p>
        </p:txBody>
      </p:sp>
      <p:sp>
        <p:nvSpPr>
          <p:cNvPr id="6159" name="Rectangle 15"/>
          <p:cNvSpPr>
            <a:spLocks noChangeArrowheads="1"/>
          </p:cNvSpPr>
          <p:nvPr/>
        </p:nvSpPr>
        <p:spPr bwMode="auto">
          <a:xfrm>
            <a:off x="2597150" y="4989513"/>
            <a:ext cx="1438275" cy="596900"/>
          </a:xfrm>
          <a:prstGeom prst="rect">
            <a:avLst/>
          </a:prstGeom>
          <a:noFill/>
          <a:ln w="12700">
            <a:noFill/>
            <a:miter lim="800000"/>
            <a:headEnd/>
            <a:tailEnd/>
          </a:ln>
          <a:effectLst/>
        </p:spPr>
        <p:txBody>
          <a:bodyPr wrap="none" lIns="90488" tIns="44450" rIns="90488" bIns="44450">
            <a:spAutoFit/>
          </a:bodyPr>
          <a:lstStyle/>
          <a:p>
            <a:pPr algn="ctr" defTabSz="762000">
              <a:lnSpc>
                <a:spcPct val="90000"/>
              </a:lnSpc>
            </a:pPr>
            <a:r>
              <a:rPr lang="en-US" sz="1800" b="1">
                <a:latin typeface="Arial" charset="0"/>
              </a:rPr>
              <a:t>Quality and</a:t>
            </a:r>
            <a:br>
              <a:rPr lang="en-US" sz="1800" b="1">
                <a:latin typeface="Arial" charset="0"/>
              </a:rPr>
            </a:br>
            <a:r>
              <a:rPr lang="en-US" sz="1800" b="1">
                <a:latin typeface="Arial" charset="0"/>
              </a:rPr>
              <a:t>design</a:t>
            </a:r>
          </a:p>
        </p:txBody>
      </p:sp>
      <p:sp>
        <p:nvSpPr>
          <p:cNvPr id="6160" name="Rectangle 16"/>
          <p:cNvSpPr>
            <a:spLocks noChangeArrowheads="1"/>
          </p:cNvSpPr>
          <p:nvPr/>
        </p:nvSpPr>
        <p:spPr bwMode="auto">
          <a:xfrm>
            <a:off x="5183188" y="5141913"/>
            <a:ext cx="1336675" cy="349250"/>
          </a:xfrm>
          <a:prstGeom prst="rect">
            <a:avLst/>
          </a:prstGeom>
          <a:noFill/>
          <a:ln w="12700">
            <a:noFill/>
            <a:miter lim="800000"/>
            <a:headEnd/>
            <a:tailEnd/>
          </a:ln>
          <a:effectLst/>
        </p:spPr>
        <p:txBody>
          <a:bodyPr wrap="none" lIns="90488" tIns="44450" rIns="90488" bIns="44450">
            <a:spAutoFit/>
          </a:bodyPr>
          <a:lstStyle/>
          <a:p>
            <a:pPr algn="ctr" defTabSz="762000">
              <a:lnSpc>
                <a:spcPct val="90000"/>
              </a:lnSpc>
            </a:pPr>
            <a:r>
              <a:rPr lang="en-US" sz="1800" b="1">
                <a:latin typeface="Arial" charset="0"/>
              </a:rPr>
              <a:t>Packaging</a:t>
            </a:r>
          </a:p>
        </p:txBody>
      </p:sp>
      <p:sp>
        <p:nvSpPr>
          <p:cNvPr id="6161" name="Rectangle 17"/>
          <p:cNvSpPr>
            <a:spLocks noChangeArrowheads="1"/>
          </p:cNvSpPr>
          <p:nvPr/>
        </p:nvSpPr>
        <p:spPr bwMode="auto">
          <a:xfrm>
            <a:off x="3927475" y="3690938"/>
            <a:ext cx="1316038" cy="650875"/>
          </a:xfrm>
          <a:prstGeom prst="rect">
            <a:avLst/>
          </a:prstGeom>
          <a:noFill/>
          <a:ln w="12700">
            <a:noFill/>
            <a:miter lim="800000"/>
            <a:headEnd/>
            <a:tailEnd/>
          </a:ln>
          <a:effectLst/>
        </p:spPr>
        <p:txBody>
          <a:bodyPr lIns="90488" tIns="44450" rIns="90488" bIns="44450">
            <a:spAutoFit/>
          </a:bodyPr>
          <a:lstStyle/>
          <a:p>
            <a:pPr algn="ctr" defTabSz="762000">
              <a:lnSpc>
                <a:spcPct val="90000"/>
              </a:lnSpc>
            </a:pPr>
            <a:r>
              <a:rPr lang="en-US" sz="2000" b="1">
                <a:latin typeface="Arial" charset="0"/>
              </a:rPr>
              <a:t>Core product</a:t>
            </a:r>
          </a:p>
        </p:txBody>
      </p:sp>
      <p:sp>
        <p:nvSpPr>
          <p:cNvPr id="6162" name="Rectangle 18"/>
          <p:cNvSpPr>
            <a:spLocks noChangeArrowheads="1"/>
          </p:cNvSpPr>
          <p:nvPr/>
        </p:nvSpPr>
        <p:spPr bwMode="auto">
          <a:xfrm>
            <a:off x="3629025" y="6213475"/>
            <a:ext cx="1870075" cy="349250"/>
          </a:xfrm>
          <a:prstGeom prst="rect">
            <a:avLst/>
          </a:prstGeom>
          <a:noFill/>
          <a:ln w="12700">
            <a:noFill/>
            <a:miter lim="800000"/>
            <a:headEnd/>
            <a:tailEnd/>
          </a:ln>
          <a:effectLst/>
        </p:spPr>
        <p:txBody>
          <a:bodyPr wrap="none" lIns="90488" tIns="44450" rIns="90488" bIns="44450">
            <a:spAutoFit/>
          </a:bodyPr>
          <a:lstStyle/>
          <a:p>
            <a:pPr algn="ctr" defTabSz="762000">
              <a:lnSpc>
                <a:spcPct val="90000"/>
              </a:lnSpc>
            </a:pPr>
            <a:r>
              <a:rPr lang="en-US" sz="1800" b="1">
                <a:latin typeface="Arial" charset="0"/>
              </a:rPr>
              <a:t>Brand potential</a:t>
            </a:r>
          </a:p>
        </p:txBody>
      </p:sp>
      <p:sp>
        <p:nvSpPr>
          <p:cNvPr id="6163" name="Rectangle 19"/>
          <p:cNvSpPr>
            <a:spLocks noChangeArrowheads="1"/>
          </p:cNvSpPr>
          <p:nvPr/>
        </p:nvSpPr>
        <p:spPr bwMode="auto">
          <a:xfrm>
            <a:off x="1400175" y="2171700"/>
            <a:ext cx="1176338" cy="596900"/>
          </a:xfrm>
          <a:prstGeom prst="rect">
            <a:avLst/>
          </a:prstGeom>
          <a:noFill/>
          <a:ln w="12700">
            <a:noFill/>
            <a:miter lim="800000"/>
            <a:headEnd/>
            <a:tailEnd/>
          </a:ln>
          <a:effectLst/>
        </p:spPr>
        <p:txBody>
          <a:bodyPr lIns="90488" tIns="44450" rIns="90488" bIns="44450">
            <a:spAutoFit/>
          </a:bodyPr>
          <a:lstStyle/>
          <a:p>
            <a:pPr algn="ctr" defTabSz="762000">
              <a:lnSpc>
                <a:spcPct val="90000"/>
              </a:lnSpc>
            </a:pPr>
            <a:r>
              <a:rPr lang="en-US" sz="1800" b="1">
                <a:latin typeface="Arial" charset="0"/>
              </a:rPr>
              <a:t>Brand potential</a:t>
            </a:r>
          </a:p>
        </p:txBody>
      </p:sp>
      <p:sp>
        <p:nvSpPr>
          <p:cNvPr id="6164" name="Rectangle 20"/>
          <p:cNvSpPr>
            <a:spLocks noChangeArrowheads="1"/>
          </p:cNvSpPr>
          <p:nvPr/>
        </p:nvSpPr>
        <p:spPr bwMode="auto">
          <a:xfrm>
            <a:off x="6616700" y="2171700"/>
            <a:ext cx="1176338" cy="596900"/>
          </a:xfrm>
          <a:prstGeom prst="rect">
            <a:avLst/>
          </a:prstGeom>
          <a:noFill/>
          <a:ln w="12700">
            <a:noFill/>
            <a:miter lim="800000"/>
            <a:headEnd/>
            <a:tailEnd/>
          </a:ln>
          <a:effectLst/>
        </p:spPr>
        <p:txBody>
          <a:bodyPr lIns="90488" tIns="44450" rIns="90488" bIns="44450">
            <a:spAutoFit/>
          </a:bodyPr>
          <a:lstStyle/>
          <a:p>
            <a:pPr algn="ctr" defTabSz="762000">
              <a:lnSpc>
                <a:spcPct val="90000"/>
              </a:lnSpc>
            </a:pPr>
            <a:r>
              <a:rPr lang="en-US" sz="1800" b="1">
                <a:latin typeface="Arial" charset="0"/>
              </a:rPr>
              <a:t>Brand potential</a:t>
            </a:r>
          </a:p>
        </p:txBody>
      </p:sp>
      <p:sp>
        <p:nvSpPr>
          <p:cNvPr id="6165" name="Rectangle 21"/>
          <p:cNvSpPr>
            <a:spLocks noChangeArrowheads="1"/>
          </p:cNvSpPr>
          <p:nvPr/>
        </p:nvSpPr>
        <p:spPr bwMode="auto">
          <a:xfrm>
            <a:off x="2155825" y="3944938"/>
            <a:ext cx="1293813" cy="349250"/>
          </a:xfrm>
          <a:prstGeom prst="rect">
            <a:avLst/>
          </a:prstGeom>
          <a:noFill/>
          <a:ln w="12700">
            <a:noFill/>
            <a:miter lim="800000"/>
            <a:headEnd/>
            <a:tailEnd/>
          </a:ln>
          <a:effectLst/>
        </p:spPr>
        <p:txBody>
          <a:bodyPr lIns="90488" tIns="44450" rIns="90488" bIns="44450">
            <a:spAutoFit/>
          </a:bodyPr>
          <a:lstStyle/>
          <a:p>
            <a:pPr algn="ctr" defTabSz="762000">
              <a:lnSpc>
                <a:spcPct val="90000"/>
              </a:lnSpc>
            </a:pPr>
            <a:r>
              <a:rPr lang="en-US" sz="1800" b="1">
                <a:latin typeface="Arial" charset="0"/>
              </a:rPr>
              <a:t>Delivery</a:t>
            </a:r>
          </a:p>
        </p:txBody>
      </p:sp>
      <p:sp>
        <p:nvSpPr>
          <p:cNvPr id="6166" name="Rectangle 22"/>
          <p:cNvSpPr>
            <a:spLocks noChangeArrowheads="1"/>
          </p:cNvSpPr>
          <p:nvPr/>
        </p:nvSpPr>
        <p:spPr bwMode="auto">
          <a:xfrm>
            <a:off x="3222625" y="1947863"/>
            <a:ext cx="1624013" cy="1092200"/>
          </a:xfrm>
          <a:prstGeom prst="rect">
            <a:avLst/>
          </a:prstGeom>
          <a:noFill/>
          <a:ln w="12700">
            <a:noFill/>
            <a:miter lim="800000"/>
            <a:headEnd/>
            <a:tailEnd/>
          </a:ln>
          <a:effectLst/>
        </p:spPr>
        <p:txBody>
          <a:bodyPr lIns="90488" tIns="44450" rIns="90488" bIns="44450">
            <a:spAutoFit/>
          </a:bodyPr>
          <a:lstStyle/>
          <a:p>
            <a:pPr defTabSz="762000">
              <a:lnSpc>
                <a:spcPct val="90000"/>
              </a:lnSpc>
            </a:pPr>
            <a:r>
              <a:rPr lang="en-US" sz="1800" b="1">
                <a:latin typeface="Arial" charset="0"/>
              </a:rPr>
              <a:t>         Brand</a:t>
            </a:r>
          </a:p>
          <a:p>
            <a:pPr defTabSz="762000">
              <a:lnSpc>
                <a:spcPct val="90000"/>
              </a:lnSpc>
            </a:pPr>
            <a:r>
              <a:rPr lang="en-US" sz="1800" b="1">
                <a:latin typeface="Arial" charset="0"/>
              </a:rPr>
              <a:t>      name</a:t>
            </a:r>
          </a:p>
          <a:p>
            <a:pPr defTabSz="762000">
              <a:lnSpc>
                <a:spcPct val="90000"/>
              </a:lnSpc>
            </a:pPr>
            <a:r>
              <a:rPr lang="en-US" sz="1800" b="1">
                <a:latin typeface="Arial" charset="0"/>
              </a:rPr>
              <a:t>    and</a:t>
            </a:r>
          </a:p>
          <a:p>
            <a:pPr defTabSz="762000">
              <a:lnSpc>
                <a:spcPct val="90000"/>
              </a:lnSpc>
            </a:pPr>
            <a:r>
              <a:rPr lang="en-US" sz="1800" b="1">
                <a:latin typeface="Arial" charset="0"/>
              </a:rPr>
              <a:t>images</a:t>
            </a:r>
          </a:p>
        </p:txBody>
      </p:sp>
      <p:sp>
        <p:nvSpPr>
          <p:cNvPr id="6167" name="Rectangle 23"/>
          <p:cNvSpPr>
            <a:spLocks noChangeArrowheads="1"/>
          </p:cNvSpPr>
          <p:nvPr/>
        </p:nvSpPr>
        <p:spPr bwMode="auto">
          <a:xfrm>
            <a:off x="4562475" y="2335213"/>
            <a:ext cx="1293813" cy="349250"/>
          </a:xfrm>
          <a:prstGeom prst="rect">
            <a:avLst/>
          </a:prstGeom>
          <a:noFill/>
          <a:ln w="12700">
            <a:noFill/>
            <a:miter lim="800000"/>
            <a:headEnd/>
            <a:tailEnd/>
          </a:ln>
          <a:effectLst/>
        </p:spPr>
        <p:txBody>
          <a:bodyPr lIns="90488" tIns="44450" rIns="90488" bIns="44450">
            <a:spAutoFit/>
          </a:bodyPr>
          <a:lstStyle/>
          <a:p>
            <a:pPr algn="ctr" defTabSz="762000">
              <a:lnSpc>
                <a:spcPct val="90000"/>
              </a:lnSpc>
            </a:pPr>
            <a:r>
              <a:rPr lang="en-US" sz="1800" b="1">
                <a:latin typeface="Arial" charset="0"/>
              </a:rPr>
              <a:t>Service</a:t>
            </a:r>
          </a:p>
        </p:txBody>
      </p:sp>
      <p:sp>
        <p:nvSpPr>
          <p:cNvPr id="6168" name="Rectangle 24"/>
          <p:cNvSpPr>
            <a:spLocks noChangeArrowheads="1"/>
          </p:cNvSpPr>
          <p:nvPr/>
        </p:nvSpPr>
        <p:spPr bwMode="auto">
          <a:xfrm>
            <a:off x="5476875" y="3884613"/>
            <a:ext cx="1544638" cy="349250"/>
          </a:xfrm>
          <a:prstGeom prst="rect">
            <a:avLst/>
          </a:prstGeom>
          <a:noFill/>
          <a:ln w="12700">
            <a:noFill/>
            <a:miter lim="800000"/>
            <a:headEnd/>
            <a:tailEnd/>
          </a:ln>
          <a:effectLst/>
        </p:spPr>
        <p:txBody>
          <a:bodyPr lIns="90488" tIns="44450" rIns="90488" bIns="44450">
            <a:spAutoFit/>
          </a:bodyPr>
          <a:lstStyle/>
          <a:p>
            <a:pPr algn="ctr" defTabSz="762000">
              <a:lnSpc>
                <a:spcPct val="90000"/>
              </a:lnSpc>
            </a:pPr>
            <a:r>
              <a:rPr lang="en-US" sz="1800" b="1">
                <a:latin typeface="Arial" charset="0"/>
              </a:rPr>
              <a:t>Guarantees</a:t>
            </a:r>
          </a:p>
        </p:txBody>
      </p:sp>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7200900" y="6629400"/>
            <a:ext cx="1905000" cy="228600"/>
          </a:xfrm>
          <a:prstGeom prst="rect">
            <a:avLst/>
          </a:prstGeom>
          <a:noFill/>
          <a:ln w="12700">
            <a:noFill/>
            <a:miter lim="800000"/>
            <a:headEnd/>
            <a:tailEnd/>
          </a:ln>
          <a:effectLst/>
        </p:spPr>
        <p:txBody>
          <a:bodyPr wrap="none" lIns="90488" tIns="44450" rIns="90488" bIns="44450" anchor="ctr"/>
          <a:lstStyle/>
          <a:p>
            <a:pPr algn="r"/>
            <a:r>
              <a:rPr lang="en-US" sz="1000">
                <a:latin typeface="Arial" charset="0"/>
              </a:rPr>
              <a:t>3</a:t>
            </a:r>
          </a:p>
        </p:txBody>
      </p:sp>
      <p:sp>
        <p:nvSpPr>
          <p:cNvPr id="8195" name="Rectangle 3"/>
          <p:cNvSpPr>
            <a:spLocks noChangeArrowheads="1"/>
          </p:cNvSpPr>
          <p:nvPr/>
        </p:nvSpPr>
        <p:spPr bwMode="auto">
          <a:xfrm>
            <a:off x="0" y="6629400"/>
            <a:ext cx="4213225" cy="227013"/>
          </a:xfrm>
          <a:prstGeom prst="rect">
            <a:avLst/>
          </a:prstGeom>
          <a:noFill/>
          <a:ln w="12700">
            <a:noFill/>
            <a:miter lim="800000"/>
            <a:headEnd/>
            <a:tailEnd/>
          </a:ln>
          <a:effectLst/>
        </p:spPr>
        <p:txBody>
          <a:bodyPr wrap="none" lIns="90488" tIns="44450" rIns="90488" bIns="44450" anchor="ctr"/>
          <a:lstStyle/>
          <a:p>
            <a:pPr algn="ctr"/>
            <a:r>
              <a:rPr lang="en-US" sz="1000">
                <a:latin typeface="Arial" charset="0"/>
              </a:rPr>
              <a:t>D Jobber, Principles and Practice of Marketing, © 1998 McGraw-Hill</a:t>
            </a:r>
          </a:p>
        </p:txBody>
      </p:sp>
      <p:sp>
        <p:nvSpPr>
          <p:cNvPr id="8196" name="Line 4"/>
          <p:cNvSpPr>
            <a:spLocks noChangeShapeType="1"/>
          </p:cNvSpPr>
          <p:nvPr/>
        </p:nvSpPr>
        <p:spPr bwMode="auto">
          <a:xfrm>
            <a:off x="4572000" y="3467100"/>
            <a:ext cx="0" cy="1439863"/>
          </a:xfrm>
          <a:prstGeom prst="line">
            <a:avLst/>
          </a:prstGeom>
          <a:noFill/>
          <a:ln w="25400">
            <a:solidFill>
              <a:schemeClr val="accent2"/>
            </a:solidFill>
            <a:round/>
            <a:headEnd/>
            <a:tailEnd type="triangle" w="med" len="med"/>
          </a:ln>
          <a:effectLst/>
        </p:spPr>
        <p:txBody>
          <a:bodyPr wrap="none" anchor="ctr"/>
          <a:lstStyle/>
          <a:p>
            <a:endParaRPr lang="en-US"/>
          </a:p>
        </p:txBody>
      </p:sp>
      <p:grpSp>
        <p:nvGrpSpPr>
          <p:cNvPr id="8200" name="Group 8"/>
          <p:cNvGrpSpPr>
            <a:grpSpLocks/>
          </p:cNvGrpSpPr>
          <p:nvPr/>
        </p:nvGrpSpPr>
        <p:grpSpPr bwMode="auto">
          <a:xfrm>
            <a:off x="4584700" y="2147888"/>
            <a:ext cx="2082800" cy="2536825"/>
            <a:chOff x="2888" y="1353"/>
            <a:chExt cx="1312" cy="1598"/>
          </a:xfrm>
        </p:grpSpPr>
        <p:sp>
          <p:nvSpPr>
            <p:cNvPr id="8197" name="Line 5"/>
            <p:cNvSpPr>
              <a:spLocks noChangeShapeType="1"/>
            </p:cNvSpPr>
            <p:nvPr/>
          </p:nvSpPr>
          <p:spPr bwMode="auto">
            <a:xfrm>
              <a:off x="2888" y="2172"/>
              <a:ext cx="1004" cy="779"/>
            </a:xfrm>
            <a:prstGeom prst="line">
              <a:avLst/>
            </a:prstGeom>
            <a:noFill/>
            <a:ln w="25400">
              <a:solidFill>
                <a:schemeClr val="accent2"/>
              </a:solidFill>
              <a:round/>
              <a:headEnd/>
              <a:tailEnd type="triangle" w="med" len="med"/>
            </a:ln>
            <a:effectLst/>
          </p:spPr>
          <p:txBody>
            <a:bodyPr wrap="none" anchor="ctr"/>
            <a:lstStyle/>
            <a:p>
              <a:endParaRPr lang="en-US"/>
            </a:p>
          </p:txBody>
        </p:sp>
        <p:sp>
          <p:nvSpPr>
            <p:cNvPr id="8198" name="Line 6"/>
            <p:cNvSpPr>
              <a:spLocks noChangeShapeType="1"/>
            </p:cNvSpPr>
            <p:nvPr/>
          </p:nvSpPr>
          <p:spPr bwMode="auto">
            <a:xfrm flipV="1">
              <a:off x="2888" y="2043"/>
              <a:ext cx="1312" cy="129"/>
            </a:xfrm>
            <a:prstGeom prst="line">
              <a:avLst/>
            </a:prstGeom>
            <a:noFill/>
            <a:ln w="25400">
              <a:solidFill>
                <a:schemeClr val="accent2"/>
              </a:solidFill>
              <a:round/>
              <a:headEnd/>
              <a:tailEnd type="triangle" w="med" len="med"/>
            </a:ln>
            <a:effectLst/>
          </p:spPr>
          <p:txBody>
            <a:bodyPr wrap="none" anchor="ctr"/>
            <a:lstStyle/>
            <a:p>
              <a:endParaRPr lang="en-US"/>
            </a:p>
          </p:txBody>
        </p:sp>
        <p:sp>
          <p:nvSpPr>
            <p:cNvPr id="8199" name="Line 7"/>
            <p:cNvSpPr>
              <a:spLocks noChangeShapeType="1"/>
            </p:cNvSpPr>
            <p:nvPr/>
          </p:nvSpPr>
          <p:spPr bwMode="auto">
            <a:xfrm flipV="1">
              <a:off x="2888" y="1353"/>
              <a:ext cx="637" cy="819"/>
            </a:xfrm>
            <a:prstGeom prst="line">
              <a:avLst/>
            </a:prstGeom>
            <a:noFill/>
            <a:ln w="25400">
              <a:solidFill>
                <a:schemeClr val="accent2"/>
              </a:solidFill>
              <a:round/>
              <a:headEnd/>
              <a:tailEnd type="triangle" w="med" len="med"/>
            </a:ln>
            <a:effectLst/>
          </p:spPr>
          <p:txBody>
            <a:bodyPr wrap="none" anchor="ctr"/>
            <a:lstStyle/>
            <a:p>
              <a:endParaRPr lang="en-US"/>
            </a:p>
          </p:txBody>
        </p:sp>
      </p:grpSp>
      <p:grpSp>
        <p:nvGrpSpPr>
          <p:cNvPr id="8204" name="Group 12"/>
          <p:cNvGrpSpPr>
            <a:grpSpLocks/>
          </p:cNvGrpSpPr>
          <p:nvPr/>
        </p:nvGrpSpPr>
        <p:grpSpPr bwMode="auto">
          <a:xfrm>
            <a:off x="2451100" y="2141538"/>
            <a:ext cx="2133600" cy="2536825"/>
            <a:chOff x="1544" y="1349"/>
            <a:chExt cx="1344" cy="1598"/>
          </a:xfrm>
        </p:grpSpPr>
        <p:sp>
          <p:nvSpPr>
            <p:cNvPr id="8201" name="Line 9"/>
            <p:cNvSpPr>
              <a:spLocks noChangeShapeType="1"/>
            </p:cNvSpPr>
            <p:nvPr/>
          </p:nvSpPr>
          <p:spPr bwMode="auto">
            <a:xfrm flipH="1">
              <a:off x="1852" y="2168"/>
              <a:ext cx="1036" cy="779"/>
            </a:xfrm>
            <a:prstGeom prst="line">
              <a:avLst/>
            </a:prstGeom>
            <a:noFill/>
            <a:ln w="25400">
              <a:solidFill>
                <a:schemeClr val="accent2"/>
              </a:solidFill>
              <a:round/>
              <a:headEnd/>
              <a:tailEnd type="triangle" w="med" len="med"/>
            </a:ln>
            <a:effectLst/>
          </p:spPr>
          <p:txBody>
            <a:bodyPr wrap="none" anchor="ctr"/>
            <a:lstStyle/>
            <a:p>
              <a:endParaRPr lang="en-US"/>
            </a:p>
          </p:txBody>
        </p:sp>
        <p:sp>
          <p:nvSpPr>
            <p:cNvPr id="8202" name="Line 10"/>
            <p:cNvSpPr>
              <a:spLocks noChangeShapeType="1"/>
            </p:cNvSpPr>
            <p:nvPr/>
          </p:nvSpPr>
          <p:spPr bwMode="auto">
            <a:xfrm flipH="1" flipV="1">
              <a:off x="1544" y="2039"/>
              <a:ext cx="1344" cy="129"/>
            </a:xfrm>
            <a:prstGeom prst="line">
              <a:avLst/>
            </a:prstGeom>
            <a:noFill/>
            <a:ln w="25400">
              <a:solidFill>
                <a:schemeClr val="accent2"/>
              </a:solidFill>
              <a:round/>
              <a:headEnd/>
              <a:tailEnd type="triangle" w="med" len="med"/>
            </a:ln>
            <a:effectLst/>
          </p:spPr>
          <p:txBody>
            <a:bodyPr wrap="none" anchor="ctr"/>
            <a:lstStyle/>
            <a:p>
              <a:endParaRPr lang="en-US"/>
            </a:p>
          </p:txBody>
        </p:sp>
        <p:sp>
          <p:nvSpPr>
            <p:cNvPr id="8203" name="Line 11"/>
            <p:cNvSpPr>
              <a:spLocks noChangeShapeType="1"/>
            </p:cNvSpPr>
            <p:nvPr/>
          </p:nvSpPr>
          <p:spPr bwMode="auto">
            <a:xfrm flipH="1" flipV="1">
              <a:off x="2219" y="1349"/>
              <a:ext cx="669" cy="819"/>
            </a:xfrm>
            <a:prstGeom prst="line">
              <a:avLst/>
            </a:prstGeom>
            <a:noFill/>
            <a:ln w="25400">
              <a:solidFill>
                <a:schemeClr val="accent2"/>
              </a:solidFill>
              <a:round/>
              <a:headEnd/>
              <a:tailEnd type="triangle" w="med" len="med"/>
            </a:ln>
            <a:effectLst/>
          </p:spPr>
          <p:txBody>
            <a:bodyPr wrap="none" anchor="ctr"/>
            <a:lstStyle/>
            <a:p>
              <a:endParaRPr lang="en-US"/>
            </a:p>
          </p:txBody>
        </p:sp>
      </p:grpSp>
      <p:sp>
        <p:nvSpPr>
          <p:cNvPr id="8205" name="Rectangle 13"/>
          <p:cNvSpPr>
            <a:spLocks noGrp="1" noChangeArrowheads="1"/>
          </p:cNvSpPr>
          <p:nvPr>
            <p:ph type="title"/>
          </p:nvPr>
        </p:nvSpPr>
        <p:spPr>
          <a:noFill/>
          <a:ln/>
        </p:spPr>
        <p:txBody>
          <a:bodyPr/>
          <a:lstStyle/>
          <a:p>
            <a:r>
              <a:rPr lang="en-US" dirty="0"/>
              <a:t>Building successful </a:t>
            </a:r>
            <a:r>
              <a:rPr lang="en-US" dirty="0" smtClean="0"/>
              <a:t>brands</a:t>
            </a:r>
            <a:br>
              <a:rPr lang="en-US" dirty="0" smtClean="0"/>
            </a:br>
            <a:r>
              <a:rPr lang="en-US" dirty="0" err="1" smtClean="0"/>
              <a:t>Krimi</a:t>
            </a:r>
            <a:r>
              <a:rPr lang="en-US" dirty="0" smtClean="0"/>
              <a:t> I </a:t>
            </a:r>
            <a:r>
              <a:rPr lang="en-US" dirty="0" err="1" smtClean="0"/>
              <a:t>nje</a:t>
            </a:r>
            <a:r>
              <a:rPr lang="en-US" dirty="0" smtClean="0"/>
              <a:t> Brandi </a:t>
            </a:r>
            <a:r>
              <a:rPr lang="en-US" dirty="0" err="1" smtClean="0"/>
              <a:t>te</a:t>
            </a:r>
            <a:r>
              <a:rPr lang="en-US" dirty="0" smtClean="0"/>
              <a:t> </a:t>
            </a:r>
            <a:r>
              <a:rPr lang="en-US" dirty="0" err="1" smtClean="0"/>
              <a:t>sukseshem</a:t>
            </a:r>
            <a:endParaRPr lang="en-US" dirty="0"/>
          </a:p>
        </p:txBody>
      </p:sp>
      <p:sp>
        <p:nvSpPr>
          <p:cNvPr id="8206" name="Oval 14"/>
          <p:cNvSpPr>
            <a:spLocks noChangeArrowheads="1"/>
          </p:cNvSpPr>
          <p:nvPr/>
        </p:nvSpPr>
        <p:spPr bwMode="auto">
          <a:xfrm>
            <a:off x="1912938" y="904875"/>
            <a:ext cx="1843087" cy="1439863"/>
          </a:xfrm>
          <a:prstGeom prst="ellipse">
            <a:avLst/>
          </a:prstGeom>
          <a:solidFill>
            <a:srgbClr val="FFFFCC"/>
          </a:solidFill>
          <a:ln w="25400">
            <a:solidFill>
              <a:schemeClr val="accent2"/>
            </a:solidFill>
            <a:round/>
            <a:headEnd/>
            <a:tailEnd/>
          </a:ln>
          <a:effectLst/>
        </p:spPr>
        <p:txBody>
          <a:bodyPr wrap="none" anchor="ctr"/>
          <a:lstStyle/>
          <a:p>
            <a:endParaRPr lang="en-US"/>
          </a:p>
        </p:txBody>
      </p:sp>
      <p:sp>
        <p:nvSpPr>
          <p:cNvPr id="8207" name="Rectangle 15"/>
          <p:cNvSpPr>
            <a:spLocks noChangeArrowheads="1"/>
          </p:cNvSpPr>
          <p:nvPr/>
        </p:nvSpPr>
        <p:spPr bwMode="auto">
          <a:xfrm>
            <a:off x="2381250" y="1470025"/>
            <a:ext cx="904875" cy="320675"/>
          </a:xfrm>
          <a:prstGeom prst="rect">
            <a:avLst/>
          </a:prstGeom>
          <a:noFill/>
          <a:ln w="12700">
            <a:noFill/>
            <a:miter lim="800000"/>
            <a:headEnd/>
            <a:tailEnd/>
          </a:ln>
          <a:effectLst/>
        </p:spPr>
        <p:txBody>
          <a:bodyPr wrap="none" lIns="90488" tIns="44450" rIns="90488" bIns="44450">
            <a:spAutoFit/>
          </a:bodyPr>
          <a:lstStyle/>
          <a:p>
            <a:pPr algn="ctr" defTabSz="762000">
              <a:lnSpc>
                <a:spcPct val="80000"/>
              </a:lnSpc>
            </a:pPr>
            <a:r>
              <a:rPr lang="en-US" sz="1800">
                <a:latin typeface="Arial" charset="0"/>
              </a:rPr>
              <a:t>Quality</a:t>
            </a:r>
          </a:p>
        </p:txBody>
      </p:sp>
      <p:grpSp>
        <p:nvGrpSpPr>
          <p:cNvPr id="8210" name="Group 18"/>
          <p:cNvGrpSpPr>
            <a:grpSpLocks/>
          </p:cNvGrpSpPr>
          <p:nvPr/>
        </p:nvGrpSpPr>
        <p:grpSpPr bwMode="auto">
          <a:xfrm>
            <a:off x="595313" y="2446338"/>
            <a:ext cx="1844675" cy="1439862"/>
            <a:chOff x="375" y="1541"/>
            <a:chExt cx="1162" cy="907"/>
          </a:xfrm>
        </p:grpSpPr>
        <p:sp>
          <p:nvSpPr>
            <p:cNvPr id="8208" name="Oval 16"/>
            <p:cNvSpPr>
              <a:spLocks noChangeArrowheads="1"/>
            </p:cNvSpPr>
            <p:nvPr/>
          </p:nvSpPr>
          <p:spPr bwMode="auto">
            <a:xfrm>
              <a:off x="376" y="1541"/>
              <a:ext cx="1161" cy="907"/>
            </a:xfrm>
            <a:prstGeom prst="ellipse">
              <a:avLst/>
            </a:prstGeom>
            <a:solidFill>
              <a:srgbClr val="FFFFCC"/>
            </a:solidFill>
            <a:ln w="25400">
              <a:solidFill>
                <a:schemeClr val="accent2"/>
              </a:solidFill>
              <a:round/>
              <a:headEnd/>
              <a:tailEnd/>
            </a:ln>
            <a:effectLst/>
          </p:spPr>
          <p:txBody>
            <a:bodyPr wrap="none" anchor="ctr"/>
            <a:lstStyle/>
            <a:p>
              <a:endParaRPr lang="en-US"/>
            </a:p>
          </p:txBody>
        </p:sp>
        <p:sp>
          <p:nvSpPr>
            <p:cNvPr id="8209" name="Rectangle 17"/>
            <p:cNvSpPr>
              <a:spLocks noChangeArrowheads="1"/>
            </p:cNvSpPr>
            <p:nvPr/>
          </p:nvSpPr>
          <p:spPr bwMode="auto">
            <a:xfrm>
              <a:off x="375" y="1825"/>
              <a:ext cx="1162" cy="340"/>
            </a:xfrm>
            <a:prstGeom prst="rect">
              <a:avLst/>
            </a:prstGeom>
            <a:noFill/>
            <a:ln w="12700">
              <a:noFill/>
              <a:miter lim="800000"/>
              <a:headEnd/>
              <a:tailEnd/>
            </a:ln>
            <a:effectLst/>
          </p:spPr>
          <p:txBody>
            <a:bodyPr wrap="none" lIns="90488" tIns="44450" rIns="90488" bIns="44450">
              <a:spAutoFit/>
            </a:bodyPr>
            <a:lstStyle/>
            <a:p>
              <a:pPr algn="ctr" defTabSz="762000">
                <a:lnSpc>
                  <a:spcPct val="80000"/>
                </a:lnSpc>
              </a:pPr>
              <a:r>
                <a:rPr lang="en-US" sz="1800">
                  <a:latin typeface="Arial" charset="0"/>
                </a:rPr>
                <a:t>Well-blended</a:t>
              </a:r>
              <a:br>
                <a:rPr lang="en-US" sz="1800">
                  <a:latin typeface="Arial" charset="0"/>
                </a:rPr>
              </a:br>
              <a:r>
                <a:rPr lang="en-US" sz="1800">
                  <a:latin typeface="Arial" charset="0"/>
                </a:rPr>
                <a:t>communications</a:t>
              </a:r>
            </a:p>
          </p:txBody>
        </p:sp>
      </p:grpSp>
      <p:sp>
        <p:nvSpPr>
          <p:cNvPr id="8211" name="Oval 19"/>
          <p:cNvSpPr>
            <a:spLocks noChangeArrowheads="1"/>
          </p:cNvSpPr>
          <p:nvPr/>
        </p:nvSpPr>
        <p:spPr bwMode="auto">
          <a:xfrm>
            <a:off x="1206500" y="4359275"/>
            <a:ext cx="1843088" cy="1439863"/>
          </a:xfrm>
          <a:prstGeom prst="ellipse">
            <a:avLst/>
          </a:prstGeom>
          <a:solidFill>
            <a:srgbClr val="FFFFCC"/>
          </a:solidFill>
          <a:ln w="25400">
            <a:solidFill>
              <a:schemeClr val="accent2"/>
            </a:solidFill>
            <a:round/>
            <a:headEnd/>
            <a:tailEnd/>
          </a:ln>
          <a:effectLst/>
        </p:spPr>
        <p:txBody>
          <a:bodyPr wrap="none" anchor="ctr"/>
          <a:lstStyle/>
          <a:p>
            <a:endParaRPr lang="en-US"/>
          </a:p>
        </p:txBody>
      </p:sp>
      <p:sp>
        <p:nvSpPr>
          <p:cNvPr id="8212" name="Rectangle 20"/>
          <p:cNvSpPr>
            <a:spLocks noChangeArrowheads="1"/>
          </p:cNvSpPr>
          <p:nvPr/>
        </p:nvSpPr>
        <p:spPr bwMode="auto">
          <a:xfrm>
            <a:off x="1522413" y="4924425"/>
            <a:ext cx="1209675" cy="320675"/>
          </a:xfrm>
          <a:prstGeom prst="rect">
            <a:avLst/>
          </a:prstGeom>
          <a:noFill/>
          <a:ln w="12700">
            <a:noFill/>
            <a:miter lim="800000"/>
            <a:headEnd/>
            <a:tailEnd/>
          </a:ln>
          <a:effectLst/>
        </p:spPr>
        <p:txBody>
          <a:bodyPr wrap="none" lIns="90488" tIns="44450" rIns="90488" bIns="44450">
            <a:spAutoFit/>
          </a:bodyPr>
          <a:lstStyle/>
          <a:p>
            <a:pPr algn="ctr" defTabSz="762000">
              <a:lnSpc>
                <a:spcPct val="80000"/>
              </a:lnSpc>
            </a:pPr>
            <a:r>
              <a:rPr lang="en-US" sz="1800">
                <a:latin typeface="Arial" charset="0"/>
              </a:rPr>
              <a:t>Being first</a:t>
            </a:r>
          </a:p>
        </p:txBody>
      </p:sp>
      <p:grpSp>
        <p:nvGrpSpPr>
          <p:cNvPr id="8215" name="Group 23"/>
          <p:cNvGrpSpPr>
            <a:grpSpLocks/>
          </p:cNvGrpSpPr>
          <p:nvPr/>
        </p:nvGrpSpPr>
        <p:grpSpPr bwMode="auto">
          <a:xfrm>
            <a:off x="3649663" y="4941888"/>
            <a:ext cx="1843087" cy="1439862"/>
            <a:chOff x="2299" y="3113"/>
            <a:chExt cx="1161" cy="907"/>
          </a:xfrm>
        </p:grpSpPr>
        <p:sp>
          <p:nvSpPr>
            <p:cNvPr id="8213" name="Oval 21"/>
            <p:cNvSpPr>
              <a:spLocks noChangeArrowheads="1"/>
            </p:cNvSpPr>
            <p:nvPr/>
          </p:nvSpPr>
          <p:spPr bwMode="auto">
            <a:xfrm>
              <a:off x="2299" y="3113"/>
              <a:ext cx="1161" cy="907"/>
            </a:xfrm>
            <a:prstGeom prst="ellipse">
              <a:avLst/>
            </a:prstGeom>
            <a:solidFill>
              <a:srgbClr val="FFFFCC"/>
            </a:solidFill>
            <a:ln w="25400">
              <a:solidFill>
                <a:schemeClr val="accent2"/>
              </a:solidFill>
              <a:round/>
              <a:headEnd/>
              <a:tailEnd/>
            </a:ln>
            <a:effectLst/>
          </p:spPr>
          <p:txBody>
            <a:bodyPr wrap="none" anchor="ctr"/>
            <a:lstStyle/>
            <a:p>
              <a:endParaRPr lang="en-US"/>
            </a:p>
          </p:txBody>
        </p:sp>
        <p:sp>
          <p:nvSpPr>
            <p:cNvPr id="8214" name="Rectangle 22"/>
            <p:cNvSpPr>
              <a:spLocks noChangeArrowheads="1"/>
            </p:cNvSpPr>
            <p:nvPr/>
          </p:nvSpPr>
          <p:spPr bwMode="auto">
            <a:xfrm>
              <a:off x="2502" y="3397"/>
              <a:ext cx="754" cy="340"/>
            </a:xfrm>
            <a:prstGeom prst="rect">
              <a:avLst/>
            </a:prstGeom>
            <a:noFill/>
            <a:ln w="12700">
              <a:noFill/>
              <a:miter lim="800000"/>
              <a:headEnd/>
              <a:tailEnd/>
            </a:ln>
            <a:effectLst/>
          </p:spPr>
          <p:txBody>
            <a:bodyPr wrap="none" lIns="90488" tIns="44450" rIns="90488" bIns="44450">
              <a:spAutoFit/>
            </a:bodyPr>
            <a:lstStyle/>
            <a:p>
              <a:pPr algn="ctr" defTabSz="762000">
                <a:lnSpc>
                  <a:spcPct val="80000"/>
                </a:lnSpc>
              </a:pPr>
              <a:r>
                <a:rPr lang="en-US" sz="1800">
                  <a:latin typeface="Arial" charset="0"/>
                </a:rPr>
                <a:t>Internal</a:t>
              </a:r>
              <a:br>
                <a:rPr lang="en-US" sz="1800">
                  <a:latin typeface="Arial" charset="0"/>
                </a:rPr>
              </a:br>
              <a:r>
                <a:rPr lang="en-US" sz="1800">
                  <a:latin typeface="Arial" charset="0"/>
                </a:rPr>
                <a:t>marketing</a:t>
              </a:r>
            </a:p>
          </p:txBody>
        </p:sp>
      </p:grpSp>
      <p:sp>
        <p:nvSpPr>
          <p:cNvPr id="8216" name="Oval 24"/>
          <p:cNvSpPr>
            <a:spLocks noChangeArrowheads="1"/>
          </p:cNvSpPr>
          <p:nvPr/>
        </p:nvSpPr>
        <p:spPr bwMode="auto">
          <a:xfrm>
            <a:off x="6727825" y="2446338"/>
            <a:ext cx="1843088" cy="1439862"/>
          </a:xfrm>
          <a:prstGeom prst="ellipse">
            <a:avLst/>
          </a:prstGeom>
          <a:solidFill>
            <a:srgbClr val="FFFFCC"/>
          </a:solidFill>
          <a:ln w="25400">
            <a:solidFill>
              <a:schemeClr val="accent2"/>
            </a:solidFill>
            <a:round/>
            <a:headEnd/>
            <a:tailEnd/>
          </a:ln>
          <a:effectLst/>
        </p:spPr>
        <p:txBody>
          <a:bodyPr wrap="none" anchor="ctr"/>
          <a:lstStyle/>
          <a:p>
            <a:endParaRPr lang="en-US"/>
          </a:p>
        </p:txBody>
      </p:sp>
      <p:sp>
        <p:nvSpPr>
          <p:cNvPr id="8217" name="Rectangle 25"/>
          <p:cNvSpPr>
            <a:spLocks noChangeArrowheads="1"/>
          </p:cNvSpPr>
          <p:nvPr/>
        </p:nvSpPr>
        <p:spPr bwMode="auto">
          <a:xfrm>
            <a:off x="6859588" y="3011488"/>
            <a:ext cx="1577975" cy="320675"/>
          </a:xfrm>
          <a:prstGeom prst="rect">
            <a:avLst/>
          </a:prstGeom>
          <a:noFill/>
          <a:ln w="12700">
            <a:noFill/>
            <a:miter lim="800000"/>
            <a:headEnd/>
            <a:tailEnd/>
          </a:ln>
          <a:effectLst/>
        </p:spPr>
        <p:txBody>
          <a:bodyPr wrap="none" lIns="90488" tIns="44450" rIns="90488" bIns="44450">
            <a:spAutoFit/>
          </a:bodyPr>
          <a:lstStyle/>
          <a:p>
            <a:pPr algn="ctr" defTabSz="762000">
              <a:lnSpc>
                <a:spcPct val="80000"/>
              </a:lnSpc>
            </a:pPr>
            <a:r>
              <a:rPr lang="en-US" sz="1800">
                <a:latin typeface="Arial" charset="0"/>
              </a:rPr>
              <a:t>Repositioning</a:t>
            </a:r>
          </a:p>
        </p:txBody>
      </p:sp>
      <p:sp>
        <p:nvSpPr>
          <p:cNvPr id="8218" name="Oval 26"/>
          <p:cNvSpPr>
            <a:spLocks noChangeArrowheads="1"/>
          </p:cNvSpPr>
          <p:nvPr/>
        </p:nvSpPr>
        <p:spPr bwMode="auto">
          <a:xfrm>
            <a:off x="5354638" y="904875"/>
            <a:ext cx="1843087" cy="1439863"/>
          </a:xfrm>
          <a:prstGeom prst="ellipse">
            <a:avLst/>
          </a:prstGeom>
          <a:solidFill>
            <a:srgbClr val="FFFFCC"/>
          </a:solidFill>
          <a:ln w="25400">
            <a:solidFill>
              <a:schemeClr val="accent2"/>
            </a:solidFill>
            <a:round/>
            <a:headEnd/>
            <a:tailEnd/>
          </a:ln>
          <a:effectLst/>
        </p:spPr>
        <p:txBody>
          <a:bodyPr wrap="none" anchor="ctr"/>
          <a:lstStyle/>
          <a:p>
            <a:endParaRPr lang="en-US"/>
          </a:p>
        </p:txBody>
      </p:sp>
      <p:sp>
        <p:nvSpPr>
          <p:cNvPr id="8219" name="Rectangle 27"/>
          <p:cNvSpPr>
            <a:spLocks noChangeArrowheads="1"/>
          </p:cNvSpPr>
          <p:nvPr/>
        </p:nvSpPr>
        <p:spPr bwMode="auto">
          <a:xfrm>
            <a:off x="5619750" y="1457325"/>
            <a:ext cx="1311275" cy="320675"/>
          </a:xfrm>
          <a:prstGeom prst="rect">
            <a:avLst/>
          </a:prstGeom>
          <a:noFill/>
          <a:ln w="12700">
            <a:noFill/>
            <a:miter lim="800000"/>
            <a:headEnd/>
            <a:tailEnd/>
          </a:ln>
          <a:effectLst/>
        </p:spPr>
        <p:txBody>
          <a:bodyPr wrap="none" lIns="90488" tIns="44450" rIns="90488" bIns="44450">
            <a:spAutoFit/>
          </a:bodyPr>
          <a:lstStyle/>
          <a:p>
            <a:pPr algn="ctr" defTabSz="762000">
              <a:lnSpc>
                <a:spcPct val="80000"/>
              </a:lnSpc>
            </a:pPr>
            <a:r>
              <a:rPr lang="en-US" sz="1800">
                <a:latin typeface="Arial" charset="0"/>
              </a:rPr>
              <a:t>Positioning</a:t>
            </a:r>
          </a:p>
        </p:txBody>
      </p:sp>
      <p:grpSp>
        <p:nvGrpSpPr>
          <p:cNvPr id="8222" name="Group 30"/>
          <p:cNvGrpSpPr>
            <a:grpSpLocks/>
          </p:cNvGrpSpPr>
          <p:nvPr/>
        </p:nvGrpSpPr>
        <p:grpSpPr bwMode="auto">
          <a:xfrm>
            <a:off x="6057900" y="4359275"/>
            <a:ext cx="1843088" cy="1439863"/>
            <a:chOff x="3816" y="2746"/>
            <a:chExt cx="1161" cy="907"/>
          </a:xfrm>
        </p:grpSpPr>
        <p:sp>
          <p:nvSpPr>
            <p:cNvPr id="8220" name="Oval 28"/>
            <p:cNvSpPr>
              <a:spLocks noChangeArrowheads="1"/>
            </p:cNvSpPr>
            <p:nvPr/>
          </p:nvSpPr>
          <p:spPr bwMode="auto">
            <a:xfrm>
              <a:off x="3816" y="2746"/>
              <a:ext cx="1161" cy="907"/>
            </a:xfrm>
            <a:prstGeom prst="ellipse">
              <a:avLst/>
            </a:prstGeom>
            <a:solidFill>
              <a:srgbClr val="FFFFCC"/>
            </a:solidFill>
            <a:ln w="25400">
              <a:solidFill>
                <a:schemeClr val="accent2"/>
              </a:solidFill>
              <a:round/>
              <a:headEnd/>
              <a:tailEnd/>
            </a:ln>
            <a:effectLst/>
          </p:spPr>
          <p:txBody>
            <a:bodyPr wrap="none" anchor="ctr"/>
            <a:lstStyle/>
            <a:p>
              <a:endParaRPr lang="en-US"/>
            </a:p>
          </p:txBody>
        </p:sp>
        <p:sp>
          <p:nvSpPr>
            <p:cNvPr id="8221" name="Rectangle 29"/>
            <p:cNvSpPr>
              <a:spLocks noChangeArrowheads="1"/>
            </p:cNvSpPr>
            <p:nvPr/>
          </p:nvSpPr>
          <p:spPr bwMode="auto">
            <a:xfrm>
              <a:off x="3967" y="3030"/>
              <a:ext cx="858" cy="340"/>
            </a:xfrm>
            <a:prstGeom prst="rect">
              <a:avLst/>
            </a:prstGeom>
            <a:noFill/>
            <a:ln w="12700">
              <a:noFill/>
              <a:miter lim="800000"/>
              <a:headEnd/>
              <a:tailEnd/>
            </a:ln>
            <a:effectLst/>
          </p:spPr>
          <p:txBody>
            <a:bodyPr wrap="none" lIns="90488" tIns="44450" rIns="90488" bIns="44450">
              <a:spAutoFit/>
            </a:bodyPr>
            <a:lstStyle/>
            <a:p>
              <a:pPr algn="ctr" defTabSz="762000">
                <a:lnSpc>
                  <a:spcPct val="80000"/>
                </a:lnSpc>
              </a:pPr>
              <a:r>
                <a:rPr lang="en-US" sz="1800">
                  <a:latin typeface="Arial" charset="0"/>
                </a:rPr>
                <a:t>Long-term</a:t>
              </a:r>
              <a:br>
                <a:rPr lang="en-US" sz="1800">
                  <a:latin typeface="Arial" charset="0"/>
                </a:rPr>
              </a:br>
              <a:r>
                <a:rPr lang="en-US" sz="1800">
                  <a:latin typeface="Arial" charset="0"/>
                </a:rPr>
                <a:t>perspective</a:t>
              </a:r>
            </a:p>
          </p:txBody>
        </p:sp>
      </p:grpSp>
      <p:sp>
        <p:nvSpPr>
          <p:cNvPr id="8223" name="Rectangle 31"/>
          <p:cNvSpPr>
            <a:spLocks noChangeArrowheads="1"/>
          </p:cNvSpPr>
          <p:nvPr/>
        </p:nvSpPr>
        <p:spPr bwMode="auto">
          <a:xfrm>
            <a:off x="3448050" y="2733675"/>
            <a:ext cx="2249488" cy="1392238"/>
          </a:xfrm>
          <a:prstGeom prst="rect">
            <a:avLst/>
          </a:prstGeom>
          <a:solidFill>
            <a:srgbClr val="FFFFCC"/>
          </a:solidFill>
          <a:ln w="25400">
            <a:solidFill>
              <a:schemeClr val="accent2"/>
            </a:solidFill>
            <a:miter lim="800000"/>
            <a:headEnd/>
            <a:tailEnd/>
          </a:ln>
          <a:effectLst/>
        </p:spPr>
        <p:txBody>
          <a:bodyPr wrap="none" anchor="ctr"/>
          <a:lstStyle/>
          <a:p>
            <a:endParaRPr lang="en-US"/>
          </a:p>
        </p:txBody>
      </p:sp>
      <p:sp>
        <p:nvSpPr>
          <p:cNvPr id="8224" name="Rectangle 32"/>
          <p:cNvSpPr>
            <a:spLocks noChangeArrowheads="1"/>
          </p:cNvSpPr>
          <p:nvPr/>
        </p:nvSpPr>
        <p:spPr bwMode="auto">
          <a:xfrm>
            <a:off x="3884613" y="3013075"/>
            <a:ext cx="1374775" cy="831850"/>
          </a:xfrm>
          <a:prstGeom prst="rect">
            <a:avLst/>
          </a:prstGeom>
          <a:noFill/>
          <a:ln w="12700">
            <a:noFill/>
            <a:miter lim="800000"/>
            <a:headEnd/>
            <a:tailEnd/>
          </a:ln>
          <a:effectLst/>
        </p:spPr>
        <p:txBody>
          <a:bodyPr wrap="none" lIns="90488" tIns="44450" rIns="90488" bIns="44450">
            <a:spAutoFit/>
          </a:bodyPr>
          <a:lstStyle/>
          <a:p>
            <a:pPr algn="ctr" defTabSz="762000"/>
            <a:r>
              <a:rPr lang="en-US" b="1">
                <a:latin typeface="Arial" charset="0"/>
              </a:rPr>
              <a:t>Brand</a:t>
            </a:r>
            <a:br>
              <a:rPr lang="en-US" b="1">
                <a:latin typeface="Arial" charset="0"/>
              </a:rPr>
            </a:br>
            <a:r>
              <a:rPr lang="en-US" b="1">
                <a:latin typeface="Arial" charset="0"/>
              </a:rPr>
              <a:t>building</a:t>
            </a:r>
          </a:p>
        </p:txBody>
      </p:sp>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Krimi</a:t>
            </a:r>
            <a:r>
              <a:rPr lang="en-US" dirty="0" smtClean="0"/>
              <a:t> I </a:t>
            </a:r>
            <a:r>
              <a:rPr lang="en-US" dirty="0" err="1" smtClean="0"/>
              <a:t>nje</a:t>
            </a:r>
            <a:r>
              <a:rPr lang="en-US" dirty="0" smtClean="0"/>
              <a:t> </a:t>
            </a:r>
            <a:r>
              <a:rPr lang="en-US" dirty="0" err="1" smtClean="0"/>
              <a:t>brandi</a:t>
            </a:r>
            <a:r>
              <a:rPr lang="en-US" dirty="0" smtClean="0"/>
              <a:t> </a:t>
            </a:r>
            <a:r>
              <a:rPr lang="en-US" dirty="0" err="1" smtClean="0"/>
              <a:t>te</a:t>
            </a:r>
            <a:r>
              <a:rPr lang="en-US" dirty="0" smtClean="0"/>
              <a:t> </a:t>
            </a:r>
            <a:r>
              <a:rPr lang="en-US" dirty="0" err="1" smtClean="0"/>
              <a:t>sukseshem</a:t>
            </a:r>
            <a:endParaRPr lang="en-US" dirty="0"/>
          </a:p>
        </p:txBody>
      </p:sp>
      <p:sp>
        <p:nvSpPr>
          <p:cNvPr id="4" name="Rectangle 3"/>
          <p:cNvSpPr/>
          <p:nvPr/>
        </p:nvSpPr>
        <p:spPr>
          <a:xfrm>
            <a:off x="685800" y="1524000"/>
            <a:ext cx="7924800" cy="5755422"/>
          </a:xfrm>
          <a:prstGeom prst="rect">
            <a:avLst/>
          </a:prstGeom>
        </p:spPr>
        <p:txBody>
          <a:bodyPr wrap="square">
            <a:spAutoFit/>
          </a:bodyPr>
          <a:lstStyle/>
          <a:p>
            <a:pPr>
              <a:buFont typeface="Arial" pitchFamily="34" charset="0"/>
              <a:buChar char="•"/>
            </a:pPr>
            <a:r>
              <a:rPr lang="en-US" dirty="0" err="1" smtClean="0"/>
              <a:t>Kualiteti</a:t>
            </a:r>
            <a:r>
              <a:rPr lang="en-US" dirty="0" smtClean="0"/>
              <a:t> </a:t>
            </a:r>
          </a:p>
          <a:p>
            <a:r>
              <a:rPr lang="en-US" dirty="0" smtClean="0"/>
              <a:t> </a:t>
            </a:r>
            <a:r>
              <a:rPr lang="en-US" sz="1800" dirty="0" smtClean="0"/>
              <a:t>-</a:t>
            </a:r>
            <a:r>
              <a:rPr lang="en-US" sz="1800" dirty="0" err="1" smtClean="0"/>
              <a:t>vedimtare</a:t>
            </a:r>
            <a:r>
              <a:rPr lang="en-US" sz="1800" dirty="0" smtClean="0"/>
              <a:t> per </a:t>
            </a:r>
            <a:r>
              <a:rPr lang="en-US" sz="1800" dirty="0" err="1" smtClean="0"/>
              <a:t>formimn</a:t>
            </a:r>
            <a:r>
              <a:rPr lang="en-US" sz="1800" dirty="0" smtClean="0"/>
              <a:t> e </a:t>
            </a:r>
            <a:r>
              <a:rPr lang="en-US" sz="1800" dirty="0" err="1" smtClean="0"/>
              <a:t>nje</a:t>
            </a:r>
            <a:r>
              <a:rPr lang="en-US" sz="1800" dirty="0" smtClean="0"/>
              <a:t> </a:t>
            </a:r>
            <a:r>
              <a:rPr lang="en-US" sz="1800" dirty="0" err="1" smtClean="0"/>
              <a:t>bradi</a:t>
            </a:r>
            <a:r>
              <a:rPr lang="en-US" sz="1800" dirty="0" smtClean="0"/>
              <a:t> </a:t>
            </a:r>
            <a:r>
              <a:rPr lang="en-US" sz="1800" dirty="0" err="1" smtClean="0"/>
              <a:t>te</a:t>
            </a:r>
            <a:r>
              <a:rPr lang="en-US" sz="1800" dirty="0" smtClean="0"/>
              <a:t> mire, </a:t>
            </a:r>
            <a:r>
              <a:rPr lang="en-US" sz="1800" dirty="0" err="1" smtClean="0"/>
              <a:t>Vetura</a:t>
            </a:r>
            <a:r>
              <a:rPr lang="en-US" sz="1800" dirty="0" smtClean="0"/>
              <a:t> </a:t>
            </a:r>
            <a:r>
              <a:rPr lang="en-US" sz="1800" dirty="0" err="1" smtClean="0"/>
              <a:t>qe</a:t>
            </a:r>
            <a:r>
              <a:rPr lang="en-US" sz="1800" dirty="0" smtClean="0"/>
              <a:t> (s)  </a:t>
            </a:r>
          </a:p>
          <a:p>
            <a:r>
              <a:rPr lang="en-US" sz="1800" dirty="0" smtClean="0"/>
              <a:t>  </a:t>
            </a:r>
            <a:r>
              <a:rPr lang="en-US" sz="1800" dirty="0" err="1" smtClean="0"/>
              <a:t>funksion</a:t>
            </a:r>
            <a:r>
              <a:rPr lang="en-US" sz="1800" dirty="0" smtClean="0"/>
              <a:t>, </a:t>
            </a:r>
            <a:r>
              <a:rPr lang="en-US" sz="1800" dirty="0" err="1" smtClean="0"/>
              <a:t>Mejku</a:t>
            </a:r>
            <a:r>
              <a:rPr lang="en-US" sz="1800" dirty="0" smtClean="0"/>
              <a:t>/ </a:t>
            </a:r>
            <a:r>
              <a:rPr lang="en-US" sz="1800" dirty="0" err="1" smtClean="0"/>
              <a:t>Avokati</a:t>
            </a:r>
            <a:r>
              <a:rPr lang="en-US" sz="1800" dirty="0" smtClean="0"/>
              <a:t>/ </a:t>
            </a:r>
            <a:r>
              <a:rPr lang="en-US" sz="1800" dirty="0" err="1" smtClean="0"/>
              <a:t>Kshilltari</a:t>
            </a:r>
            <a:r>
              <a:rPr lang="en-US" sz="1800" dirty="0" smtClean="0"/>
              <a:t> </a:t>
            </a:r>
            <a:r>
              <a:rPr lang="en-US" sz="1800" dirty="0" err="1" smtClean="0"/>
              <a:t>qe</a:t>
            </a:r>
            <a:r>
              <a:rPr lang="en-US" sz="1800" dirty="0" smtClean="0"/>
              <a:t> (s) se </a:t>
            </a:r>
            <a:r>
              <a:rPr lang="en-US" sz="1800" dirty="0" err="1" smtClean="0"/>
              <a:t>mban</a:t>
            </a:r>
            <a:r>
              <a:rPr lang="en-US" sz="1800" dirty="0" smtClean="0"/>
              <a:t> </a:t>
            </a:r>
            <a:r>
              <a:rPr lang="en-US" sz="1800" dirty="0" err="1" smtClean="0"/>
              <a:t>prmtimin</a:t>
            </a:r>
            <a:endParaRPr lang="en-US" sz="1800" dirty="0" smtClean="0"/>
          </a:p>
          <a:p>
            <a:pPr>
              <a:buFont typeface="Arial" pitchFamily="34" charset="0"/>
              <a:buChar char="•"/>
            </a:pPr>
            <a:r>
              <a:rPr lang="en-US" dirty="0" err="1" smtClean="0"/>
              <a:t>Pozicionimi</a:t>
            </a:r>
            <a:endParaRPr lang="en-US" dirty="0" smtClean="0"/>
          </a:p>
          <a:p>
            <a:r>
              <a:rPr lang="en-US" dirty="0" smtClean="0"/>
              <a:t>  -</a:t>
            </a:r>
            <a:r>
              <a:rPr lang="en-US" sz="1800" dirty="0" smtClean="0"/>
              <a:t>In marketing, </a:t>
            </a:r>
            <a:r>
              <a:rPr lang="en-US" sz="1800" b="1" dirty="0" smtClean="0"/>
              <a:t>positioning</a:t>
            </a:r>
            <a:r>
              <a:rPr lang="en-US" sz="1800" dirty="0" smtClean="0"/>
              <a:t> has come to mean the process by which marketers try </a:t>
            </a:r>
          </a:p>
          <a:p>
            <a:r>
              <a:rPr lang="en-US" sz="1800" dirty="0" smtClean="0"/>
              <a:t>    to create an image or identity in the minds of their target market for </a:t>
            </a:r>
          </a:p>
          <a:p>
            <a:r>
              <a:rPr lang="en-US" sz="1800" dirty="0" smtClean="0"/>
              <a:t>    its product, brand, or organization.</a:t>
            </a:r>
          </a:p>
          <a:p>
            <a:r>
              <a:rPr lang="en-US" sz="1800" dirty="0" smtClean="0"/>
              <a:t>   - </a:t>
            </a:r>
            <a:r>
              <a:rPr lang="en-US" sz="1800" dirty="0" err="1" smtClean="0"/>
              <a:t>Në</a:t>
            </a:r>
            <a:r>
              <a:rPr lang="en-US" sz="1800" dirty="0" smtClean="0"/>
              <a:t> marketing, </a:t>
            </a:r>
            <a:r>
              <a:rPr lang="en-US" sz="1800" dirty="0" err="1" smtClean="0"/>
              <a:t>pozicionimi</a:t>
            </a:r>
            <a:r>
              <a:rPr lang="en-US" sz="1800" dirty="0" smtClean="0"/>
              <a:t> do </a:t>
            </a:r>
            <a:r>
              <a:rPr lang="en-US" sz="1800" dirty="0" err="1" smtClean="0"/>
              <a:t>të</a:t>
            </a:r>
            <a:r>
              <a:rPr lang="en-US" sz="1800" dirty="0" smtClean="0"/>
              <a:t> </a:t>
            </a:r>
            <a:r>
              <a:rPr lang="en-US" sz="1800" dirty="0" err="1" smtClean="0"/>
              <a:t>thotë</a:t>
            </a:r>
            <a:r>
              <a:rPr lang="en-US" sz="1800" dirty="0" smtClean="0"/>
              <a:t> </a:t>
            </a:r>
            <a:r>
              <a:rPr lang="en-US" sz="1800" dirty="0" err="1" smtClean="0"/>
              <a:t>proces</a:t>
            </a:r>
            <a:r>
              <a:rPr lang="en-US" sz="1800" dirty="0" smtClean="0"/>
              <a:t> me </a:t>
            </a:r>
            <a:r>
              <a:rPr lang="en-US" sz="1800" dirty="0" err="1" smtClean="0"/>
              <a:t>të</a:t>
            </a:r>
            <a:r>
              <a:rPr lang="en-US" sz="1800" dirty="0" smtClean="0"/>
              <a:t> </a:t>
            </a:r>
            <a:r>
              <a:rPr lang="en-US" sz="1800" dirty="0" err="1" smtClean="0"/>
              <a:t>cilin</a:t>
            </a:r>
            <a:r>
              <a:rPr lang="en-US" sz="1800" dirty="0" smtClean="0"/>
              <a:t> marketers </a:t>
            </a:r>
            <a:r>
              <a:rPr lang="en-US" sz="1800" dirty="0" err="1" smtClean="0"/>
              <a:t>përpiqen</a:t>
            </a:r>
            <a:r>
              <a:rPr lang="en-US" sz="1800" dirty="0" smtClean="0"/>
              <a:t> </a:t>
            </a:r>
            <a:r>
              <a:rPr lang="en-US" sz="1800" dirty="0" err="1" smtClean="0"/>
              <a:t>për</a:t>
            </a:r>
            <a:r>
              <a:rPr lang="en-US" sz="1800" dirty="0" smtClean="0"/>
              <a:t> </a:t>
            </a:r>
          </a:p>
          <a:p>
            <a:r>
              <a:rPr lang="en-US" sz="1800" dirty="0" smtClean="0"/>
              <a:t>     </a:t>
            </a:r>
            <a:r>
              <a:rPr lang="en-US" sz="1800" dirty="0" err="1" smtClean="0"/>
              <a:t>të</a:t>
            </a:r>
            <a:r>
              <a:rPr lang="en-US" sz="1800" dirty="0" smtClean="0"/>
              <a:t> </a:t>
            </a:r>
            <a:r>
              <a:rPr lang="en-US" sz="1800" dirty="0" err="1" smtClean="0"/>
              <a:t>krijuar</a:t>
            </a:r>
            <a:r>
              <a:rPr lang="en-US" sz="1800" dirty="0" smtClean="0"/>
              <a:t> </a:t>
            </a:r>
            <a:r>
              <a:rPr lang="en-US" sz="1800" dirty="0" err="1" smtClean="0"/>
              <a:t>një</a:t>
            </a:r>
            <a:r>
              <a:rPr lang="en-US" sz="1800" dirty="0" smtClean="0"/>
              <a:t> </a:t>
            </a:r>
            <a:r>
              <a:rPr lang="en-US" sz="1800" dirty="0" err="1" smtClean="0"/>
              <a:t>imazh</a:t>
            </a:r>
            <a:r>
              <a:rPr lang="en-US" sz="1800" dirty="0" smtClean="0"/>
              <a:t> </a:t>
            </a:r>
            <a:r>
              <a:rPr lang="en-US" sz="1800" dirty="0" err="1" smtClean="0"/>
              <a:t>apo</a:t>
            </a:r>
            <a:r>
              <a:rPr lang="en-US" sz="1800" dirty="0" smtClean="0"/>
              <a:t> </a:t>
            </a:r>
            <a:r>
              <a:rPr lang="en-US" sz="1800" dirty="0" err="1" smtClean="0"/>
              <a:t>identitetin</a:t>
            </a:r>
            <a:r>
              <a:rPr lang="en-US" sz="1800" dirty="0" smtClean="0"/>
              <a:t> </a:t>
            </a:r>
            <a:r>
              <a:rPr lang="en-US" sz="1800" dirty="0" err="1" smtClean="0"/>
              <a:t>në</a:t>
            </a:r>
            <a:r>
              <a:rPr lang="en-US" sz="1800" dirty="0" smtClean="0"/>
              <a:t> </a:t>
            </a:r>
            <a:r>
              <a:rPr lang="en-US" sz="1800" dirty="0" err="1" smtClean="0"/>
              <a:t>mendjet</a:t>
            </a:r>
            <a:r>
              <a:rPr lang="en-US" sz="1800" dirty="0" smtClean="0"/>
              <a:t> e </a:t>
            </a:r>
            <a:r>
              <a:rPr lang="en-US" sz="1800" dirty="0" err="1" smtClean="0"/>
              <a:t>tregut</a:t>
            </a:r>
            <a:r>
              <a:rPr lang="en-US" sz="1800" dirty="0" smtClean="0"/>
              <a:t> </a:t>
            </a:r>
            <a:r>
              <a:rPr lang="en-US" sz="1800" dirty="0" err="1" smtClean="0"/>
              <a:t>te</a:t>
            </a:r>
            <a:r>
              <a:rPr lang="en-US" sz="1800" dirty="0" smtClean="0"/>
              <a:t> </a:t>
            </a:r>
            <a:r>
              <a:rPr lang="en-US" sz="1800" dirty="0" err="1" smtClean="0"/>
              <a:t>synuar</a:t>
            </a:r>
            <a:r>
              <a:rPr lang="en-US" sz="1800" dirty="0" smtClean="0"/>
              <a:t> </a:t>
            </a:r>
            <a:r>
              <a:rPr lang="en-US" sz="1800" dirty="0" err="1" smtClean="0"/>
              <a:t>për</a:t>
            </a:r>
            <a:r>
              <a:rPr lang="en-US" sz="1800" dirty="0" smtClean="0"/>
              <a:t> </a:t>
            </a:r>
            <a:r>
              <a:rPr lang="en-US" sz="1800" dirty="0" err="1" smtClean="0"/>
              <a:t>prodhimin</a:t>
            </a:r>
            <a:r>
              <a:rPr lang="en-US" sz="1800" dirty="0" smtClean="0"/>
              <a:t> e </a:t>
            </a:r>
          </a:p>
          <a:p>
            <a:r>
              <a:rPr lang="en-US" sz="1800" dirty="0" smtClean="0"/>
              <a:t>     </a:t>
            </a:r>
            <a:r>
              <a:rPr lang="en-US" sz="1800" dirty="0" err="1" smtClean="0"/>
              <a:t>tij</a:t>
            </a:r>
            <a:r>
              <a:rPr lang="en-US" sz="1800" dirty="0" smtClean="0"/>
              <a:t>, </a:t>
            </a:r>
            <a:r>
              <a:rPr lang="en-US" sz="1800" dirty="0" err="1" smtClean="0"/>
              <a:t>markë</a:t>
            </a:r>
            <a:r>
              <a:rPr lang="en-US" sz="1800" dirty="0" smtClean="0"/>
              <a:t>, </a:t>
            </a:r>
            <a:r>
              <a:rPr lang="en-US" sz="1800" dirty="0" err="1" smtClean="0"/>
              <a:t>apo</a:t>
            </a:r>
            <a:r>
              <a:rPr lang="en-US" sz="1800" dirty="0" smtClean="0"/>
              <a:t> </a:t>
            </a:r>
            <a:r>
              <a:rPr lang="en-US" sz="1800" dirty="0" err="1" smtClean="0"/>
              <a:t>organizatë</a:t>
            </a:r>
            <a:r>
              <a:rPr lang="en-US" sz="1800" dirty="0" smtClean="0"/>
              <a:t>.</a:t>
            </a:r>
          </a:p>
          <a:p>
            <a:pPr>
              <a:buFont typeface="Arial" pitchFamily="34" charset="0"/>
              <a:buChar char="•"/>
            </a:pPr>
            <a:r>
              <a:rPr lang="en-US" dirty="0" err="1" smtClean="0"/>
              <a:t>Ripozicionimi</a:t>
            </a:r>
            <a:endParaRPr lang="en-US" dirty="0" smtClean="0"/>
          </a:p>
          <a:p>
            <a:pPr>
              <a:buFont typeface="Arial" pitchFamily="34" charset="0"/>
              <a:buChar char="•"/>
            </a:pPr>
            <a:r>
              <a:rPr lang="en-US" sz="1800" b="1" dirty="0" smtClean="0"/>
              <a:t>Re-positioning</a:t>
            </a:r>
            <a:r>
              <a:rPr lang="en-US" sz="1800" dirty="0" smtClean="0"/>
              <a:t> involves changing the identity of a product, relative to the identity of competing products, in the collective minds of the target market.</a:t>
            </a:r>
          </a:p>
          <a:p>
            <a:pPr>
              <a:buFont typeface="Arial" pitchFamily="34" charset="0"/>
              <a:buChar char="•"/>
            </a:pPr>
            <a:r>
              <a:rPr lang="en-US" sz="1800" dirty="0" smtClean="0"/>
              <a:t>Re-</a:t>
            </a:r>
            <a:r>
              <a:rPr lang="en-US" sz="1800" dirty="0" err="1" smtClean="0"/>
              <a:t>pozicionuar</a:t>
            </a:r>
            <a:r>
              <a:rPr lang="en-US" sz="1800" dirty="0" smtClean="0"/>
              <a:t> </a:t>
            </a:r>
            <a:r>
              <a:rPr lang="en-US" sz="1800" dirty="0" err="1" smtClean="0"/>
              <a:t>përfshin</a:t>
            </a:r>
            <a:r>
              <a:rPr lang="en-US" sz="1800" dirty="0" smtClean="0"/>
              <a:t> </a:t>
            </a:r>
            <a:r>
              <a:rPr lang="en-US" sz="1800" dirty="0" err="1" smtClean="0"/>
              <a:t>ndryshimin</a:t>
            </a:r>
            <a:r>
              <a:rPr lang="en-US" sz="1800" dirty="0" smtClean="0"/>
              <a:t> e </a:t>
            </a:r>
            <a:r>
              <a:rPr lang="en-US" sz="1800" dirty="0" err="1" smtClean="0"/>
              <a:t>identitetit</a:t>
            </a:r>
            <a:r>
              <a:rPr lang="en-US" sz="1800" dirty="0" smtClean="0"/>
              <a:t> </a:t>
            </a:r>
            <a:r>
              <a:rPr lang="en-US" sz="1800" dirty="0" err="1" smtClean="0"/>
              <a:t>të</a:t>
            </a:r>
            <a:r>
              <a:rPr lang="en-US" sz="1800" dirty="0" smtClean="0"/>
              <a:t> </a:t>
            </a:r>
            <a:r>
              <a:rPr lang="en-US" sz="1800" dirty="0" err="1" smtClean="0"/>
              <a:t>një</a:t>
            </a:r>
            <a:r>
              <a:rPr lang="en-US" sz="1800" dirty="0" smtClean="0"/>
              <a:t> </a:t>
            </a:r>
            <a:r>
              <a:rPr lang="en-US" sz="1800" dirty="0" err="1" smtClean="0"/>
              <a:t>produkti</a:t>
            </a:r>
            <a:r>
              <a:rPr lang="en-US" sz="1800" dirty="0" smtClean="0"/>
              <a:t>, </a:t>
            </a:r>
            <a:r>
              <a:rPr lang="en-US" sz="1800" dirty="0" err="1" smtClean="0"/>
              <a:t>në</a:t>
            </a:r>
            <a:r>
              <a:rPr lang="en-US" sz="1800" dirty="0" smtClean="0"/>
              <a:t> </a:t>
            </a:r>
            <a:r>
              <a:rPr lang="en-US" sz="1800" dirty="0" err="1" smtClean="0"/>
              <a:t>lidhje</a:t>
            </a:r>
            <a:r>
              <a:rPr lang="en-US" sz="1800" dirty="0" smtClean="0"/>
              <a:t> me </a:t>
            </a:r>
            <a:r>
              <a:rPr lang="en-US" sz="1800" dirty="0" err="1" smtClean="0"/>
              <a:t>identitetine</a:t>
            </a:r>
            <a:r>
              <a:rPr lang="en-US" sz="1800" dirty="0" smtClean="0"/>
              <a:t> e </a:t>
            </a:r>
            <a:r>
              <a:rPr lang="en-US" sz="1800" dirty="0" err="1" smtClean="0"/>
              <a:t>produkteve</a:t>
            </a:r>
            <a:r>
              <a:rPr lang="en-US" sz="1800" dirty="0" smtClean="0"/>
              <a:t> </a:t>
            </a:r>
            <a:r>
              <a:rPr lang="en-US" sz="1800" dirty="0" err="1" smtClean="0"/>
              <a:t>konkurruese</a:t>
            </a:r>
            <a:r>
              <a:rPr lang="en-US" sz="1800" dirty="0" smtClean="0"/>
              <a:t>, </a:t>
            </a:r>
            <a:r>
              <a:rPr lang="en-US" sz="1800" dirty="0" err="1" smtClean="0"/>
              <a:t>në</a:t>
            </a:r>
            <a:r>
              <a:rPr lang="en-US" sz="1800" dirty="0" smtClean="0"/>
              <a:t> </a:t>
            </a:r>
            <a:r>
              <a:rPr lang="en-US" sz="1800" dirty="0" err="1" smtClean="0"/>
              <a:t>mendjen</a:t>
            </a:r>
            <a:r>
              <a:rPr lang="en-US" sz="1800" dirty="0" smtClean="0"/>
              <a:t> </a:t>
            </a:r>
            <a:r>
              <a:rPr lang="en-US" sz="1800" dirty="0" err="1" smtClean="0"/>
              <a:t>kolektive</a:t>
            </a:r>
            <a:r>
              <a:rPr lang="en-US" sz="1800" dirty="0" smtClean="0"/>
              <a:t> </a:t>
            </a:r>
            <a:r>
              <a:rPr lang="en-US" sz="1800" dirty="0" err="1" smtClean="0"/>
              <a:t>të</a:t>
            </a:r>
            <a:r>
              <a:rPr lang="en-US" sz="1800" dirty="0" smtClean="0"/>
              <a:t> </a:t>
            </a:r>
            <a:r>
              <a:rPr lang="en-US" sz="1800" dirty="0" err="1" smtClean="0"/>
              <a:t>tregut</a:t>
            </a:r>
            <a:r>
              <a:rPr lang="en-US" sz="1800" dirty="0" smtClean="0"/>
              <a:t> </a:t>
            </a:r>
            <a:r>
              <a:rPr lang="en-US" sz="1800" dirty="0" err="1" smtClean="0"/>
              <a:t>të</a:t>
            </a:r>
            <a:r>
              <a:rPr lang="en-US" sz="1800" dirty="0" smtClean="0"/>
              <a:t> </a:t>
            </a:r>
            <a:r>
              <a:rPr lang="en-US" sz="1800" dirty="0" err="1" smtClean="0"/>
              <a:t>synuar</a:t>
            </a:r>
            <a:r>
              <a:rPr lang="en-US" sz="1800" dirty="0" smtClean="0"/>
              <a:t>.</a:t>
            </a:r>
          </a:p>
          <a:p>
            <a:r>
              <a:rPr lang="en-US" sz="1600" dirty="0" smtClean="0"/>
              <a:t>Why reposition established brands?</a:t>
            </a:r>
          </a:p>
          <a:p>
            <a:pPr lvl="1"/>
            <a:r>
              <a:rPr lang="en-US" sz="1600" dirty="0" smtClean="0"/>
              <a:t>changing demographics, declining sales, changes in social environment.</a:t>
            </a:r>
          </a:p>
          <a:p>
            <a:pPr>
              <a:buFont typeface="Arial" pitchFamily="34" charset="0"/>
              <a:buChar char="•"/>
            </a:pPr>
            <a:endParaRPr lang="en-US" sz="1800" dirty="0" smtClean="0"/>
          </a:p>
          <a:p>
            <a:pPr>
              <a:buFont typeface="Arial" pitchFamily="34" charset="0"/>
              <a:buChar char="•"/>
            </a:pPr>
            <a:endParaRPr lang="en-US" sz="1800" dirty="0" smtClean="0"/>
          </a:p>
        </p:txBody>
      </p:sp>
    </p:spTree>
  </p:cSld>
  <p:clrMapOvr>
    <a:masterClrMapping/>
  </p:clrMapOvr>
</p:sld>
</file>

<file path=ppt/theme/theme1.xml><?xml version="1.0" encoding="utf-8"?>
<a:theme xmlns:a="http://schemas.openxmlformats.org/drawingml/2006/main" name="temp">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em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409</TotalTime>
  <Pages>8899508</Pages>
  <Words>1674</Words>
  <Application>Microsoft Office PowerPoint</Application>
  <PresentationFormat>On-screen Show (4:3)</PresentationFormat>
  <Paragraphs>455</Paragraphs>
  <Slides>42</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temp</vt:lpstr>
      <vt:lpstr>Chart</vt:lpstr>
      <vt:lpstr>Bazat e Marketingut</vt:lpstr>
      <vt:lpstr>Learning Objectives </vt:lpstr>
      <vt:lpstr>Objektivat mesimore</vt:lpstr>
      <vt:lpstr>Cka eshte produkti?</vt:lpstr>
      <vt:lpstr>Brand</vt:lpstr>
      <vt:lpstr>Brandi ( Marka)</vt:lpstr>
      <vt:lpstr>Creating a brand / Krijimi I Brandit</vt:lpstr>
      <vt:lpstr>Building successful brands Krimi I nje Brandi te sukseshem</vt:lpstr>
      <vt:lpstr>Krimi I nje brandi te sukseshem</vt:lpstr>
      <vt:lpstr>Krijimi I sukseshem I brandit</vt:lpstr>
      <vt:lpstr>Mercedes Ad</vt:lpstr>
      <vt:lpstr>Slide 12</vt:lpstr>
      <vt:lpstr>Slide 13</vt:lpstr>
      <vt:lpstr>Slide 14</vt:lpstr>
      <vt:lpstr>Slide 15</vt:lpstr>
      <vt:lpstr>Slide 16</vt:lpstr>
      <vt:lpstr>?</vt:lpstr>
      <vt:lpstr>?</vt:lpstr>
      <vt:lpstr>Global branding decisions</vt:lpstr>
      <vt:lpstr>Brand name consideration</vt:lpstr>
      <vt:lpstr>The product life cycle</vt:lpstr>
      <vt:lpstr>The product life cycle actions</vt:lpstr>
      <vt:lpstr>Slide 23</vt:lpstr>
      <vt:lpstr>Slide 24</vt:lpstr>
      <vt:lpstr>Key tasks in positioning</vt:lpstr>
      <vt:lpstr>Categories of New Products</vt:lpstr>
      <vt:lpstr>Strategic objectives and the Boston Box</vt:lpstr>
      <vt:lpstr>Strategic objectives and the Boston Box</vt:lpstr>
      <vt:lpstr>Strategic objectives and the Boston Box</vt:lpstr>
      <vt:lpstr>Strategic objectives and the Boston Box</vt:lpstr>
      <vt:lpstr>Strategic objectives and the Boston Box</vt:lpstr>
      <vt:lpstr>Strategic objectives and the Boston Box</vt:lpstr>
      <vt:lpstr>The case of an unbalanced portfolio</vt:lpstr>
      <vt:lpstr>The General Electric Market Attractiveness–Competitive Position Model</vt:lpstr>
      <vt:lpstr>Implications of portfolio planning Implikimet per planfikimin e portofolios</vt:lpstr>
      <vt:lpstr>Product growth strategies: the Ansoff Matrix</vt:lpstr>
      <vt:lpstr>Strategic options for increasing sales volume</vt:lpstr>
      <vt:lpstr>Strategic options for increasing sales volume</vt:lpstr>
      <vt:lpstr>Strategic options for increasing sales volume</vt:lpstr>
      <vt:lpstr>Strategic options for increasing sales volume</vt:lpstr>
      <vt:lpstr>Strategic options for increasing sales volume</vt:lpstr>
      <vt:lpstr>Strategic options for increasing sales volume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Jobber: Marketing Chapter 8</dc:title>
  <dc:subject>Managing Products</dc:subject>
  <dc:creator>Mike Cotterell</dc:creator>
  <cp:keywords/>
  <dc:description/>
  <cp:lastModifiedBy>AAB RIINVEST</cp:lastModifiedBy>
  <cp:revision>13</cp:revision>
  <cp:lastPrinted>1998-10-16T21:34:56Z</cp:lastPrinted>
  <dcterms:created xsi:type="dcterms:W3CDTF">1998-02-06T07:36:54Z</dcterms:created>
  <dcterms:modified xsi:type="dcterms:W3CDTF">2002-11-24T17:18:21Z</dcterms:modified>
</cp:coreProperties>
</file>