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70" r:id="rId3"/>
    <p:sldId id="271" r:id="rId4"/>
    <p:sldId id="272" r:id="rId5"/>
    <p:sldId id="273" r:id="rId6"/>
    <p:sldId id="285" r:id="rId7"/>
    <p:sldId id="282" r:id="rId8"/>
    <p:sldId id="286" r:id="rId9"/>
    <p:sldId id="283" r:id="rId10"/>
    <p:sldId id="289" r:id="rId11"/>
    <p:sldId id="284" r:id="rId12"/>
    <p:sldId id="287" r:id="rId13"/>
    <p:sldId id="257" r:id="rId14"/>
    <p:sldId id="258" r:id="rId15"/>
    <p:sldId id="275" r:id="rId16"/>
    <p:sldId id="259" r:id="rId17"/>
    <p:sldId id="288" r:id="rId18"/>
    <p:sldId id="260" r:id="rId19"/>
    <p:sldId id="279" r:id="rId20"/>
    <p:sldId id="276" r:id="rId21"/>
    <p:sldId id="277" r:id="rId22"/>
    <p:sldId id="278" r:id="rId23"/>
    <p:sldId id="261" r:id="rId24"/>
    <p:sldId id="274" r:id="rId25"/>
    <p:sldId id="262" r:id="rId26"/>
    <p:sldId id="263" r:id="rId27"/>
    <p:sldId id="264" r:id="rId28"/>
    <p:sldId id="265" r:id="rId29"/>
    <p:sldId id="266" r:id="rId30"/>
    <p:sldId id="281" r:id="rId31"/>
    <p:sldId id="267" r:id="rId32"/>
    <p:sldId id="268" r:id="rId33"/>
    <p:sldId id="269" r:id="rId34"/>
  </p:sldIdLst>
  <p:sldSz cx="9144000" cy="6858000" type="screen4x3"/>
  <p:notesSz cx="6858000" cy="9144000"/>
  <p:kinsoku lang="ja-JP" invalStChars="" invalEndChars=""/>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0033"/>
    <a:srgbClr val="000080"/>
    <a:srgbClr val="FFFF99"/>
    <a:srgbClr val="FFFFCC"/>
    <a:srgbClr val="CCECFF"/>
    <a:srgbClr val="6699FF"/>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3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46150" y="4362450"/>
            <a:ext cx="4962525" cy="4075113"/>
          </a:xfrm>
          <a:prstGeom prst="rect">
            <a:avLst/>
          </a:prstGeom>
          <a:noFill/>
          <a:ln w="12700">
            <a:noFill/>
            <a:miter lim="800000"/>
            <a:headEnd/>
            <a:tailEnd/>
          </a:ln>
          <a:effectLst/>
        </p:spPr>
        <p:txBody>
          <a:bodyPr vert="horz" wrap="square" lIns="90488" tIns="46038" rIns="90488"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defTabSz="7461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2438" algn="l" defTabSz="7461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04875" algn="l" defTabSz="7461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57313" algn="l" defTabSz="7461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09750" algn="l" defTabSz="7461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pPr eaLnBrk="0" hangingPunct="0"/>
            <a:endParaRPr lang="en-US"/>
          </a:p>
        </p:txBody>
      </p:sp>
      <p:sp>
        <p:nvSpPr>
          <p:cNvPr id="16386" name="Rectangle 3"/>
          <p:cNvSpPr>
            <a:spLocks noChangeArrowheads="1"/>
          </p:cNvSpPr>
          <p:nvPr/>
        </p:nvSpPr>
        <p:spPr bwMode="auto">
          <a:xfrm>
            <a:off x="3886200" y="8685213"/>
            <a:ext cx="2971800" cy="458787"/>
          </a:xfrm>
          <a:prstGeom prst="rect">
            <a:avLst/>
          </a:prstGeom>
          <a:noFill/>
          <a:ln w="12700">
            <a:noFill/>
            <a:miter lim="800000"/>
            <a:headEnd/>
            <a:tailEnd/>
          </a:ln>
        </p:spPr>
        <p:txBody>
          <a:bodyPr lIns="19050" tIns="0" rIns="19050" bIns="0" anchor="b"/>
          <a:lstStyle/>
          <a:p>
            <a:pPr algn="r" defTabSz="895350" eaLnBrk="0" hangingPunct="0"/>
            <a:r>
              <a:rPr lang="en-US" sz="1000" i="1"/>
              <a:t>1</a:t>
            </a:r>
          </a:p>
        </p:txBody>
      </p:sp>
      <p:sp>
        <p:nvSpPr>
          <p:cNvPr id="16387" name="Rectangle 4"/>
          <p:cNvSpPr>
            <a:spLocks noChangeArrowheads="1"/>
          </p:cNvSpPr>
          <p:nvPr/>
        </p:nvSpPr>
        <p:spPr bwMode="auto">
          <a:xfrm>
            <a:off x="0" y="8685213"/>
            <a:ext cx="2970213" cy="458787"/>
          </a:xfrm>
          <a:prstGeom prst="rect">
            <a:avLst/>
          </a:prstGeom>
          <a:noFill/>
          <a:ln w="12700">
            <a:noFill/>
            <a:miter lim="800000"/>
            <a:headEnd/>
            <a:tailEnd/>
          </a:ln>
        </p:spPr>
        <p:txBody>
          <a:bodyPr wrap="none" anchor="ctr"/>
          <a:lstStyle/>
          <a:p>
            <a:pPr eaLnBrk="0" hangingPunct="0"/>
            <a:endParaRPr lang="en-US"/>
          </a:p>
        </p:txBody>
      </p:sp>
      <p:sp>
        <p:nvSpPr>
          <p:cNvPr id="16388" name="Rectangle 5"/>
          <p:cNvSpPr>
            <a:spLocks noChangeArrowheads="1"/>
          </p:cNvSpPr>
          <p:nvPr/>
        </p:nvSpPr>
        <p:spPr bwMode="auto">
          <a:xfrm>
            <a:off x="0" y="0"/>
            <a:ext cx="2970213" cy="457200"/>
          </a:xfrm>
          <a:prstGeom prst="rect">
            <a:avLst/>
          </a:prstGeom>
          <a:noFill/>
          <a:ln w="12700">
            <a:noFill/>
            <a:miter lim="800000"/>
            <a:headEnd/>
            <a:tailEnd/>
          </a:ln>
        </p:spPr>
        <p:txBody>
          <a:bodyPr wrap="none" anchor="ctr"/>
          <a:lstStyle/>
          <a:p>
            <a:pPr eaLnBrk="0" hangingPunct="0"/>
            <a:endParaRPr lang="en-US"/>
          </a:p>
        </p:txBody>
      </p:sp>
      <p:sp>
        <p:nvSpPr>
          <p:cNvPr id="16389" name="Rectangle 6"/>
          <p:cNvSpPr>
            <a:spLocks noChangeArrowheads="1"/>
          </p:cNvSpPr>
          <p:nvPr/>
        </p:nvSpPr>
        <p:spPr bwMode="auto">
          <a:xfrm>
            <a:off x="3892550" y="0"/>
            <a:ext cx="2944813" cy="419100"/>
          </a:xfrm>
          <a:prstGeom prst="rect">
            <a:avLst/>
          </a:prstGeom>
          <a:noFill/>
          <a:ln w="12700">
            <a:noFill/>
            <a:miter lim="800000"/>
            <a:headEnd/>
            <a:tailEnd/>
          </a:ln>
        </p:spPr>
        <p:txBody>
          <a:bodyPr wrap="none" anchor="ctr"/>
          <a:lstStyle/>
          <a:p>
            <a:pPr eaLnBrk="0" hangingPunct="0"/>
            <a:endParaRPr lang="en-US"/>
          </a:p>
        </p:txBody>
      </p:sp>
      <p:sp>
        <p:nvSpPr>
          <p:cNvPr id="16390" name="Rectangle 7"/>
          <p:cNvSpPr>
            <a:spLocks noChangeArrowheads="1"/>
          </p:cNvSpPr>
          <p:nvPr/>
        </p:nvSpPr>
        <p:spPr bwMode="auto">
          <a:xfrm>
            <a:off x="3892550" y="8648700"/>
            <a:ext cx="2944813" cy="495300"/>
          </a:xfrm>
          <a:prstGeom prst="rect">
            <a:avLst/>
          </a:prstGeom>
          <a:noFill/>
          <a:ln w="12700">
            <a:noFill/>
            <a:miter lim="800000"/>
            <a:headEnd/>
            <a:tailEnd/>
          </a:ln>
        </p:spPr>
        <p:txBody>
          <a:bodyPr lIns="19050" tIns="0" rIns="19050" bIns="0" anchor="b"/>
          <a:lstStyle/>
          <a:p>
            <a:pPr algn="r" defTabSz="746125" eaLnBrk="0" hangingPunct="0"/>
            <a:r>
              <a:rPr lang="en-US" sz="1000" i="1"/>
              <a:t>1</a:t>
            </a:r>
          </a:p>
        </p:txBody>
      </p:sp>
      <p:sp>
        <p:nvSpPr>
          <p:cNvPr id="16391" name="Rectangle 8"/>
          <p:cNvSpPr>
            <a:spLocks noChangeArrowheads="1"/>
          </p:cNvSpPr>
          <p:nvPr/>
        </p:nvSpPr>
        <p:spPr bwMode="auto">
          <a:xfrm>
            <a:off x="17463" y="8648700"/>
            <a:ext cx="2944812" cy="495300"/>
          </a:xfrm>
          <a:prstGeom prst="rect">
            <a:avLst/>
          </a:prstGeom>
          <a:noFill/>
          <a:ln w="12700">
            <a:noFill/>
            <a:miter lim="800000"/>
            <a:headEnd/>
            <a:tailEnd/>
          </a:ln>
        </p:spPr>
        <p:txBody>
          <a:bodyPr wrap="none" anchor="ctr"/>
          <a:lstStyle/>
          <a:p>
            <a:pPr eaLnBrk="0" hangingPunct="0"/>
            <a:endParaRPr lang="en-US"/>
          </a:p>
        </p:txBody>
      </p:sp>
      <p:sp>
        <p:nvSpPr>
          <p:cNvPr id="16392" name="Rectangle 9"/>
          <p:cNvSpPr>
            <a:spLocks noChangeArrowheads="1"/>
          </p:cNvSpPr>
          <p:nvPr/>
        </p:nvSpPr>
        <p:spPr bwMode="auto">
          <a:xfrm>
            <a:off x="17463" y="0"/>
            <a:ext cx="2944812" cy="419100"/>
          </a:xfrm>
          <a:prstGeom prst="rect">
            <a:avLst/>
          </a:prstGeom>
          <a:noFill/>
          <a:ln w="12700">
            <a:noFill/>
            <a:miter lim="800000"/>
            <a:headEnd/>
            <a:tailEnd/>
          </a:ln>
        </p:spPr>
        <p:txBody>
          <a:bodyPr wrap="none" anchor="ctr"/>
          <a:lstStyle/>
          <a:p>
            <a:pPr eaLnBrk="0" hangingPunct="0"/>
            <a:endParaRPr lang="en-US"/>
          </a:p>
        </p:txBody>
      </p:sp>
      <p:sp>
        <p:nvSpPr>
          <p:cNvPr id="16393" name="Rectangle 10"/>
          <p:cNvSpPr>
            <a:spLocks noGrp="1" noRot="1" noChangeAspect="1" noChangeArrowheads="1" noTextEdit="1"/>
          </p:cNvSpPr>
          <p:nvPr>
            <p:ph type="sldImg"/>
          </p:nvPr>
        </p:nvSpPr>
        <p:spPr>
          <a:xfrm>
            <a:off x="1150938" y="692150"/>
            <a:ext cx="4556125" cy="3416300"/>
          </a:xfrm>
          <a:ln cap="flat"/>
        </p:spPr>
      </p:sp>
      <p:sp>
        <p:nvSpPr>
          <p:cNvPr id="16394" name="Rectangle 11"/>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rrowheads="1" noTextEdit="1"/>
          </p:cNvSpPr>
          <p:nvPr>
            <p:ph type="sldImg"/>
          </p:nvPr>
        </p:nvSpPr>
        <p:spPr>
          <a:xfrm>
            <a:off x="1150938" y="692150"/>
            <a:ext cx="4556125" cy="3416300"/>
          </a:xfrm>
          <a:ln cap="flat"/>
        </p:spPr>
      </p:sp>
      <p:sp>
        <p:nvSpPr>
          <p:cNvPr id="46082" name="Rectangle 3"/>
          <p:cNvSpPr>
            <a:spLocks noChangeArrowheads="1"/>
          </p:cNvSpPr>
          <p:nvPr/>
        </p:nvSpPr>
        <p:spPr bwMode="auto">
          <a:xfrm>
            <a:off x="44450" y="130175"/>
            <a:ext cx="3582988" cy="1155700"/>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800" b="1">
                <a:latin typeface="Arial" charset="0"/>
              </a:rPr>
              <a:t>Segmenting International Markets</a:t>
            </a:r>
          </a:p>
          <a:p>
            <a:pPr defTabSz="912813" eaLnBrk="0" hangingPunct="0">
              <a:lnSpc>
                <a:spcPct val="90000"/>
              </a:lnSpc>
              <a:spcBef>
                <a:spcPct val="50000"/>
              </a:spcBef>
            </a:pPr>
            <a:r>
              <a:rPr lang="en-US" sz="1600" b="1">
                <a:latin typeface="Arial" charset="0"/>
              </a:rPr>
              <a:t>This CTR relates to the discussion on pp. 213-215.</a:t>
            </a:r>
          </a:p>
        </p:txBody>
      </p:sp>
      <p:sp>
        <p:nvSpPr>
          <p:cNvPr id="46083" name="Rectangle 4"/>
          <p:cNvSpPr>
            <a:spLocks noChangeArrowheads="1"/>
          </p:cNvSpPr>
          <p:nvPr/>
        </p:nvSpPr>
        <p:spPr bwMode="auto">
          <a:xfrm>
            <a:off x="1588" y="2873375"/>
            <a:ext cx="6797675" cy="3371850"/>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600" b="1">
                <a:latin typeface="Arial" charset="0"/>
              </a:rPr>
              <a:t>Segmenting International Markets</a:t>
            </a:r>
            <a:endParaRPr lang="en-US" sz="1800" b="1">
              <a:latin typeface="Arial" charset="0"/>
            </a:endParaRPr>
          </a:p>
          <a:p>
            <a:pPr defTabSz="912813" eaLnBrk="0" hangingPunct="0">
              <a:lnSpc>
                <a:spcPct val="90000"/>
              </a:lnSpc>
              <a:spcBef>
                <a:spcPct val="50000"/>
              </a:spcBef>
            </a:pPr>
            <a:r>
              <a:rPr lang="en-US" sz="1400" b="1" i="1">
                <a:latin typeface="Arial" charset="0"/>
              </a:rPr>
              <a:t>Geographic Segmentation</a:t>
            </a:r>
            <a:r>
              <a:rPr lang="en-US" sz="1400" b="1">
                <a:latin typeface="Arial" charset="0"/>
              </a:rPr>
              <a:t>.  This works well when proximity is the critical segmentation variable. </a:t>
            </a:r>
          </a:p>
          <a:p>
            <a:pPr defTabSz="912813" eaLnBrk="0" hangingPunct="0">
              <a:lnSpc>
                <a:spcPct val="90000"/>
              </a:lnSpc>
              <a:spcBef>
                <a:spcPct val="50000"/>
              </a:spcBef>
            </a:pPr>
            <a:r>
              <a:rPr lang="en-US" sz="1400" b="1" i="1">
                <a:latin typeface="Arial" charset="0"/>
              </a:rPr>
              <a:t>Economic Factors</a:t>
            </a:r>
            <a:r>
              <a:rPr lang="en-US" sz="1400" b="1">
                <a:latin typeface="Arial" charset="0"/>
              </a:rPr>
              <a:t>.  Countries might be grouped by population income levels or by overall level of economic development.</a:t>
            </a:r>
          </a:p>
          <a:p>
            <a:pPr defTabSz="912813" eaLnBrk="0" hangingPunct="0">
              <a:lnSpc>
                <a:spcPct val="90000"/>
              </a:lnSpc>
              <a:spcBef>
                <a:spcPct val="50000"/>
              </a:spcBef>
            </a:pPr>
            <a:r>
              <a:rPr lang="en-US" sz="1400" b="1" i="1">
                <a:latin typeface="Arial" charset="0"/>
              </a:rPr>
              <a:t>Political and Legal Factors</a:t>
            </a:r>
            <a:r>
              <a:rPr lang="en-US" sz="1400" b="1">
                <a:latin typeface="Arial" charset="0"/>
              </a:rPr>
              <a:t>.  Segmentation may be most appropriate in terms of the level of government stability, monetary regulations, receptivity to foreign firms, or the amount of bureaucracy encountered when conducting business.</a:t>
            </a:r>
          </a:p>
          <a:p>
            <a:pPr defTabSz="912813" eaLnBrk="0" hangingPunct="0">
              <a:lnSpc>
                <a:spcPct val="90000"/>
              </a:lnSpc>
              <a:spcBef>
                <a:spcPct val="50000"/>
              </a:spcBef>
            </a:pPr>
            <a:r>
              <a:rPr lang="en-US" sz="1400" b="1" i="1">
                <a:latin typeface="Arial" charset="0"/>
              </a:rPr>
              <a:t>Cultural Factors</a:t>
            </a:r>
            <a:r>
              <a:rPr lang="en-US" sz="1400" b="1">
                <a:latin typeface="Arial" charset="0"/>
              </a:rPr>
              <a:t>.  Segmentation by common language, religion, or values might be the best way to proceed.</a:t>
            </a:r>
          </a:p>
          <a:p>
            <a:pPr defTabSz="912813" eaLnBrk="0" hangingPunct="0">
              <a:lnSpc>
                <a:spcPct val="90000"/>
              </a:lnSpc>
              <a:spcBef>
                <a:spcPct val="50000"/>
              </a:spcBef>
            </a:pPr>
            <a:r>
              <a:rPr lang="en-US" sz="1400" b="1" i="1">
                <a:latin typeface="Arial" charset="0"/>
              </a:rPr>
              <a:t>Intermarket Segmentation</a:t>
            </a:r>
            <a:r>
              <a:rPr lang="en-US" sz="1400" b="1">
                <a:latin typeface="Arial" charset="0"/>
              </a:rPr>
              <a:t>.  This involves forming segments of consumer who have similar needs and buying behavior even though they are located in different countries.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rrowheads="1" noTextEdit="1"/>
          </p:cNvSpPr>
          <p:nvPr>
            <p:ph type="sldImg"/>
          </p:nvPr>
        </p:nvSpPr>
        <p:spPr>
          <a:xfrm>
            <a:off x="1150938" y="692150"/>
            <a:ext cx="4556125" cy="3416300"/>
          </a:xfrm>
          <a:ln cap="flat"/>
        </p:spPr>
      </p:sp>
      <p:sp>
        <p:nvSpPr>
          <p:cNvPr id="48130" name="Rectangle 3"/>
          <p:cNvSpPr>
            <a:spLocks noChangeArrowheads="1"/>
          </p:cNvSpPr>
          <p:nvPr/>
        </p:nvSpPr>
        <p:spPr bwMode="auto">
          <a:xfrm>
            <a:off x="15875" y="30163"/>
            <a:ext cx="3482975" cy="904875"/>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800" b="1">
                <a:latin typeface="Arial" charset="0"/>
              </a:rPr>
              <a:t>Effective Segmentation</a:t>
            </a:r>
            <a:endParaRPr lang="en-US" sz="1400" b="1">
              <a:latin typeface="Arial" charset="0"/>
            </a:endParaRPr>
          </a:p>
          <a:p>
            <a:pPr defTabSz="912813" eaLnBrk="0" hangingPunct="0">
              <a:lnSpc>
                <a:spcPct val="90000"/>
              </a:lnSpc>
              <a:spcBef>
                <a:spcPct val="50000"/>
              </a:spcBef>
            </a:pPr>
            <a:r>
              <a:rPr lang="en-US" sz="1600" b="1">
                <a:latin typeface="Arial" charset="0"/>
              </a:rPr>
              <a:t>This CTR relates to the material on pp. 215.</a:t>
            </a:r>
          </a:p>
        </p:txBody>
      </p:sp>
      <p:sp>
        <p:nvSpPr>
          <p:cNvPr id="48131" name="Rectangle 4"/>
          <p:cNvSpPr>
            <a:spLocks noChangeArrowheads="1"/>
          </p:cNvSpPr>
          <p:nvPr/>
        </p:nvSpPr>
        <p:spPr bwMode="auto">
          <a:xfrm>
            <a:off x="30163" y="2873375"/>
            <a:ext cx="6740525" cy="3509963"/>
          </a:xfrm>
          <a:prstGeom prst="rect">
            <a:avLst/>
          </a:prstGeom>
          <a:noFill/>
          <a:ln w="12700">
            <a:noFill/>
            <a:miter lim="800000"/>
            <a:headEnd/>
            <a:tailEnd/>
          </a:ln>
        </p:spPr>
        <p:txBody>
          <a:bodyPr lIns="90480" tIns="44445" rIns="90480" bIns="44445">
            <a:spAutoFit/>
          </a:bodyPr>
          <a:lstStyle/>
          <a:p>
            <a:pPr defTabSz="912813" eaLnBrk="0" hangingPunct="0">
              <a:spcAft>
                <a:spcPct val="50000"/>
              </a:spcAft>
            </a:pPr>
            <a:r>
              <a:rPr lang="en-US" sz="1600" b="1">
                <a:latin typeface="Arial" charset="0"/>
              </a:rPr>
              <a:t>Requirements for Effective Segmentation</a:t>
            </a:r>
            <a:endParaRPr lang="en-US" sz="1400" b="1">
              <a:latin typeface="Arial" charset="0"/>
            </a:endParaRPr>
          </a:p>
          <a:p>
            <a:pPr defTabSz="912813" eaLnBrk="0" hangingPunct="0">
              <a:spcAft>
                <a:spcPct val="50000"/>
              </a:spcAft>
            </a:pPr>
            <a:r>
              <a:rPr lang="en-US" sz="1400" b="1" i="1">
                <a:latin typeface="Arial" charset="0"/>
              </a:rPr>
              <a:t>Measurability</a:t>
            </a:r>
            <a:r>
              <a:rPr lang="en-US" sz="1400" b="1">
                <a:latin typeface="Arial" charset="0"/>
              </a:rPr>
              <a:t> .  This refers to the degree to which the size and purchasing power of the segments can be measured.    The accuracy and availability of measures of market potential are important.</a:t>
            </a:r>
          </a:p>
          <a:p>
            <a:pPr defTabSz="912813" eaLnBrk="0" hangingPunct="0">
              <a:spcAft>
                <a:spcPct val="50000"/>
              </a:spcAft>
            </a:pPr>
            <a:r>
              <a:rPr lang="en-US" sz="1400" b="1" i="1">
                <a:latin typeface="Arial" charset="0"/>
              </a:rPr>
              <a:t>Accessibility.</a:t>
            </a:r>
            <a:r>
              <a:rPr lang="en-US" sz="1400" b="1">
                <a:latin typeface="Arial" charset="0"/>
              </a:rPr>
              <a:t>  This refers to the degree to which a market segment can be reached and served.  Identifying a segment is useless if the marketer has limited access to the customer.</a:t>
            </a:r>
          </a:p>
          <a:p>
            <a:pPr defTabSz="912813" eaLnBrk="0" hangingPunct="0">
              <a:spcAft>
                <a:spcPct val="50000"/>
              </a:spcAft>
            </a:pPr>
            <a:r>
              <a:rPr lang="en-US" sz="1400" b="1" i="1">
                <a:latin typeface="Arial" charset="0"/>
              </a:rPr>
              <a:t>Substantiality.  </a:t>
            </a:r>
            <a:r>
              <a:rPr lang="en-US" sz="1400" b="1">
                <a:latin typeface="Arial" charset="0"/>
              </a:rPr>
              <a:t> This refers to the degree to which the segments are large or profitable enough to service.</a:t>
            </a:r>
          </a:p>
          <a:p>
            <a:pPr defTabSz="912813" eaLnBrk="0" hangingPunct="0">
              <a:spcAft>
                <a:spcPct val="50000"/>
              </a:spcAft>
            </a:pPr>
            <a:r>
              <a:rPr lang="en-US" sz="1400" b="1" i="1">
                <a:latin typeface="Arial" charset="0"/>
              </a:rPr>
              <a:t>Actionability</a:t>
            </a:r>
            <a:r>
              <a:rPr lang="en-US" sz="1400" b="1">
                <a:latin typeface="Arial" charset="0"/>
              </a:rPr>
              <a:t>.  This is the degree to which an effective marketing program can be designed for attracting and serving segments.  Company resource limitations figure prominently in actionability issues.</a:t>
            </a:r>
          </a:p>
          <a:p>
            <a:pPr defTabSz="912813" hangingPunct="0">
              <a:spcAft>
                <a:spcPct val="50000"/>
              </a:spcAft>
            </a:pPr>
            <a:endParaRPr lang="en-US" sz="1400" b="1">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body" idx="1"/>
          </p:nvPr>
        </p:nvSpPr>
        <p:spPr>
          <a:noFill/>
          <a:ln w="9525"/>
        </p:spPr>
        <p:txBody>
          <a:bodyPr/>
          <a:lstStyle/>
          <a:p>
            <a:endParaRPr lang="en-US" smtClean="0"/>
          </a:p>
        </p:txBody>
      </p:sp>
      <p:sp>
        <p:nvSpPr>
          <p:cNvPr id="50178"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rrowheads="1" noTextEdit="1"/>
          </p:cNvSpPr>
          <p:nvPr>
            <p:ph type="sldImg"/>
          </p:nvPr>
        </p:nvSpPr>
        <p:spPr>
          <a:xfrm>
            <a:off x="1150938" y="692150"/>
            <a:ext cx="4556125" cy="3416300"/>
          </a:xfrm>
          <a:ln cap="flat"/>
        </p:spPr>
      </p:sp>
      <p:sp>
        <p:nvSpPr>
          <p:cNvPr id="52226" name="Rectangle 3"/>
          <p:cNvSpPr>
            <a:spLocks noChangeArrowheads="1"/>
          </p:cNvSpPr>
          <p:nvPr/>
        </p:nvSpPr>
        <p:spPr bwMode="auto">
          <a:xfrm>
            <a:off x="44450" y="130175"/>
            <a:ext cx="3554413" cy="906463"/>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800" b="1">
                <a:latin typeface="Arial" charset="0"/>
              </a:rPr>
              <a:t>Stages in Market Orientation</a:t>
            </a:r>
          </a:p>
          <a:p>
            <a:pPr defTabSz="912813" eaLnBrk="0" hangingPunct="0">
              <a:lnSpc>
                <a:spcPct val="90000"/>
              </a:lnSpc>
              <a:spcBef>
                <a:spcPct val="50000"/>
              </a:spcBef>
            </a:pPr>
            <a:r>
              <a:rPr lang="en-US" sz="1600" b="1">
                <a:latin typeface="Arial" charset="0"/>
              </a:rPr>
              <a:t>This CTR relates to the discussion on pp. 197-202.</a:t>
            </a:r>
          </a:p>
        </p:txBody>
      </p:sp>
      <p:sp>
        <p:nvSpPr>
          <p:cNvPr id="52227" name="Rectangle 4"/>
          <p:cNvSpPr>
            <a:spLocks noChangeArrowheads="1"/>
          </p:cNvSpPr>
          <p:nvPr/>
        </p:nvSpPr>
        <p:spPr bwMode="auto">
          <a:xfrm>
            <a:off x="1588" y="2873375"/>
            <a:ext cx="6797675" cy="3759200"/>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600" b="1">
                <a:latin typeface="Arial" charset="0"/>
              </a:rPr>
              <a:t>Stages in Market Orientation</a:t>
            </a:r>
          </a:p>
          <a:p>
            <a:pPr defTabSz="912813" eaLnBrk="0" hangingPunct="0">
              <a:lnSpc>
                <a:spcPct val="90000"/>
              </a:lnSpc>
              <a:spcBef>
                <a:spcPct val="50000"/>
              </a:spcBef>
            </a:pPr>
            <a:r>
              <a:rPr lang="en-US" sz="1400" b="1">
                <a:latin typeface="Arial" charset="0"/>
              </a:rPr>
              <a:t>Sellers traditionally have passed through three stages of orientation or philosophy of identifying markets that lead to greater use of segmentation, targeting, and positioning strategies:</a:t>
            </a:r>
            <a:endParaRPr lang="en-US" sz="1800" b="1">
              <a:latin typeface="Arial" charset="0"/>
            </a:endParaRPr>
          </a:p>
          <a:p>
            <a:pPr defTabSz="912813" eaLnBrk="0" hangingPunct="0">
              <a:lnSpc>
                <a:spcPct val="90000"/>
              </a:lnSpc>
              <a:spcBef>
                <a:spcPct val="50000"/>
              </a:spcBef>
            </a:pPr>
            <a:r>
              <a:rPr lang="en-US" sz="1400" b="1" i="1">
                <a:latin typeface="Arial" charset="0"/>
              </a:rPr>
              <a:t>Mass Marketing</a:t>
            </a:r>
            <a:r>
              <a:rPr lang="en-US" sz="1400" b="1">
                <a:latin typeface="Arial" charset="0"/>
              </a:rPr>
              <a:t>.  In mass marketing, the seller produces, mass distributes, and mass promotes one product to all buyers.  The argument for mass marketing is that it [should] lead to the lowest costs (through economies of scale) and prices and create the largest potential market. </a:t>
            </a:r>
          </a:p>
          <a:p>
            <a:pPr defTabSz="912813" eaLnBrk="0" hangingPunct="0">
              <a:lnSpc>
                <a:spcPct val="90000"/>
              </a:lnSpc>
              <a:spcBef>
                <a:spcPct val="50000"/>
              </a:spcBef>
            </a:pPr>
            <a:r>
              <a:rPr lang="en-US" sz="1400" b="1" i="1">
                <a:latin typeface="Arial" charset="0"/>
              </a:rPr>
              <a:t>Segment Marketing</a:t>
            </a:r>
            <a:r>
              <a:rPr lang="en-US" sz="1400" b="1">
                <a:latin typeface="Arial" charset="0"/>
              </a:rPr>
              <a:t>.  Here the seller identifies market segments, selects one or more of them, and develops products and marketing mixes tailored to meeting the needs of those selected segments. As more competitors adopt this practice, fragmentation of the market leads to </a:t>
            </a:r>
          </a:p>
          <a:p>
            <a:pPr defTabSz="912813" eaLnBrk="0" hangingPunct="0">
              <a:lnSpc>
                <a:spcPct val="90000"/>
              </a:lnSpc>
              <a:spcBef>
                <a:spcPct val="50000"/>
              </a:spcBef>
            </a:pPr>
            <a:r>
              <a:rPr lang="en-US" sz="1400" b="1" i="1">
                <a:latin typeface="Arial" charset="0"/>
              </a:rPr>
              <a:t>Niche Marketing.</a:t>
            </a:r>
            <a:r>
              <a:rPr lang="en-US" sz="1400" b="1">
                <a:latin typeface="Arial" charset="0"/>
              </a:rPr>
              <a:t>  Here the seller focuses on subgroups within market segments who may seek a special combination of benefits.</a:t>
            </a:r>
            <a:endParaRPr lang="en-US" sz="1400" b="1" i="1">
              <a:latin typeface="Arial" charset="0"/>
            </a:endParaRPr>
          </a:p>
          <a:p>
            <a:pPr defTabSz="912813" eaLnBrk="0" hangingPunct="0">
              <a:lnSpc>
                <a:spcPct val="90000"/>
              </a:lnSpc>
              <a:spcBef>
                <a:spcPct val="50000"/>
              </a:spcBef>
            </a:pPr>
            <a:r>
              <a:rPr lang="en-US" sz="1400" b="1" i="1">
                <a:latin typeface="Arial" charset="0"/>
              </a:rPr>
              <a:t>Micromarketing</a:t>
            </a:r>
            <a:r>
              <a:rPr lang="en-US" sz="1400" i="1">
                <a:latin typeface="Arial" charset="0"/>
              </a:rPr>
              <a:t>.</a:t>
            </a:r>
            <a:r>
              <a:rPr lang="en-US" sz="1400" b="1">
                <a:latin typeface="Arial" charset="0"/>
              </a:rPr>
              <a:t>  This is the practice of tailoring products and marketing programs to suit the tastes of specific individuals and locations.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body" idx="1"/>
          </p:nvPr>
        </p:nvSpPr>
        <p:spPr>
          <a:noFill/>
          <a:ln w="9525"/>
        </p:spPr>
        <p:txBody>
          <a:bodyPr/>
          <a:lstStyle/>
          <a:p>
            <a:endParaRPr lang="en-US" smtClean="0"/>
          </a:p>
        </p:txBody>
      </p:sp>
      <p:sp>
        <p:nvSpPr>
          <p:cNvPr id="54274"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body" idx="1"/>
          </p:nvPr>
        </p:nvSpPr>
        <p:spPr>
          <a:noFill/>
          <a:ln w="9525"/>
        </p:spPr>
        <p:txBody>
          <a:bodyPr/>
          <a:lstStyle/>
          <a:p>
            <a:endParaRPr lang="en-US" smtClean="0"/>
          </a:p>
        </p:txBody>
      </p:sp>
      <p:sp>
        <p:nvSpPr>
          <p:cNvPr id="56322"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body" idx="1"/>
          </p:nvPr>
        </p:nvSpPr>
        <p:spPr>
          <a:noFill/>
          <a:ln w="9525"/>
        </p:spPr>
        <p:txBody>
          <a:bodyPr/>
          <a:lstStyle/>
          <a:p>
            <a:endParaRPr lang="en-US" smtClean="0"/>
          </a:p>
        </p:txBody>
      </p:sp>
      <p:sp>
        <p:nvSpPr>
          <p:cNvPr id="58370"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body" idx="1"/>
          </p:nvPr>
        </p:nvSpPr>
        <p:spPr>
          <a:noFill/>
          <a:ln w="9525"/>
        </p:spPr>
        <p:txBody>
          <a:bodyPr/>
          <a:lstStyle/>
          <a:p>
            <a:endParaRPr lang="en-US" smtClean="0"/>
          </a:p>
        </p:txBody>
      </p:sp>
      <p:sp>
        <p:nvSpPr>
          <p:cNvPr id="60418"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body" idx="1"/>
          </p:nvPr>
        </p:nvSpPr>
        <p:spPr>
          <a:noFill/>
          <a:ln w="9525"/>
        </p:spPr>
        <p:txBody>
          <a:bodyPr/>
          <a:lstStyle/>
          <a:p>
            <a:endParaRPr lang="en-US" smtClean="0"/>
          </a:p>
        </p:txBody>
      </p:sp>
      <p:sp>
        <p:nvSpPr>
          <p:cNvPr id="62466"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rrowheads="1" noTextEdit="1"/>
          </p:cNvSpPr>
          <p:nvPr>
            <p:ph type="sldImg"/>
          </p:nvPr>
        </p:nvSpPr>
        <p:spPr>
          <a:xfrm>
            <a:off x="1150938" y="692150"/>
            <a:ext cx="4556125" cy="3416300"/>
          </a:xfrm>
          <a:ln cap="flat"/>
        </p:spPr>
      </p:sp>
      <p:sp>
        <p:nvSpPr>
          <p:cNvPr id="64514" name="Rectangle 3"/>
          <p:cNvSpPr>
            <a:spLocks noChangeArrowheads="1"/>
          </p:cNvSpPr>
          <p:nvPr/>
        </p:nvSpPr>
        <p:spPr bwMode="auto">
          <a:xfrm>
            <a:off x="44450" y="130175"/>
            <a:ext cx="3497263" cy="1127125"/>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800" b="1">
                <a:latin typeface="Arial" charset="0"/>
              </a:rPr>
              <a:t>Market Coverage Strategies</a:t>
            </a:r>
          </a:p>
          <a:p>
            <a:pPr defTabSz="912813" eaLnBrk="0" hangingPunct="0">
              <a:lnSpc>
                <a:spcPct val="90000"/>
              </a:lnSpc>
              <a:spcBef>
                <a:spcPct val="50000"/>
              </a:spcBef>
            </a:pPr>
            <a:r>
              <a:rPr lang="en-US" sz="1600" b="1">
                <a:latin typeface="Arial" charset="0"/>
              </a:rPr>
              <a:t>This CTR corresponds to Figure 7-4 on p. 217 and relates to the discussion on pp. 216-219.</a:t>
            </a:r>
          </a:p>
        </p:txBody>
      </p:sp>
      <p:sp>
        <p:nvSpPr>
          <p:cNvPr id="64515" name="Rectangle 4"/>
          <p:cNvSpPr>
            <a:spLocks noChangeArrowheads="1"/>
          </p:cNvSpPr>
          <p:nvPr/>
        </p:nvSpPr>
        <p:spPr bwMode="auto">
          <a:xfrm>
            <a:off x="1588" y="2873375"/>
            <a:ext cx="6797675" cy="3260725"/>
          </a:xfrm>
          <a:prstGeom prst="rect">
            <a:avLst/>
          </a:prstGeom>
          <a:noFill/>
          <a:ln w="12700">
            <a:noFill/>
            <a:miter lim="800000"/>
            <a:headEnd/>
            <a:tailEnd/>
          </a:ln>
        </p:spPr>
        <p:txBody>
          <a:bodyPr lIns="90480" tIns="44445" rIns="90480" bIns="44445">
            <a:spAutoFit/>
          </a:bodyPr>
          <a:lstStyle/>
          <a:p>
            <a:pPr defTabSz="912813" eaLnBrk="0" hangingPunct="0">
              <a:spcAft>
                <a:spcPct val="50000"/>
              </a:spcAft>
            </a:pPr>
            <a:r>
              <a:rPr lang="en-US" sz="1600" b="1">
                <a:latin typeface="Helvetica" charset="0"/>
              </a:rPr>
              <a:t>Market Coverage Strategies</a:t>
            </a:r>
            <a:endParaRPr lang="en-US" sz="1400" b="1">
              <a:latin typeface="Helvetica" charset="0"/>
            </a:endParaRPr>
          </a:p>
          <a:p>
            <a:pPr defTabSz="912813" eaLnBrk="0" hangingPunct="0">
              <a:spcAft>
                <a:spcPct val="50000"/>
              </a:spcAft>
            </a:pPr>
            <a:r>
              <a:rPr lang="en-US" sz="1400" b="1" i="1">
                <a:latin typeface="Helvetica" charset="0"/>
              </a:rPr>
              <a:t>Undifferentiated Marketing</a:t>
            </a:r>
            <a:r>
              <a:rPr lang="en-US" sz="1400" b="1">
                <a:latin typeface="Helvetica" charset="0"/>
              </a:rPr>
              <a:t>.  This strategy uses the same marketing mix for the entire market.  This strategy focuses on the common needs of the market rather than differences in it.  Undifferentiated marketing provides economies of scale on product costs but may be limited in application.</a:t>
            </a:r>
          </a:p>
          <a:p>
            <a:pPr defTabSz="912813" eaLnBrk="0" hangingPunct="0">
              <a:spcAft>
                <a:spcPct val="50000"/>
              </a:spcAft>
            </a:pPr>
            <a:r>
              <a:rPr lang="en-US" sz="1400" b="1" i="1">
                <a:latin typeface="Helvetica" charset="0"/>
              </a:rPr>
              <a:t>Differentiated Marketing.  </a:t>
            </a:r>
            <a:r>
              <a:rPr lang="en-US" sz="1400" b="1">
                <a:latin typeface="Helvetica" charset="0"/>
              </a:rPr>
              <a:t>This strategy targets several market segments and designs separate marketing mixes for each of them.  Product and marketing variation also helps company image and may produce loyalty in consumers as they change segments.</a:t>
            </a:r>
          </a:p>
          <a:p>
            <a:pPr defTabSz="912813" eaLnBrk="0" hangingPunct="0">
              <a:spcAft>
                <a:spcPct val="50000"/>
              </a:spcAft>
            </a:pPr>
            <a:r>
              <a:rPr lang="en-US" sz="1400" b="1" i="1">
                <a:latin typeface="Helvetica" charset="0"/>
              </a:rPr>
              <a:t>Concentrated Marketing.</a:t>
            </a:r>
            <a:r>
              <a:rPr lang="en-US" sz="1400" b="1">
                <a:latin typeface="Helvetica" charset="0"/>
              </a:rPr>
              <a:t> This strategy commits a company to pursue a large share of one or more submarkets.  Economies and segment knowledge and service are strengths of this approach but risk due to smaller market size is greater.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rrowheads="1" noTextEdit="1"/>
          </p:cNvSpPr>
          <p:nvPr>
            <p:ph type="sldImg"/>
          </p:nvPr>
        </p:nvSpPr>
        <p:spPr>
          <a:xfrm>
            <a:off x="1150938" y="692150"/>
            <a:ext cx="4556125" cy="3416300"/>
          </a:xfrm>
          <a:ln cap="flat"/>
        </p:spPr>
      </p:sp>
      <p:sp>
        <p:nvSpPr>
          <p:cNvPr id="21506" name="Rectangle 3"/>
          <p:cNvSpPr>
            <a:spLocks noChangeArrowheads="1"/>
          </p:cNvSpPr>
          <p:nvPr/>
        </p:nvSpPr>
        <p:spPr bwMode="auto">
          <a:xfrm>
            <a:off x="1588" y="2473325"/>
            <a:ext cx="6783387" cy="4775200"/>
          </a:xfrm>
          <a:prstGeom prst="rect">
            <a:avLst/>
          </a:prstGeom>
          <a:noFill/>
          <a:ln w="12700">
            <a:noFill/>
            <a:miter lim="800000"/>
            <a:headEnd/>
            <a:tailEnd/>
          </a:ln>
        </p:spPr>
        <p:txBody>
          <a:bodyPr lIns="90480" tIns="44445" rIns="90480" bIns="44445">
            <a:spAutoFit/>
          </a:bodyPr>
          <a:lstStyle/>
          <a:p>
            <a:pPr defTabSz="912813" eaLnBrk="0" hangingPunct="0">
              <a:spcAft>
                <a:spcPct val="50000"/>
              </a:spcAft>
            </a:pPr>
            <a:r>
              <a:rPr lang="en-US" sz="1600" b="1">
                <a:latin typeface="Arial" charset="0"/>
              </a:rPr>
              <a:t>Steps in Segmentation, Targeting, and Positioning</a:t>
            </a:r>
            <a:endParaRPr lang="en-US" sz="1400" b="1" i="1">
              <a:latin typeface="Arial" charset="0"/>
            </a:endParaRPr>
          </a:p>
          <a:p>
            <a:pPr defTabSz="912813" eaLnBrk="0" hangingPunct="0">
              <a:spcAft>
                <a:spcPct val="50000"/>
              </a:spcAft>
            </a:pPr>
            <a:r>
              <a:rPr lang="en-US" sz="1400" b="1" i="1">
                <a:latin typeface="Arial" charset="0"/>
              </a:rPr>
              <a:t>Market Segmentation.  </a:t>
            </a:r>
            <a:r>
              <a:rPr lang="en-US" sz="1400" b="1">
                <a:latin typeface="Arial" charset="0"/>
              </a:rPr>
              <a:t>Market segmentation is </a:t>
            </a:r>
            <a:r>
              <a:rPr lang="en-US" sz="1400" b="1">
                <a:solidFill>
                  <a:srgbClr val="000000"/>
                </a:solidFill>
                <a:latin typeface="Arial" charset="0"/>
              </a:rPr>
              <a:t>the process of dividing a market into distinct groups of buyers who might require separate products or marketing mixes.  </a:t>
            </a:r>
            <a:r>
              <a:rPr lang="en-US" sz="1400" b="1">
                <a:latin typeface="Arial" charset="0"/>
              </a:rPr>
              <a:t>All buyers have unique needs and wants.  Still it is usually possible in consumer markets to identify relatively homogeneous portions or segments of the total market according to shared preferences, attitudes, or behaviors that distinguish them from the rest of the market.  These segments may require different products and/or separate mixes.</a:t>
            </a:r>
          </a:p>
          <a:p>
            <a:pPr defTabSz="912813" eaLnBrk="0" hangingPunct="0">
              <a:spcAft>
                <a:spcPct val="50000"/>
              </a:spcAft>
            </a:pPr>
            <a:r>
              <a:rPr lang="en-US" sz="1400" b="1" i="1">
                <a:latin typeface="Arial" charset="0"/>
              </a:rPr>
              <a:t>Market Targeting.</a:t>
            </a:r>
            <a:r>
              <a:rPr lang="en-US" sz="1400" b="1">
                <a:latin typeface="Arial" charset="0"/>
              </a:rPr>
              <a:t>  </a:t>
            </a:r>
            <a:r>
              <a:rPr lang="en-US" sz="1400" b="1">
                <a:solidFill>
                  <a:srgbClr val="000000"/>
                </a:solidFill>
                <a:latin typeface="Arial" charset="0"/>
              </a:rPr>
              <a:t>Market targeting is the process of evaluating each market segment's attractiveness and selecting one or more segments to enter.  </a:t>
            </a:r>
            <a:r>
              <a:rPr lang="en-US" sz="1400" b="1">
                <a:latin typeface="Arial" charset="0"/>
              </a:rPr>
              <a:t>Given effective market segmentation, the firm must choose which markets to serve and how to serve them.  </a:t>
            </a:r>
          </a:p>
          <a:p>
            <a:pPr defTabSz="912813" eaLnBrk="0" hangingPunct="0">
              <a:spcAft>
                <a:spcPct val="50000"/>
              </a:spcAft>
            </a:pPr>
            <a:r>
              <a:rPr lang="en-US" sz="1400" i="1">
                <a:latin typeface="Arial" charset="0"/>
              </a:rPr>
              <a:t>Discussion Note:  In targeting markets to serve the firm must consider its resources and objectives in setting strategy.</a:t>
            </a:r>
            <a:r>
              <a:rPr lang="en-US" sz="1400" b="1">
                <a:latin typeface="Arial" charset="0"/>
              </a:rPr>
              <a:t>  </a:t>
            </a:r>
          </a:p>
          <a:p>
            <a:pPr defTabSz="912813" eaLnBrk="0" hangingPunct="0">
              <a:spcAft>
                <a:spcPct val="50000"/>
              </a:spcAft>
            </a:pPr>
            <a:r>
              <a:rPr lang="en-US" sz="1400" b="1" i="1">
                <a:latin typeface="Arial" charset="0"/>
              </a:rPr>
              <a:t>Market Positioning.</a:t>
            </a:r>
            <a:r>
              <a:rPr lang="en-US" sz="1400" b="1">
                <a:latin typeface="Arial" charset="0"/>
              </a:rPr>
              <a:t>  </a:t>
            </a:r>
            <a:r>
              <a:rPr lang="en-US" sz="1400" b="1">
                <a:solidFill>
                  <a:srgbClr val="000000"/>
                </a:solidFill>
                <a:latin typeface="Arial" charset="0"/>
              </a:rPr>
              <a:t>Market positioning is the process of formulating competitive positioning for a product and a detailed marketing mix.  </a:t>
            </a:r>
            <a:r>
              <a:rPr lang="en-US" sz="1400" b="1">
                <a:latin typeface="Arial" charset="0"/>
              </a:rPr>
              <a:t>Marketers must plan how to present the product to the consumer.  </a:t>
            </a:r>
          </a:p>
          <a:p>
            <a:pPr defTabSz="912813" eaLnBrk="0" hangingPunct="0">
              <a:spcAft>
                <a:spcPct val="50000"/>
              </a:spcAft>
            </a:pPr>
            <a:r>
              <a:rPr lang="en-US" sz="1400" i="1">
                <a:latin typeface="Arial" charset="0"/>
              </a:rPr>
              <a:t>Discussion Note:  The product's position is defined by how consumers view it on important attributes.</a:t>
            </a:r>
            <a:r>
              <a:rPr lang="en-US" sz="1400" b="1">
                <a:latin typeface="Arial" charset="0"/>
              </a:rPr>
              <a:t>  </a:t>
            </a:r>
          </a:p>
        </p:txBody>
      </p:sp>
      <p:sp>
        <p:nvSpPr>
          <p:cNvPr id="21507" name="Rectangle 4"/>
          <p:cNvSpPr>
            <a:spLocks noChangeArrowheads="1"/>
          </p:cNvSpPr>
          <p:nvPr/>
        </p:nvSpPr>
        <p:spPr bwMode="auto">
          <a:xfrm>
            <a:off x="1588" y="30163"/>
            <a:ext cx="3825875" cy="1376362"/>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800" b="1">
                <a:latin typeface="Arial" charset="0"/>
              </a:rPr>
              <a:t>Steps in Segmentation, Targeting, and Positioning</a:t>
            </a:r>
            <a:endParaRPr lang="en-US" sz="1400" b="1">
              <a:latin typeface="Arial" charset="0"/>
            </a:endParaRPr>
          </a:p>
          <a:p>
            <a:pPr defTabSz="912813" eaLnBrk="0" hangingPunct="0">
              <a:lnSpc>
                <a:spcPct val="90000"/>
              </a:lnSpc>
              <a:spcBef>
                <a:spcPct val="50000"/>
              </a:spcBef>
            </a:pPr>
            <a:r>
              <a:rPr lang="en-US" sz="1600" b="1">
                <a:latin typeface="Arial" charset="0"/>
              </a:rPr>
              <a:t>This CTR corresponds to Figure 7-1 on p. 196 and relates to the material on pp. 196.</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body" idx="1"/>
          </p:nvPr>
        </p:nvSpPr>
        <p:spPr>
          <a:noFill/>
          <a:ln w="9525"/>
        </p:spPr>
        <p:txBody>
          <a:bodyPr/>
          <a:lstStyle/>
          <a:p>
            <a:endParaRPr lang="en-US" smtClean="0"/>
          </a:p>
        </p:txBody>
      </p:sp>
      <p:sp>
        <p:nvSpPr>
          <p:cNvPr id="66562"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body" idx="1"/>
          </p:nvPr>
        </p:nvSpPr>
        <p:spPr>
          <a:noFill/>
          <a:ln w="9525"/>
        </p:spPr>
        <p:txBody>
          <a:bodyPr/>
          <a:lstStyle/>
          <a:p>
            <a:endParaRPr lang="en-US" smtClean="0"/>
          </a:p>
        </p:txBody>
      </p:sp>
      <p:sp>
        <p:nvSpPr>
          <p:cNvPr id="68610"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body" idx="1"/>
          </p:nvPr>
        </p:nvSpPr>
        <p:spPr>
          <a:noFill/>
          <a:ln w="9525"/>
        </p:spPr>
        <p:txBody>
          <a:bodyPr/>
          <a:lstStyle/>
          <a:p>
            <a:endParaRPr lang="en-US" smtClean="0"/>
          </a:p>
        </p:txBody>
      </p:sp>
      <p:sp>
        <p:nvSpPr>
          <p:cNvPr id="70658"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body" idx="1"/>
          </p:nvPr>
        </p:nvSpPr>
        <p:spPr>
          <a:noFill/>
          <a:ln w="9525"/>
        </p:spPr>
        <p:txBody>
          <a:bodyPr/>
          <a:lstStyle/>
          <a:p>
            <a:endParaRPr lang="en-US" smtClean="0"/>
          </a:p>
        </p:txBody>
      </p:sp>
      <p:sp>
        <p:nvSpPr>
          <p:cNvPr id="30722"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body" idx="1"/>
          </p:nvPr>
        </p:nvSpPr>
        <p:spPr>
          <a:noFill/>
          <a:ln w="9525"/>
        </p:spPr>
        <p:txBody>
          <a:bodyPr/>
          <a:lstStyle/>
          <a:p>
            <a:endParaRPr lang="en-US" smtClean="0"/>
          </a:p>
        </p:txBody>
      </p:sp>
      <p:sp>
        <p:nvSpPr>
          <p:cNvPr id="32770"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rrowheads="1" noTextEdit="1"/>
          </p:cNvSpPr>
          <p:nvPr>
            <p:ph type="sldImg"/>
          </p:nvPr>
        </p:nvSpPr>
        <p:spPr>
          <a:xfrm>
            <a:off x="1150938" y="692150"/>
            <a:ext cx="4556125" cy="3416300"/>
          </a:xfrm>
          <a:ln cap="flat"/>
        </p:spPr>
      </p:sp>
      <p:sp>
        <p:nvSpPr>
          <p:cNvPr id="34818" name="Rectangle 3"/>
          <p:cNvSpPr>
            <a:spLocks noChangeArrowheads="1"/>
          </p:cNvSpPr>
          <p:nvPr/>
        </p:nvSpPr>
        <p:spPr bwMode="auto">
          <a:xfrm>
            <a:off x="30163" y="44450"/>
            <a:ext cx="3497262" cy="1127125"/>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800" b="1">
                <a:latin typeface="Arial" charset="0"/>
              </a:rPr>
              <a:t>Market Segmentation</a:t>
            </a:r>
            <a:endParaRPr lang="en-US" sz="1400" b="1">
              <a:latin typeface="Arial" charset="0"/>
            </a:endParaRPr>
          </a:p>
          <a:p>
            <a:pPr defTabSz="912813" eaLnBrk="0" hangingPunct="0">
              <a:lnSpc>
                <a:spcPct val="90000"/>
              </a:lnSpc>
              <a:spcBef>
                <a:spcPct val="50000"/>
              </a:spcBef>
            </a:pPr>
            <a:r>
              <a:rPr lang="en-US" sz="1600" b="1">
                <a:latin typeface="Arial" charset="0"/>
              </a:rPr>
              <a:t>This CTR relates to Table 7-1 on p. 203 and the material on pp. 202-209.</a:t>
            </a:r>
          </a:p>
        </p:txBody>
      </p:sp>
      <p:sp>
        <p:nvSpPr>
          <p:cNvPr id="34819" name="Rectangle 4"/>
          <p:cNvSpPr>
            <a:spLocks noChangeArrowheads="1"/>
          </p:cNvSpPr>
          <p:nvPr/>
        </p:nvSpPr>
        <p:spPr bwMode="auto">
          <a:xfrm>
            <a:off x="1588" y="2744788"/>
            <a:ext cx="6754812" cy="5737225"/>
          </a:xfrm>
          <a:prstGeom prst="rect">
            <a:avLst/>
          </a:prstGeom>
          <a:noFill/>
          <a:ln w="12700">
            <a:noFill/>
            <a:miter lim="800000"/>
            <a:headEnd/>
            <a:tailEnd/>
          </a:ln>
        </p:spPr>
        <p:txBody>
          <a:bodyPr lIns="90480" tIns="44445" rIns="90480" bIns="44445">
            <a:spAutoFit/>
          </a:bodyPr>
          <a:lstStyle/>
          <a:p>
            <a:pPr defTabSz="912813" eaLnBrk="0" hangingPunct="0">
              <a:spcAft>
                <a:spcPct val="50000"/>
              </a:spcAft>
            </a:pPr>
            <a:r>
              <a:rPr lang="en-US" sz="1600" b="1">
                <a:latin typeface="Arial" charset="0"/>
              </a:rPr>
              <a:t>Bases for Segmenting Consumer Markets</a:t>
            </a:r>
            <a:endParaRPr lang="en-US" sz="1800" b="1">
              <a:latin typeface="Arial" charset="0"/>
            </a:endParaRPr>
          </a:p>
          <a:p>
            <a:pPr defTabSz="912813" eaLnBrk="0" hangingPunct="0">
              <a:spcAft>
                <a:spcPct val="50000"/>
              </a:spcAft>
            </a:pPr>
            <a:r>
              <a:rPr lang="en-US" sz="1400" b="1" i="1">
                <a:latin typeface="Arial" charset="0"/>
              </a:rPr>
              <a:t>Geographic Segmentation.  </a:t>
            </a:r>
            <a:r>
              <a:rPr lang="en-US" sz="1400" b="1">
                <a:latin typeface="Arial" charset="0"/>
              </a:rPr>
              <a:t>Geographic segmentation divides the market into different geographic units based upon physical proximity.  While location determines how geographic segmentation is done, it is also true that many consumer products have attribute differences associated with regional tastes.</a:t>
            </a:r>
          </a:p>
          <a:p>
            <a:pPr defTabSz="912813" eaLnBrk="0" hangingPunct="0">
              <a:spcAft>
                <a:spcPct val="50000"/>
              </a:spcAft>
            </a:pPr>
            <a:r>
              <a:rPr lang="en-US" sz="1400" b="1" i="1">
                <a:latin typeface="Arial" charset="0"/>
              </a:rPr>
              <a:t>Demographic Segmentation.  </a:t>
            </a:r>
            <a:r>
              <a:rPr lang="en-US" sz="1400" b="1">
                <a:latin typeface="Arial" charset="0"/>
              </a:rPr>
              <a:t>Dividing the market into groups based upon variables such as sex, age, family size, family life cycle, income, education, occupation, religious affiliation, or nationality are all demographic segmentations.  Consumer needs often vary with demographic variables.  Demographic information is also relatively easy to measure.  Age and life-cycle stage, sex, and income are three major demographic bases for segmentation.</a:t>
            </a:r>
          </a:p>
          <a:p>
            <a:pPr defTabSz="912813" eaLnBrk="0" hangingPunct="0">
              <a:spcAft>
                <a:spcPct val="50000"/>
              </a:spcAft>
            </a:pPr>
            <a:r>
              <a:rPr lang="en-US" sz="1400" b="1" i="1">
                <a:latin typeface="Arial" charset="0"/>
              </a:rPr>
              <a:t>Psychographic Segmentation.  </a:t>
            </a:r>
            <a:r>
              <a:rPr lang="en-US" sz="1400" b="1">
                <a:latin typeface="Arial" charset="0"/>
              </a:rPr>
              <a:t>Psychographic Segmentation divides the market into groups based on social class, life style, or personality characteristics.  Psychographic segmentation cuts across demographic differences.  Social class preferences reflect values and preferences that remain constant even as income increases.  Life style describes helps group markets around ideas such as health, youthful, or environmentally conscious.  Personalities may transcend other differences in markets and may be transferred to products themselves.</a:t>
            </a:r>
          </a:p>
          <a:p>
            <a:pPr defTabSz="912813" eaLnBrk="0" hangingPunct="0">
              <a:spcAft>
                <a:spcPct val="50000"/>
              </a:spcAft>
            </a:pPr>
            <a:r>
              <a:rPr lang="en-US" sz="1400" b="1" i="1">
                <a:latin typeface="Arial" charset="0"/>
              </a:rPr>
              <a:t>Behavioral Segmentation.  </a:t>
            </a:r>
            <a:r>
              <a:rPr lang="en-US" sz="1400" b="1">
                <a:latin typeface="Arial" charset="0"/>
              </a:rPr>
              <a:t>Behavioral Segmentation divides markets into groups based on their knowledge, attitudes, uses, or responses to a product.  Types of  of behavioral segmentation are based upon occasions, benefits sought, user status, usage rates, loyalty, buyer readiness stage, and attitude.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body" idx="1"/>
          </p:nvPr>
        </p:nvSpPr>
        <p:spPr>
          <a:noFill/>
          <a:ln w="9525"/>
        </p:spPr>
        <p:txBody>
          <a:bodyPr/>
          <a:lstStyle/>
          <a:p>
            <a:endParaRPr lang="en-US" smtClean="0"/>
          </a:p>
        </p:txBody>
      </p:sp>
      <p:sp>
        <p:nvSpPr>
          <p:cNvPr id="36866"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body" idx="1"/>
          </p:nvPr>
        </p:nvSpPr>
        <p:spPr>
          <a:noFill/>
          <a:ln w="9525"/>
        </p:spPr>
        <p:txBody>
          <a:bodyPr/>
          <a:lstStyle/>
          <a:p>
            <a:endParaRPr lang="en-US" smtClean="0"/>
          </a:p>
        </p:txBody>
      </p:sp>
      <p:sp>
        <p:nvSpPr>
          <p:cNvPr id="39938"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rrowheads="1" noTextEdit="1"/>
          </p:cNvSpPr>
          <p:nvPr>
            <p:ph type="sldImg"/>
          </p:nvPr>
        </p:nvSpPr>
        <p:spPr>
          <a:xfrm>
            <a:off x="1150938" y="692150"/>
            <a:ext cx="4556125" cy="3416300"/>
          </a:xfrm>
          <a:ln cap="flat"/>
        </p:spPr>
      </p:sp>
      <p:sp>
        <p:nvSpPr>
          <p:cNvPr id="41986" name="Rectangle 3"/>
          <p:cNvSpPr>
            <a:spLocks noChangeArrowheads="1"/>
          </p:cNvSpPr>
          <p:nvPr/>
        </p:nvSpPr>
        <p:spPr bwMode="auto">
          <a:xfrm>
            <a:off x="344488" y="3059113"/>
            <a:ext cx="6097587" cy="2674937"/>
          </a:xfrm>
          <a:prstGeom prst="rect">
            <a:avLst/>
          </a:prstGeom>
          <a:noFill/>
          <a:ln w="12700">
            <a:noFill/>
            <a:miter lim="800000"/>
            <a:headEnd/>
            <a:tailEnd/>
          </a:ln>
        </p:spPr>
        <p:txBody>
          <a:bodyPr lIns="90480" tIns="44445" rIns="90480" bIns="44445">
            <a:spAutoFit/>
          </a:bodyPr>
          <a:lstStyle/>
          <a:p>
            <a:pPr defTabSz="912813" eaLnBrk="0" hangingPunct="0">
              <a:spcAft>
                <a:spcPct val="50000"/>
              </a:spcAft>
            </a:pPr>
            <a:r>
              <a:rPr lang="en-US" sz="1600" b="1">
                <a:latin typeface="Helvetica" charset="0"/>
              </a:rPr>
              <a:t>Evaluating Market Segments</a:t>
            </a:r>
            <a:endParaRPr lang="en-US" sz="1800" b="1">
              <a:latin typeface="Helvetica" charset="0"/>
            </a:endParaRPr>
          </a:p>
          <a:p>
            <a:pPr defTabSz="912813" eaLnBrk="0" hangingPunct="0">
              <a:spcAft>
                <a:spcPct val="50000"/>
              </a:spcAft>
            </a:pPr>
            <a:r>
              <a:rPr lang="en-US" sz="1400" b="1" i="1">
                <a:latin typeface="Helvetica" charset="0"/>
              </a:rPr>
              <a:t>Segment Size and Growth. </a:t>
            </a:r>
            <a:r>
              <a:rPr lang="en-US" sz="1400" b="1">
                <a:latin typeface="Helvetica" charset="0"/>
              </a:rPr>
              <a:t> The company must collect and analyze data on current dollar sales, projected sales-growth, and expected profit margins for each market segment.</a:t>
            </a:r>
            <a:endParaRPr lang="en-US" sz="1600" b="1">
              <a:latin typeface="Helvetica" charset="0"/>
            </a:endParaRPr>
          </a:p>
          <a:p>
            <a:pPr defTabSz="912813" eaLnBrk="0" hangingPunct="0">
              <a:spcAft>
                <a:spcPct val="50000"/>
              </a:spcAft>
            </a:pPr>
            <a:r>
              <a:rPr lang="en-US" sz="1400" b="1" i="1">
                <a:latin typeface="Helvetica" charset="0"/>
              </a:rPr>
              <a:t>Segment Structural Attractiveness.</a:t>
            </a:r>
            <a:r>
              <a:rPr lang="en-US" sz="1600" b="1">
                <a:latin typeface="Helvetica" charset="0"/>
              </a:rPr>
              <a:t>  </a:t>
            </a:r>
            <a:r>
              <a:rPr lang="en-US" sz="1400" b="1">
                <a:latin typeface="Helvetica" charset="0"/>
              </a:rPr>
              <a:t>Long run attractiveness includes an assessment of current and potential competitors, the threats of substitutes, and the power of buyers and suppliers.</a:t>
            </a:r>
            <a:endParaRPr lang="en-US" sz="1600" b="1">
              <a:latin typeface="Helvetica" charset="0"/>
            </a:endParaRPr>
          </a:p>
          <a:p>
            <a:pPr defTabSz="912813" eaLnBrk="0" hangingPunct="0">
              <a:spcAft>
                <a:spcPct val="50000"/>
              </a:spcAft>
            </a:pPr>
            <a:r>
              <a:rPr lang="en-US" sz="1400" b="1" i="1">
                <a:latin typeface="Helvetica" charset="0"/>
              </a:rPr>
              <a:t>Company Objectives and Resources.</a:t>
            </a:r>
            <a:r>
              <a:rPr lang="en-US" sz="1600" b="1">
                <a:latin typeface="Helvetica" charset="0"/>
              </a:rPr>
              <a:t>  </a:t>
            </a:r>
            <a:r>
              <a:rPr lang="en-US" sz="1400" b="1">
                <a:latin typeface="Helvetica" charset="0"/>
              </a:rPr>
              <a:t>The company’s resources and core business strengths should also fit well with the market segment opportunities.</a:t>
            </a:r>
          </a:p>
        </p:txBody>
      </p:sp>
      <p:sp>
        <p:nvSpPr>
          <p:cNvPr id="41987" name="Rectangle 4"/>
          <p:cNvSpPr>
            <a:spLocks noChangeArrowheads="1"/>
          </p:cNvSpPr>
          <p:nvPr/>
        </p:nvSpPr>
        <p:spPr bwMode="auto">
          <a:xfrm>
            <a:off x="287338" y="215900"/>
            <a:ext cx="3525837" cy="904875"/>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800" b="1">
                <a:latin typeface="Arial" charset="0"/>
              </a:rPr>
              <a:t>Evaluating Market Segments</a:t>
            </a:r>
            <a:endParaRPr lang="en-US" sz="1400" b="1">
              <a:latin typeface="Arial" charset="0"/>
            </a:endParaRPr>
          </a:p>
          <a:p>
            <a:pPr defTabSz="912813" eaLnBrk="0" hangingPunct="0">
              <a:lnSpc>
                <a:spcPct val="90000"/>
              </a:lnSpc>
              <a:spcBef>
                <a:spcPct val="50000"/>
              </a:spcBef>
            </a:pPr>
            <a:r>
              <a:rPr lang="en-US" sz="1600" b="1">
                <a:latin typeface="Arial" charset="0"/>
              </a:rPr>
              <a:t>This CTR relates to the material on pp. 215-216.</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rrowheads="1" noTextEdit="1"/>
          </p:cNvSpPr>
          <p:nvPr>
            <p:ph type="sldImg"/>
          </p:nvPr>
        </p:nvSpPr>
        <p:spPr>
          <a:xfrm>
            <a:off x="1150938" y="692150"/>
            <a:ext cx="4556125" cy="3416300"/>
          </a:xfrm>
          <a:ln cap="flat"/>
        </p:spPr>
      </p:sp>
      <p:sp>
        <p:nvSpPr>
          <p:cNvPr id="44034" name="Rectangle 3"/>
          <p:cNvSpPr>
            <a:spLocks noChangeArrowheads="1"/>
          </p:cNvSpPr>
          <p:nvPr/>
        </p:nvSpPr>
        <p:spPr bwMode="auto">
          <a:xfrm>
            <a:off x="44450" y="30163"/>
            <a:ext cx="3568700" cy="1127125"/>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800" b="1">
                <a:latin typeface="Arial" charset="0"/>
              </a:rPr>
              <a:t>Segmenting Business Markets</a:t>
            </a:r>
            <a:endParaRPr lang="en-US" sz="1400" b="1">
              <a:latin typeface="Arial" charset="0"/>
            </a:endParaRPr>
          </a:p>
          <a:p>
            <a:pPr defTabSz="912813" eaLnBrk="0" hangingPunct="0">
              <a:lnSpc>
                <a:spcPct val="90000"/>
              </a:lnSpc>
              <a:spcBef>
                <a:spcPct val="50000"/>
              </a:spcBef>
            </a:pPr>
            <a:r>
              <a:rPr lang="en-US" sz="1600" b="1">
                <a:latin typeface="Arial" charset="0"/>
              </a:rPr>
              <a:t>This CTR corresponds to Table 7-3 on p. 213 relates to the material on pp.  212.</a:t>
            </a:r>
          </a:p>
        </p:txBody>
      </p:sp>
      <p:sp>
        <p:nvSpPr>
          <p:cNvPr id="44035" name="Rectangle 4"/>
          <p:cNvSpPr>
            <a:spLocks noChangeArrowheads="1"/>
          </p:cNvSpPr>
          <p:nvPr/>
        </p:nvSpPr>
        <p:spPr bwMode="auto">
          <a:xfrm>
            <a:off x="1588" y="2559050"/>
            <a:ext cx="6754812" cy="5116513"/>
          </a:xfrm>
          <a:prstGeom prst="rect">
            <a:avLst/>
          </a:prstGeom>
          <a:noFill/>
          <a:ln w="12700">
            <a:noFill/>
            <a:miter lim="800000"/>
            <a:headEnd/>
            <a:tailEnd/>
          </a:ln>
        </p:spPr>
        <p:txBody>
          <a:bodyPr lIns="90480" tIns="44445" rIns="90480" bIns="44445">
            <a:spAutoFit/>
          </a:bodyPr>
          <a:lstStyle/>
          <a:p>
            <a:pPr defTabSz="912813" eaLnBrk="0" hangingPunct="0">
              <a:lnSpc>
                <a:spcPct val="90000"/>
              </a:lnSpc>
              <a:spcBef>
                <a:spcPct val="50000"/>
              </a:spcBef>
            </a:pPr>
            <a:r>
              <a:rPr lang="en-US" sz="1600" b="1">
                <a:latin typeface="Arial" charset="0"/>
              </a:rPr>
              <a:t>Major Segmentation Variables for Business Markets</a:t>
            </a:r>
            <a:endParaRPr lang="en-US" sz="1400" b="1">
              <a:latin typeface="Arial" charset="0"/>
            </a:endParaRPr>
          </a:p>
          <a:p>
            <a:pPr defTabSz="912813" eaLnBrk="0" hangingPunct="0">
              <a:lnSpc>
                <a:spcPct val="90000"/>
              </a:lnSpc>
              <a:spcBef>
                <a:spcPct val="50000"/>
              </a:spcBef>
            </a:pPr>
            <a:r>
              <a:rPr lang="en-US" sz="1400" b="1" i="1">
                <a:latin typeface="Arial" charset="0"/>
              </a:rPr>
              <a:t>Demographics</a:t>
            </a:r>
            <a:r>
              <a:rPr lang="en-US" sz="1400" b="1">
                <a:latin typeface="Arial" charset="0"/>
              </a:rPr>
              <a:t>.  </a:t>
            </a:r>
            <a:r>
              <a:rPr lang="en-US" sz="1400" b="1" i="1">
                <a:latin typeface="Arial" charset="0"/>
              </a:rPr>
              <a:t>Industry segmentation</a:t>
            </a:r>
            <a:r>
              <a:rPr lang="en-US" sz="1400" b="1">
                <a:latin typeface="Arial" charset="0"/>
              </a:rPr>
              <a:t> focuses on which industries buy the product.  </a:t>
            </a:r>
            <a:r>
              <a:rPr lang="en-US" sz="1400" b="1" i="1">
                <a:latin typeface="Arial" charset="0"/>
              </a:rPr>
              <a:t>Company size</a:t>
            </a:r>
            <a:r>
              <a:rPr lang="en-US" sz="1400" b="1">
                <a:latin typeface="Arial" charset="0"/>
              </a:rPr>
              <a:t> can be used.  Geographic </a:t>
            </a:r>
            <a:r>
              <a:rPr lang="en-US" sz="1400" b="1" i="1">
                <a:latin typeface="Arial" charset="0"/>
              </a:rPr>
              <a:t>location</a:t>
            </a:r>
            <a:r>
              <a:rPr lang="en-US" sz="1400" b="1">
                <a:latin typeface="Arial" charset="0"/>
              </a:rPr>
              <a:t> may be used to group businesses by proximity.</a:t>
            </a:r>
          </a:p>
          <a:p>
            <a:pPr defTabSz="912813" eaLnBrk="0" hangingPunct="0">
              <a:lnSpc>
                <a:spcPct val="90000"/>
              </a:lnSpc>
              <a:spcBef>
                <a:spcPct val="50000"/>
              </a:spcBef>
            </a:pPr>
            <a:r>
              <a:rPr lang="en-US" sz="1400" b="1" i="1">
                <a:latin typeface="Arial" charset="0"/>
              </a:rPr>
              <a:t>Operating Variables. </a:t>
            </a:r>
            <a:r>
              <a:rPr lang="en-US" sz="1400" b="1">
                <a:latin typeface="Arial" charset="0"/>
              </a:rPr>
              <a:t> Business markets can be segmented by </a:t>
            </a:r>
            <a:r>
              <a:rPr lang="en-US" sz="1400" b="1" i="1">
                <a:latin typeface="Arial" charset="0"/>
              </a:rPr>
              <a:t>technology</a:t>
            </a:r>
            <a:r>
              <a:rPr lang="en-US" sz="1400" b="1">
                <a:latin typeface="Arial" charset="0"/>
              </a:rPr>
              <a:t> (what customer technologies should we focus on?), </a:t>
            </a:r>
            <a:r>
              <a:rPr lang="en-US" sz="1400" b="1" i="1">
                <a:latin typeface="Arial" charset="0"/>
              </a:rPr>
              <a:t>user/nonuser status</a:t>
            </a:r>
            <a:r>
              <a:rPr lang="en-US" sz="1400" b="1">
                <a:latin typeface="Arial" charset="0"/>
              </a:rPr>
              <a:t> (heavy, medium, light), or </a:t>
            </a:r>
            <a:r>
              <a:rPr lang="en-US" sz="1400" b="1" i="1">
                <a:latin typeface="Arial" charset="0"/>
              </a:rPr>
              <a:t>customer capabilities </a:t>
            </a:r>
            <a:r>
              <a:rPr lang="en-US" sz="1400" b="1">
                <a:latin typeface="Arial" charset="0"/>
              </a:rPr>
              <a:t>(those needing many or few services).</a:t>
            </a:r>
          </a:p>
          <a:p>
            <a:pPr defTabSz="912813" eaLnBrk="0" hangingPunct="0">
              <a:lnSpc>
                <a:spcPct val="90000"/>
              </a:lnSpc>
              <a:spcBef>
                <a:spcPct val="50000"/>
              </a:spcBef>
            </a:pPr>
            <a:r>
              <a:rPr lang="en-US" sz="1400" b="1" i="1">
                <a:latin typeface="Arial" charset="0"/>
              </a:rPr>
              <a:t>Purchasing Approaches. </a:t>
            </a:r>
            <a:r>
              <a:rPr lang="en-US" sz="1400" b="1">
                <a:latin typeface="Arial" charset="0"/>
              </a:rPr>
              <a:t> Five approaches are possible.  Segmentation can be by </a:t>
            </a:r>
            <a:r>
              <a:rPr lang="en-US" sz="1400" b="1" i="1">
                <a:latin typeface="Arial" charset="0"/>
              </a:rPr>
              <a:t>purchasing function organization</a:t>
            </a:r>
            <a:r>
              <a:rPr lang="en-US" sz="1400" b="1">
                <a:latin typeface="Arial" charset="0"/>
              </a:rPr>
              <a:t> (centralized or decentralized),</a:t>
            </a:r>
            <a:r>
              <a:rPr lang="en-US" sz="1400" b="1" i="1">
                <a:latin typeface="Arial" charset="0"/>
              </a:rPr>
              <a:t> power structure</a:t>
            </a:r>
            <a:r>
              <a:rPr lang="en-US" sz="1400" b="1">
                <a:latin typeface="Arial" charset="0"/>
              </a:rPr>
              <a:t> (selecting companies controlled by a functional specialty), the </a:t>
            </a:r>
            <a:r>
              <a:rPr lang="en-US" sz="1400" b="1" i="1">
                <a:latin typeface="Arial" charset="0"/>
              </a:rPr>
              <a:t>nature of existing relationships</a:t>
            </a:r>
            <a:r>
              <a:rPr lang="en-US" sz="1400" b="1">
                <a:latin typeface="Arial" charset="0"/>
              </a:rPr>
              <a:t> (current desirable customers or new desirable customers),</a:t>
            </a:r>
            <a:r>
              <a:rPr lang="en-US" sz="1400" b="1" i="1">
                <a:latin typeface="Arial" charset="0"/>
              </a:rPr>
              <a:t> general purchase policies</a:t>
            </a:r>
            <a:r>
              <a:rPr lang="en-US" sz="1400" b="1">
                <a:latin typeface="Arial" charset="0"/>
              </a:rPr>
              <a:t> (focus on companies that prefer some arrangements over others such as leasing, related support service contracts, sealed bids), or </a:t>
            </a:r>
            <a:r>
              <a:rPr lang="en-US" sz="1400" b="1" i="1">
                <a:latin typeface="Arial" charset="0"/>
              </a:rPr>
              <a:t>purchasing criteria </a:t>
            </a:r>
            <a:r>
              <a:rPr lang="en-US" sz="1400" b="1">
                <a:latin typeface="Arial" charset="0"/>
              </a:rPr>
              <a:t>(focus on noncompensatory criteria such as price, service, or quality).</a:t>
            </a:r>
          </a:p>
          <a:p>
            <a:pPr defTabSz="912813" eaLnBrk="0" hangingPunct="0">
              <a:lnSpc>
                <a:spcPct val="90000"/>
              </a:lnSpc>
              <a:spcBef>
                <a:spcPct val="50000"/>
              </a:spcBef>
            </a:pPr>
            <a:r>
              <a:rPr lang="en-US" sz="1400" b="1" i="1">
                <a:latin typeface="Arial" charset="0"/>
              </a:rPr>
              <a:t>Situational Factors. </a:t>
            </a:r>
            <a:r>
              <a:rPr lang="en-US" sz="1400" b="1">
                <a:latin typeface="Arial" charset="0"/>
              </a:rPr>
              <a:t> Situational segmentation may be based upon </a:t>
            </a:r>
            <a:r>
              <a:rPr lang="en-US" sz="1400" b="1" i="1">
                <a:latin typeface="Arial" charset="0"/>
              </a:rPr>
              <a:t>urgency</a:t>
            </a:r>
            <a:r>
              <a:rPr lang="en-US" sz="1400" b="1">
                <a:latin typeface="Arial" charset="0"/>
              </a:rPr>
              <a:t> (such as quick delivery needs), </a:t>
            </a:r>
            <a:r>
              <a:rPr lang="en-US" sz="1400" b="1" i="1">
                <a:latin typeface="Arial" charset="0"/>
              </a:rPr>
              <a:t>specific application</a:t>
            </a:r>
            <a:r>
              <a:rPr lang="en-US" sz="1400" b="1">
                <a:latin typeface="Arial" charset="0"/>
              </a:rPr>
              <a:t> (specific uses for the product) or </a:t>
            </a:r>
            <a:r>
              <a:rPr lang="en-US" sz="1400" b="1" i="1">
                <a:latin typeface="Arial" charset="0"/>
              </a:rPr>
              <a:t>size of order</a:t>
            </a:r>
            <a:r>
              <a:rPr lang="en-US" sz="1400" b="1">
                <a:latin typeface="Arial" charset="0"/>
              </a:rPr>
              <a:t> (few large or many small accounts).</a:t>
            </a:r>
          </a:p>
          <a:p>
            <a:pPr defTabSz="912813" eaLnBrk="0" hangingPunct="0">
              <a:lnSpc>
                <a:spcPct val="90000"/>
              </a:lnSpc>
              <a:spcBef>
                <a:spcPct val="50000"/>
              </a:spcBef>
            </a:pPr>
            <a:r>
              <a:rPr lang="en-US" sz="1400" b="1" i="1">
                <a:latin typeface="Arial" charset="0"/>
              </a:rPr>
              <a:t>Personal Characteristics. </a:t>
            </a:r>
            <a:r>
              <a:rPr lang="en-US" sz="1400" b="1">
                <a:latin typeface="Arial" charset="0"/>
              </a:rPr>
              <a:t> Personal comparisons can lead to segmentation by</a:t>
            </a:r>
            <a:r>
              <a:rPr lang="en-US" sz="1400" b="1" i="1">
                <a:latin typeface="Arial" charset="0"/>
              </a:rPr>
              <a:t> buyer-seller similarity</a:t>
            </a:r>
            <a:r>
              <a:rPr lang="en-US" sz="1400" b="1">
                <a:latin typeface="Arial" charset="0"/>
              </a:rPr>
              <a:t> (companies with similar personnel and values), </a:t>
            </a:r>
            <a:r>
              <a:rPr lang="en-US" sz="1400" b="1" i="1">
                <a:latin typeface="Arial" charset="0"/>
              </a:rPr>
              <a:t>attitudes toward risk</a:t>
            </a:r>
            <a:r>
              <a:rPr lang="en-US" sz="1400" b="1">
                <a:latin typeface="Arial" charset="0"/>
              </a:rPr>
              <a:t> (focus on risk-taking or risk-avoiding companies), or </a:t>
            </a:r>
            <a:r>
              <a:rPr lang="en-US" sz="1400" b="1" i="1">
                <a:latin typeface="Arial" charset="0"/>
              </a:rPr>
              <a:t>loyalty</a:t>
            </a:r>
            <a:r>
              <a:rPr lang="en-US" sz="1400" b="1">
                <a:latin typeface="Arial" charset="0"/>
              </a:rPr>
              <a:t> (focus on companies that show high loyalty to their suppliers.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6350"/>
            <a:ext cx="1946275" cy="6089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1513" y="6350"/>
            <a:ext cx="5688012" cy="6089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1513" y="6350"/>
            <a:ext cx="77724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4"/>
          <p:cNvSpPr>
            <a:spLocks noChangeShapeType="1"/>
          </p:cNvSpPr>
          <p:nvPr/>
        </p:nvSpPr>
        <p:spPr bwMode="auto">
          <a:xfrm>
            <a:off x="95250" y="6591300"/>
            <a:ext cx="8940800" cy="0"/>
          </a:xfrm>
          <a:prstGeom prst="line">
            <a:avLst/>
          </a:prstGeom>
          <a:noFill/>
          <a:ln w="12700">
            <a:solidFill>
              <a:schemeClr val="tx1"/>
            </a:solidFill>
            <a:round/>
            <a:headEnd/>
            <a:tailEnd/>
          </a:ln>
          <a:effectLst/>
        </p:spPr>
        <p:txBody>
          <a:bodyPr wrap="none" anchor="ctr"/>
          <a:lstStyle/>
          <a:p>
            <a:pPr eaLnBrk="0" hangingPunct="0">
              <a:defRPr/>
            </a:pPr>
            <a:endParaRPr lang="en-US"/>
          </a:p>
        </p:txBody>
      </p:sp>
      <p:pic>
        <p:nvPicPr>
          <p:cNvPr id="1029" name="Picture 5"/>
          <p:cNvPicPr>
            <a:picLocks noChangeArrowheads="1"/>
          </p:cNvPicPr>
          <p:nvPr/>
        </p:nvPicPr>
        <p:blipFill>
          <a:blip r:embed="rId13"/>
          <a:srcRect/>
          <a:stretch>
            <a:fillRect/>
          </a:stretch>
        </p:blipFill>
        <p:spPr bwMode="auto">
          <a:xfrm>
            <a:off x="8418513" y="0"/>
            <a:ext cx="723900" cy="733425"/>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762000" rtl="0" eaLnBrk="0" fontAlgn="base" hangingPunct="0">
        <a:spcBef>
          <a:spcPct val="0"/>
        </a:spcBef>
        <a:spcAft>
          <a:spcPct val="0"/>
        </a:spcAft>
        <a:defRPr sz="3600">
          <a:solidFill>
            <a:schemeClr val="tx2"/>
          </a:solidFill>
          <a:latin typeface="+mj-lt"/>
          <a:ea typeface="+mj-ea"/>
          <a:cs typeface="+mj-cs"/>
        </a:defRPr>
      </a:lvl1pPr>
      <a:lvl2pPr algn="ctr" defTabSz="762000" rtl="0" eaLnBrk="0" fontAlgn="base" hangingPunct="0">
        <a:spcBef>
          <a:spcPct val="0"/>
        </a:spcBef>
        <a:spcAft>
          <a:spcPct val="0"/>
        </a:spcAft>
        <a:defRPr sz="3600">
          <a:solidFill>
            <a:schemeClr val="tx2"/>
          </a:solidFill>
          <a:latin typeface="Arial" charset="0"/>
        </a:defRPr>
      </a:lvl2pPr>
      <a:lvl3pPr algn="ctr" defTabSz="762000" rtl="0" eaLnBrk="0" fontAlgn="base" hangingPunct="0">
        <a:spcBef>
          <a:spcPct val="0"/>
        </a:spcBef>
        <a:spcAft>
          <a:spcPct val="0"/>
        </a:spcAft>
        <a:defRPr sz="3600">
          <a:solidFill>
            <a:schemeClr val="tx2"/>
          </a:solidFill>
          <a:latin typeface="Arial" charset="0"/>
        </a:defRPr>
      </a:lvl3pPr>
      <a:lvl4pPr algn="ctr" defTabSz="762000" rtl="0" eaLnBrk="0" fontAlgn="base" hangingPunct="0">
        <a:spcBef>
          <a:spcPct val="0"/>
        </a:spcBef>
        <a:spcAft>
          <a:spcPct val="0"/>
        </a:spcAft>
        <a:defRPr sz="3600">
          <a:solidFill>
            <a:schemeClr val="tx2"/>
          </a:solidFill>
          <a:latin typeface="Arial" charset="0"/>
        </a:defRPr>
      </a:lvl4pPr>
      <a:lvl5pPr algn="ctr" defTabSz="762000" rtl="0" eaLnBrk="0" fontAlgn="base" hangingPunct="0">
        <a:spcBef>
          <a:spcPct val="0"/>
        </a:spcBef>
        <a:spcAft>
          <a:spcPct val="0"/>
        </a:spcAft>
        <a:defRPr sz="3600">
          <a:solidFill>
            <a:schemeClr val="tx2"/>
          </a:solidFill>
          <a:latin typeface="Arial" charset="0"/>
        </a:defRPr>
      </a:lvl5pPr>
      <a:lvl6pPr marL="457200" algn="ctr" defTabSz="762000" rtl="0" eaLnBrk="0" fontAlgn="base" hangingPunct="0">
        <a:spcBef>
          <a:spcPct val="0"/>
        </a:spcBef>
        <a:spcAft>
          <a:spcPct val="0"/>
        </a:spcAft>
        <a:defRPr sz="3600">
          <a:solidFill>
            <a:schemeClr val="tx2"/>
          </a:solidFill>
          <a:latin typeface="Arial" charset="0"/>
        </a:defRPr>
      </a:lvl6pPr>
      <a:lvl7pPr marL="914400" algn="ctr" defTabSz="762000" rtl="0" eaLnBrk="0" fontAlgn="base" hangingPunct="0">
        <a:spcBef>
          <a:spcPct val="0"/>
        </a:spcBef>
        <a:spcAft>
          <a:spcPct val="0"/>
        </a:spcAft>
        <a:defRPr sz="3600">
          <a:solidFill>
            <a:schemeClr val="tx2"/>
          </a:solidFill>
          <a:latin typeface="Arial" charset="0"/>
        </a:defRPr>
      </a:lvl7pPr>
      <a:lvl8pPr marL="1371600" algn="ctr" defTabSz="762000" rtl="0" eaLnBrk="0" fontAlgn="base" hangingPunct="0">
        <a:spcBef>
          <a:spcPct val="0"/>
        </a:spcBef>
        <a:spcAft>
          <a:spcPct val="0"/>
        </a:spcAft>
        <a:defRPr sz="3600">
          <a:solidFill>
            <a:schemeClr val="tx2"/>
          </a:solidFill>
          <a:latin typeface="Arial" charset="0"/>
        </a:defRPr>
      </a:lvl8pPr>
      <a:lvl9pPr marL="1828800" algn="ctr" defTabSz="762000" rtl="0" eaLnBrk="0" fontAlgn="base" hangingPunct="0">
        <a:spcBef>
          <a:spcPct val="0"/>
        </a:spcBef>
        <a:spcAft>
          <a:spcPct val="0"/>
        </a:spcAft>
        <a:defRPr sz="3600">
          <a:solidFill>
            <a:schemeClr val="tx2"/>
          </a:solidFill>
          <a:latin typeface="Arial" charset="0"/>
        </a:defRPr>
      </a:lvl9pPr>
    </p:titleStyle>
    <p:bodyStyle>
      <a:lvl1pPr marL="342900" indent="-342900" algn="l" defTabSz="762000" rtl="0" eaLnBrk="0" fontAlgn="base" hangingPunct="0">
        <a:spcBef>
          <a:spcPct val="20000"/>
        </a:spcBef>
        <a:spcAft>
          <a:spcPct val="0"/>
        </a:spcAft>
        <a:buClr>
          <a:schemeClr val="accent2"/>
        </a:buClr>
        <a:buSzPct val="60000"/>
        <a:buFont typeface="Monotype Sorts"/>
        <a:buChar char="l"/>
        <a:defRPr sz="2400">
          <a:solidFill>
            <a:schemeClr val="tx1"/>
          </a:solidFill>
          <a:latin typeface="+mn-lt"/>
          <a:ea typeface="+mn-ea"/>
          <a:cs typeface="+mn-cs"/>
        </a:defRPr>
      </a:lvl1pPr>
      <a:lvl2pPr marL="742950" indent="-285750" algn="l" defTabSz="762000" rtl="0" eaLnBrk="0" fontAlgn="base" hangingPunct="0">
        <a:spcBef>
          <a:spcPct val="20000"/>
        </a:spcBef>
        <a:spcAft>
          <a:spcPct val="0"/>
        </a:spcAft>
        <a:buClr>
          <a:schemeClr val="accent2"/>
        </a:buClr>
        <a:buSzPct val="60000"/>
        <a:buFont typeface="Monotype Sorts"/>
        <a:buChar char="l"/>
        <a:defRPr sz="2400">
          <a:solidFill>
            <a:schemeClr val="tx1"/>
          </a:solidFill>
          <a:latin typeface="+mn-lt"/>
        </a:defRPr>
      </a:lvl2pPr>
      <a:lvl3pPr marL="1143000" indent="-228600" algn="l" defTabSz="762000" rtl="0" eaLnBrk="0" fontAlgn="base" hangingPunct="0">
        <a:spcBef>
          <a:spcPct val="20000"/>
        </a:spcBef>
        <a:spcAft>
          <a:spcPct val="0"/>
        </a:spcAft>
        <a:buSzPct val="100000"/>
        <a:buChar char="•"/>
        <a:defRPr sz="2400">
          <a:solidFill>
            <a:schemeClr val="tx1"/>
          </a:solidFill>
          <a:latin typeface="+mn-lt"/>
        </a:defRPr>
      </a:lvl3pPr>
      <a:lvl4pPr marL="1562100" indent="-228600" algn="l" defTabSz="762000" rtl="0" eaLnBrk="0" fontAlgn="base" hangingPunct="0">
        <a:spcBef>
          <a:spcPct val="20000"/>
        </a:spcBef>
        <a:spcAft>
          <a:spcPct val="0"/>
        </a:spcAft>
        <a:buSzPct val="100000"/>
        <a:buChar char="–"/>
        <a:defRPr sz="2000">
          <a:solidFill>
            <a:schemeClr val="tx1"/>
          </a:solidFill>
          <a:latin typeface="+mn-lt"/>
        </a:defRPr>
      </a:lvl4pPr>
      <a:lvl5pPr marL="1981200" indent="-228600" algn="l" defTabSz="762000" rtl="0" eaLnBrk="0" fontAlgn="base" hangingPunct="0">
        <a:spcBef>
          <a:spcPct val="20000"/>
        </a:spcBef>
        <a:spcAft>
          <a:spcPct val="0"/>
        </a:spcAft>
        <a:buSzPct val="100000"/>
        <a:buChar char="•"/>
        <a:defRPr sz="2000">
          <a:solidFill>
            <a:schemeClr val="tx1"/>
          </a:solidFill>
          <a:latin typeface="+mn-lt"/>
        </a:defRPr>
      </a:lvl5pPr>
      <a:lvl6pPr marL="2438400" indent="-228600" algn="l" defTabSz="762000" rtl="0" eaLnBrk="0" fontAlgn="base" hangingPunct="0">
        <a:spcBef>
          <a:spcPct val="20000"/>
        </a:spcBef>
        <a:spcAft>
          <a:spcPct val="0"/>
        </a:spcAft>
        <a:buSzPct val="100000"/>
        <a:buChar char="•"/>
        <a:defRPr sz="2000">
          <a:solidFill>
            <a:schemeClr val="tx1"/>
          </a:solidFill>
          <a:latin typeface="+mn-lt"/>
        </a:defRPr>
      </a:lvl6pPr>
      <a:lvl7pPr marL="2895600" indent="-228600" algn="l" defTabSz="762000" rtl="0" eaLnBrk="0" fontAlgn="base" hangingPunct="0">
        <a:spcBef>
          <a:spcPct val="20000"/>
        </a:spcBef>
        <a:spcAft>
          <a:spcPct val="0"/>
        </a:spcAft>
        <a:buSzPct val="100000"/>
        <a:buChar char="•"/>
        <a:defRPr sz="2000">
          <a:solidFill>
            <a:schemeClr val="tx1"/>
          </a:solidFill>
          <a:latin typeface="+mn-lt"/>
        </a:defRPr>
      </a:lvl7pPr>
      <a:lvl8pPr marL="3352800" indent="-228600" algn="l" defTabSz="762000" rtl="0" eaLnBrk="0" fontAlgn="base" hangingPunct="0">
        <a:spcBef>
          <a:spcPct val="20000"/>
        </a:spcBef>
        <a:spcAft>
          <a:spcPct val="0"/>
        </a:spcAft>
        <a:buSzPct val="100000"/>
        <a:buChar char="•"/>
        <a:defRPr sz="2000">
          <a:solidFill>
            <a:schemeClr val="tx1"/>
          </a:solidFill>
          <a:latin typeface="+mn-lt"/>
        </a:defRPr>
      </a:lvl8pPr>
      <a:lvl9pPr marL="3810000" indent="-228600" algn="l" defTabSz="762000"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0" y="0"/>
            <a:ext cx="9142413" cy="6856413"/>
          </a:xfrm>
          <a:prstGeom prst="rect">
            <a:avLst/>
          </a:prstGeom>
          <a:solidFill>
            <a:schemeClr val="bg1"/>
          </a:solidFill>
          <a:ln w="12700">
            <a:noFill/>
            <a:miter lim="800000"/>
            <a:headEnd/>
            <a:tailEnd/>
          </a:ln>
        </p:spPr>
        <p:txBody>
          <a:bodyPr wrap="none" anchor="ctr"/>
          <a:lstStyle/>
          <a:p>
            <a:pPr eaLnBrk="0" hangingPunct="0"/>
            <a:endParaRPr lang="en-US"/>
          </a:p>
        </p:txBody>
      </p:sp>
      <p:pic>
        <p:nvPicPr>
          <p:cNvPr id="15362" name="Picture 3"/>
          <p:cNvPicPr>
            <a:picLocks noChangeArrowheads="1"/>
          </p:cNvPicPr>
          <p:nvPr/>
        </p:nvPicPr>
        <p:blipFill>
          <a:blip r:embed="rId3"/>
          <a:srcRect/>
          <a:stretch>
            <a:fillRect/>
          </a:stretch>
        </p:blipFill>
        <p:spPr bwMode="auto">
          <a:xfrm>
            <a:off x="3619500" y="4371975"/>
            <a:ext cx="1895475" cy="1914525"/>
          </a:xfrm>
          <a:prstGeom prst="rect">
            <a:avLst/>
          </a:prstGeom>
          <a:noFill/>
          <a:ln w="12700">
            <a:noFill/>
            <a:miter lim="800000"/>
            <a:headEnd/>
            <a:tailEnd/>
          </a:ln>
        </p:spPr>
      </p:pic>
      <p:sp>
        <p:nvSpPr>
          <p:cNvPr id="15363" name="Rectangle 4"/>
          <p:cNvSpPr>
            <a:spLocks noGrp="1" noChangeArrowheads="1"/>
          </p:cNvSpPr>
          <p:nvPr>
            <p:ph type="ctrTitle"/>
          </p:nvPr>
        </p:nvSpPr>
        <p:spPr>
          <a:xfrm>
            <a:off x="76200" y="322263"/>
            <a:ext cx="9010650" cy="1143000"/>
          </a:xfrm>
        </p:spPr>
        <p:txBody>
          <a:bodyPr/>
          <a:lstStyle/>
          <a:p>
            <a:r>
              <a:rPr lang="en-US" b="1" smtClean="0"/>
              <a:t>Bazat e Marketingut</a:t>
            </a:r>
          </a:p>
        </p:txBody>
      </p:sp>
      <p:sp>
        <p:nvSpPr>
          <p:cNvPr id="15364" name="Rectangle 5"/>
          <p:cNvSpPr>
            <a:spLocks noGrp="1" noChangeArrowheads="1"/>
          </p:cNvSpPr>
          <p:nvPr>
            <p:ph type="subTitle" idx="1"/>
          </p:nvPr>
        </p:nvSpPr>
        <p:spPr>
          <a:xfrm>
            <a:off x="1371600" y="1366838"/>
            <a:ext cx="6400800" cy="288925"/>
          </a:xfrm>
        </p:spPr>
        <p:txBody>
          <a:bodyPr/>
          <a:lstStyle/>
          <a:p>
            <a:pPr marL="342900" indent="-342900">
              <a:lnSpc>
                <a:spcPct val="60000"/>
              </a:lnSpc>
            </a:pPr>
            <a:r>
              <a:rPr lang="en-US" smtClean="0"/>
              <a:t>David Jobber</a:t>
            </a:r>
          </a:p>
        </p:txBody>
      </p:sp>
      <p:sp>
        <p:nvSpPr>
          <p:cNvPr id="15365" name="Rectangle 6"/>
          <p:cNvSpPr>
            <a:spLocks noChangeArrowheads="1"/>
          </p:cNvSpPr>
          <p:nvPr/>
        </p:nvSpPr>
        <p:spPr bwMode="auto">
          <a:xfrm>
            <a:off x="15875" y="2414588"/>
            <a:ext cx="9113838" cy="1125537"/>
          </a:xfrm>
          <a:prstGeom prst="rect">
            <a:avLst/>
          </a:prstGeom>
          <a:noFill/>
          <a:ln w="12700">
            <a:noFill/>
            <a:miter lim="800000"/>
            <a:headEnd/>
            <a:tailEnd/>
          </a:ln>
        </p:spPr>
        <p:txBody>
          <a:bodyPr lIns="90488" tIns="44450" rIns="90488" bIns="44450">
            <a:spAutoFit/>
          </a:bodyPr>
          <a:lstStyle/>
          <a:p>
            <a:pPr algn="ctr" defTabSz="762000" eaLnBrk="0" hangingPunct="0">
              <a:spcBef>
                <a:spcPct val="50000"/>
              </a:spcBef>
            </a:pPr>
            <a:r>
              <a:rPr lang="en-US" sz="3600" b="1">
                <a:solidFill>
                  <a:srgbClr val="FF0033"/>
                </a:solidFill>
                <a:latin typeface="Arial" charset="0"/>
              </a:rPr>
              <a:t>Chapter 7</a:t>
            </a:r>
            <a:r>
              <a:rPr lang="en-US" sz="3600">
                <a:latin typeface="Arial" charset="0"/>
              </a:rPr>
              <a:t/>
            </a:r>
            <a:br>
              <a:rPr lang="en-US" sz="3600">
                <a:latin typeface="Arial" charset="0"/>
              </a:rPr>
            </a:br>
            <a:r>
              <a:rPr lang="en-US" sz="3200">
                <a:latin typeface="Arial" charset="0"/>
              </a:rPr>
              <a:t>Segmentimi dhe Pozicionimi në Marketing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600200" y="228600"/>
            <a:ext cx="5181600" cy="641350"/>
          </a:xfrm>
          <a:prstGeom prst="rect">
            <a:avLst/>
          </a:prstGeom>
          <a:noFill/>
          <a:ln w="9525">
            <a:noFill/>
            <a:miter lim="800000"/>
            <a:headEnd/>
            <a:tailEnd/>
          </a:ln>
        </p:spPr>
        <p:txBody>
          <a:bodyPr>
            <a:spAutoFit/>
          </a:bodyPr>
          <a:lstStyle/>
          <a:p>
            <a:r>
              <a:rPr lang="en-US" sz="3600">
                <a:solidFill>
                  <a:schemeClr val="tx2"/>
                </a:solidFill>
                <a:latin typeface="Arial" charset="0"/>
              </a:rPr>
              <a:t>Concentrated Marketing</a:t>
            </a:r>
          </a:p>
        </p:txBody>
      </p:sp>
      <p:sp>
        <p:nvSpPr>
          <p:cNvPr id="32771" name="Text Box 3"/>
          <p:cNvSpPr txBox="1">
            <a:spLocks noChangeArrowheads="1"/>
          </p:cNvSpPr>
          <p:nvPr/>
        </p:nvSpPr>
        <p:spPr bwMode="auto">
          <a:xfrm>
            <a:off x="0" y="4648200"/>
            <a:ext cx="8763000" cy="765175"/>
          </a:xfrm>
          <a:prstGeom prst="rect">
            <a:avLst/>
          </a:prstGeom>
          <a:noFill/>
          <a:ln w="9525">
            <a:noFill/>
            <a:miter lim="800000"/>
            <a:headEnd/>
            <a:tailEnd/>
          </a:ln>
        </p:spPr>
        <p:txBody>
          <a:bodyPr>
            <a:spAutoFit/>
          </a:bodyPr>
          <a:lstStyle/>
          <a:p>
            <a:pPr>
              <a:lnSpc>
                <a:spcPct val="75000"/>
              </a:lnSpc>
              <a:spcBef>
                <a:spcPct val="50000"/>
              </a:spcBef>
              <a:buFontTx/>
              <a:buChar char="•"/>
            </a:pPr>
            <a:r>
              <a:rPr lang="en-US"/>
              <a:t>  7P </a:t>
            </a:r>
            <a:endParaRPr lang="en-US">
              <a:latin typeface="Arial" charset="0"/>
            </a:endParaRPr>
          </a:p>
          <a:p>
            <a:pPr>
              <a:lnSpc>
                <a:spcPct val="50000"/>
              </a:lnSpc>
              <a:spcBef>
                <a:spcPct val="50000"/>
              </a:spcBef>
            </a:pPr>
            <a:endParaRPr lang="en-US"/>
          </a:p>
        </p:txBody>
      </p:sp>
      <p:sp>
        <p:nvSpPr>
          <p:cNvPr id="26627" name="Text Box 4"/>
          <p:cNvSpPr txBox="1">
            <a:spLocks noChangeArrowheads="1"/>
          </p:cNvSpPr>
          <p:nvPr/>
        </p:nvSpPr>
        <p:spPr bwMode="auto">
          <a:xfrm>
            <a:off x="7531100" y="6324600"/>
            <a:ext cx="1143000" cy="182563"/>
          </a:xfrm>
          <a:prstGeom prst="rect">
            <a:avLst/>
          </a:prstGeom>
          <a:noFill/>
          <a:ln w="9525">
            <a:noFill/>
            <a:miter lim="800000"/>
            <a:headEnd/>
            <a:tailEnd/>
          </a:ln>
        </p:spPr>
        <p:txBody>
          <a:bodyPr lIns="0" tIns="0" rIns="0" bIns="0" anchor="b">
            <a:spAutoFit/>
          </a:bodyPr>
          <a:lstStyle/>
          <a:p>
            <a:pPr algn="r">
              <a:spcBef>
                <a:spcPct val="50000"/>
              </a:spcBef>
            </a:pPr>
            <a:r>
              <a:rPr lang="en-US" sz="1200" b="1">
                <a:latin typeface="Arial" charset="0"/>
              </a:rPr>
              <a:t>FIGURE 7.2</a:t>
            </a:r>
          </a:p>
        </p:txBody>
      </p:sp>
      <p:pic>
        <p:nvPicPr>
          <p:cNvPr id="32773" name="Picture 5" descr="345270_la_07_02b"/>
          <p:cNvPicPr>
            <a:picLocks noChangeAspect="1" noChangeArrowheads="1"/>
          </p:cNvPicPr>
          <p:nvPr/>
        </p:nvPicPr>
        <p:blipFill>
          <a:blip r:embed="rId2"/>
          <a:srcRect/>
          <a:stretch>
            <a:fillRect/>
          </a:stretch>
        </p:blipFill>
        <p:spPr bwMode="auto">
          <a:xfrm>
            <a:off x="381000" y="1066800"/>
            <a:ext cx="8382000" cy="3529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27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2771">
                                            <p:txEl>
                                              <p:pRg st="0" end="0"/>
                                            </p:txEl>
                                          </p:spTgt>
                                        </p:tgtEl>
                                        <p:attrNameLst>
                                          <p:attrName>style.visibility</p:attrName>
                                        </p:attrNameLst>
                                      </p:cBhvr>
                                      <p:to>
                                        <p:strVal val="visible"/>
                                      </p:to>
                                    </p:set>
                                    <p:anim calcmode="lin" valueType="num">
                                      <p:cBhvr additive="base">
                                        <p:cTn id="11"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Segmenti I Synuar ( me ja qellu)</a:t>
            </a:r>
          </a:p>
        </p:txBody>
      </p:sp>
      <p:pic>
        <p:nvPicPr>
          <p:cNvPr id="27650" name="Picture 2" descr="http://t0.gstatic.com/images?q=tbn:ANd9GcTLxBO2XOP7JdWXglvAvZIwL7M1bbEL1A3At5_Kn7zpuMZT8EYZ"/>
          <p:cNvPicPr>
            <a:picLocks noChangeAspect="1" noChangeArrowheads="1"/>
          </p:cNvPicPr>
          <p:nvPr/>
        </p:nvPicPr>
        <p:blipFill>
          <a:blip r:embed="rId2"/>
          <a:srcRect/>
          <a:stretch>
            <a:fillRect/>
          </a:stretch>
        </p:blipFill>
        <p:spPr bwMode="auto">
          <a:xfrm>
            <a:off x="1447800" y="1219200"/>
            <a:ext cx="5715000" cy="4953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2"/>
          <p:cNvSpPr txBox="1">
            <a:spLocks noChangeArrowheads="1"/>
          </p:cNvSpPr>
          <p:nvPr/>
        </p:nvSpPr>
        <p:spPr bwMode="auto">
          <a:xfrm>
            <a:off x="4479925" y="1565275"/>
            <a:ext cx="2759075" cy="457200"/>
          </a:xfrm>
          <a:prstGeom prst="rect">
            <a:avLst/>
          </a:prstGeom>
          <a:noFill/>
          <a:ln w="9525">
            <a:noFill/>
            <a:miter lim="800000"/>
            <a:headEnd/>
            <a:tailEnd/>
          </a:ln>
        </p:spPr>
        <p:txBody>
          <a:bodyPr>
            <a:spAutoFit/>
          </a:bodyPr>
          <a:lstStyle/>
          <a:p>
            <a:endParaRPr lang="en-US"/>
          </a:p>
        </p:txBody>
      </p:sp>
      <p:sp>
        <p:nvSpPr>
          <p:cNvPr id="28674" name="Rectangle 3"/>
          <p:cNvSpPr>
            <a:spLocks noChangeArrowheads="1"/>
          </p:cNvSpPr>
          <p:nvPr/>
        </p:nvSpPr>
        <p:spPr bwMode="auto">
          <a:xfrm>
            <a:off x="457200" y="609600"/>
            <a:ext cx="8229600" cy="457200"/>
          </a:xfrm>
          <a:prstGeom prst="rect">
            <a:avLst/>
          </a:prstGeom>
          <a:noFill/>
          <a:ln w="9525">
            <a:noFill/>
            <a:miter lim="800000"/>
            <a:headEnd/>
            <a:tailEnd/>
          </a:ln>
        </p:spPr>
        <p:txBody>
          <a:bodyPr/>
          <a:lstStyle/>
          <a:p>
            <a:pPr algn="ctr" eaLnBrk="0" hangingPunct="0"/>
            <a:r>
              <a:rPr lang="en-US" sz="3600" b="1">
                <a:solidFill>
                  <a:schemeClr val="tx2"/>
                </a:solidFill>
                <a:latin typeface="Arial" charset="0"/>
              </a:rPr>
              <a:t>Target Market Selection Process</a:t>
            </a:r>
          </a:p>
        </p:txBody>
      </p:sp>
      <p:sp>
        <p:nvSpPr>
          <p:cNvPr id="28675" name="Text Box 4"/>
          <p:cNvSpPr txBox="1">
            <a:spLocks noChangeArrowheads="1"/>
          </p:cNvSpPr>
          <p:nvPr/>
        </p:nvSpPr>
        <p:spPr bwMode="auto">
          <a:xfrm>
            <a:off x="7086600" y="5516563"/>
            <a:ext cx="1587500" cy="274637"/>
          </a:xfrm>
          <a:prstGeom prst="rect">
            <a:avLst/>
          </a:prstGeom>
          <a:noFill/>
          <a:ln w="9525">
            <a:noFill/>
            <a:miter lim="800000"/>
            <a:headEnd/>
            <a:tailEnd/>
          </a:ln>
        </p:spPr>
        <p:txBody>
          <a:bodyPr lIns="0" tIns="0" rIns="0" bIns="0" anchor="b">
            <a:spAutoFit/>
          </a:bodyPr>
          <a:lstStyle/>
          <a:p>
            <a:pPr algn="r">
              <a:spcBef>
                <a:spcPct val="50000"/>
              </a:spcBef>
            </a:pPr>
            <a:r>
              <a:rPr lang="en-US" b="1">
                <a:latin typeface="Arial" charset="0"/>
              </a:rPr>
              <a:t>FIGURE 7.1</a:t>
            </a:r>
          </a:p>
        </p:txBody>
      </p:sp>
      <p:pic>
        <p:nvPicPr>
          <p:cNvPr id="28676" name="Picture 5" descr="345270_la_07_01"/>
          <p:cNvPicPr preferRelativeResize="0">
            <a:picLocks noChangeAspect="1" noChangeArrowheads="1"/>
          </p:cNvPicPr>
          <p:nvPr/>
        </p:nvPicPr>
        <p:blipFill>
          <a:blip r:embed="rId2"/>
          <a:srcRect/>
          <a:stretch>
            <a:fillRect/>
          </a:stretch>
        </p:blipFill>
        <p:spPr bwMode="auto">
          <a:xfrm>
            <a:off x="114300" y="1905000"/>
            <a:ext cx="8915400" cy="2133600"/>
          </a:xfrm>
          <a:prstGeom prst="rect">
            <a:avLst/>
          </a:prstGeom>
          <a:noFill/>
          <a:ln w="9525">
            <a:noFill/>
            <a:miter lim="800000"/>
            <a:headEnd/>
            <a:tailEnd/>
          </a:ln>
        </p:spPr>
      </p:pic>
      <p:sp>
        <p:nvSpPr>
          <p:cNvPr id="28677" name="AutoShape 7"/>
          <p:cNvSpPr>
            <a:spLocks/>
          </p:cNvSpPr>
          <p:nvPr/>
        </p:nvSpPr>
        <p:spPr bwMode="auto">
          <a:xfrm rot="-5387642">
            <a:off x="2587625" y="2133600"/>
            <a:ext cx="307975" cy="3508375"/>
          </a:xfrm>
          <a:prstGeom prst="leftBrace">
            <a:avLst>
              <a:gd name="adj1" fmla="val 94931"/>
              <a:gd name="adj2" fmla="val 50000"/>
            </a:avLst>
          </a:prstGeom>
          <a:noFill/>
          <a:ln w="25400">
            <a:solidFill>
              <a:schemeClr val="tx1"/>
            </a:solidFill>
            <a:round/>
            <a:headEnd type="none" w="sm" len="sm"/>
            <a:tailEnd type="none" w="sm" len="sm"/>
          </a:ln>
        </p:spPr>
        <p:txBody>
          <a:bodyPr wrap="none" anchor="ctr"/>
          <a:lstStyle/>
          <a:p>
            <a:pPr eaLnBrk="0" hangingPunct="0"/>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2</a:t>
            </a:r>
          </a:p>
        </p:txBody>
      </p:sp>
      <p:sp>
        <p:nvSpPr>
          <p:cNvPr id="29698"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29699" name="Line 4"/>
          <p:cNvSpPr>
            <a:spLocks noChangeShapeType="1"/>
          </p:cNvSpPr>
          <p:nvPr/>
        </p:nvSpPr>
        <p:spPr bwMode="auto">
          <a:xfrm>
            <a:off x="4572000" y="4432300"/>
            <a:ext cx="0" cy="525463"/>
          </a:xfrm>
          <a:prstGeom prst="line">
            <a:avLst/>
          </a:prstGeom>
          <a:noFill/>
          <a:ln w="25400">
            <a:solidFill>
              <a:srgbClr val="FF0033"/>
            </a:solidFill>
            <a:round/>
            <a:headEnd/>
            <a:tailEnd type="triangle" w="med" len="med"/>
          </a:ln>
        </p:spPr>
        <p:txBody>
          <a:bodyPr wrap="none" anchor="ctr"/>
          <a:lstStyle/>
          <a:p>
            <a:endParaRPr lang="en-US"/>
          </a:p>
        </p:txBody>
      </p:sp>
      <p:sp>
        <p:nvSpPr>
          <p:cNvPr id="29700" name="Line 5"/>
          <p:cNvSpPr>
            <a:spLocks noChangeShapeType="1"/>
          </p:cNvSpPr>
          <p:nvPr/>
        </p:nvSpPr>
        <p:spPr bwMode="auto">
          <a:xfrm>
            <a:off x="4572000" y="2454275"/>
            <a:ext cx="0" cy="525463"/>
          </a:xfrm>
          <a:prstGeom prst="line">
            <a:avLst/>
          </a:prstGeom>
          <a:noFill/>
          <a:ln w="25400">
            <a:solidFill>
              <a:srgbClr val="FF0033"/>
            </a:solidFill>
            <a:round/>
            <a:headEnd type="triangle" w="med" len="med"/>
            <a:tailEnd/>
          </a:ln>
        </p:spPr>
        <p:txBody>
          <a:bodyPr wrap="none" anchor="ctr"/>
          <a:lstStyle/>
          <a:p>
            <a:endParaRPr lang="en-US"/>
          </a:p>
        </p:txBody>
      </p:sp>
      <p:sp>
        <p:nvSpPr>
          <p:cNvPr id="29701" name="Rectangle 6"/>
          <p:cNvSpPr>
            <a:spLocks noGrp="1" noChangeArrowheads="1"/>
          </p:cNvSpPr>
          <p:nvPr>
            <p:ph type="title"/>
          </p:nvPr>
        </p:nvSpPr>
        <p:spPr/>
        <p:txBody>
          <a:bodyPr/>
          <a:lstStyle/>
          <a:p>
            <a:pPr>
              <a:lnSpc>
                <a:spcPct val="80000"/>
              </a:lnSpc>
            </a:pPr>
            <a:r>
              <a:rPr lang="en-US" smtClean="0"/>
              <a:t>Avantazhet e Segmentimit të Tregut</a:t>
            </a:r>
          </a:p>
        </p:txBody>
      </p:sp>
      <p:grpSp>
        <p:nvGrpSpPr>
          <p:cNvPr id="29702" name="Group 9"/>
          <p:cNvGrpSpPr>
            <a:grpSpLocks/>
          </p:cNvGrpSpPr>
          <p:nvPr/>
        </p:nvGrpSpPr>
        <p:grpSpPr bwMode="auto">
          <a:xfrm>
            <a:off x="3748088" y="4979988"/>
            <a:ext cx="1647825" cy="1422400"/>
            <a:chOff x="2361" y="3137"/>
            <a:chExt cx="1038" cy="896"/>
          </a:xfrm>
        </p:grpSpPr>
        <p:sp>
          <p:nvSpPr>
            <p:cNvPr id="29718" name="Oval 7"/>
            <p:cNvSpPr>
              <a:spLocks noChangeArrowheads="1"/>
            </p:cNvSpPr>
            <p:nvPr/>
          </p:nvSpPr>
          <p:spPr bwMode="auto">
            <a:xfrm>
              <a:off x="2395" y="3137"/>
              <a:ext cx="959" cy="896"/>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29719" name="Rectangle 8"/>
            <p:cNvSpPr>
              <a:spLocks noChangeArrowheads="1"/>
            </p:cNvSpPr>
            <p:nvPr/>
          </p:nvSpPr>
          <p:spPr bwMode="auto">
            <a:xfrm>
              <a:off x="2361" y="3379"/>
              <a:ext cx="1038" cy="406"/>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Shanset dhe Rreziqet</a:t>
              </a:r>
            </a:p>
          </p:txBody>
        </p:sp>
      </p:grpSp>
      <p:grpSp>
        <p:nvGrpSpPr>
          <p:cNvPr id="29703" name="Group 12"/>
          <p:cNvGrpSpPr>
            <a:grpSpLocks/>
          </p:cNvGrpSpPr>
          <p:nvPr/>
        </p:nvGrpSpPr>
        <p:grpSpPr bwMode="auto">
          <a:xfrm>
            <a:off x="3806825" y="1019175"/>
            <a:ext cx="1530350" cy="1422400"/>
            <a:chOff x="2398" y="642"/>
            <a:chExt cx="964" cy="896"/>
          </a:xfrm>
        </p:grpSpPr>
        <p:sp>
          <p:nvSpPr>
            <p:cNvPr id="29716" name="Oval 10"/>
            <p:cNvSpPr>
              <a:spLocks noChangeArrowheads="1"/>
            </p:cNvSpPr>
            <p:nvPr/>
          </p:nvSpPr>
          <p:spPr bwMode="auto">
            <a:xfrm>
              <a:off x="2401" y="642"/>
              <a:ext cx="959" cy="896"/>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29717" name="Rectangle 11"/>
            <p:cNvSpPr>
              <a:spLocks noChangeArrowheads="1"/>
            </p:cNvSpPr>
            <p:nvPr/>
          </p:nvSpPr>
          <p:spPr bwMode="auto">
            <a:xfrm>
              <a:off x="2398" y="799"/>
              <a:ext cx="964" cy="580"/>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Zgjedhja e Tregut të Synuar</a:t>
              </a:r>
            </a:p>
          </p:txBody>
        </p:sp>
      </p:grpSp>
      <p:grpSp>
        <p:nvGrpSpPr>
          <p:cNvPr id="29704" name="Group 24"/>
          <p:cNvGrpSpPr>
            <a:grpSpLocks/>
          </p:cNvGrpSpPr>
          <p:nvPr/>
        </p:nvGrpSpPr>
        <p:grpSpPr bwMode="auto">
          <a:xfrm>
            <a:off x="1268413" y="2984500"/>
            <a:ext cx="6527800" cy="1422400"/>
            <a:chOff x="799" y="1880"/>
            <a:chExt cx="4112" cy="896"/>
          </a:xfrm>
        </p:grpSpPr>
        <p:sp>
          <p:nvSpPr>
            <p:cNvPr id="29705" name="Line 13"/>
            <p:cNvSpPr>
              <a:spLocks noChangeShapeType="1"/>
            </p:cNvSpPr>
            <p:nvPr/>
          </p:nvSpPr>
          <p:spPr bwMode="auto">
            <a:xfrm>
              <a:off x="3370" y="2328"/>
              <a:ext cx="566" cy="0"/>
            </a:xfrm>
            <a:prstGeom prst="line">
              <a:avLst/>
            </a:prstGeom>
            <a:noFill/>
            <a:ln w="25400">
              <a:solidFill>
                <a:srgbClr val="FF0033"/>
              </a:solidFill>
              <a:round/>
              <a:headEnd/>
              <a:tailEnd type="triangle" w="med" len="med"/>
            </a:ln>
          </p:spPr>
          <p:txBody>
            <a:bodyPr wrap="none" anchor="ctr"/>
            <a:lstStyle/>
            <a:p>
              <a:endParaRPr lang="en-US"/>
            </a:p>
          </p:txBody>
        </p:sp>
        <p:sp>
          <p:nvSpPr>
            <p:cNvPr id="29706" name="Line 14"/>
            <p:cNvSpPr>
              <a:spLocks noChangeShapeType="1"/>
            </p:cNvSpPr>
            <p:nvPr/>
          </p:nvSpPr>
          <p:spPr bwMode="auto">
            <a:xfrm>
              <a:off x="1826" y="2328"/>
              <a:ext cx="566" cy="0"/>
            </a:xfrm>
            <a:prstGeom prst="line">
              <a:avLst/>
            </a:prstGeom>
            <a:noFill/>
            <a:ln w="25400">
              <a:solidFill>
                <a:srgbClr val="FF0033"/>
              </a:solidFill>
              <a:round/>
              <a:headEnd type="triangle" w="med" len="med"/>
              <a:tailEnd/>
            </a:ln>
          </p:spPr>
          <p:txBody>
            <a:bodyPr wrap="none" anchor="ctr"/>
            <a:lstStyle/>
            <a:p>
              <a:endParaRPr lang="en-US"/>
            </a:p>
          </p:txBody>
        </p:sp>
        <p:grpSp>
          <p:nvGrpSpPr>
            <p:cNvPr id="29707" name="Group 17"/>
            <p:cNvGrpSpPr>
              <a:grpSpLocks/>
            </p:cNvGrpSpPr>
            <p:nvPr/>
          </p:nvGrpSpPr>
          <p:grpSpPr bwMode="auto">
            <a:xfrm>
              <a:off x="2345" y="1880"/>
              <a:ext cx="1069" cy="896"/>
              <a:chOff x="2345" y="1880"/>
              <a:chExt cx="1069" cy="896"/>
            </a:xfrm>
          </p:grpSpPr>
          <p:sp>
            <p:nvSpPr>
              <p:cNvPr id="29714" name="Oval 15"/>
              <p:cNvSpPr>
                <a:spLocks noChangeArrowheads="1"/>
              </p:cNvSpPr>
              <p:nvPr/>
            </p:nvSpPr>
            <p:spPr bwMode="auto">
              <a:xfrm>
                <a:off x="2400" y="1880"/>
                <a:ext cx="959" cy="896"/>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29715" name="Rectangle 16"/>
              <p:cNvSpPr>
                <a:spLocks noChangeArrowheads="1"/>
              </p:cNvSpPr>
              <p:nvPr/>
            </p:nvSpPr>
            <p:spPr bwMode="auto">
              <a:xfrm>
                <a:off x="2345" y="2107"/>
                <a:ext cx="1069" cy="406"/>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Segmentimi i Tregut</a:t>
                </a:r>
              </a:p>
            </p:txBody>
          </p:sp>
        </p:grpSp>
        <p:grpSp>
          <p:nvGrpSpPr>
            <p:cNvPr id="29708" name="Group 20"/>
            <p:cNvGrpSpPr>
              <a:grpSpLocks/>
            </p:cNvGrpSpPr>
            <p:nvPr/>
          </p:nvGrpSpPr>
          <p:grpSpPr bwMode="auto">
            <a:xfrm>
              <a:off x="3947" y="1880"/>
              <a:ext cx="964" cy="896"/>
              <a:chOff x="3947" y="1880"/>
              <a:chExt cx="964" cy="896"/>
            </a:xfrm>
          </p:grpSpPr>
          <p:sp>
            <p:nvSpPr>
              <p:cNvPr id="29712" name="Oval 18"/>
              <p:cNvSpPr>
                <a:spLocks noChangeArrowheads="1"/>
              </p:cNvSpPr>
              <p:nvPr/>
            </p:nvSpPr>
            <p:spPr bwMode="auto">
              <a:xfrm>
                <a:off x="3952" y="1880"/>
                <a:ext cx="959" cy="896"/>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29713" name="Rectangle 19"/>
              <p:cNvSpPr>
                <a:spLocks noChangeArrowheads="1"/>
              </p:cNvSpPr>
              <p:nvPr/>
            </p:nvSpPr>
            <p:spPr bwMode="auto">
              <a:xfrm>
                <a:off x="3947" y="2041"/>
                <a:ext cx="964" cy="580"/>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Përshtatja e marketingut miks</a:t>
                </a:r>
              </a:p>
            </p:txBody>
          </p:sp>
        </p:grpSp>
        <p:grpSp>
          <p:nvGrpSpPr>
            <p:cNvPr id="29709" name="Group 23"/>
            <p:cNvGrpSpPr>
              <a:grpSpLocks/>
            </p:cNvGrpSpPr>
            <p:nvPr/>
          </p:nvGrpSpPr>
          <p:grpSpPr bwMode="auto">
            <a:xfrm>
              <a:off x="799" y="1880"/>
              <a:ext cx="1076" cy="896"/>
              <a:chOff x="799" y="1880"/>
              <a:chExt cx="1076" cy="896"/>
            </a:xfrm>
          </p:grpSpPr>
          <p:sp>
            <p:nvSpPr>
              <p:cNvPr id="29710" name="Oval 21"/>
              <p:cNvSpPr>
                <a:spLocks noChangeArrowheads="1"/>
              </p:cNvSpPr>
              <p:nvPr/>
            </p:nvSpPr>
            <p:spPr bwMode="auto">
              <a:xfrm>
                <a:off x="852" y="1880"/>
                <a:ext cx="959" cy="896"/>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29711" name="Rectangle 22"/>
              <p:cNvSpPr>
                <a:spLocks noChangeArrowheads="1"/>
              </p:cNvSpPr>
              <p:nvPr/>
            </p:nvSpPr>
            <p:spPr bwMode="auto">
              <a:xfrm>
                <a:off x="799" y="2199"/>
                <a:ext cx="1076" cy="237"/>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Diferencimi</a:t>
                </a:r>
              </a:p>
            </p:txBody>
          </p:sp>
        </p:grpSp>
      </p:gr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3</a:t>
            </a:r>
          </a:p>
        </p:txBody>
      </p:sp>
      <p:sp>
        <p:nvSpPr>
          <p:cNvPr id="31746"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31747" name="Rectangle 4"/>
          <p:cNvSpPr>
            <a:spLocks noChangeArrowheads="1"/>
          </p:cNvSpPr>
          <p:nvPr/>
        </p:nvSpPr>
        <p:spPr bwMode="auto">
          <a:xfrm>
            <a:off x="6299200" y="2413000"/>
            <a:ext cx="2519363" cy="2043113"/>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grpSp>
        <p:nvGrpSpPr>
          <p:cNvPr id="31748" name="Group 16"/>
          <p:cNvGrpSpPr>
            <a:grpSpLocks/>
          </p:cNvGrpSpPr>
          <p:nvPr/>
        </p:nvGrpSpPr>
        <p:grpSpPr bwMode="auto">
          <a:xfrm>
            <a:off x="6380163" y="2949575"/>
            <a:ext cx="458787" cy="1401763"/>
            <a:chOff x="4019" y="1858"/>
            <a:chExt cx="289" cy="883"/>
          </a:xfrm>
        </p:grpSpPr>
        <p:sp>
          <p:nvSpPr>
            <p:cNvPr id="31839" name="Rectangle 5"/>
            <p:cNvSpPr>
              <a:spLocks noChangeArrowheads="1"/>
            </p:cNvSpPr>
            <p:nvPr/>
          </p:nvSpPr>
          <p:spPr bwMode="auto">
            <a:xfrm>
              <a:off x="4022" y="1858"/>
              <a:ext cx="284" cy="883"/>
            </a:xfrm>
            <a:prstGeom prst="rect">
              <a:avLst/>
            </a:prstGeom>
            <a:solidFill>
              <a:schemeClr val="accent1"/>
            </a:solidFill>
            <a:ln w="12700">
              <a:solidFill>
                <a:schemeClr val="accent2"/>
              </a:solidFill>
              <a:miter lim="800000"/>
              <a:headEnd/>
              <a:tailEnd/>
            </a:ln>
          </p:spPr>
          <p:txBody>
            <a:bodyPr wrap="none" anchor="ctr"/>
            <a:lstStyle/>
            <a:p>
              <a:pPr eaLnBrk="0" hangingPunct="0"/>
              <a:endParaRPr lang="en-US"/>
            </a:p>
          </p:txBody>
        </p:sp>
        <p:grpSp>
          <p:nvGrpSpPr>
            <p:cNvPr id="31840" name="Group 15"/>
            <p:cNvGrpSpPr>
              <a:grpSpLocks/>
            </p:cNvGrpSpPr>
            <p:nvPr/>
          </p:nvGrpSpPr>
          <p:grpSpPr bwMode="auto">
            <a:xfrm>
              <a:off x="4019" y="1864"/>
              <a:ext cx="289" cy="834"/>
              <a:chOff x="4019" y="1864"/>
              <a:chExt cx="289" cy="834"/>
            </a:xfrm>
          </p:grpSpPr>
          <p:grpSp>
            <p:nvGrpSpPr>
              <p:cNvPr id="31841" name="Group 8"/>
              <p:cNvGrpSpPr>
                <a:grpSpLocks/>
              </p:cNvGrpSpPr>
              <p:nvPr/>
            </p:nvGrpSpPr>
            <p:grpSpPr bwMode="auto">
              <a:xfrm>
                <a:off x="4019" y="1864"/>
                <a:ext cx="289" cy="294"/>
                <a:chOff x="4019" y="1864"/>
                <a:chExt cx="289" cy="294"/>
              </a:xfrm>
            </p:grpSpPr>
            <p:sp>
              <p:nvSpPr>
                <p:cNvPr id="31848" name="Oval 6"/>
                <p:cNvSpPr>
                  <a:spLocks noChangeArrowheads="1"/>
                </p:cNvSpPr>
                <p:nvPr/>
              </p:nvSpPr>
              <p:spPr bwMode="auto">
                <a:xfrm>
                  <a:off x="4045" y="191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49" name="Rectangle 7"/>
                <p:cNvSpPr>
                  <a:spLocks noChangeArrowheads="1"/>
                </p:cNvSpPr>
                <p:nvPr/>
              </p:nvSpPr>
              <p:spPr bwMode="auto">
                <a:xfrm>
                  <a:off x="4019" y="186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1</a:t>
                  </a:r>
                </a:p>
              </p:txBody>
            </p:sp>
          </p:grpSp>
          <p:grpSp>
            <p:nvGrpSpPr>
              <p:cNvPr id="31842" name="Group 11"/>
              <p:cNvGrpSpPr>
                <a:grpSpLocks/>
              </p:cNvGrpSpPr>
              <p:nvPr/>
            </p:nvGrpSpPr>
            <p:grpSpPr bwMode="auto">
              <a:xfrm>
                <a:off x="4019" y="2134"/>
                <a:ext cx="289" cy="294"/>
                <a:chOff x="4019" y="2134"/>
                <a:chExt cx="289" cy="294"/>
              </a:xfrm>
            </p:grpSpPr>
            <p:sp>
              <p:nvSpPr>
                <p:cNvPr id="31846" name="Oval 9"/>
                <p:cNvSpPr>
                  <a:spLocks noChangeArrowheads="1"/>
                </p:cNvSpPr>
                <p:nvPr/>
              </p:nvSpPr>
              <p:spPr bwMode="auto">
                <a:xfrm>
                  <a:off x="4045" y="218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47" name="Rectangle 10"/>
                <p:cNvSpPr>
                  <a:spLocks noChangeArrowheads="1"/>
                </p:cNvSpPr>
                <p:nvPr/>
              </p:nvSpPr>
              <p:spPr bwMode="auto">
                <a:xfrm>
                  <a:off x="4019" y="213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5</a:t>
                  </a:r>
                </a:p>
              </p:txBody>
            </p:sp>
          </p:grpSp>
          <p:grpSp>
            <p:nvGrpSpPr>
              <p:cNvPr id="31843" name="Group 14"/>
              <p:cNvGrpSpPr>
                <a:grpSpLocks/>
              </p:cNvGrpSpPr>
              <p:nvPr/>
            </p:nvGrpSpPr>
            <p:grpSpPr bwMode="auto">
              <a:xfrm>
                <a:off x="4019" y="2404"/>
                <a:ext cx="289" cy="294"/>
                <a:chOff x="4019" y="2404"/>
                <a:chExt cx="289" cy="294"/>
              </a:xfrm>
            </p:grpSpPr>
            <p:sp>
              <p:nvSpPr>
                <p:cNvPr id="31844" name="Oval 12"/>
                <p:cNvSpPr>
                  <a:spLocks noChangeArrowheads="1"/>
                </p:cNvSpPr>
                <p:nvPr/>
              </p:nvSpPr>
              <p:spPr bwMode="auto">
                <a:xfrm>
                  <a:off x="4045" y="245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45" name="Rectangle 13"/>
                <p:cNvSpPr>
                  <a:spLocks noChangeArrowheads="1"/>
                </p:cNvSpPr>
                <p:nvPr/>
              </p:nvSpPr>
              <p:spPr bwMode="auto">
                <a:xfrm>
                  <a:off x="4019" y="240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7</a:t>
                  </a:r>
                </a:p>
              </p:txBody>
            </p:sp>
          </p:grpSp>
        </p:grpSp>
      </p:grpSp>
      <p:sp>
        <p:nvSpPr>
          <p:cNvPr id="31749" name="Rectangle 17"/>
          <p:cNvSpPr>
            <a:spLocks noChangeArrowheads="1"/>
          </p:cNvSpPr>
          <p:nvPr/>
        </p:nvSpPr>
        <p:spPr bwMode="auto">
          <a:xfrm>
            <a:off x="6942138" y="3406775"/>
            <a:ext cx="450850" cy="944563"/>
          </a:xfrm>
          <a:prstGeom prst="rect">
            <a:avLst/>
          </a:prstGeom>
          <a:solidFill>
            <a:schemeClr val="accent1"/>
          </a:solidFill>
          <a:ln w="12700">
            <a:solidFill>
              <a:schemeClr val="accent2"/>
            </a:solidFill>
            <a:miter lim="800000"/>
            <a:headEnd/>
            <a:tailEnd/>
          </a:ln>
        </p:spPr>
        <p:txBody>
          <a:bodyPr wrap="none" anchor="ctr"/>
          <a:lstStyle/>
          <a:p>
            <a:pPr eaLnBrk="0" hangingPunct="0"/>
            <a:endParaRPr lang="en-US"/>
          </a:p>
        </p:txBody>
      </p:sp>
      <p:grpSp>
        <p:nvGrpSpPr>
          <p:cNvPr id="31750" name="Group 20"/>
          <p:cNvGrpSpPr>
            <a:grpSpLocks/>
          </p:cNvGrpSpPr>
          <p:nvPr/>
        </p:nvGrpSpPr>
        <p:grpSpPr bwMode="auto">
          <a:xfrm>
            <a:off x="6937375" y="3387725"/>
            <a:ext cx="458788" cy="466725"/>
            <a:chOff x="4370" y="2134"/>
            <a:chExt cx="289" cy="294"/>
          </a:xfrm>
        </p:grpSpPr>
        <p:sp>
          <p:nvSpPr>
            <p:cNvPr id="31837" name="Oval 18"/>
            <p:cNvSpPr>
              <a:spLocks noChangeArrowheads="1"/>
            </p:cNvSpPr>
            <p:nvPr/>
          </p:nvSpPr>
          <p:spPr bwMode="auto">
            <a:xfrm>
              <a:off x="4396" y="218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38" name="Rectangle 19"/>
            <p:cNvSpPr>
              <a:spLocks noChangeArrowheads="1"/>
            </p:cNvSpPr>
            <p:nvPr/>
          </p:nvSpPr>
          <p:spPr bwMode="auto">
            <a:xfrm>
              <a:off x="4370" y="213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2</a:t>
              </a:r>
            </a:p>
          </p:txBody>
        </p:sp>
      </p:grpSp>
      <p:grpSp>
        <p:nvGrpSpPr>
          <p:cNvPr id="31751" name="Group 23"/>
          <p:cNvGrpSpPr>
            <a:grpSpLocks/>
          </p:cNvGrpSpPr>
          <p:nvPr/>
        </p:nvGrpSpPr>
        <p:grpSpPr bwMode="auto">
          <a:xfrm>
            <a:off x="6937375" y="3816350"/>
            <a:ext cx="458788" cy="466725"/>
            <a:chOff x="4370" y="2404"/>
            <a:chExt cx="289" cy="294"/>
          </a:xfrm>
        </p:grpSpPr>
        <p:sp>
          <p:nvSpPr>
            <p:cNvPr id="31835" name="Oval 21"/>
            <p:cNvSpPr>
              <a:spLocks noChangeArrowheads="1"/>
            </p:cNvSpPr>
            <p:nvPr/>
          </p:nvSpPr>
          <p:spPr bwMode="auto">
            <a:xfrm>
              <a:off x="4396" y="245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36" name="Rectangle 22"/>
            <p:cNvSpPr>
              <a:spLocks noChangeArrowheads="1"/>
            </p:cNvSpPr>
            <p:nvPr/>
          </p:nvSpPr>
          <p:spPr bwMode="auto">
            <a:xfrm>
              <a:off x="4370" y="240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6</a:t>
              </a:r>
            </a:p>
          </p:txBody>
        </p:sp>
      </p:grpSp>
      <p:grpSp>
        <p:nvGrpSpPr>
          <p:cNvPr id="31752" name="Group 35"/>
          <p:cNvGrpSpPr>
            <a:grpSpLocks/>
          </p:cNvGrpSpPr>
          <p:nvPr/>
        </p:nvGrpSpPr>
        <p:grpSpPr bwMode="auto">
          <a:xfrm>
            <a:off x="8269288" y="2949575"/>
            <a:ext cx="458787" cy="1401763"/>
            <a:chOff x="5209" y="1858"/>
            <a:chExt cx="289" cy="883"/>
          </a:xfrm>
        </p:grpSpPr>
        <p:sp>
          <p:nvSpPr>
            <p:cNvPr id="31824" name="Rectangle 24"/>
            <p:cNvSpPr>
              <a:spLocks noChangeArrowheads="1"/>
            </p:cNvSpPr>
            <p:nvPr/>
          </p:nvSpPr>
          <p:spPr bwMode="auto">
            <a:xfrm>
              <a:off x="5212" y="1858"/>
              <a:ext cx="284" cy="883"/>
            </a:xfrm>
            <a:prstGeom prst="rect">
              <a:avLst/>
            </a:prstGeom>
            <a:solidFill>
              <a:schemeClr val="accent1"/>
            </a:solidFill>
            <a:ln w="12700">
              <a:solidFill>
                <a:schemeClr val="accent2"/>
              </a:solidFill>
              <a:miter lim="800000"/>
              <a:headEnd/>
              <a:tailEnd/>
            </a:ln>
          </p:spPr>
          <p:txBody>
            <a:bodyPr wrap="none" anchor="ctr"/>
            <a:lstStyle/>
            <a:p>
              <a:pPr eaLnBrk="0" hangingPunct="0"/>
              <a:endParaRPr lang="en-US"/>
            </a:p>
          </p:txBody>
        </p:sp>
        <p:grpSp>
          <p:nvGrpSpPr>
            <p:cNvPr id="31825" name="Group 34"/>
            <p:cNvGrpSpPr>
              <a:grpSpLocks/>
            </p:cNvGrpSpPr>
            <p:nvPr/>
          </p:nvGrpSpPr>
          <p:grpSpPr bwMode="auto">
            <a:xfrm>
              <a:off x="5209" y="1864"/>
              <a:ext cx="289" cy="834"/>
              <a:chOff x="5209" y="1864"/>
              <a:chExt cx="289" cy="834"/>
            </a:xfrm>
          </p:grpSpPr>
          <p:grpSp>
            <p:nvGrpSpPr>
              <p:cNvPr id="31826" name="Group 27"/>
              <p:cNvGrpSpPr>
                <a:grpSpLocks/>
              </p:cNvGrpSpPr>
              <p:nvPr/>
            </p:nvGrpSpPr>
            <p:grpSpPr bwMode="auto">
              <a:xfrm>
                <a:off x="5209" y="1864"/>
                <a:ext cx="289" cy="294"/>
                <a:chOff x="5209" y="1864"/>
                <a:chExt cx="289" cy="294"/>
              </a:xfrm>
            </p:grpSpPr>
            <p:sp>
              <p:nvSpPr>
                <p:cNvPr id="31833" name="Oval 25"/>
                <p:cNvSpPr>
                  <a:spLocks noChangeArrowheads="1"/>
                </p:cNvSpPr>
                <p:nvPr/>
              </p:nvSpPr>
              <p:spPr bwMode="auto">
                <a:xfrm>
                  <a:off x="5235" y="191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34" name="Rectangle 26"/>
                <p:cNvSpPr>
                  <a:spLocks noChangeArrowheads="1"/>
                </p:cNvSpPr>
                <p:nvPr/>
              </p:nvSpPr>
              <p:spPr bwMode="auto">
                <a:xfrm>
                  <a:off x="5209" y="186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3</a:t>
                  </a:r>
                </a:p>
              </p:txBody>
            </p:sp>
          </p:grpSp>
          <p:grpSp>
            <p:nvGrpSpPr>
              <p:cNvPr id="31827" name="Group 30"/>
              <p:cNvGrpSpPr>
                <a:grpSpLocks/>
              </p:cNvGrpSpPr>
              <p:nvPr/>
            </p:nvGrpSpPr>
            <p:grpSpPr bwMode="auto">
              <a:xfrm>
                <a:off x="5209" y="2134"/>
                <a:ext cx="289" cy="294"/>
                <a:chOff x="5209" y="2134"/>
                <a:chExt cx="289" cy="294"/>
              </a:xfrm>
            </p:grpSpPr>
            <p:sp>
              <p:nvSpPr>
                <p:cNvPr id="31831" name="Oval 28"/>
                <p:cNvSpPr>
                  <a:spLocks noChangeArrowheads="1"/>
                </p:cNvSpPr>
                <p:nvPr/>
              </p:nvSpPr>
              <p:spPr bwMode="auto">
                <a:xfrm>
                  <a:off x="5235" y="218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32" name="Rectangle 29"/>
                <p:cNvSpPr>
                  <a:spLocks noChangeArrowheads="1"/>
                </p:cNvSpPr>
                <p:nvPr/>
              </p:nvSpPr>
              <p:spPr bwMode="auto">
                <a:xfrm>
                  <a:off x="5209" y="213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4</a:t>
                  </a:r>
                </a:p>
              </p:txBody>
            </p:sp>
          </p:grpSp>
          <p:grpSp>
            <p:nvGrpSpPr>
              <p:cNvPr id="31828" name="Group 33"/>
              <p:cNvGrpSpPr>
                <a:grpSpLocks/>
              </p:cNvGrpSpPr>
              <p:nvPr/>
            </p:nvGrpSpPr>
            <p:grpSpPr bwMode="auto">
              <a:xfrm>
                <a:off x="5209" y="2404"/>
                <a:ext cx="289" cy="294"/>
                <a:chOff x="5209" y="2404"/>
                <a:chExt cx="289" cy="294"/>
              </a:xfrm>
            </p:grpSpPr>
            <p:sp>
              <p:nvSpPr>
                <p:cNvPr id="31829" name="Oval 31"/>
                <p:cNvSpPr>
                  <a:spLocks noChangeArrowheads="1"/>
                </p:cNvSpPr>
                <p:nvPr/>
              </p:nvSpPr>
              <p:spPr bwMode="auto">
                <a:xfrm>
                  <a:off x="5235" y="245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30" name="Rectangle 32"/>
                <p:cNvSpPr>
                  <a:spLocks noChangeArrowheads="1"/>
                </p:cNvSpPr>
                <p:nvPr/>
              </p:nvSpPr>
              <p:spPr bwMode="auto">
                <a:xfrm>
                  <a:off x="5209" y="240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8</a:t>
                  </a:r>
                </a:p>
              </p:txBody>
            </p:sp>
          </p:grpSp>
        </p:grpSp>
      </p:grpSp>
      <p:sp>
        <p:nvSpPr>
          <p:cNvPr id="31753" name="Rectangle 36"/>
          <p:cNvSpPr>
            <a:spLocks noGrp="1" noChangeArrowheads="1"/>
          </p:cNvSpPr>
          <p:nvPr>
            <p:ph type="title"/>
          </p:nvPr>
        </p:nvSpPr>
        <p:spPr/>
        <p:txBody>
          <a:bodyPr/>
          <a:lstStyle/>
          <a:p>
            <a:pPr>
              <a:lnSpc>
                <a:spcPct val="80000"/>
              </a:lnSpc>
            </a:pPr>
            <a:r>
              <a:rPr lang="en-US" smtClean="0"/>
              <a:t>Procesi i segmentimit të tregut dhe marketingu synues</a:t>
            </a:r>
          </a:p>
        </p:txBody>
      </p:sp>
      <p:sp>
        <p:nvSpPr>
          <p:cNvPr id="31754" name="Rectangle 37"/>
          <p:cNvSpPr>
            <a:spLocks noChangeArrowheads="1"/>
          </p:cNvSpPr>
          <p:nvPr/>
        </p:nvSpPr>
        <p:spPr bwMode="auto">
          <a:xfrm>
            <a:off x="323850" y="2408238"/>
            <a:ext cx="2519363" cy="2043112"/>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1755" name="Rectangle 38"/>
          <p:cNvSpPr>
            <a:spLocks noChangeArrowheads="1"/>
          </p:cNvSpPr>
          <p:nvPr/>
        </p:nvSpPr>
        <p:spPr bwMode="auto">
          <a:xfrm>
            <a:off x="3313113" y="2408238"/>
            <a:ext cx="2519362" cy="2043112"/>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grpSp>
        <p:nvGrpSpPr>
          <p:cNvPr id="31756" name="Group 50"/>
          <p:cNvGrpSpPr>
            <a:grpSpLocks/>
          </p:cNvGrpSpPr>
          <p:nvPr/>
        </p:nvGrpSpPr>
        <p:grpSpPr bwMode="auto">
          <a:xfrm>
            <a:off x="3394075" y="2944813"/>
            <a:ext cx="458788" cy="1401762"/>
            <a:chOff x="2138" y="1855"/>
            <a:chExt cx="289" cy="883"/>
          </a:xfrm>
        </p:grpSpPr>
        <p:sp>
          <p:nvSpPr>
            <p:cNvPr id="31813" name="Rectangle 39"/>
            <p:cNvSpPr>
              <a:spLocks noChangeArrowheads="1"/>
            </p:cNvSpPr>
            <p:nvPr/>
          </p:nvSpPr>
          <p:spPr bwMode="auto">
            <a:xfrm>
              <a:off x="2141" y="1855"/>
              <a:ext cx="284" cy="883"/>
            </a:xfrm>
            <a:prstGeom prst="rect">
              <a:avLst/>
            </a:prstGeom>
            <a:solidFill>
              <a:schemeClr val="accent1"/>
            </a:solidFill>
            <a:ln w="12700">
              <a:solidFill>
                <a:schemeClr val="accent2"/>
              </a:solidFill>
              <a:miter lim="800000"/>
              <a:headEnd/>
              <a:tailEnd/>
            </a:ln>
          </p:spPr>
          <p:txBody>
            <a:bodyPr wrap="none" anchor="ctr"/>
            <a:lstStyle/>
            <a:p>
              <a:pPr eaLnBrk="0" hangingPunct="0"/>
              <a:endParaRPr lang="en-US"/>
            </a:p>
          </p:txBody>
        </p:sp>
        <p:grpSp>
          <p:nvGrpSpPr>
            <p:cNvPr id="31814" name="Group 49"/>
            <p:cNvGrpSpPr>
              <a:grpSpLocks/>
            </p:cNvGrpSpPr>
            <p:nvPr/>
          </p:nvGrpSpPr>
          <p:grpSpPr bwMode="auto">
            <a:xfrm>
              <a:off x="2138" y="1861"/>
              <a:ext cx="289" cy="834"/>
              <a:chOff x="2138" y="1861"/>
              <a:chExt cx="289" cy="834"/>
            </a:xfrm>
          </p:grpSpPr>
          <p:grpSp>
            <p:nvGrpSpPr>
              <p:cNvPr id="31815" name="Group 42"/>
              <p:cNvGrpSpPr>
                <a:grpSpLocks/>
              </p:cNvGrpSpPr>
              <p:nvPr/>
            </p:nvGrpSpPr>
            <p:grpSpPr bwMode="auto">
              <a:xfrm>
                <a:off x="2138" y="1861"/>
                <a:ext cx="289" cy="294"/>
                <a:chOff x="2138" y="1861"/>
                <a:chExt cx="289" cy="294"/>
              </a:xfrm>
            </p:grpSpPr>
            <p:sp>
              <p:nvSpPr>
                <p:cNvPr id="31822" name="Oval 40"/>
                <p:cNvSpPr>
                  <a:spLocks noChangeArrowheads="1"/>
                </p:cNvSpPr>
                <p:nvPr/>
              </p:nvSpPr>
              <p:spPr bwMode="auto">
                <a:xfrm>
                  <a:off x="2164" y="191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23" name="Rectangle 41"/>
                <p:cNvSpPr>
                  <a:spLocks noChangeArrowheads="1"/>
                </p:cNvSpPr>
                <p:nvPr/>
              </p:nvSpPr>
              <p:spPr bwMode="auto">
                <a:xfrm>
                  <a:off x="2138" y="186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1</a:t>
                  </a:r>
                </a:p>
              </p:txBody>
            </p:sp>
          </p:grpSp>
          <p:grpSp>
            <p:nvGrpSpPr>
              <p:cNvPr id="31816" name="Group 45"/>
              <p:cNvGrpSpPr>
                <a:grpSpLocks/>
              </p:cNvGrpSpPr>
              <p:nvPr/>
            </p:nvGrpSpPr>
            <p:grpSpPr bwMode="auto">
              <a:xfrm>
                <a:off x="2138" y="2131"/>
                <a:ext cx="289" cy="294"/>
                <a:chOff x="2138" y="2131"/>
                <a:chExt cx="289" cy="294"/>
              </a:xfrm>
            </p:grpSpPr>
            <p:sp>
              <p:nvSpPr>
                <p:cNvPr id="31820" name="Oval 43"/>
                <p:cNvSpPr>
                  <a:spLocks noChangeArrowheads="1"/>
                </p:cNvSpPr>
                <p:nvPr/>
              </p:nvSpPr>
              <p:spPr bwMode="auto">
                <a:xfrm>
                  <a:off x="2164" y="218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21" name="Rectangle 44"/>
                <p:cNvSpPr>
                  <a:spLocks noChangeArrowheads="1"/>
                </p:cNvSpPr>
                <p:nvPr/>
              </p:nvSpPr>
              <p:spPr bwMode="auto">
                <a:xfrm>
                  <a:off x="2138" y="213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5</a:t>
                  </a:r>
                </a:p>
              </p:txBody>
            </p:sp>
          </p:grpSp>
          <p:grpSp>
            <p:nvGrpSpPr>
              <p:cNvPr id="31817" name="Group 48"/>
              <p:cNvGrpSpPr>
                <a:grpSpLocks/>
              </p:cNvGrpSpPr>
              <p:nvPr/>
            </p:nvGrpSpPr>
            <p:grpSpPr bwMode="auto">
              <a:xfrm>
                <a:off x="2138" y="2401"/>
                <a:ext cx="289" cy="294"/>
                <a:chOff x="2138" y="2401"/>
                <a:chExt cx="289" cy="294"/>
              </a:xfrm>
            </p:grpSpPr>
            <p:sp>
              <p:nvSpPr>
                <p:cNvPr id="31818" name="Oval 46"/>
                <p:cNvSpPr>
                  <a:spLocks noChangeArrowheads="1"/>
                </p:cNvSpPr>
                <p:nvPr/>
              </p:nvSpPr>
              <p:spPr bwMode="auto">
                <a:xfrm>
                  <a:off x="2164" y="245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19" name="Rectangle 47"/>
                <p:cNvSpPr>
                  <a:spLocks noChangeArrowheads="1"/>
                </p:cNvSpPr>
                <p:nvPr/>
              </p:nvSpPr>
              <p:spPr bwMode="auto">
                <a:xfrm>
                  <a:off x="2138" y="240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7</a:t>
                  </a:r>
                </a:p>
              </p:txBody>
            </p:sp>
          </p:grpSp>
        </p:grpSp>
      </p:grpSp>
      <p:sp>
        <p:nvSpPr>
          <p:cNvPr id="31757" name="Rectangle 51"/>
          <p:cNvSpPr>
            <a:spLocks noChangeArrowheads="1"/>
          </p:cNvSpPr>
          <p:nvPr/>
        </p:nvSpPr>
        <p:spPr bwMode="auto">
          <a:xfrm>
            <a:off x="3956050" y="3402013"/>
            <a:ext cx="450850" cy="944562"/>
          </a:xfrm>
          <a:prstGeom prst="rect">
            <a:avLst/>
          </a:prstGeom>
          <a:solidFill>
            <a:schemeClr val="accent1"/>
          </a:solidFill>
          <a:ln w="12700">
            <a:solidFill>
              <a:schemeClr val="accent2"/>
            </a:solidFill>
            <a:miter lim="800000"/>
            <a:headEnd/>
            <a:tailEnd/>
          </a:ln>
        </p:spPr>
        <p:txBody>
          <a:bodyPr wrap="none" anchor="ctr"/>
          <a:lstStyle/>
          <a:p>
            <a:pPr eaLnBrk="0" hangingPunct="0"/>
            <a:endParaRPr lang="en-US"/>
          </a:p>
        </p:txBody>
      </p:sp>
      <p:grpSp>
        <p:nvGrpSpPr>
          <p:cNvPr id="31758" name="Group 54"/>
          <p:cNvGrpSpPr>
            <a:grpSpLocks/>
          </p:cNvGrpSpPr>
          <p:nvPr/>
        </p:nvGrpSpPr>
        <p:grpSpPr bwMode="auto">
          <a:xfrm>
            <a:off x="3951288" y="3382963"/>
            <a:ext cx="458787" cy="466725"/>
            <a:chOff x="2489" y="2131"/>
            <a:chExt cx="289" cy="294"/>
          </a:xfrm>
        </p:grpSpPr>
        <p:sp>
          <p:nvSpPr>
            <p:cNvPr id="31811" name="Oval 52"/>
            <p:cNvSpPr>
              <a:spLocks noChangeArrowheads="1"/>
            </p:cNvSpPr>
            <p:nvPr/>
          </p:nvSpPr>
          <p:spPr bwMode="auto">
            <a:xfrm>
              <a:off x="2515" y="218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12" name="Rectangle 53"/>
            <p:cNvSpPr>
              <a:spLocks noChangeArrowheads="1"/>
            </p:cNvSpPr>
            <p:nvPr/>
          </p:nvSpPr>
          <p:spPr bwMode="auto">
            <a:xfrm>
              <a:off x="2489" y="213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2</a:t>
              </a:r>
            </a:p>
          </p:txBody>
        </p:sp>
      </p:grpSp>
      <p:grpSp>
        <p:nvGrpSpPr>
          <p:cNvPr id="31759" name="Group 57"/>
          <p:cNvGrpSpPr>
            <a:grpSpLocks/>
          </p:cNvGrpSpPr>
          <p:nvPr/>
        </p:nvGrpSpPr>
        <p:grpSpPr bwMode="auto">
          <a:xfrm>
            <a:off x="3951288" y="3811588"/>
            <a:ext cx="458787" cy="466725"/>
            <a:chOff x="2489" y="2401"/>
            <a:chExt cx="289" cy="294"/>
          </a:xfrm>
        </p:grpSpPr>
        <p:sp>
          <p:nvSpPr>
            <p:cNvPr id="31809" name="Oval 55"/>
            <p:cNvSpPr>
              <a:spLocks noChangeArrowheads="1"/>
            </p:cNvSpPr>
            <p:nvPr/>
          </p:nvSpPr>
          <p:spPr bwMode="auto">
            <a:xfrm>
              <a:off x="2515" y="245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10" name="Rectangle 56"/>
            <p:cNvSpPr>
              <a:spLocks noChangeArrowheads="1"/>
            </p:cNvSpPr>
            <p:nvPr/>
          </p:nvSpPr>
          <p:spPr bwMode="auto">
            <a:xfrm>
              <a:off x="2489" y="240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6</a:t>
              </a:r>
            </a:p>
          </p:txBody>
        </p:sp>
      </p:grpSp>
      <p:grpSp>
        <p:nvGrpSpPr>
          <p:cNvPr id="31760" name="Group 69"/>
          <p:cNvGrpSpPr>
            <a:grpSpLocks/>
          </p:cNvGrpSpPr>
          <p:nvPr/>
        </p:nvGrpSpPr>
        <p:grpSpPr bwMode="auto">
          <a:xfrm>
            <a:off x="4508500" y="2944813"/>
            <a:ext cx="458788" cy="1401762"/>
            <a:chOff x="2840" y="1855"/>
            <a:chExt cx="289" cy="883"/>
          </a:xfrm>
        </p:grpSpPr>
        <p:sp>
          <p:nvSpPr>
            <p:cNvPr id="31798" name="Rectangle 58"/>
            <p:cNvSpPr>
              <a:spLocks noChangeArrowheads="1"/>
            </p:cNvSpPr>
            <p:nvPr/>
          </p:nvSpPr>
          <p:spPr bwMode="auto">
            <a:xfrm>
              <a:off x="2843" y="1855"/>
              <a:ext cx="284" cy="883"/>
            </a:xfrm>
            <a:prstGeom prst="rect">
              <a:avLst/>
            </a:prstGeom>
            <a:solidFill>
              <a:schemeClr val="accent1"/>
            </a:solidFill>
            <a:ln w="12700">
              <a:solidFill>
                <a:schemeClr val="accent2"/>
              </a:solidFill>
              <a:miter lim="800000"/>
              <a:headEnd/>
              <a:tailEnd/>
            </a:ln>
          </p:spPr>
          <p:txBody>
            <a:bodyPr wrap="none" anchor="ctr"/>
            <a:lstStyle/>
            <a:p>
              <a:pPr eaLnBrk="0" hangingPunct="0"/>
              <a:endParaRPr lang="en-US"/>
            </a:p>
          </p:txBody>
        </p:sp>
        <p:grpSp>
          <p:nvGrpSpPr>
            <p:cNvPr id="31799" name="Group 68"/>
            <p:cNvGrpSpPr>
              <a:grpSpLocks/>
            </p:cNvGrpSpPr>
            <p:nvPr/>
          </p:nvGrpSpPr>
          <p:grpSpPr bwMode="auto">
            <a:xfrm>
              <a:off x="2840" y="1861"/>
              <a:ext cx="289" cy="834"/>
              <a:chOff x="2840" y="1861"/>
              <a:chExt cx="289" cy="834"/>
            </a:xfrm>
          </p:grpSpPr>
          <p:grpSp>
            <p:nvGrpSpPr>
              <p:cNvPr id="31800" name="Group 61"/>
              <p:cNvGrpSpPr>
                <a:grpSpLocks/>
              </p:cNvGrpSpPr>
              <p:nvPr/>
            </p:nvGrpSpPr>
            <p:grpSpPr bwMode="auto">
              <a:xfrm>
                <a:off x="2840" y="1861"/>
                <a:ext cx="289" cy="294"/>
                <a:chOff x="2840" y="1861"/>
                <a:chExt cx="289" cy="294"/>
              </a:xfrm>
            </p:grpSpPr>
            <p:sp>
              <p:nvSpPr>
                <p:cNvPr id="31807" name="Oval 59"/>
                <p:cNvSpPr>
                  <a:spLocks noChangeArrowheads="1"/>
                </p:cNvSpPr>
                <p:nvPr/>
              </p:nvSpPr>
              <p:spPr bwMode="auto">
                <a:xfrm>
                  <a:off x="2866" y="191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08" name="Rectangle 60"/>
                <p:cNvSpPr>
                  <a:spLocks noChangeArrowheads="1"/>
                </p:cNvSpPr>
                <p:nvPr/>
              </p:nvSpPr>
              <p:spPr bwMode="auto">
                <a:xfrm>
                  <a:off x="2840" y="186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3</a:t>
                  </a:r>
                </a:p>
              </p:txBody>
            </p:sp>
          </p:grpSp>
          <p:grpSp>
            <p:nvGrpSpPr>
              <p:cNvPr id="31801" name="Group 64"/>
              <p:cNvGrpSpPr>
                <a:grpSpLocks/>
              </p:cNvGrpSpPr>
              <p:nvPr/>
            </p:nvGrpSpPr>
            <p:grpSpPr bwMode="auto">
              <a:xfrm>
                <a:off x="2840" y="2131"/>
                <a:ext cx="289" cy="294"/>
                <a:chOff x="2840" y="2131"/>
                <a:chExt cx="289" cy="294"/>
              </a:xfrm>
            </p:grpSpPr>
            <p:sp>
              <p:nvSpPr>
                <p:cNvPr id="31805" name="Oval 62"/>
                <p:cNvSpPr>
                  <a:spLocks noChangeArrowheads="1"/>
                </p:cNvSpPr>
                <p:nvPr/>
              </p:nvSpPr>
              <p:spPr bwMode="auto">
                <a:xfrm>
                  <a:off x="2866" y="218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06" name="Rectangle 63"/>
                <p:cNvSpPr>
                  <a:spLocks noChangeArrowheads="1"/>
                </p:cNvSpPr>
                <p:nvPr/>
              </p:nvSpPr>
              <p:spPr bwMode="auto">
                <a:xfrm>
                  <a:off x="2840" y="213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4</a:t>
                  </a:r>
                </a:p>
              </p:txBody>
            </p:sp>
          </p:grpSp>
          <p:grpSp>
            <p:nvGrpSpPr>
              <p:cNvPr id="31802" name="Group 67"/>
              <p:cNvGrpSpPr>
                <a:grpSpLocks/>
              </p:cNvGrpSpPr>
              <p:nvPr/>
            </p:nvGrpSpPr>
            <p:grpSpPr bwMode="auto">
              <a:xfrm>
                <a:off x="2840" y="2401"/>
                <a:ext cx="289" cy="294"/>
                <a:chOff x="2840" y="2401"/>
                <a:chExt cx="289" cy="294"/>
              </a:xfrm>
            </p:grpSpPr>
            <p:sp>
              <p:nvSpPr>
                <p:cNvPr id="31803" name="Oval 65"/>
                <p:cNvSpPr>
                  <a:spLocks noChangeArrowheads="1"/>
                </p:cNvSpPr>
                <p:nvPr/>
              </p:nvSpPr>
              <p:spPr bwMode="auto">
                <a:xfrm>
                  <a:off x="2866" y="245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804" name="Rectangle 66"/>
                <p:cNvSpPr>
                  <a:spLocks noChangeArrowheads="1"/>
                </p:cNvSpPr>
                <p:nvPr/>
              </p:nvSpPr>
              <p:spPr bwMode="auto">
                <a:xfrm>
                  <a:off x="2840" y="240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8</a:t>
                  </a:r>
                </a:p>
              </p:txBody>
            </p:sp>
          </p:grpSp>
        </p:grpSp>
      </p:grpSp>
      <p:grpSp>
        <p:nvGrpSpPr>
          <p:cNvPr id="31761" name="Group 72"/>
          <p:cNvGrpSpPr>
            <a:grpSpLocks/>
          </p:cNvGrpSpPr>
          <p:nvPr/>
        </p:nvGrpSpPr>
        <p:grpSpPr bwMode="auto">
          <a:xfrm>
            <a:off x="523875" y="2543175"/>
            <a:ext cx="458788" cy="466725"/>
            <a:chOff x="330" y="1602"/>
            <a:chExt cx="289" cy="294"/>
          </a:xfrm>
        </p:grpSpPr>
        <p:sp>
          <p:nvSpPr>
            <p:cNvPr id="31796" name="Oval 70"/>
            <p:cNvSpPr>
              <a:spLocks noChangeArrowheads="1"/>
            </p:cNvSpPr>
            <p:nvPr/>
          </p:nvSpPr>
          <p:spPr bwMode="auto">
            <a:xfrm>
              <a:off x="356" y="1655"/>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797" name="Rectangle 71"/>
            <p:cNvSpPr>
              <a:spLocks noChangeArrowheads="1"/>
            </p:cNvSpPr>
            <p:nvPr/>
          </p:nvSpPr>
          <p:spPr bwMode="auto">
            <a:xfrm>
              <a:off x="330" y="1602"/>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1</a:t>
              </a:r>
            </a:p>
          </p:txBody>
        </p:sp>
      </p:grpSp>
      <p:grpSp>
        <p:nvGrpSpPr>
          <p:cNvPr id="31762" name="Group 75"/>
          <p:cNvGrpSpPr>
            <a:grpSpLocks/>
          </p:cNvGrpSpPr>
          <p:nvPr/>
        </p:nvGrpSpPr>
        <p:grpSpPr bwMode="auto">
          <a:xfrm>
            <a:off x="1312863" y="3573463"/>
            <a:ext cx="458787" cy="466725"/>
            <a:chOff x="827" y="2251"/>
            <a:chExt cx="289" cy="294"/>
          </a:xfrm>
        </p:grpSpPr>
        <p:sp>
          <p:nvSpPr>
            <p:cNvPr id="31794" name="Oval 73"/>
            <p:cNvSpPr>
              <a:spLocks noChangeArrowheads="1"/>
            </p:cNvSpPr>
            <p:nvPr/>
          </p:nvSpPr>
          <p:spPr bwMode="auto">
            <a:xfrm>
              <a:off x="853" y="230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795" name="Rectangle 74"/>
            <p:cNvSpPr>
              <a:spLocks noChangeArrowheads="1"/>
            </p:cNvSpPr>
            <p:nvPr/>
          </p:nvSpPr>
          <p:spPr bwMode="auto">
            <a:xfrm>
              <a:off x="827" y="225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5</a:t>
              </a:r>
            </a:p>
          </p:txBody>
        </p:sp>
      </p:grpSp>
      <p:grpSp>
        <p:nvGrpSpPr>
          <p:cNvPr id="31763" name="Group 78"/>
          <p:cNvGrpSpPr>
            <a:grpSpLocks/>
          </p:cNvGrpSpPr>
          <p:nvPr/>
        </p:nvGrpSpPr>
        <p:grpSpPr bwMode="auto">
          <a:xfrm>
            <a:off x="625475" y="3863975"/>
            <a:ext cx="458788" cy="466725"/>
            <a:chOff x="394" y="2434"/>
            <a:chExt cx="289" cy="294"/>
          </a:xfrm>
        </p:grpSpPr>
        <p:sp>
          <p:nvSpPr>
            <p:cNvPr id="31792" name="Oval 76"/>
            <p:cNvSpPr>
              <a:spLocks noChangeArrowheads="1"/>
            </p:cNvSpPr>
            <p:nvPr/>
          </p:nvSpPr>
          <p:spPr bwMode="auto">
            <a:xfrm>
              <a:off x="420" y="2487"/>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793" name="Rectangle 77"/>
            <p:cNvSpPr>
              <a:spLocks noChangeArrowheads="1"/>
            </p:cNvSpPr>
            <p:nvPr/>
          </p:nvSpPr>
          <p:spPr bwMode="auto">
            <a:xfrm>
              <a:off x="394" y="2434"/>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7</a:t>
              </a:r>
            </a:p>
          </p:txBody>
        </p:sp>
      </p:grpSp>
      <p:grpSp>
        <p:nvGrpSpPr>
          <p:cNvPr id="31764" name="Group 81"/>
          <p:cNvGrpSpPr>
            <a:grpSpLocks/>
          </p:cNvGrpSpPr>
          <p:nvPr/>
        </p:nvGrpSpPr>
        <p:grpSpPr bwMode="auto">
          <a:xfrm>
            <a:off x="1346200" y="2897188"/>
            <a:ext cx="458788" cy="466725"/>
            <a:chOff x="848" y="1825"/>
            <a:chExt cx="289" cy="294"/>
          </a:xfrm>
        </p:grpSpPr>
        <p:sp>
          <p:nvSpPr>
            <p:cNvPr id="31790" name="Oval 79"/>
            <p:cNvSpPr>
              <a:spLocks noChangeArrowheads="1"/>
            </p:cNvSpPr>
            <p:nvPr/>
          </p:nvSpPr>
          <p:spPr bwMode="auto">
            <a:xfrm>
              <a:off x="874" y="1878"/>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791" name="Rectangle 80"/>
            <p:cNvSpPr>
              <a:spLocks noChangeArrowheads="1"/>
            </p:cNvSpPr>
            <p:nvPr/>
          </p:nvSpPr>
          <p:spPr bwMode="auto">
            <a:xfrm>
              <a:off x="848" y="1825"/>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2</a:t>
              </a:r>
            </a:p>
          </p:txBody>
        </p:sp>
      </p:grpSp>
      <p:grpSp>
        <p:nvGrpSpPr>
          <p:cNvPr id="31765" name="Group 84"/>
          <p:cNvGrpSpPr>
            <a:grpSpLocks/>
          </p:cNvGrpSpPr>
          <p:nvPr/>
        </p:nvGrpSpPr>
        <p:grpSpPr bwMode="auto">
          <a:xfrm>
            <a:off x="2122488" y="3398838"/>
            <a:ext cx="458787" cy="466725"/>
            <a:chOff x="1337" y="2141"/>
            <a:chExt cx="289" cy="294"/>
          </a:xfrm>
        </p:grpSpPr>
        <p:sp>
          <p:nvSpPr>
            <p:cNvPr id="31788" name="Oval 82"/>
            <p:cNvSpPr>
              <a:spLocks noChangeArrowheads="1"/>
            </p:cNvSpPr>
            <p:nvPr/>
          </p:nvSpPr>
          <p:spPr bwMode="auto">
            <a:xfrm>
              <a:off x="1363" y="2194"/>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789" name="Rectangle 83"/>
            <p:cNvSpPr>
              <a:spLocks noChangeArrowheads="1"/>
            </p:cNvSpPr>
            <p:nvPr/>
          </p:nvSpPr>
          <p:spPr bwMode="auto">
            <a:xfrm>
              <a:off x="1337" y="2141"/>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6</a:t>
              </a:r>
            </a:p>
          </p:txBody>
        </p:sp>
      </p:grpSp>
      <p:grpSp>
        <p:nvGrpSpPr>
          <p:cNvPr id="31766" name="Group 87"/>
          <p:cNvGrpSpPr>
            <a:grpSpLocks/>
          </p:cNvGrpSpPr>
          <p:nvPr/>
        </p:nvGrpSpPr>
        <p:grpSpPr bwMode="auto">
          <a:xfrm>
            <a:off x="2166938" y="2655888"/>
            <a:ext cx="458787" cy="466725"/>
            <a:chOff x="1365" y="1673"/>
            <a:chExt cx="289" cy="294"/>
          </a:xfrm>
        </p:grpSpPr>
        <p:sp>
          <p:nvSpPr>
            <p:cNvPr id="31786" name="Oval 85"/>
            <p:cNvSpPr>
              <a:spLocks noChangeArrowheads="1"/>
            </p:cNvSpPr>
            <p:nvPr/>
          </p:nvSpPr>
          <p:spPr bwMode="auto">
            <a:xfrm>
              <a:off x="1391" y="1726"/>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787" name="Rectangle 86"/>
            <p:cNvSpPr>
              <a:spLocks noChangeArrowheads="1"/>
            </p:cNvSpPr>
            <p:nvPr/>
          </p:nvSpPr>
          <p:spPr bwMode="auto">
            <a:xfrm>
              <a:off x="1365" y="1673"/>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3</a:t>
              </a:r>
            </a:p>
          </p:txBody>
        </p:sp>
      </p:grpSp>
      <p:grpSp>
        <p:nvGrpSpPr>
          <p:cNvPr id="31767" name="Group 90"/>
          <p:cNvGrpSpPr>
            <a:grpSpLocks/>
          </p:cNvGrpSpPr>
          <p:nvPr/>
        </p:nvGrpSpPr>
        <p:grpSpPr bwMode="auto">
          <a:xfrm>
            <a:off x="374650" y="3171825"/>
            <a:ext cx="458788" cy="466725"/>
            <a:chOff x="236" y="1998"/>
            <a:chExt cx="289" cy="294"/>
          </a:xfrm>
        </p:grpSpPr>
        <p:sp>
          <p:nvSpPr>
            <p:cNvPr id="31784" name="Oval 88"/>
            <p:cNvSpPr>
              <a:spLocks noChangeArrowheads="1"/>
            </p:cNvSpPr>
            <p:nvPr/>
          </p:nvSpPr>
          <p:spPr bwMode="auto">
            <a:xfrm>
              <a:off x="262" y="2051"/>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785" name="Rectangle 89"/>
            <p:cNvSpPr>
              <a:spLocks noChangeArrowheads="1"/>
            </p:cNvSpPr>
            <p:nvPr/>
          </p:nvSpPr>
          <p:spPr bwMode="auto">
            <a:xfrm>
              <a:off x="236" y="1998"/>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4</a:t>
              </a:r>
            </a:p>
          </p:txBody>
        </p:sp>
      </p:grpSp>
      <p:grpSp>
        <p:nvGrpSpPr>
          <p:cNvPr id="31768" name="Group 93"/>
          <p:cNvGrpSpPr>
            <a:grpSpLocks/>
          </p:cNvGrpSpPr>
          <p:nvPr/>
        </p:nvGrpSpPr>
        <p:grpSpPr bwMode="auto">
          <a:xfrm>
            <a:off x="1790700" y="3876675"/>
            <a:ext cx="458788" cy="466725"/>
            <a:chOff x="1128" y="2442"/>
            <a:chExt cx="289" cy="294"/>
          </a:xfrm>
        </p:grpSpPr>
        <p:sp>
          <p:nvSpPr>
            <p:cNvPr id="31782" name="Oval 91"/>
            <p:cNvSpPr>
              <a:spLocks noChangeArrowheads="1"/>
            </p:cNvSpPr>
            <p:nvPr/>
          </p:nvSpPr>
          <p:spPr bwMode="auto">
            <a:xfrm>
              <a:off x="1154" y="2495"/>
              <a:ext cx="237" cy="237"/>
            </a:xfrm>
            <a:prstGeom prst="ellipse">
              <a:avLst/>
            </a:prstGeom>
            <a:solidFill>
              <a:srgbClr val="FFCC00"/>
            </a:solidFill>
            <a:ln w="12700">
              <a:solidFill>
                <a:schemeClr val="accent2"/>
              </a:solidFill>
              <a:round/>
              <a:headEnd/>
              <a:tailEnd/>
            </a:ln>
          </p:spPr>
          <p:txBody>
            <a:bodyPr wrap="none" anchor="ctr"/>
            <a:lstStyle/>
            <a:p>
              <a:pPr eaLnBrk="0" hangingPunct="0"/>
              <a:endParaRPr lang="en-US"/>
            </a:p>
          </p:txBody>
        </p:sp>
        <p:sp>
          <p:nvSpPr>
            <p:cNvPr id="31783" name="Rectangle 92"/>
            <p:cNvSpPr>
              <a:spLocks noChangeArrowheads="1"/>
            </p:cNvSpPr>
            <p:nvPr/>
          </p:nvSpPr>
          <p:spPr bwMode="auto">
            <a:xfrm>
              <a:off x="1128" y="2442"/>
              <a:ext cx="289" cy="294"/>
            </a:xfrm>
            <a:prstGeom prst="rect">
              <a:avLst/>
            </a:prstGeom>
            <a:noFill/>
            <a:ln w="12700">
              <a:noFill/>
              <a:miter lim="800000"/>
              <a:headEnd/>
              <a:tailEnd/>
            </a:ln>
          </p:spPr>
          <p:txBody>
            <a:bodyPr wrap="none" lIns="90488" tIns="44450" rIns="90488" bIns="44450">
              <a:spAutoFit/>
            </a:bodyPr>
            <a:lstStyle/>
            <a:p>
              <a:pPr defTabSz="762000" eaLnBrk="0" hangingPunct="0"/>
              <a:r>
                <a:rPr lang="en-US">
                  <a:latin typeface="Arial" charset="0"/>
                </a:rPr>
                <a:t>c</a:t>
              </a:r>
              <a:r>
                <a:rPr lang="en-US" baseline="-25000">
                  <a:latin typeface="Arial" charset="0"/>
                </a:rPr>
                <a:t>8</a:t>
              </a:r>
            </a:p>
          </p:txBody>
        </p:sp>
      </p:grpSp>
      <p:sp>
        <p:nvSpPr>
          <p:cNvPr id="31769" name="Rectangle 94"/>
          <p:cNvSpPr>
            <a:spLocks noChangeArrowheads="1"/>
          </p:cNvSpPr>
          <p:nvPr/>
        </p:nvSpPr>
        <p:spPr bwMode="auto">
          <a:xfrm>
            <a:off x="762000" y="2032000"/>
            <a:ext cx="1584325"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Tregu i ndarë</a:t>
            </a:r>
          </a:p>
        </p:txBody>
      </p:sp>
      <p:sp>
        <p:nvSpPr>
          <p:cNvPr id="31770" name="Rectangle 95"/>
          <p:cNvSpPr>
            <a:spLocks noChangeArrowheads="1"/>
          </p:cNvSpPr>
          <p:nvPr/>
        </p:nvSpPr>
        <p:spPr bwMode="auto">
          <a:xfrm>
            <a:off x="3487738" y="2032000"/>
            <a:ext cx="2212975" cy="366713"/>
          </a:xfrm>
          <a:prstGeom prst="rect">
            <a:avLst/>
          </a:prstGeom>
          <a:noFill/>
          <a:ln w="12700">
            <a:noFill/>
            <a:miter lim="800000"/>
            <a:headEnd/>
            <a:tailEnd/>
          </a:ln>
        </p:spPr>
        <p:txBody>
          <a:bodyPr wrap="none" lIns="90488" tIns="44450" rIns="90488" bIns="44450">
            <a:spAutoFit/>
          </a:bodyPr>
          <a:lstStyle/>
          <a:p>
            <a:pPr algn="ctr" defTabSz="762000" eaLnBrk="0" hangingPunct="0"/>
            <a:r>
              <a:rPr lang="en-US" sz="1800">
                <a:latin typeface="Arial" charset="0"/>
              </a:rPr>
              <a:t>Tregu i Segmentuar</a:t>
            </a:r>
          </a:p>
        </p:txBody>
      </p:sp>
      <p:sp>
        <p:nvSpPr>
          <p:cNvPr id="31771" name="Rectangle 96"/>
          <p:cNvSpPr>
            <a:spLocks noChangeArrowheads="1"/>
          </p:cNvSpPr>
          <p:nvPr/>
        </p:nvSpPr>
        <p:spPr bwMode="auto">
          <a:xfrm>
            <a:off x="6283325" y="2032000"/>
            <a:ext cx="2579688" cy="376238"/>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Tregu i Synuar</a:t>
            </a:r>
          </a:p>
        </p:txBody>
      </p:sp>
      <p:sp>
        <p:nvSpPr>
          <p:cNvPr id="31772" name="Rectangle 97"/>
          <p:cNvSpPr>
            <a:spLocks noChangeArrowheads="1"/>
          </p:cNvSpPr>
          <p:nvPr/>
        </p:nvSpPr>
        <p:spPr bwMode="auto">
          <a:xfrm>
            <a:off x="369888" y="4538663"/>
            <a:ext cx="2490787" cy="920750"/>
          </a:xfrm>
          <a:prstGeom prst="rect">
            <a:avLst/>
          </a:prstGeom>
          <a:noFill/>
          <a:ln w="12700">
            <a:noFill/>
            <a:miter lim="800000"/>
            <a:headEnd/>
            <a:tailEnd/>
          </a:ln>
        </p:spPr>
        <p:txBody>
          <a:bodyPr lIns="90488" tIns="44450" rIns="90488" bIns="44450">
            <a:spAutoFit/>
          </a:bodyPr>
          <a:lstStyle/>
          <a:p>
            <a:pPr defTabSz="762000" eaLnBrk="0" hangingPunct="0"/>
            <a:r>
              <a:rPr lang="en-US" sz="1800">
                <a:latin typeface="Arial" charset="0"/>
              </a:rPr>
              <a:t>Këtu kuptohen karakteristikat e çdo konsumatori</a:t>
            </a:r>
          </a:p>
        </p:txBody>
      </p:sp>
      <p:sp>
        <p:nvSpPr>
          <p:cNvPr id="31773" name="Rectangle 98"/>
          <p:cNvSpPr>
            <a:spLocks noChangeArrowheads="1"/>
          </p:cNvSpPr>
          <p:nvPr/>
        </p:nvSpPr>
        <p:spPr bwMode="auto">
          <a:xfrm>
            <a:off x="3386138" y="4537075"/>
            <a:ext cx="2570162" cy="1196975"/>
          </a:xfrm>
          <a:prstGeom prst="rect">
            <a:avLst/>
          </a:prstGeom>
          <a:noFill/>
          <a:ln w="12700">
            <a:noFill/>
            <a:miter lim="800000"/>
            <a:headEnd/>
            <a:tailEnd/>
          </a:ln>
        </p:spPr>
        <p:txBody>
          <a:bodyPr lIns="90488" tIns="44450" rIns="90488" bIns="44450">
            <a:spAutoFit/>
          </a:bodyPr>
          <a:lstStyle/>
          <a:p>
            <a:pPr defTabSz="762000" eaLnBrk="0" hangingPunct="0"/>
            <a:r>
              <a:rPr lang="en-US" sz="1800">
                <a:latin typeface="Arial" charset="0"/>
              </a:rPr>
              <a:t>Konsumatorët grupohen në segmente me të njëjtat preferenca</a:t>
            </a:r>
          </a:p>
        </p:txBody>
      </p:sp>
      <p:sp>
        <p:nvSpPr>
          <p:cNvPr id="31774" name="Rectangle 99"/>
          <p:cNvSpPr>
            <a:spLocks noChangeArrowheads="1"/>
          </p:cNvSpPr>
          <p:nvPr/>
        </p:nvSpPr>
        <p:spPr bwMode="auto">
          <a:xfrm>
            <a:off x="6353175" y="4525963"/>
            <a:ext cx="2471738" cy="1751012"/>
          </a:xfrm>
          <a:prstGeom prst="rect">
            <a:avLst/>
          </a:prstGeom>
          <a:noFill/>
          <a:ln w="12700">
            <a:noFill/>
            <a:miter lim="800000"/>
            <a:headEnd/>
            <a:tailEnd/>
          </a:ln>
        </p:spPr>
        <p:txBody>
          <a:bodyPr lIns="90488" tIns="44450" rIns="90488" bIns="44450">
            <a:spAutoFit/>
          </a:bodyPr>
          <a:lstStyle/>
          <a:p>
            <a:pPr defTabSz="762000" eaLnBrk="0" hangingPunct="0"/>
            <a:r>
              <a:rPr lang="en-US" sz="1800">
                <a:latin typeface="Arial" charset="0"/>
              </a:rPr>
              <a:t>Segmenti 3 duket të jetë më atraktivi, dhe këtu formohet marketingu miks i përshtatur për këtë treg</a:t>
            </a:r>
          </a:p>
        </p:txBody>
      </p:sp>
      <p:sp>
        <p:nvSpPr>
          <p:cNvPr id="31775" name="Rectangle 100"/>
          <p:cNvSpPr>
            <a:spLocks noChangeArrowheads="1"/>
          </p:cNvSpPr>
          <p:nvPr/>
        </p:nvSpPr>
        <p:spPr bwMode="auto">
          <a:xfrm>
            <a:off x="3448050" y="2462213"/>
            <a:ext cx="334963" cy="406400"/>
          </a:xfrm>
          <a:prstGeom prst="rect">
            <a:avLst/>
          </a:prstGeom>
          <a:noFill/>
          <a:ln w="12700">
            <a:noFill/>
            <a:miter lim="800000"/>
            <a:headEnd/>
            <a:tailEnd/>
          </a:ln>
        </p:spPr>
        <p:txBody>
          <a:bodyPr wrap="none" lIns="90488" tIns="44450" rIns="90488" bIns="44450">
            <a:spAutoFit/>
          </a:bodyPr>
          <a:lstStyle/>
          <a:p>
            <a:pPr defTabSz="762000" eaLnBrk="0" hangingPunct="0"/>
            <a:r>
              <a:rPr lang="en-US" sz="2000">
                <a:latin typeface="Arial" charset="0"/>
              </a:rPr>
              <a:t>1</a:t>
            </a:r>
          </a:p>
        </p:txBody>
      </p:sp>
      <p:sp>
        <p:nvSpPr>
          <p:cNvPr id="31776" name="Rectangle 101"/>
          <p:cNvSpPr>
            <a:spLocks noChangeArrowheads="1"/>
          </p:cNvSpPr>
          <p:nvPr/>
        </p:nvSpPr>
        <p:spPr bwMode="auto">
          <a:xfrm>
            <a:off x="4014788" y="2462213"/>
            <a:ext cx="334962" cy="406400"/>
          </a:xfrm>
          <a:prstGeom prst="rect">
            <a:avLst/>
          </a:prstGeom>
          <a:noFill/>
          <a:ln w="12700">
            <a:noFill/>
            <a:miter lim="800000"/>
            <a:headEnd/>
            <a:tailEnd/>
          </a:ln>
        </p:spPr>
        <p:txBody>
          <a:bodyPr wrap="none" lIns="90488" tIns="44450" rIns="90488" bIns="44450">
            <a:spAutoFit/>
          </a:bodyPr>
          <a:lstStyle/>
          <a:p>
            <a:pPr defTabSz="762000" eaLnBrk="0" hangingPunct="0"/>
            <a:r>
              <a:rPr lang="en-US" sz="2000">
                <a:latin typeface="Arial" charset="0"/>
              </a:rPr>
              <a:t>2</a:t>
            </a:r>
          </a:p>
        </p:txBody>
      </p:sp>
      <p:sp>
        <p:nvSpPr>
          <p:cNvPr id="31777" name="Rectangle 102"/>
          <p:cNvSpPr>
            <a:spLocks noChangeArrowheads="1"/>
          </p:cNvSpPr>
          <p:nvPr/>
        </p:nvSpPr>
        <p:spPr bwMode="auto">
          <a:xfrm>
            <a:off x="4568825" y="2462213"/>
            <a:ext cx="334963" cy="406400"/>
          </a:xfrm>
          <a:prstGeom prst="rect">
            <a:avLst/>
          </a:prstGeom>
          <a:noFill/>
          <a:ln w="12700">
            <a:noFill/>
            <a:miter lim="800000"/>
            <a:headEnd/>
            <a:tailEnd/>
          </a:ln>
        </p:spPr>
        <p:txBody>
          <a:bodyPr wrap="none" lIns="90488" tIns="44450" rIns="90488" bIns="44450">
            <a:spAutoFit/>
          </a:bodyPr>
          <a:lstStyle/>
          <a:p>
            <a:pPr defTabSz="762000" eaLnBrk="0" hangingPunct="0"/>
            <a:r>
              <a:rPr lang="en-US" sz="2000">
                <a:latin typeface="Arial" charset="0"/>
              </a:rPr>
              <a:t>3</a:t>
            </a:r>
          </a:p>
        </p:txBody>
      </p:sp>
      <p:sp>
        <p:nvSpPr>
          <p:cNvPr id="31778" name="Rectangle 103"/>
          <p:cNvSpPr>
            <a:spLocks noChangeArrowheads="1"/>
          </p:cNvSpPr>
          <p:nvPr/>
        </p:nvSpPr>
        <p:spPr bwMode="auto">
          <a:xfrm>
            <a:off x="6408738" y="2462213"/>
            <a:ext cx="334962" cy="406400"/>
          </a:xfrm>
          <a:prstGeom prst="rect">
            <a:avLst/>
          </a:prstGeom>
          <a:noFill/>
          <a:ln w="12700">
            <a:noFill/>
            <a:miter lim="800000"/>
            <a:headEnd/>
            <a:tailEnd/>
          </a:ln>
        </p:spPr>
        <p:txBody>
          <a:bodyPr wrap="none" lIns="90488" tIns="44450" rIns="90488" bIns="44450">
            <a:spAutoFit/>
          </a:bodyPr>
          <a:lstStyle/>
          <a:p>
            <a:pPr defTabSz="762000" eaLnBrk="0" hangingPunct="0"/>
            <a:r>
              <a:rPr lang="en-US" sz="2000">
                <a:latin typeface="Arial" charset="0"/>
              </a:rPr>
              <a:t>1</a:t>
            </a:r>
          </a:p>
        </p:txBody>
      </p:sp>
      <p:sp>
        <p:nvSpPr>
          <p:cNvPr id="31779" name="Rectangle 104"/>
          <p:cNvSpPr>
            <a:spLocks noChangeArrowheads="1"/>
          </p:cNvSpPr>
          <p:nvPr/>
        </p:nvSpPr>
        <p:spPr bwMode="auto">
          <a:xfrm>
            <a:off x="6975475" y="2462213"/>
            <a:ext cx="334963" cy="406400"/>
          </a:xfrm>
          <a:prstGeom prst="rect">
            <a:avLst/>
          </a:prstGeom>
          <a:noFill/>
          <a:ln w="12700">
            <a:noFill/>
            <a:miter lim="800000"/>
            <a:headEnd/>
            <a:tailEnd/>
          </a:ln>
        </p:spPr>
        <p:txBody>
          <a:bodyPr wrap="none" lIns="90488" tIns="44450" rIns="90488" bIns="44450">
            <a:spAutoFit/>
          </a:bodyPr>
          <a:lstStyle/>
          <a:p>
            <a:pPr defTabSz="762000" eaLnBrk="0" hangingPunct="0"/>
            <a:r>
              <a:rPr lang="en-US" sz="2000">
                <a:latin typeface="Arial" charset="0"/>
              </a:rPr>
              <a:t>2</a:t>
            </a:r>
          </a:p>
        </p:txBody>
      </p:sp>
      <p:sp>
        <p:nvSpPr>
          <p:cNvPr id="31780" name="Rectangle 105"/>
          <p:cNvSpPr>
            <a:spLocks noChangeArrowheads="1"/>
          </p:cNvSpPr>
          <p:nvPr/>
        </p:nvSpPr>
        <p:spPr bwMode="auto">
          <a:xfrm>
            <a:off x="8329613" y="2462213"/>
            <a:ext cx="334962" cy="406400"/>
          </a:xfrm>
          <a:prstGeom prst="rect">
            <a:avLst/>
          </a:prstGeom>
          <a:noFill/>
          <a:ln w="12700">
            <a:noFill/>
            <a:miter lim="800000"/>
            <a:headEnd/>
            <a:tailEnd/>
          </a:ln>
        </p:spPr>
        <p:txBody>
          <a:bodyPr wrap="none" lIns="90488" tIns="44450" rIns="90488" bIns="44450">
            <a:spAutoFit/>
          </a:bodyPr>
          <a:lstStyle/>
          <a:p>
            <a:pPr defTabSz="762000" eaLnBrk="0" hangingPunct="0"/>
            <a:r>
              <a:rPr lang="en-US" sz="2000">
                <a:latin typeface="Arial" charset="0"/>
              </a:rPr>
              <a:t>3</a:t>
            </a:r>
          </a:p>
        </p:txBody>
      </p:sp>
      <p:sp>
        <p:nvSpPr>
          <p:cNvPr id="31781" name="Rectangle 106"/>
          <p:cNvSpPr>
            <a:spLocks noChangeArrowheads="1"/>
          </p:cNvSpPr>
          <p:nvPr/>
        </p:nvSpPr>
        <p:spPr bwMode="auto">
          <a:xfrm>
            <a:off x="7343775" y="3462338"/>
            <a:ext cx="979488" cy="831850"/>
          </a:xfrm>
          <a:prstGeom prst="rect">
            <a:avLst/>
          </a:prstGeom>
          <a:noFill/>
          <a:ln w="12700">
            <a:noFill/>
            <a:miter lim="800000"/>
            <a:headEnd/>
            <a:tailEnd/>
          </a:ln>
        </p:spPr>
        <p:txBody>
          <a:bodyPr lIns="90488" tIns="44450" rIns="90488" bIns="44450">
            <a:spAutoFit/>
          </a:bodyPr>
          <a:lstStyle/>
          <a:p>
            <a:pPr algn="ctr" defTabSz="762000" eaLnBrk="0" hangingPunct="0"/>
            <a:r>
              <a:rPr lang="en-US" sz="1200" b="1">
                <a:latin typeface="Arial" charset="0"/>
              </a:rPr>
              <a:t>Marketing mix targeted at segment 3</a:t>
            </a: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036888" y="3963988"/>
            <a:ext cx="2932112" cy="1022350"/>
          </a:xfrm>
          <a:prstGeom prst="rect">
            <a:avLst/>
          </a:prstGeom>
          <a:gradFill rotWithShape="0">
            <a:gsLst>
              <a:gs pos="0">
                <a:srgbClr val="EAEC5E">
                  <a:gamma/>
                  <a:tint val="0"/>
                  <a:invGamma/>
                </a:srgbClr>
              </a:gs>
              <a:gs pos="100000">
                <a:srgbClr val="EAEC5E"/>
              </a:gs>
            </a:gsLst>
            <a:lin ang="18900000" scaled="1"/>
          </a:gra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0" hangingPunct="0">
              <a:defRPr/>
            </a:pPr>
            <a:endParaRPr lang="en-US"/>
          </a:p>
        </p:txBody>
      </p:sp>
      <p:sp>
        <p:nvSpPr>
          <p:cNvPr id="33794" name="Rectangle 3"/>
          <p:cNvSpPr>
            <a:spLocks noGrp="1" noChangeArrowheads="1"/>
          </p:cNvSpPr>
          <p:nvPr>
            <p:ph type="title"/>
          </p:nvPr>
        </p:nvSpPr>
        <p:spPr>
          <a:xfrm>
            <a:off x="217488" y="-14288"/>
            <a:ext cx="7407275" cy="1001713"/>
          </a:xfrm>
        </p:spPr>
        <p:txBody>
          <a:bodyPr/>
          <a:lstStyle/>
          <a:p>
            <a:r>
              <a:rPr lang="en-US" smtClean="0"/>
              <a:t> Market Segmentation</a:t>
            </a:r>
            <a:br>
              <a:rPr lang="en-US" smtClean="0"/>
            </a:br>
            <a:r>
              <a:rPr lang="en-US" sz="1200" smtClean="0"/>
              <a:t>Bases for Segmenting Consumer Markets ( </a:t>
            </a:r>
            <a:r>
              <a:rPr lang="en-US" sz="1800" smtClean="0"/>
              <a:t>Baza per segmentimin e Konsumatoreve</a:t>
            </a:r>
          </a:p>
        </p:txBody>
      </p:sp>
      <p:sp>
        <p:nvSpPr>
          <p:cNvPr id="10244" name="Rectangle 4"/>
          <p:cNvSpPr>
            <a:spLocks noChangeArrowheads="1"/>
          </p:cNvSpPr>
          <p:nvPr/>
        </p:nvSpPr>
        <p:spPr bwMode="auto">
          <a:xfrm>
            <a:off x="512763" y="1354138"/>
            <a:ext cx="2936875" cy="1162050"/>
          </a:xfrm>
          <a:prstGeom prst="rect">
            <a:avLst/>
          </a:prstGeom>
          <a:gradFill rotWithShape="0">
            <a:gsLst>
              <a:gs pos="0">
                <a:srgbClr val="F95AB7">
                  <a:gamma/>
                  <a:tint val="0"/>
                  <a:invGamma/>
                </a:srgbClr>
              </a:gs>
              <a:gs pos="100000">
                <a:srgbClr val="F95AB7"/>
              </a:gs>
            </a:gsLst>
            <a:lin ang="18900000" scaled="1"/>
          </a:gradFill>
          <a:ln w="12700">
            <a:solidFill>
              <a:schemeClr val="tx1"/>
            </a:solidFill>
            <a:miter lim="800000"/>
            <a:headEnd/>
            <a:tailEnd/>
          </a:ln>
          <a:effectLst>
            <a:outerShdw dist="107763" dir="2700000" algn="ctr" rotWithShape="0">
              <a:srgbClr val="414141"/>
            </a:outerShdw>
          </a:effectLst>
        </p:spPr>
        <p:txBody>
          <a:bodyPr wrap="none" lIns="82058" tIns="41029" rIns="82058" bIns="41029" anchor="ctr"/>
          <a:lstStyle/>
          <a:p>
            <a:pPr eaLnBrk="0" hangingPunct="0">
              <a:defRPr/>
            </a:pPr>
            <a:endParaRPr lang="en-US"/>
          </a:p>
        </p:txBody>
      </p:sp>
      <p:grpSp>
        <p:nvGrpSpPr>
          <p:cNvPr id="33796" name="Group 57"/>
          <p:cNvGrpSpPr>
            <a:grpSpLocks/>
          </p:cNvGrpSpPr>
          <p:nvPr/>
        </p:nvGrpSpPr>
        <p:grpSpPr bwMode="auto">
          <a:xfrm>
            <a:off x="2246313" y="1058863"/>
            <a:ext cx="2651125" cy="1162050"/>
            <a:chOff x="1557" y="756"/>
            <a:chExt cx="1837" cy="829"/>
          </a:xfrm>
        </p:grpSpPr>
        <p:sp>
          <p:nvSpPr>
            <p:cNvPr id="34625" name="Freeform 5"/>
            <p:cNvSpPr>
              <a:spLocks/>
            </p:cNvSpPr>
            <p:nvPr/>
          </p:nvSpPr>
          <p:spPr bwMode="auto">
            <a:xfrm>
              <a:off x="3257" y="756"/>
              <a:ext cx="137" cy="156"/>
            </a:xfrm>
            <a:custGeom>
              <a:avLst/>
              <a:gdLst>
                <a:gd name="T0" fmla="*/ 32 w 137"/>
                <a:gd name="T1" fmla="*/ 5 h 156"/>
                <a:gd name="T2" fmla="*/ 12 w 137"/>
                <a:gd name="T3" fmla="*/ 33 h 156"/>
                <a:gd name="T4" fmla="*/ 21 w 137"/>
                <a:gd name="T5" fmla="*/ 44 h 156"/>
                <a:gd name="T6" fmla="*/ 12 w 137"/>
                <a:gd name="T7" fmla="*/ 57 h 156"/>
                <a:gd name="T8" fmla="*/ 17 w 137"/>
                <a:gd name="T9" fmla="*/ 61 h 156"/>
                <a:gd name="T10" fmla="*/ 14 w 137"/>
                <a:gd name="T11" fmla="*/ 70 h 156"/>
                <a:gd name="T12" fmla="*/ 14 w 137"/>
                <a:gd name="T13" fmla="*/ 85 h 156"/>
                <a:gd name="T14" fmla="*/ 0 w 137"/>
                <a:gd name="T15" fmla="*/ 90 h 156"/>
                <a:gd name="T16" fmla="*/ 5 w 137"/>
                <a:gd name="T17" fmla="*/ 94 h 156"/>
                <a:gd name="T18" fmla="*/ 34 w 137"/>
                <a:gd name="T19" fmla="*/ 148 h 156"/>
                <a:gd name="T20" fmla="*/ 56 w 137"/>
                <a:gd name="T21" fmla="*/ 155 h 156"/>
                <a:gd name="T22" fmla="*/ 55 w 137"/>
                <a:gd name="T23" fmla="*/ 144 h 156"/>
                <a:gd name="T24" fmla="*/ 66 w 137"/>
                <a:gd name="T25" fmla="*/ 135 h 156"/>
                <a:gd name="T26" fmla="*/ 62 w 137"/>
                <a:gd name="T27" fmla="*/ 126 h 156"/>
                <a:gd name="T28" fmla="*/ 90 w 137"/>
                <a:gd name="T29" fmla="*/ 115 h 156"/>
                <a:gd name="T30" fmla="*/ 91 w 137"/>
                <a:gd name="T31" fmla="*/ 100 h 156"/>
                <a:gd name="T32" fmla="*/ 108 w 137"/>
                <a:gd name="T33" fmla="*/ 99 h 156"/>
                <a:gd name="T34" fmla="*/ 120 w 137"/>
                <a:gd name="T35" fmla="*/ 87 h 156"/>
                <a:gd name="T36" fmla="*/ 136 w 137"/>
                <a:gd name="T37" fmla="*/ 80 h 156"/>
                <a:gd name="T38" fmla="*/ 136 w 137"/>
                <a:gd name="T39" fmla="*/ 70 h 156"/>
                <a:gd name="T40" fmla="*/ 115 w 137"/>
                <a:gd name="T41" fmla="*/ 67 h 156"/>
                <a:gd name="T42" fmla="*/ 111 w 137"/>
                <a:gd name="T43" fmla="*/ 56 h 156"/>
                <a:gd name="T44" fmla="*/ 89 w 137"/>
                <a:gd name="T45" fmla="*/ 55 h 156"/>
                <a:gd name="T46" fmla="*/ 72 w 137"/>
                <a:gd name="T47" fmla="*/ 9 h 156"/>
                <a:gd name="T48" fmla="*/ 64 w 137"/>
                <a:gd name="T49" fmla="*/ 0 h 156"/>
                <a:gd name="T50" fmla="*/ 43 w 137"/>
                <a:gd name="T51" fmla="*/ 4 h 156"/>
                <a:gd name="T52" fmla="*/ 39 w 137"/>
                <a:gd name="T53" fmla="*/ 8 h 156"/>
                <a:gd name="T54" fmla="*/ 32 w 137"/>
                <a:gd name="T55" fmla="*/ 5 h 1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7"/>
                <a:gd name="T85" fmla="*/ 0 h 156"/>
                <a:gd name="T86" fmla="*/ 137 w 137"/>
                <a:gd name="T87" fmla="*/ 156 h 1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7" h="156">
                  <a:moveTo>
                    <a:pt x="32" y="5"/>
                  </a:moveTo>
                  <a:lnTo>
                    <a:pt x="12" y="33"/>
                  </a:lnTo>
                  <a:lnTo>
                    <a:pt x="21" y="44"/>
                  </a:lnTo>
                  <a:lnTo>
                    <a:pt x="12" y="57"/>
                  </a:lnTo>
                  <a:lnTo>
                    <a:pt x="17" y="61"/>
                  </a:lnTo>
                  <a:lnTo>
                    <a:pt x="14" y="70"/>
                  </a:lnTo>
                  <a:lnTo>
                    <a:pt x="14" y="85"/>
                  </a:lnTo>
                  <a:lnTo>
                    <a:pt x="0" y="90"/>
                  </a:lnTo>
                  <a:lnTo>
                    <a:pt x="5" y="94"/>
                  </a:lnTo>
                  <a:lnTo>
                    <a:pt x="34" y="148"/>
                  </a:lnTo>
                  <a:lnTo>
                    <a:pt x="56" y="155"/>
                  </a:lnTo>
                  <a:lnTo>
                    <a:pt x="55" y="144"/>
                  </a:lnTo>
                  <a:lnTo>
                    <a:pt x="66" y="135"/>
                  </a:lnTo>
                  <a:lnTo>
                    <a:pt x="62" y="126"/>
                  </a:lnTo>
                  <a:lnTo>
                    <a:pt x="90" y="115"/>
                  </a:lnTo>
                  <a:lnTo>
                    <a:pt x="91" y="100"/>
                  </a:lnTo>
                  <a:lnTo>
                    <a:pt x="108" y="99"/>
                  </a:lnTo>
                  <a:lnTo>
                    <a:pt x="120" y="87"/>
                  </a:lnTo>
                  <a:lnTo>
                    <a:pt x="136" y="80"/>
                  </a:lnTo>
                  <a:lnTo>
                    <a:pt x="136" y="70"/>
                  </a:lnTo>
                  <a:lnTo>
                    <a:pt x="115" y="67"/>
                  </a:lnTo>
                  <a:lnTo>
                    <a:pt x="111" y="56"/>
                  </a:lnTo>
                  <a:lnTo>
                    <a:pt x="89" y="55"/>
                  </a:lnTo>
                  <a:lnTo>
                    <a:pt x="72" y="9"/>
                  </a:lnTo>
                  <a:lnTo>
                    <a:pt x="64" y="0"/>
                  </a:lnTo>
                  <a:lnTo>
                    <a:pt x="43" y="4"/>
                  </a:lnTo>
                  <a:lnTo>
                    <a:pt x="39" y="8"/>
                  </a:lnTo>
                  <a:lnTo>
                    <a:pt x="32" y="5"/>
                  </a:lnTo>
                </a:path>
              </a:pathLst>
            </a:custGeom>
            <a:solidFill>
              <a:srgbClr val="001F9F"/>
            </a:solidFill>
            <a:ln w="12700" cap="rnd">
              <a:solidFill>
                <a:srgbClr val="000000"/>
              </a:solidFill>
              <a:round/>
              <a:headEnd/>
              <a:tailEnd/>
            </a:ln>
          </p:spPr>
          <p:txBody>
            <a:bodyPr/>
            <a:lstStyle/>
            <a:p>
              <a:endParaRPr lang="en-US"/>
            </a:p>
          </p:txBody>
        </p:sp>
        <p:grpSp>
          <p:nvGrpSpPr>
            <p:cNvPr id="34626" name="Group 56"/>
            <p:cNvGrpSpPr>
              <a:grpSpLocks/>
            </p:cNvGrpSpPr>
            <p:nvPr/>
          </p:nvGrpSpPr>
          <p:grpSpPr bwMode="auto">
            <a:xfrm>
              <a:off x="1557" y="769"/>
              <a:ext cx="1801" cy="816"/>
              <a:chOff x="1557" y="769"/>
              <a:chExt cx="1801" cy="816"/>
            </a:xfrm>
          </p:grpSpPr>
          <p:sp>
            <p:nvSpPr>
              <p:cNvPr id="34627" name="Freeform 6"/>
              <p:cNvSpPr>
                <a:spLocks/>
              </p:cNvSpPr>
              <p:nvPr/>
            </p:nvSpPr>
            <p:spPr bwMode="auto">
              <a:xfrm>
                <a:off x="3055" y="1059"/>
                <a:ext cx="176" cy="56"/>
              </a:xfrm>
              <a:custGeom>
                <a:avLst/>
                <a:gdLst>
                  <a:gd name="T0" fmla="*/ 0 w 176"/>
                  <a:gd name="T1" fmla="*/ 19 h 56"/>
                  <a:gd name="T2" fmla="*/ 130 w 176"/>
                  <a:gd name="T3" fmla="*/ 0 h 56"/>
                  <a:gd name="T4" fmla="*/ 152 w 176"/>
                  <a:gd name="T5" fmla="*/ 38 h 56"/>
                  <a:gd name="T6" fmla="*/ 174 w 176"/>
                  <a:gd name="T7" fmla="*/ 34 h 56"/>
                  <a:gd name="T8" fmla="*/ 175 w 176"/>
                  <a:gd name="T9" fmla="*/ 53 h 56"/>
                  <a:gd name="T10" fmla="*/ 157 w 176"/>
                  <a:gd name="T11" fmla="*/ 55 h 56"/>
                  <a:gd name="T12" fmla="*/ 141 w 176"/>
                  <a:gd name="T13" fmla="*/ 43 h 56"/>
                  <a:gd name="T14" fmla="*/ 130 w 176"/>
                  <a:gd name="T15" fmla="*/ 28 h 56"/>
                  <a:gd name="T16" fmla="*/ 128 w 176"/>
                  <a:gd name="T17" fmla="*/ 7 h 56"/>
                  <a:gd name="T18" fmla="*/ 121 w 176"/>
                  <a:gd name="T19" fmla="*/ 17 h 56"/>
                  <a:gd name="T20" fmla="*/ 130 w 176"/>
                  <a:gd name="T21" fmla="*/ 49 h 56"/>
                  <a:gd name="T22" fmla="*/ 91 w 176"/>
                  <a:gd name="T23" fmla="*/ 53 h 56"/>
                  <a:gd name="T24" fmla="*/ 90 w 176"/>
                  <a:gd name="T25" fmla="*/ 30 h 56"/>
                  <a:gd name="T26" fmla="*/ 67 w 176"/>
                  <a:gd name="T27" fmla="*/ 20 h 56"/>
                  <a:gd name="T28" fmla="*/ 47 w 176"/>
                  <a:gd name="T29" fmla="*/ 18 h 56"/>
                  <a:gd name="T30" fmla="*/ 5 w 176"/>
                  <a:gd name="T31" fmla="*/ 34 h 56"/>
                  <a:gd name="T32" fmla="*/ 0 w 176"/>
                  <a:gd name="T33" fmla="*/ 19 h 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6"/>
                  <a:gd name="T52" fmla="*/ 0 h 56"/>
                  <a:gd name="T53" fmla="*/ 176 w 176"/>
                  <a:gd name="T54" fmla="*/ 56 h 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6" h="56">
                    <a:moveTo>
                      <a:pt x="0" y="19"/>
                    </a:moveTo>
                    <a:lnTo>
                      <a:pt x="130" y="0"/>
                    </a:lnTo>
                    <a:lnTo>
                      <a:pt x="152" y="38"/>
                    </a:lnTo>
                    <a:lnTo>
                      <a:pt x="174" y="34"/>
                    </a:lnTo>
                    <a:lnTo>
                      <a:pt x="175" y="53"/>
                    </a:lnTo>
                    <a:lnTo>
                      <a:pt x="157" y="55"/>
                    </a:lnTo>
                    <a:lnTo>
                      <a:pt x="141" y="43"/>
                    </a:lnTo>
                    <a:lnTo>
                      <a:pt x="130" y="28"/>
                    </a:lnTo>
                    <a:lnTo>
                      <a:pt x="128" y="7"/>
                    </a:lnTo>
                    <a:lnTo>
                      <a:pt x="121" y="17"/>
                    </a:lnTo>
                    <a:lnTo>
                      <a:pt x="130" y="49"/>
                    </a:lnTo>
                    <a:lnTo>
                      <a:pt x="91" y="53"/>
                    </a:lnTo>
                    <a:lnTo>
                      <a:pt x="90" y="30"/>
                    </a:lnTo>
                    <a:lnTo>
                      <a:pt x="67" y="20"/>
                    </a:lnTo>
                    <a:lnTo>
                      <a:pt x="47" y="18"/>
                    </a:lnTo>
                    <a:lnTo>
                      <a:pt x="5" y="34"/>
                    </a:lnTo>
                    <a:lnTo>
                      <a:pt x="0" y="19"/>
                    </a:lnTo>
                  </a:path>
                </a:pathLst>
              </a:custGeom>
              <a:solidFill>
                <a:srgbClr val="BFBFDF"/>
              </a:solidFill>
              <a:ln w="12700" cap="rnd">
                <a:solidFill>
                  <a:srgbClr val="000000"/>
                </a:solidFill>
                <a:round/>
                <a:headEnd/>
                <a:tailEnd/>
              </a:ln>
            </p:spPr>
            <p:txBody>
              <a:bodyPr/>
              <a:lstStyle/>
              <a:p>
                <a:endParaRPr lang="en-US"/>
              </a:p>
            </p:txBody>
          </p:sp>
          <p:sp>
            <p:nvSpPr>
              <p:cNvPr id="34628" name="Freeform 7"/>
              <p:cNvSpPr>
                <a:spLocks/>
              </p:cNvSpPr>
              <p:nvPr/>
            </p:nvSpPr>
            <p:spPr bwMode="auto">
              <a:xfrm>
                <a:off x="1634" y="769"/>
                <a:ext cx="231" cy="126"/>
              </a:xfrm>
              <a:custGeom>
                <a:avLst/>
                <a:gdLst>
                  <a:gd name="T0" fmla="*/ 58 w 231"/>
                  <a:gd name="T1" fmla="*/ 0 h 126"/>
                  <a:gd name="T2" fmla="*/ 105 w 231"/>
                  <a:gd name="T3" fmla="*/ 10 h 126"/>
                  <a:gd name="T4" fmla="*/ 141 w 231"/>
                  <a:gd name="T5" fmla="*/ 16 h 126"/>
                  <a:gd name="T6" fmla="*/ 159 w 231"/>
                  <a:gd name="T7" fmla="*/ 19 h 126"/>
                  <a:gd name="T8" fmla="*/ 177 w 231"/>
                  <a:gd name="T9" fmla="*/ 21 h 126"/>
                  <a:gd name="T10" fmla="*/ 201 w 231"/>
                  <a:gd name="T11" fmla="*/ 24 h 126"/>
                  <a:gd name="T12" fmla="*/ 230 w 231"/>
                  <a:gd name="T13" fmla="*/ 28 h 126"/>
                  <a:gd name="T14" fmla="*/ 211 w 231"/>
                  <a:gd name="T15" fmla="*/ 125 h 126"/>
                  <a:gd name="T16" fmla="*/ 122 w 231"/>
                  <a:gd name="T17" fmla="*/ 111 h 126"/>
                  <a:gd name="T18" fmla="*/ 110 w 231"/>
                  <a:gd name="T19" fmla="*/ 117 h 126"/>
                  <a:gd name="T20" fmla="*/ 94 w 231"/>
                  <a:gd name="T21" fmla="*/ 108 h 126"/>
                  <a:gd name="T22" fmla="*/ 79 w 231"/>
                  <a:gd name="T23" fmla="*/ 117 h 126"/>
                  <a:gd name="T24" fmla="*/ 67 w 231"/>
                  <a:gd name="T25" fmla="*/ 109 h 126"/>
                  <a:gd name="T26" fmla="*/ 30 w 231"/>
                  <a:gd name="T27" fmla="*/ 108 h 126"/>
                  <a:gd name="T28" fmla="*/ 35 w 231"/>
                  <a:gd name="T29" fmla="*/ 92 h 126"/>
                  <a:gd name="T30" fmla="*/ 8 w 231"/>
                  <a:gd name="T31" fmla="*/ 91 h 126"/>
                  <a:gd name="T32" fmla="*/ 6 w 231"/>
                  <a:gd name="T33" fmla="*/ 81 h 126"/>
                  <a:gd name="T34" fmla="*/ 11 w 231"/>
                  <a:gd name="T35" fmla="*/ 72 h 126"/>
                  <a:gd name="T36" fmla="*/ 5 w 231"/>
                  <a:gd name="T37" fmla="*/ 63 h 126"/>
                  <a:gd name="T38" fmla="*/ 5 w 231"/>
                  <a:gd name="T39" fmla="*/ 39 h 126"/>
                  <a:gd name="T40" fmla="*/ 0 w 231"/>
                  <a:gd name="T41" fmla="*/ 20 h 126"/>
                  <a:gd name="T42" fmla="*/ 3 w 231"/>
                  <a:gd name="T43" fmla="*/ 13 h 126"/>
                  <a:gd name="T44" fmla="*/ 15 w 231"/>
                  <a:gd name="T45" fmla="*/ 16 h 126"/>
                  <a:gd name="T46" fmla="*/ 27 w 231"/>
                  <a:gd name="T47" fmla="*/ 27 h 126"/>
                  <a:gd name="T48" fmla="*/ 50 w 231"/>
                  <a:gd name="T49" fmla="*/ 29 h 126"/>
                  <a:gd name="T50" fmla="*/ 56 w 231"/>
                  <a:gd name="T51" fmla="*/ 38 h 126"/>
                  <a:gd name="T52" fmla="*/ 45 w 231"/>
                  <a:gd name="T53" fmla="*/ 38 h 126"/>
                  <a:gd name="T54" fmla="*/ 43 w 231"/>
                  <a:gd name="T55" fmla="*/ 46 h 126"/>
                  <a:gd name="T56" fmla="*/ 50 w 231"/>
                  <a:gd name="T57" fmla="*/ 47 h 126"/>
                  <a:gd name="T58" fmla="*/ 52 w 231"/>
                  <a:gd name="T59" fmla="*/ 55 h 126"/>
                  <a:gd name="T60" fmla="*/ 39 w 231"/>
                  <a:gd name="T61" fmla="*/ 60 h 126"/>
                  <a:gd name="T62" fmla="*/ 39 w 231"/>
                  <a:gd name="T63" fmla="*/ 66 h 126"/>
                  <a:gd name="T64" fmla="*/ 54 w 231"/>
                  <a:gd name="T65" fmla="*/ 66 h 126"/>
                  <a:gd name="T66" fmla="*/ 58 w 231"/>
                  <a:gd name="T67" fmla="*/ 52 h 126"/>
                  <a:gd name="T68" fmla="*/ 70 w 231"/>
                  <a:gd name="T69" fmla="*/ 44 h 126"/>
                  <a:gd name="T70" fmla="*/ 56 w 231"/>
                  <a:gd name="T71" fmla="*/ 23 h 126"/>
                  <a:gd name="T72" fmla="*/ 65 w 231"/>
                  <a:gd name="T73" fmla="*/ 16 h 126"/>
                  <a:gd name="T74" fmla="*/ 58 w 231"/>
                  <a:gd name="T75" fmla="*/ 0 h 1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1"/>
                  <a:gd name="T115" fmla="*/ 0 h 126"/>
                  <a:gd name="T116" fmla="*/ 231 w 231"/>
                  <a:gd name="T117" fmla="*/ 126 h 12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1" h="126">
                    <a:moveTo>
                      <a:pt x="58" y="0"/>
                    </a:moveTo>
                    <a:lnTo>
                      <a:pt x="105" y="10"/>
                    </a:lnTo>
                    <a:lnTo>
                      <a:pt x="141" y="16"/>
                    </a:lnTo>
                    <a:lnTo>
                      <a:pt x="159" y="19"/>
                    </a:lnTo>
                    <a:lnTo>
                      <a:pt x="177" y="21"/>
                    </a:lnTo>
                    <a:lnTo>
                      <a:pt x="201" y="24"/>
                    </a:lnTo>
                    <a:lnTo>
                      <a:pt x="230" y="28"/>
                    </a:lnTo>
                    <a:lnTo>
                      <a:pt x="211" y="125"/>
                    </a:lnTo>
                    <a:lnTo>
                      <a:pt x="122" y="111"/>
                    </a:lnTo>
                    <a:lnTo>
                      <a:pt x="110" y="117"/>
                    </a:lnTo>
                    <a:lnTo>
                      <a:pt x="94" y="108"/>
                    </a:lnTo>
                    <a:lnTo>
                      <a:pt x="79" y="117"/>
                    </a:lnTo>
                    <a:lnTo>
                      <a:pt x="67" y="109"/>
                    </a:lnTo>
                    <a:lnTo>
                      <a:pt x="30" y="108"/>
                    </a:lnTo>
                    <a:lnTo>
                      <a:pt x="35" y="92"/>
                    </a:lnTo>
                    <a:lnTo>
                      <a:pt x="8" y="91"/>
                    </a:lnTo>
                    <a:lnTo>
                      <a:pt x="6" y="81"/>
                    </a:lnTo>
                    <a:lnTo>
                      <a:pt x="11" y="72"/>
                    </a:lnTo>
                    <a:lnTo>
                      <a:pt x="5" y="63"/>
                    </a:lnTo>
                    <a:lnTo>
                      <a:pt x="5" y="39"/>
                    </a:lnTo>
                    <a:lnTo>
                      <a:pt x="0" y="20"/>
                    </a:lnTo>
                    <a:lnTo>
                      <a:pt x="3" y="13"/>
                    </a:lnTo>
                    <a:lnTo>
                      <a:pt x="15" y="16"/>
                    </a:lnTo>
                    <a:lnTo>
                      <a:pt x="27" y="27"/>
                    </a:lnTo>
                    <a:lnTo>
                      <a:pt x="50" y="29"/>
                    </a:lnTo>
                    <a:lnTo>
                      <a:pt x="56" y="38"/>
                    </a:lnTo>
                    <a:lnTo>
                      <a:pt x="45" y="38"/>
                    </a:lnTo>
                    <a:lnTo>
                      <a:pt x="43" y="46"/>
                    </a:lnTo>
                    <a:lnTo>
                      <a:pt x="50" y="47"/>
                    </a:lnTo>
                    <a:lnTo>
                      <a:pt x="52" y="55"/>
                    </a:lnTo>
                    <a:lnTo>
                      <a:pt x="39" y="60"/>
                    </a:lnTo>
                    <a:lnTo>
                      <a:pt x="39" y="66"/>
                    </a:lnTo>
                    <a:lnTo>
                      <a:pt x="54" y="66"/>
                    </a:lnTo>
                    <a:lnTo>
                      <a:pt x="58" y="52"/>
                    </a:lnTo>
                    <a:lnTo>
                      <a:pt x="70" y="44"/>
                    </a:lnTo>
                    <a:lnTo>
                      <a:pt x="56" y="23"/>
                    </a:lnTo>
                    <a:lnTo>
                      <a:pt x="65" y="16"/>
                    </a:lnTo>
                    <a:lnTo>
                      <a:pt x="58" y="0"/>
                    </a:lnTo>
                  </a:path>
                </a:pathLst>
              </a:custGeom>
              <a:solidFill>
                <a:srgbClr val="007F9F"/>
              </a:solidFill>
              <a:ln w="12700" cap="rnd">
                <a:solidFill>
                  <a:srgbClr val="000000"/>
                </a:solidFill>
                <a:round/>
                <a:headEnd/>
                <a:tailEnd/>
              </a:ln>
            </p:spPr>
            <p:txBody>
              <a:bodyPr/>
              <a:lstStyle/>
              <a:p>
                <a:endParaRPr lang="en-US"/>
              </a:p>
            </p:txBody>
          </p:sp>
          <p:sp>
            <p:nvSpPr>
              <p:cNvPr id="34629" name="Freeform 8"/>
              <p:cNvSpPr>
                <a:spLocks/>
              </p:cNvSpPr>
              <p:nvPr/>
            </p:nvSpPr>
            <p:spPr bwMode="auto">
              <a:xfrm>
                <a:off x="1580" y="859"/>
                <a:ext cx="287" cy="163"/>
              </a:xfrm>
              <a:custGeom>
                <a:avLst/>
                <a:gdLst>
                  <a:gd name="T0" fmla="*/ 62 w 287"/>
                  <a:gd name="T1" fmla="*/ 0 h 163"/>
                  <a:gd name="T2" fmla="*/ 54 w 287"/>
                  <a:gd name="T3" fmla="*/ 3 h 163"/>
                  <a:gd name="T4" fmla="*/ 49 w 287"/>
                  <a:gd name="T5" fmla="*/ 18 h 163"/>
                  <a:gd name="T6" fmla="*/ 44 w 287"/>
                  <a:gd name="T7" fmla="*/ 30 h 163"/>
                  <a:gd name="T8" fmla="*/ 40 w 287"/>
                  <a:gd name="T9" fmla="*/ 39 h 163"/>
                  <a:gd name="T10" fmla="*/ 35 w 287"/>
                  <a:gd name="T11" fmla="*/ 50 h 163"/>
                  <a:gd name="T12" fmla="*/ 29 w 287"/>
                  <a:gd name="T13" fmla="*/ 60 h 163"/>
                  <a:gd name="T14" fmla="*/ 21 w 287"/>
                  <a:gd name="T15" fmla="*/ 72 h 163"/>
                  <a:gd name="T16" fmla="*/ 11 w 287"/>
                  <a:gd name="T17" fmla="*/ 85 h 163"/>
                  <a:gd name="T18" fmla="*/ 0 w 287"/>
                  <a:gd name="T19" fmla="*/ 98 h 163"/>
                  <a:gd name="T20" fmla="*/ 0 w 287"/>
                  <a:gd name="T21" fmla="*/ 126 h 163"/>
                  <a:gd name="T22" fmla="*/ 160 w 287"/>
                  <a:gd name="T23" fmla="*/ 151 h 163"/>
                  <a:gd name="T24" fmla="*/ 234 w 287"/>
                  <a:gd name="T25" fmla="*/ 162 h 163"/>
                  <a:gd name="T26" fmla="*/ 250 w 287"/>
                  <a:gd name="T27" fmla="*/ 106 h 163"/>
                  <a:gd name="T28" fmla="*/ 260 w 287"/>
                  <a:gd name="T29" fmla="*/ 101 h 163"/>
                  <a:gd name="T30" fmla="*/ 251 w 287"/>
                  <a:gd name="T31" fmla="*/ 88 h 163"/>
                  <a:gd name="T32" fmla="*/ 255 w 287"/>
                  <a:gd name="T33" fmla="*/ 76 h 163"/>
                  <a:gd name="T34" fmla="*/ 286 w 287"/>
                  <a:gd name="T35" fmla="*/ 54 h 163"/>
                  <a:gd name="T36" fmla="*/ 265 w 287"/>
                  <a:gd name="T37" fmla="*/ 34 h 163"/>
                  <a:gd name="T38" fmla="*/ 176 w 287"/>
                  <a:gd name="T39" fmla="*/ 21 h 163"/>
                  <a:gd name="T40" fmla="*/ 164 w 287"/>
                  <a:gd name="T41" fmla="*/ 26 h 163"/>
                  <a:gd name="T42" fmla="*/ 148 w 287"/>
                  <a:gd name="T43" fmla="*/ 17 h 163"/>
                  <a:gd name="T44" fmla="*/ 133 w 287"/>
                  <a:gd name="T45" fmla="*/ 27 h 163"/>
                  <a:gd name="T46" fmla="*/ 120 w 287"/>
                  <a:gd name="T47" fmla="*/ 17 h 163"/>
                  <a:gd name="T48" fmla="*/ 84 w 287"/>
                  <a:gd name="T49" fmla="*/ 17 h 163"/>
                  <a:gd name="T50" fmla="*/ 89 w 287"/>
                  <a:gd name="T51" fmla="*/ 1 h 163"/>
                  <a:gd name="T52" fmla="*/ 62 w 287"/>
                  <a:gd name="T53" fmla="*/ 0 h 16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
                  <a:gd name="T82" fmla="*/ 0 h 163"/>
                  <a:gd name="T83" fmla="*/ 287 w 287"/>
                  <a:gd name="T84" fmla="*/ 163 h 16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 h="163">
                    <a:moveTo>
                      <a:pt x="62" y="0"/>
                    </a:moveTo>
                    <a:lnTo>
                      <a:pt x="54" y="3"/>
                    </a:lnTo>
                    <a:lnTo>
                      <a:pt x="49" y="18"/>
                    </a:lnTo>
                    <a:lnTo>
                      <a:pt x="44" y="30"/>
                    </a:lnTo>
                    <a:lnTo>
                      <a:pt x="40" y="39"/>
                    </a:lnTo>
                    <a:lnTo>
                      <a:pt x="35" y="50"/>
                    </a:lnTo>
                    <a:lnTo>
                      <a:pt x="29" y="60"/>
                    </a:lnTo>
                    <a:lnTo>
                      <a:pt x="21" y="72"/>
                    </a:lnTo>
                    <a:lnTo>
                      <a:pt x="11" y="85"/>
                    </a:lnTo>
                    <a:lnTo>
                      <a:pt x="0" y="98"/>
                    </a:lnTo>
                    <a:lnTo>
                      <a:pt x="0" y="126"/>
                    </a:lnTo>
                    <a:lnTo>
                      <a:pt x="160" y="151"/>
                    </a:lnTo>
                    <a:lnTo>
                      <a:pt x="234" y="162"/>
                    </a:lnTo>
                    <a:lnTo>
                      <a:pt x="250" y="106"/>
                    </a:lnTo>
                    <a:lnTo>
                      <a:pt x="260" y="101"/>
                    </a:lnTo>
                    <a:lnTo>
                      <a:pt x="251" y="88"/>
                    </a:lnTo>
                    <a:lnTo>
                      <a:pt x="255" y="76"/>
                    </a:lnTo>
                    <a:lnTo>
                      <a:pt x="286" y="54"/>
                    </a:lnTo>
                    <a:lnTo>
                      <a:pt x="265" y="34"/>
                    </a:lnTo>
                    <a:lnTo>
                      <a:pt x="176" y="21"/>
                    </a:lnTo>
                    <a:lnTo>
                      <a:pt x="164" y="26"/>
                    </a:lnTo>
                    <a:lnTo>
                      <a:pt x="148" y="17"/>
                    </a:lnTo>
                    <a:lnTo>
                      <a:pt x="133" y="27"/>
                    </a:lnTo>
                    <a:lnTo>
                      <a:pt x="120" y="17"/>
                    </a:lnTo>
                    <a:lnTo>
                      <a:pt x="84" y="17"/>
                    </a:lnTo>
                    <a:lnTo>
                      <a:pt x="89" y="1"/>
                    </a:lnTo>
                    <a:lnTo>
                      <a:pt x="62" y="0"/>
                    </a:lnTo>
                  </a:path>
                </a:pathLst>
              </a:custGeom>
              <a:solidFill>
                <a:srgbClr val="3F5F00"/>
              </a:solidFill>
              <a:ln w="12700" cap="rnd">
                <a:solidFill>
                  <a:srgbClr val="000000"/>
                </a:solidFill>
                <a:round/>
                <a:headEnd/>
                <a:tailEnd/>
              </a:ln>
            </p:spPr>
            <p:txBody>
              <a:bodyPr/>
              <a:lstStyle/>
              <a:p>
                <a:endParaRPr lang="en-US"/>
              </a:p>
            </p:txBody>
          </p:sp>
          <p:sp>
            <p:nvSpPr>
              <p:cNvPr id="34630" name="Freeform 9"/>
              <p:cNvSpPr>
                <a:spLocks/>
              </p:cNvSpPr>
              <p:nvPr/>
            </p:nvSpPr>
            <p:spPr bwMode="auto">
              <a:xfrm>
                <a:off x="1557" y="985"/>
                <a:ext cx="302" cy="346"/>
              </a:xfrm>
              <a:custGeom>
                <a:avLst/>
                <a:gdLst>
                  <a:gd name="T0" fmla="*/ 23 w 302"/>
                  <a:gd name="T1" fmla="*/ 0 h 346"/>
                  <a:gd name="T2" fmla="*/ 161 w 302"/>
                  <a:gd name="T3" fmla="*/ 21 h 346"/>
                  <a:gd name="T4" fmla="*/ 131 w 302"/>
                  <a:gd name="T5" fmla="*/ 122 h 346"/>
                  <a:gd name="T6" fmla="*/ 287 w 302"/>
                  <a:gd name="T7" fmla="*/ 277 h 346"/>
                  <a:gd name="T8" fmla="*/ 301 w 302"/>
                  <a:gd name="T9" fmla="*/ 297 h 346"/>
                  <a:gd name="T10" fmla="*/ 286 w 302"/>
                  <a:gd name="T11" fmla="*/ 306 h 346"/>
                  <a:gd name="T12" fmla="*/ 277 w 302"/>
                  <a:gd name="T13" fmla="*/ 323 h 346"/>
                  <a:gd name="T14" fmla="*/ 268 w 302"/>
                  <a:gd name="T15" fmla="*/ 333 h 346"/>
                  <a:gd name="T16" fmla="*/ 277 w 302"/>
                  <a:gd name="T17" fmla="*/ 342 h 346"/>
                  <a:gd name="T18" fmla="*/ 261 w 302"/>
                  <a:gd name="T19" fmla="*/ 345 h 346"/>
                  <a:gd name="T20" fmla="*/ 170 w 302"/>
                  <a:gd name="T21" fmla="*/ 343 h 346"/>
                  <a:gd name="T22" fmla="*/ 164 w 302"/>
                  <a:gd name="T23" fmla="*/ 323 h 346"/>
                  <a:gd name="T24" fmla="*/ 148 w 302"/>
                  <a:gd name="T25" fmla="*/ 308 h 346"/>
                  <a:gd name="T26" fmla="*/ 136 w 302"/>
                  <a:gd name="T27" fmla="*/ 303 h 346"/>
                  <a:gd name="T28" fmla="*/ 133 w 302"/>
                  <a:gd name="T29" fmla="*/ 292 h 346"/>
                  <a:gd name="T30" fmla="*/ 123 w 302"/>
                  <a:gd name="T31" fmla="*/ 287 h 346"/>
                  <a:gd name="T32" fmla="*/ 114 w 302"/>
                  <a:gd name="T33" fmla="*/ 280 h 346"/>
                  <a:gd name="T34" fmla="*/ 111 w 302"/>
                  <a:gd name="T35" fmla="*/ 271 h 346"/>
                  <a:gd name="T36" fmla="*/ 102 w 302"/>
                  <a:gd name="T37" fmla="*/ 266 h 346"/>
                  <a:gd name="T38" fmla="*/ 87 w 302"/>
                  <a:gd name="T39" fmla="*/ 269 h 346"/>
                  <a:gd name="T40" fmla="*/ 71 w 302"/>
                  <a:gd name="T41" fmla="*/ 265 h 346"/>
                  <a:gd name="T42" fmla="*/ 71 w 302"/>
                  <a:gd name="T43" fmla="*/ 260 h 346"/>
                  <a:gd name="T44" fmla="*/ 71 w 302"/>
                  <a:gd name="T45" fmla="*/ 251 h 346"/>
                  <a:gd name="T46" fmla="*/ 64 w 302"/>
                  <a:gd name="T47" fmla="*/ 240 h 346"/>
                  <a:gd name="T48" fmla="*/ 64 w 302"/>
                  <a:gd name="T49" fmla="*/ 232 h 346"/>
                  <a:gd name="T50" fmla="*/ 57 w 302"/>
                  <a:gd name="T51" fmla="*/ 224 h 346"/>
                  <a:gd name="T52" fmla="*/ 59 w 302"/>
                  <a:gd name="T53" fmla="*/ 217 h 346"/>
                  <a:gd name="T54" fmla="*/ 39 w 302"/>
                  <a:gd name="T55" fmla="*/ 199 h 346"/>
                  <a:gd name="T56" fmla="*/ 39 w 302"/>
                  <a:gd name="T57" fmla="*/ 189 h 346"/>
                  <a:gd name="T58" fmla="*/ 49 w 302"/>
                  <a:gd name="T59" fmla="*/ 185 h 346"/>
                  <a:gd name="T60" fmla="*/ 49 w 302"/>
                  <a:gd name="T61" fmla="*/ 179 h 346"/>
                  <a:gd name="T62" fmla="*/ 39 w 302"/>
                  <a:gd name="T63" fmla="*/ 177 h 346"/>
                  <a:gd name="T64" fmla="*/ 34 w 302"/>
                  <a:gd name="T65" fmla="*/ 168 h 346"/>
                  <a:gd name="T66" fmla="*/ 29 w 302"/>
                  <a:gd name="T67" fmla="*/ 151 h 346"/>
                  <a:gd name="T68" fmla="*/ 44 w 302"/>
                  <a:gd name="T69" fmla="*/ 160 h 346"/>
                  <a:gd name="T70" fmla="*/ 38 w 302"/>
                  <a:gd name="T71" fmla="*/ 148 h 346"/>
                  <a:gd name="T72" fmla="*/ 49 w 302"/>
                  <a:gd name="T73" fmla="*/ 148 h 346"/>
                  <a:gd name="T74" fmla="*/ 49 w 302"/>
                  <a:gd name="T75" fmla="*/ 140 h 346"/>
                  <a:gd name="T76" fmla="*/ 38 w 302"/>
                  <a:gd name="T77" fmla="*/ 134 h 346"/>
                  <a:gd name="T78" fmla="*/ 33 w 302"/>
                  <a:gd name="T79" fmla="*/ 142 h 346"/>
                  <a:gd name="T80" fmla="*/ 23 w 302"/>
                  <a:gd name="T81" fmla="*/ 139 h 346"/>
                  <a:gd name="T82" fmla="*/ 4 w 302"/>
                  <a:gd name="T83" fmla="*/ 100 h 346"/>
                  <a:gd name="T84" fmla="*/ 9 w 302"/>
                  <a:gd name="T85" fmla="*/ 73 h 346"/>
                  <a:gd name="T86" fmla="*/ 0 w 302"/>
                  <a:gd name="T87" fmla="*/ 57 h 346"/>
                  <a:gd name="T88" fmla="*/ 5 w 302"/>
                  <a:gd name="T89" fmla="*/ 45 h 346"/>
                  <a:gd name="T90" fmla="*/ 14 w 302"/>
                  <a:gd name="T91" fmla="*/ 43 h 346"/>
                  <a:gd name="T92" fmla="*/ 23 w 302"/>
                  <a:gd name="T93" fmla="*/ 23 h 346"/>
                  <a:gd name="T94" fmla="*/ 23 w 302"/>
                  <a:gd name="T95" fmla="*/ 0 h 3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2"/>
                  <a:gd name="T145" fmla="*/ 0 h 346"/>
                  <a:gd name="T146" fmla="*/ 302 w 302"/>
                  <a:gd name="T147" fmla="*/ 346 h 34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2" h="346">
                    <a:moveTo>
                      <a:pt x="23" y="0"/>
                    </a:moveTo>
                    <a:lnTo>
                      <a:pt x="161" y="21"/>
                    </a:lnTo>
                    <a:lnTo>
                      <a:pt x="131" y="122"/>
                    </a:lnTo>
                    <a:lnTo>
                      <a:pt x="287" y="277"/>
                    </a:lnTo>
                    <a:lnTo>
                      <a:pt x="301" y="297"/>
                    </a:lnTo>
                    <a:lnTo>
                      <a:pt x="286" y="306"/>
                    </a:lnTo>
                    <a:lnTo>
                      <a:pt x="277" y="323"/>
                    </a:lnTo>
                    <a:lnTo>
                      <a:pt x="268" y="333"/>
                    </a:lnTo>
                    <a:lnTo>
                      <a:pt x="277" y="342"/>
                    </a:lnTo>
                    <a:lnTo>
                      <a:pt x="261" y="345"/>
                    </a:lnTo>
                    <a:lnTo>
                      <a:pt x="170" y="343"/>
                    </a:lnTo>
                    <a:lnTo>
                      <a:pt x="164" y="323"/>
                    </a:lnTo>
                    <a:lnTo>
                      <a:pt x="148" y="308"/>
                    </a:lnTo>
                    <a:lnTo>
                      <a:pt x="136" y="303"/>
                    </a:lnTo>
                    <a:lnTo>
                      <a:pt x="133" y="292"/>
                    </a:lnTo>
                    <a:lnTo>
                      <a:pt x="123" y="287"/>
                    </a:lnTo>
                    <a:lnTo>
                      <a:pt x="114" y="280"/>
                    </a:lnTo>
                    <a:lnTo>
                      <a:pt x="111" y="271"/>
                    </a:lnTo>
                    <a:lnTo>
                      <a:pt x="102" y="266"/>
                    </a:lnTo>
                    <a:lnTo>
                      <a:pt x="87" y="269"/>
                    </a:lnTo>
                    <a:lnTo>
                      <a:pt x="71" y="265"/>
                    </a:lnTo>
                    <a:lnTo>
                      <a:pt x="71" y="260"/>
                    </a:lnTo>
                    <a:lnTo>
                      <a:pt x="71" y="251"/>
                    </a:lnTo>
                    <a:lnTo>
                      <a:pt x="64" y="240"/>
                    </a:lnTo>
                    <a:lnTo>
                      <a:pt x="64" y="232"/>
                    </a:lnTo>
                    <a:lnTo>
                      <a:pt x="57" y="224"/>
                    </a:lnTo>
                    <a:lnTo>
                      <a:pt x="59" y="217"/>
                    </a:lnTo>
                    <a:lnTo>
                      <a:pt x="39" y="199"/>
                    </a:lnTo>
                    <a:lnTo>
                      <a:pt x="39" y="189"/>
                    </a:lnTo>
                    <a:lnTo>
                      <a:pt x="49" y="185"/>
                    </a:lnTo>
                    <a:lnTo>
                      <a:pt x="49" y="179"/>
                    </a:lnTo>
                    <a:lnTo>
                      <a:pt x="39" y="177"/>
                    </a:lnTo>
                    <a:lnTo>
                      <a:pt x="34" y="168"/>
                    </a:lnTo>
                    <a:lnTo>
                      <a:pt x="29" y="151"/>
                    </a:lnTo>
                    <a:lnTo>
                      <a:pt x="44" y="160"/>
                    </a:lnTo>
                    <a:lnTo>
                      <a:pt x="38" y="148"/>
                    </a:lnTo>
                    <a:lnTo>
                      <a:pt x="49" y="148"/>
                    </a:lnTo>
                    <a:lnTo>
                      <a:pt x="49" y="140"/>
                    </a:lnTo>
                    <a:lnTo>
                      <a:pt x="38" y="134"/>
                    </a:lnTo>
                    <a:lnTo>
                      <a:pt x="33" y="142"/>
                    </a:lnTo>
                    <a:lnTo>
                      <a:pt x="23" y="139"/>
                    </a:lnTo>
                    <a:lnTo>
                      <a:pt x="4" y="100"/>
                    </a:lnTo>
                    <a:lnTo>
                      <a:pt x="9" y="73"/>
                    </a:lnTo>
                    <a:lnTo>
                      <a:pt x="0" y="57"/>
                    </a:lnTo>
                    <a:lnTo>
                      <a:pt x="5" y="45"/>
                    </a:lnTo>
                    <a:lnTo>
                      <a:pt x="14" y="43"/>
                    </a:lnTo>
                    <a:lnTo>
                      <a:pt x="23" y="23"/>
                    </a:lnTo>
                    <a:lnTo>
                      <a:pt x="23" y="0"/>
                    </a:lnTo>
                  </a:path>
                </a:pathLst>
              </a:custGeom>
              <a:solidFill>
                <a:srgbClr val="00DFBF"/>
              </a:solidFill>
              <a:ln w="12700" cap="rnd">
                <a:solidFill>
                  <a:srgbClr val="000000"/>
                </a:solidFill>
                <a:round/>
                <a:headEnd/>
                <a:tailEnd/>
              </a:ln>
            </p:spPr>
            <p:txBody>
              <a:bodyPr/>
              <a:lstStyle/>
              <a:p>
                <a:endParaRPr lang="en-US"/>
              </a:p>
            </p:txBody>
          </p:sp>
          <p:sp>
            <p:nvSpPr>
              <p:cNvPr id="34631" name="Freeform 10"/>
              <p:cNvSpPr>
                <a:spLocks/>
              </p:cNvSpPr>
              <p:nvPr/>
            </p:nvSpPr>
            <p:spPr bwMode="auto">
              <a:xfrm>
                <a:off x="1688" y="1006"/>
                <a:ext cx="230" cy="257"/>
              </a:xfrm>
              <a:custGeom>
                <a:avLst/>
                <a:gdLst>
                  <a:gd name="T0" fmla="*/ 29 w 230"/>
                  <a:gd name="T1" fmla="*/ 0 h 257"/>
                  <a:gd name="T2" fmla="*/ 0 w 230"/>
                  <a:gd name="T3" fmla="*/ 101 h 257"/>
                  <a:gd name="T4" fmla="*/ 156 w 230"/>
                  <a:gd name="T5" fmla="*/ 256 h 257"/>
                  <a:gd name="T6" fmla="*/ 166 w 230"/>
                  <a:gd name="T7" fmla="*/ 249 h 257"/>
                  <a:gd name="T8" fmla="*/ 165 w 230"/>
                  <a:gd name="T9" fmla="*/ 219 h 257"/>
                  <a:gd name="T10" fmla="*/ 184 w 230"/>
                  <a:gd name="T11" fmla="*/ 221 h 257"/>
                  <a:gd name="T12" fmla="*/ 204 w 230"/>
                  <a:gd name="T13" fmla="*/ 127 h 257"/>
                  <a:gd name="T14" fmla="*/ 218 w 230"/>
                  <a:gd name="T15" fmla="*/ 64 h 257"/>
                  <a:gd name="T16" fmla="*/ 222 w 230"/>
                  <a:gd name="T17" fmla="*/ 45 h 257"/>
                  <a:gd name="T18" fmla="*/ 229 w 230"/>
                  <a:gd name="T19" fmla="*/ 27 h 257"/>
                  <a:gd name="T20" fmla="*/ 126 w 230"/>
                  <a:gd name="T21" fmla="*/ 15 h 257"/>
                  <a:gd name="T22" fmla="*/ 29 w 230"/>
                  <a:gd name="T23" fmla="*/ 0 h 2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0"/>
                  <a:gd name="T37" fmla="*/ 0 h 257"/>
                  <a:gd name="T38" fmla="*/ 230 w 230"/>
                  <a:gd name="T39" fmla="*/ 257 h 2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0" h="257">
                    <a:moveTo>
                      <a:pt x="29" y="0"/>
                    </a:moveTo>
                    <a:lnTo>
                      <a:pt x="0" y="101"/>
                    </a:lnTo>
                    <a:lnTo>
                      <a:pt x="156" y="256"/>
                    </a:lnTo>
                    <a:lnTo>
                      <a:pt x="166" y="249"/>
                    </a:lnTo>
                    <a:lnTo>
                      <a:pt x="165" y="219"/>
                    </a:lnTo>
                    <a:lnTo>
                      <a:pt x="184" y="221"/>
                    </a:lnTo>
                    <a:lnTo>
                      <a:pt x="204" y="127"/>
                    </a:lnTo>
                    <a:lnTo>
                      <a:pt x="218" y="64"/>
                    </a:lnTo>
                    <a:lnTo>
                      <a:pt x="222" y="45"/>
                    </a:lnTo>
                    <a:lnTo>
                      <a:pt x="229" y="27"/>
                    </a:lnTo>
                    <a:lnTo>
                      <a:pt x="126" y="15"/>
                    </a:lnTo>
                    <a:lnTo>
                      <a:pt x="29" y="0"/>
                    </a:lnTo>
                  </a:path>
                </a:pathLst>
              </a:custGeom>
              <a:solidFill>
                <a:srgbClr val="5FDF00"/>
              </a:solidFill>
              <a:ln w="12700" cap="rnd">
                <a:solidFill>
                  <a:srgbClr val="000000"/>
                </a:solidFill>
                <a:round/>
                <a:headEnd/>
                <a:tailEnd/>
              </a:ln>
            </p:spPr>
            <p:txBody>
              <a:bodyPr/>
              <a:lstStyle/>
              <a:p>
                <a:endParaRPr lang="en-US"/>
              </a:p>
            </p:txBody>
          </p:sp>
          <p:sp>
            <p:nvSpPr>
              <p:cNvPr id="34632" name="Freeform 11"/>
              <p:cNvSpPr>
                <a:spLocks/>
              </p:cNvSpPr>
              <p:nvPr/>
            </p:nvSpPr>
            <p:spPr bwMode="auto">
              <a:xfrm>
                <a:off x="1814" y="796"/>
                <a:ext cx="207" cy="248"/>
              </a:xfrm>
              <a:custGeom>
                <a:avLst/>
                <a:gdLst>
                  <a:gd name="T0" fmla="*/ 50 w 207"/>
                  <a:gd name="T1" fmla="*/ 0 h 248"/>
                  <a:gd name="T2" fmla="*/ 31 w 207"/>
                  <a:gd name="T3" fmla="*/ 97 h 248"/>
                  <a:gd name="T4" fmla="*/ 50 w 207"/>
                  <a:gd name="T5" fmla="*/ 117 h 248"/>
                  <a:gd name="T6" fmla="*/ 20 w 207"/>
                  <a:gd name="T7" fmla="*/ 139 h 248"/>
                  <a:gd name="T8" fmla="*/ 16 w 207"/>
                  <a:gd name="T9" fmla="*/ 153 h 248"/>
                  <a:gd name="T10" fmla="*/ 25 w 207"/>
                  <a:gd name="T11" fmla="*/ 164 h 248"/>
                  <a:gd name="T12" fmla="*/ 16 w 207"/>
                  <a:gd name="T13" fmla="*/ 169 h 248"/>
                  <a:gd name="T14" fmla="*/ 0 w 207"/>
                  <a:gd name="T15" fmla="*/ 225 h 248"/>
                  <a:gd name="T16" fmla="*/ 98 w 207"/>
                  <a:gd name="T17" fmla="*/ 238 h 248"/>
                  <a:gd name="T18" fmla="*/ 191 w 207"/>
                  <a:gd name="T19" fmla="*/ 247 h 248"/>
                  <a:gd name="T20" fmla="*/ 201 w 207"/>
                  <a:gd name="T21" fmla="*/ 196 h 248"/>
                  <a:gd name="T22" fmla="*/ 206 w 207"/>
                  <a:gd name="T23" fmla="*/ 168 h 248"/>
                  <a:gd name="T24" fmla="*/ 197 w 207"/>
                  <a:gd name="T25" fmla="*/ 158 h 248"/>
                  <a:gd name="T26" fmla="*/ 176 w 207"/>
                  <a:gd name="T27" fmla="*/ 161 h 248"/>
                  <a:gd name="T28" fmla="*/ 148 w 207"/>
                  <a:gd name="T29" fmla="*/ 163 h 248"/>
                  <a:gd name="T30" fmla="*/ 143 w 207"/>
                  <a:gd name="T31" fmla="*/ 140 h 248"/>
                  <a:gd name="T32" fmla="*/ 109 w 207"/>
                  <a:gd name="T33" fmla="*/ 121 h 248"/>
                  <a:gd name="T34" fmla="*/ 114 w 207"/>
                  <a:gd name="T35" fmla="*/ 109 h 248"/>
                  <a:gd name="T36" fmla="*/ 117 w 207"/>
                  <a:gd name="T37" fmla="*/ 88 h 248"/>
                  <a:gd name="T38" fmla="*/ 74 w 207"/>
                  <a:gd name="T39" fmla="*/ 43 h 248"/>
                  <a:gd name="T40" fmla="*/ 79 w 207"/>
                  <a:gd name="T41" fmla="*/ 3 h 248"/>
                  <a:gd name="T42" fmla="*/ 50 w 207"/>
                  <a:gd name="T43" fmla="*/ 0 h 2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7"/>
                  <a:gd name="T67" fmla="*/ 0 h 248"/>
                  <a:gd name="T68" fmla="*/ 207 w 207"/>
                  <a:gd name="T69" fmla="*/ 248 h 2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7" h="248">
                    <a:moveTo>
                      <a:pt x="50" y="0"/>
                    </a:moveTo>
                    <a:lnTo>
                      <a:pt x="31" y="97"/>
                    </a:lnTo>
                    <a:lnTo>
                      <a:pt x="50" y="117"/>
                    </a:lnTo>
                    <a:lnTo>
                      <a:pt x="20" y="139"/>
                    </a:lnTo>
                    <a:lnTo>
                      <a:pt x="16" y="153"/>
                    </a:lnTo>
                    <a:lnTo>
                      <a:pt x="25" y="164"/>
                    </a:lnTo>
                    <a:lnTo>
                      <a:pt x="16" y="169"/>
                    </a:lnTo>
                    <a:lnTo>
                      <a:pt x="0" y="225"/>
                    </a:lnTo>
                    <a:lnTo>
                      <a:pt x="98" y="238"/>
                    </a:lnTo>
                    <a:lnTo>
                      <a:pt x="191" y="247"/>
                    </a:lnTo>
                    <a:lnTo>
                      <a:pt x="201" y="196"/>
                    </a:lnTo>
                    <a:lnTo>
                      <a:pt x="206" y="168"/>
                    </a:lnTo>
                    <a:lnTo>
                      <a:pt x="197" y="158"/>
                    </a:lnTo>
                    <a:lnTo>
                      <a:pt x="176" y="161"/>
                    </a:lnTo>
                    <a:lnTo>
                      <a:pt x="148" y="163"/>
                    </a:lnTo>
                    <a:lnTo>
                      <a:pt x="143" y="140"/>
                    </a:lnTo>
                    <a:lnTo>
                      <a:pt x="109" y="121"/>
                    </a:lnTo>
                    <a:lnTo>
                      <a:pt x="114" y="109"/>
                    </a:lnTo>
                    <a:lnTo>
                      <a:pt x="117" y="88"/>
                    </a:lnTo>
                    <a:lnTo>
                      <a:pt x="74" y="43"/>
                    </a:lnTo>
                    <a:lnTo>
                      <a:pt x="79" y="3"/>
                    </a:lnTo>
                    <a:lnTo>
                      <a:pt x="50" y="0"/>
                    </a:lnTo>
                  </a:path>
                </a:pathLst>
              </a:custGeom>
              <a:solidFill>
                <a:srgbClr val="5F7FFF"/>
              </a:solidFill>
              <a:ln w="12700" cap="rnd">
                <a:solidFill>
                  <a:srgbClr val="000000"/>
                </a:solidFill>
                <a:round/>
                <a:headEnd/>
                <a:tailEnd/>
              </a:ln>
            </p:spPr>
            <p:txBody>
              <a:bodyPr/>
              <a:lstStyle/>
              <a:p>
                <a:endParaRPr lang="en-US"/>
              </a:p>
            </p:txBody>
          </p:sp>
          <p:sp>
            <p:nvSpPr>
              <p:cNvPr id="34633" name="Freeform 12"/>
              <p:cNvSpPr>
                <a:spLocks/>
              </p:cNvSpPr>
              <p:nvPr/>
            </p:nvSpPr>
            <p:spPr bwMode="auto">
              <a:xfrm>
                <a:off x="1878" y="1034"/>
                <a:ext cx="191" cy="182"/>
              </a:xfrm>
              <a:custGeom>
                <a:avLst/>
                <a:gdLst>
                  <a:gd name="T0" fmla="*/ 35 w 191"/>
                  <a:gd name="T1" fmla="*/ 0 h 182"/>
                  <a:gd name="T2" fmla="*/ 128 w 191"/>
                  <a:gd name="T3" fmla="*/ 9 h 182"/>
                  <a:gd name="T4" fmla="*/ 122 w 191"/>
                  <a:gd name="T5" fmla="*/ 44 h 182"/>
                  <a:gd name="T6" fmla="*/ 190 w 191"/>
                  <a:gd name="T7" fmla="*/ 49 h 182"/>
                  <a:gd name="T8" fmla="*/ 171 w 191"/>
                  <a:gd name="T9" fmla="*/ 181 h 182"/>
                  <a:gd name="T10" fmla="*/ 0 w 191"/>
                  <a:gd name="T11" fmla="*/ 167 h 182"/>
                  <a:gd name="T12" fmla="*/ 17 w 191"/>
                  <a:gd name="T13" fmla="*/ 83 h 182"/>
                  <a:gd name="T14" fmla="*/ 35 w 191"/>
                  <a:gd name="T15" fmla="*/ 0 h 182"/>
                  <a:gd name="T16" fmla="*/ 0 60000 65536"/>
                  <a:gd name="T17" fmla="*/ 0 60000 65536"/>
                  <a:gd name="T18" fmla="*/ 0 60000 65536"/>
                  <a:gd name="T19" fmla="*/ 0 60000 65536"/>
                  <a:gd name="T20" fmla="*/ 0 60000 65536"/>
                  <a:gd name="T21" fmla="*/ 0 60000 65536"/>
                  <a:gd name="T22" fmla="*/ 0 60000 65536"/>
                  <a:gd name="T23" fmla="*/ 0 60000 65536"/>
                  <a:gd name="T24" fmla="*/ 0 w 191"/>
                  <a:gd name="T25" fmla="*/ 0 h 182"/>
                  <a:gd name="T26" fmla="*/ 191 w 191"/>
                  <a:gd name="T27" fmla="*/ 182 h 1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1" h="182">
                    <a:moveTo>
                      <a:pt x="35" y="0"/>
                    </a:moveTo>
                    <a:lnTo>
                      <a:pt x="128" y="9"/>
                    </a:lnTo>
                    <a:lnTo>
                      <a:pt x="122" y="44"/>
                    </a:lnTo>
                    <a:lnTo>
                      <a:pt x="190" y="49"/>
                    </a:lnTo>
                    <a:lnTo>
                      <a:pt x="171" y="181"/>
                    </a:lnTo>
                    <a:lnTo>
                      <a:pt x="0" y="167"/>
                    </a:lnTo>
                    <a:lnTo>
                      <a:pt x="17" y="83"/>
                    </a:lnTo>
                    <a:lnTo>
                      <a:pt x="35" y="0"/>
                    </a:lnTo>
                  </a:path>
                </a:pathLst>
              </a:custGeom>
              <a:solidFill>
                <a:srgbClr val="3F7FFF"/>
              </a:solidFill>
              <a:ln w="12700" cap="rnd">
                <a:solidFill>
                  <a:srgbClr val="000000"/>
                </a:solidFill>
                <a:round/>
                <a:headEnd/>
                <a:tailEnd/>
              </a:ln>
            </p:spPr>
            <p:txBody>
              <a:bodyPr/>
              <a:lstStyle/>
              <a:p>
                <a:endParaRPr lang="en-US"/>
              </a:p>
            </p:txBody>
          </p:sp>
          <p:sp>
            <p:nvSpPr>
              <p:cNvPr id="34634" name="Freeform 13"/>
              <p:cNvSpPr>
                <a:spLocks/>
              </p:cNvSpPr>
              <p:nvPr/>
            </p:nvSpPr>
            <p:spPr bwMode="auto">
              <a:xfrm>
                <a:off x="1887" y="798"/>
                <a:ext cx="358" cy="167"/>
              </a:xfrm>
              <a:custGeom>
                <a:avLst/>
                <a:gdLst>
                  <a:gd name="T0" fmla="*/ 6 w 358"/>
                  <a:gd name="T1" fmla="*/ 0 h 167"/>
                  <a:gd name="T2" fmla="*/ 76 w 358"/>
                  <a:gd name="T3" fmla="*/ 7 h 167"/>
                  <a:gd name="T4" fmla="*/ 119 w 358"/>
                  <a:gd name="T5" fmla="*/ 11 h 167"/>
                  <a:gd name="T6" fmla="*/ 175 w 358"/>
                  <a:gd name="T7" fmla="*/ 15 h 167"/>
                  <a:gd name="T8" fmla="*/ 226 w 358"/>
                  <a:gd name="T9" fmla="*/ 19 h 167"/>
                  <a:gd name="T10" fmla="*/ 315 w 358"/>
                  <a:gd name="T11" fmla="*/ 24 h 167"/>
                  <a:gd name="T12" fmla="*/ 357 w 358"/>
                  <a:gd name="T13" fmla="*/ 26 h 167"/>
                  <a:gd name="T14" fmla="*/ 356 w 358"/>
                  <a:gd name="T15" fmla="*/ 162 h 167"/>
                  <a:gd name="T16" fmla="*/ 137 w 358"/>
                  <a:gd name="T17" fmla="*/ 148 h 167"/>
                  <a:gd name="T18" fmla="*/ 133 w 358"/>
                  <a:gd name="T19" fmla="*/ 166 h 167"/>
                  <a:gd name="T20" fmla="*/ 124 w 358"/>
                  <a:gd name="T21" fmla="*/ 157 h 167"/>
                  <a:gd name="T22" fmla="*/ 104 w 358"/>
                  <a:gd name="T23" fmla="*/ 159 h 167"/>
                  <a:gd name="T24" fmla="*/ 75 w 358"/>
                  <a:gd name="T25" fmla="*/ 162 h 167"/>
                  <a:gd name="T26" fmla="*/ 70 w 358"/>
                  <a:gd name="T27" fmla="*/ 139 h 167"/>
                  <a:gd name="T28" fmla="*/ 36 w 358"/>
                  <a:gd name="T29" fmla="*/ 120 h 167"/>
                  <a:gd name="T30" fmla="*/ 41 w 358"/>
                  <a:gd name="T31" fmla="*/ 102 h 167"/>
                  <a:gd name="T32" fmla="*/ 44 w 358"/>
                  <a:gd name="T33" fmla="*/ 88 h 167"/>
                  <a:gd name="T34" fmla="*/ 0 w 358"/>
                  <a:gd name="T35" fmla="*/ 41 h 167"/>
                  <a:gd name="T36" fmla="*/ 6 w 358"/>
                  <a:gd name="T37" fmla="*/ 0 h 1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8"/>
                  <a:gd name="T58" fmla="*/ 0 h 167"/>
                  <a:gd name="T59" fmla="*/ 358 w 358"/>
                  <a:gd name="T60" fmla="*/ 167 h 16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8" h="167">
                    <a:moveTo>
                      <a:pt x="6" y="0"/>
                    </a:moveTo>
                    <a:lnTo>
                      <a:pt x="76" y="7"/>
                    </a:lnTo>
                    <a:lnTo>
                      <a:pt x="119" y="11"/>
                    </a:lnTo>
                    <a:lnTo>
                      <a:pt x="175" y="15"/>
                    </a:lnTo>
                    <a:lnTo>
                      <a:pt x="226" y="19"/>
                    </a:lnTo>
                    <a:lnTo>
                      <a:pt x="315" y="24"/>
                    </a:lnTo>
                    <a:lnTo>
                      <a:pt x="357" y="26"/>
                    </a:lnTo>
                    <a:lnTo>
                      <a:pt x="356" y="162"/>
                    </a:lnTo>
                    <a:lnTo>
                      <a:pt x="137" y="148"/>
                    </a:lnTo>
                    <a:lnTo>
                      <a:pt x="133" y="166"/>
                    </a:lnTo>
                    <a:lnTo>
                      <a:pt x="124" y="157"/>
                    </a:lnTo>
                    <a:lnTo>
                      <a:pt x="104" y="159"/>
                    </a:lnTo>
                    <a:lnTo>
                      <a:pt x="75" y="162"/>
                    </a:lnTo>
                    <a:lnTo>
                      <a:pt x="70" y="139"/>
                    </a:lnTo>
                    <a:lnTo>
                      <a:pt x="36" y="120"/>
                    </a:lnTo>
                    <a:lnTo>
                      <a:pt x="41" y="102"/>
                    </a:lnTo>
                    <a:lnTo>
                      <a:pt x="44" y="88"/>
                    </a:lnTo>
                    <a:lnTo>
                      <a:pt x="0" y="41"/>
                    </a:lnTo>
                    <a:lnTo>
                      <a:pt x="6" y="0"/>
                    </a:lnTo>
                  </a:path>
                </a:pathLst>
              </a:custGeom>
              <a:solidFill>
                <a:srgbClr val="9FBFFF"/>
              </a:solidFill>
              <a:ln w="12700" cap="rnd">
                <a:solidFill>
                  <a:srgbClr val="000000"/>
                </a:solidFill>
                <a:round/>
                <a:headEnd/>
                <a:tailEnd/>
              </a:ln>
            </p:spPr>
            <p:txBody>
              <a:bodyPr/>
              <a:lstStyle/>
              <a:p>
                <a:endParaRPr lang="en-US"/>
              </a:p>
            </p:txBody>
          </p:sp>
          <p:sp>
            <p:nvSpPr>
              <p:cNvPr id="34635" name="Freeform 14"/>
              <p:cNvSpPr>
                <a:spLocks/>
              </p:cNvSpPr>
              <p:nvPr/>
            </p:nvSpPr>
            <p:spPr bwMode="auto">
              <a:xfrm>
                <a:off x="1998" y="945"/>
                <a:ext cx="246" cy="149"/>
              </a:xfrm>
              <a:custGeom>
                <a:avLst/>
                <a:gdLst>
                  <a:gd name="T0" fmla="*/ 24 w 246"/>
                  <a:gd name="T1" fmla="*/ 0 h 149"/>
                  <a:gd name="T2" fmla="*/ 15 w 246"/>
                  <a:gd name="T3" fmla="*/ 55 h 149"/>
                  <a:gd name="T4" fmla="*/ 0 w 246"/>
                  <a:gd name="T5" fmla="*/ 134 h 149"/>
                  <a:gd name="T6" fmla="*/ 71 w 246"/>
                  <a:gd name="T7" fmla="*/ 138 h 149"/>
                  <a:gd name="T8" fmla="*/ 237 w 246"/>
                  <a:gd name="T9" fmla="*/ 148 h 149"/>
                  <a:gd name="T10" fmla="*/ 245 w 246"/>
                  <a:gd name="T11" fmla="*/ 15 h 149"/>
                  <a:gd name="T12" fmla="*/ 24 w 246"/>
                  <a:gd name="T13" fmla="*/ 0 h 149"/>
                  <a:gd name="T14" fmla="*/ 0 60000 65536"/>
                  <a:gd name="T15" fmla="*/ 0 60000 65536"/>
                  <a:gd name="T16" fmla="*/ 0 60000 65536"/>
                  <a:gd name="T17" fmla="*/ 0 60000 65536"/>
                  <a:gd name="T18" fmla="*/ 0 60000 65536"/>
                  <a:gd name="T19" fmla="*/ 0 60000 65536"/>
                  <a:gd name="T20" fmla="*/ 0 60000 65536"/>
                  <a:gd name="T21" fmla="*/ 0 w 246"/>
                  <a:gd name="T22" fmla="*/ 0 h 149"/>
                  <a:gd name="T23" fmla="*/ 246 w 246"/>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6" h="149">
                    <a:moveTo>
                      <a:pt x="24" y="0"/>
                    </a:moveTo>
                    <a:lnTo>
                      <a:pt x="15" y="55"/>
                    </a:lnTo>
                    <a:lnTo>
                      <a:pt x="0" y="134"/>
                    </a:lnTo>
                    <a:lnTo>
                      <a:pt x="71" y="138"/>
                    </a:lnTo>
                    <a:lnTo>
                      <a:pt x="237" y="148"/>
                    </a:lnTo>
                    <a:lnTo>
                      <a:pt x="245" y="15"/>
                    </a:lnTo>
                    <a:lnTo>
                      <a:pt x="24" y="0"/>
                    </a:lnTo>
                  </a:path>
                </a:pathLst>
              </a:custGeom>
              <a:solidFill>
                <a:srgbClr val="9F7F5F"/>
              </a:solidFill>
              <a:ln w="12700" cap="rnd">
                <a:solidFill>
                  <a:srgbClr val="000000"/>
                </a:solidFill>
                <a:round/>
                <a:headEnd/>
                <a:tailEnd/>
              </a:ln>
            </p:spPr>
            <p:txBody>
              <a:bodyPr/>
              <a:lstStyle/>
              <a:p>
                <a:endParaRPr lang="en-US"/>
              </a:p>
            </p:txBody>
          </p:sp>
          <p:sp>
            <p:nvSpPr>
              <p:cNvPr id="34636" name="Freeform 15"/>
              <p:cNvSpPr>
                <a:spLocks/>
              </p:cNvSpPr>
              <p:nvPr/>
            </p:nvSpPr>
            <p:spPr bwMode="auto">
              <a:xfrm>
                <a:off x="2048" y="1084"/>
                <a:ext cx="255" cy="142"/>
              </a:xfrm>
              <a:custGeom>
                <a:avLst/>
                <a:gdLst>
                  <a:gd name="T0" fmla="*/ 21 w 255"/>
                  <a:gd name="T1" fmla="*/ 0 h 142"/>
                  <a:gd name="T2" fmla="*/ 8 w 255"/>
                  <a:gd name="T3" fmla="*/ 85 h 142"/>
                  <a:gd name="T4" fmla="*/ 0 w 255"/>
                  <a:gd name="T5" fmla="*/ 133 h 142"/>
                  <a:gd name="T6" fmla="*/ 127 w 255"/>
                  <a:gd name="T7" fmla="*/ 138 h 142"/>
                  <a:gd name="T8" fmla="*/ 248 w 255"/>
                  <a:gd name="T9" fmla="*/ 141 h 142"/>
                  <a:gd name="T10" fmla="*/ 252 w 255"/>
                  <a:gd name="T11" fmla="*/ 75 h 142"/>
                  <a:gd name="T12" fmla="*/ 254 w 255"/>
                  <a:gd name="T13" fmla="*/ 11 h 142"/>
                  <a:gd name="T14" fmla="*/ 185 w 255"/>
                  <a:gd name="T15" fmla="*/ 10 h 142"/>
                  <a:gd name="T16" fmla="*/ 21 w 255"/>
                  <a:gd name="T17" fmla="*/ 0 h 1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5"/>
                  <a:gd name="T28" fmla="*/ 0 h 142"/>
                  <a:gd name="T29" fmla="*/ 255 w 255"/>
                  <a:gd name="T30" fmla="*/ 142 h 1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5" h="142">
                    <a:moveTo>
                      <a:pt x="21" y="0"/>
                    </a:moveTo>
                    <a:lnTo>
                      <a:pt x="8" y="85"/>
                    </a:lnTo>
                    <a:lnTo>
                      <a:pt x="0" y="133"/>
                    </a:lnTo>
                    <a:lnTo>
                      <a:pt x="127" y="138"/>
                    </a:lnTo>
                    <a:lnTo>
                      <a:pt x="248" y="141"/>
                    </a:lnTo>
                    <a:lnTo>
                      <a:pt x="252" y="75"/>
                    </a:lnTo>
                    <a:lnTo>
                      <a:pt x="254" y="11"/>
                    </a:lnTo>
                    <a:lnTo>
                      <a:pt x="185" y="10"/>
                    </a:lnTo>
                    <a:lnTo>
                      <a:pt x="21" y="0"/>
                    </a:lnTo>
                  </a:path>
                </a:pathLst>
              </a:custGeom>
              <a:solidFill>
                <a:srgbClr val="9F9FBF"/>
              </a:solidFill>
              <a:ln w="12700" cap="rnd">
                <a:solidFill>
                  <a:srgbClr val="000000"/>
                </a:solidFill>
                <a:round/>
                <a:headEnd/>
                <a:tailEnd/>
              </a:ln>
            </p:spPr>
            <p:txBody>
              <a:bodyPr/>
              <a:lstStyle/>
              <a:p>
                <a:endParaRPr lang="en-US"/>
              </a:p>
            </p:txBody>
          </p:sp>
          <p:sp>
            <p:nvSpPr>
              <p:cNvPr id="34637" name="Freeform 16"/>
              <p:cNvSpPr>
                <a:spLocks/>
              </p:cNvSpPr>
              <p:nvPr/>
            </p:nvSpPr>
            <p:spPr bwMode="auto">
              <a:xfrm>
                <a:off x="1819" y="1203"/>
                <a:ext cx="231" cy="191"/>
              </a:xfrm>
              <a:custGeom>
                <a:avLst/>
                <a:gdLst>
                  <a:gd name="T0" fmla="*/ 58 w 231"/>
                  <a:gd name="T1" fmla="*/ 0 h 191"/>
                  <a:gd name="T2" fmla="*/ 54 w 231"/>
                  <a:gd name="T3" fmla="*/ 25 h 191"/>
                  <a:gd name="T4" fmla="*/ 34 w 231"/>
                  <a:gd name="T5" fmla="*/ 22 h 191"/>
                  <a:gd name="T6" fmla="*/ 35 w 231"/>
                  <a:gd name="T7" fmla="*/ 54 h 191"/>
                  <a:gd name="T8" fmla="*/ 26 w 231"/>
                  <a:gd name="T9" fmla="*/ 60 h 191"/>
                  <a:gd name="T10" fmla="*/ 40 w 231"/>
                  <a:gd name="T11" fmla="*/ 80 h 191"/>
                  <a:gd name="T12" fmla="*/ 26 w 231"/>
                  <a:gd name="T13" fmla="*/ 88 h 191"/>
                  <a:gd name="T14" fmla="*/ 18 w 231"/>
                  <a:gd name="T15" fmla="*/ 102 h 191"/>
                  <a:gd name="T16" fmla="*/ 7 w 231"/>
                  <a:gd name="T17" fmla="*/ 116 h 191"/>
                  <a:gd name="T18" fmla="*/ 15 w 231"/>
                  <a:gd name="T19" fmla="*/ 124 h 191"/>
                  <a:gd name="T20" fmla="*/ 1 w 231"/>
                  <a:gd name="T21" fmla="*/ 127 h 191"/>
                  <a:gd name="T22" fmla="*/ 0 w 231"/>
                  <a:gd name="T23" fmla="*/ 140 h 191"/>
                  <a:gd name="T24" fmla="*/ 129 w 231"/>
                  <a:gd name="T25" fmla="*/ 189 h 191"/>
                  <a:gd name="T26" fmla="*/ 202 w 231"/>
                  <a:gd name="T27" fmla="*/ 190 h 191"/>
                  <a:gd name="T28" fmla="*/ 230 w 231"/>
                  <a:gd name="T29" fmla="*/ 15 h 191"/>
                  <a:gd name="T30" fmla="*/ 58 w 231"/>
                  <a:gd name="T31" fmla="*/ 0 h 1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1"/>
                  <a:gd name="T49" fmla="*/ 0 h 191"/>
                  <a:gd name="T50" fmla="*/ 231 w 231"/>
                  <a:gd name="T51" fmla="*/ 191 h 1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1" h="191">
                    <a:moveTo>
                      <a:pt x="58" y="0"/>
                    </a:moveTo>
                    <a:lnTo>
                      <a:pt x="54" y="25"/>
                    </a:lnTo>
                    <a:lnTo>
                      <a:pt x="34" y="22"/>
                    </a:lnTo>
                    <a:lnTo>
                      <a:pt x="35" y="54"/>
                    </a:lnTo>
                    <a:lnTo>
                      <a:pt x="26" y="60"/>
                    </a:lnTo>
                    <a:lnTo>
                      <a:pt x="40" y="80"/>
                    </a:lnTo>
                    <a:lnTo>
                      <a:pt x="26" y="88"/>
                    </a:lnTo>
                    <a:lnTo>
                      <a:pt x="18" y="102"/>
                    </a:lnTo>
                    <a:lnTo>
                      <a:pt x="7" y="116"/>
                    </a:lnTo>
                    <a:lnTo>
                      <a:pt x="15" y="124"/>
                    </a:lnTo>
                    <a:lnTo>
                      <a:pt x="1" y="127"/>
                    </a:lnTo>
                    <a:lnTo>
                      <a:pt x="0" y="140"/>
                    </a:lnTo>
                    <a:lnTo>
                      <a:pt x="129" y="189"/>
                    </a:lnTo>
                    <a:lnTo>
                      <a:pt x="202" y="190"/>
                    </a:lnTo>
                    <a:lnTo>
                      <a:pt x="230" y="15"/>
                    </a:lnTo>
                    <a:lnTo>
                      <a:pt x="58" y="0"/>
                    </a:lnTo>
                  </a:path>
                </a:pathLst>
              </a:custGeom>
              <a:solidFill>
                <a:srgbClr val="BFBF00"/>
              </a:solidFill>
              <a:ln w="12700" cap="rnd">
                <a:solidFill>
                  <a:srgbClr val="000000"/>
                </a:solidFill>
                <a:round/>
                <a:headEnd/>
                <a:tailEnd/>
              </a:ln>
            </p:spPr>
            <p:txBody>
              <a:bodyPr/>
              <a:lstStyle/>
              <a:p>
                <a:endParaRPr lang="en-US"/>
              </a:p>
            </p:txBody>
          </p:sp>
          <p:sp>
            <p:nvSpPr>
              <p:cNvPr id="34638" name="Freeform 17"/>
              <p:cNvSpPr>
                <a:spLocks/>
              </p:cNvSpPr>
              <p:nvPr/>
            </p:nvSpPr>
            <p:spPr bwMode="auto">
              <a:xfrm>
                <a:off x="2020" y="1215"/>
                <a:ext cx="246" cy="181"/>
              </a:xfrm>
              <a:custGeom>
                <a:avLst/>
                <a:gdLst>
                  <a:gd name="T0" fmla="*/ 30 w 246"/>
                  <a:gd name="T1" fmla="*/ 0 h 181"/>
                  <a:gd name="T2" fmla="*/ 245 w 246"/>
                  <a:gd name="T3" fmla="*/ 7 h 181"/>
                  <a:gd name="T4" fmla="*/ 235 w 246"/>
                  <a:gd name="T5" fmla="*/ 166 h 181"/>
                  <a:gd name="T6" fmla="*/ 164 w 246"/>
                  <a:gd name="T7" fmla="*/ 163 h 181"/>
                  <a:gd name="T8" fmla="*/ 99 w 246"/>
                  <a:gd name="T9" fmla="*/ 162 h 181"/>
                  <a:gd name="T10" fmla="*/ 99 w 246"/>
                  <a:gd name="T11" fmla="*/ 168 h 181"/>
                  <a:gd name="T12" fmla="*/ 44 w 246"/>
                  <a:gd name="T13" fmla="*/ 168 h 181"/>
                  <a:gd name="T14" fmla="*/ 41 w 246"/>
                  <a:gd name="T15" fmla="*/ 180 h 181"/>
                  <a:gd name="T16" fmla="*/ 0 w 246"/>
                  <a:gd name="T17" fmla="*/ 176 h 181"/>
                  <a:gd name="T18" fmla="*/ 23 w 246"/>
                  <a:gd name="T19" fmla="*/ 42 h 181"/>
                  <a:gd name="T20" fmla="*/ 30 w 246"/>
                  <a:gd name="T21" fmla="*/ 0 h 1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6"/>
                  <a:gd name="T34" fmla="*/ 0 h 181"/>
                  <a:gd name="T35" fmla="*/ 246 w 246"/>
                  <a:gd name="T36" fmla="*/ 181 h 1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6" h="181">
                    <a:moveTo>
                      <a:pt x="30" y="0"/>
                    </a:moveTo>
                    <a:lnTo>
                      <a:pt x="245" y="7"/>
                    </a:lnTo>
                    <a:lnTo>
                      <a:pt x="235" y="166"/>
                    </a:lnTo>
                    <a:lnTo>
                      <a:pt x="164" y="163"/>
                    </a:lnTo>
                    <a:lnTo>
                      <a:pt x="99" y="162"/>
                    </a:lnTo>
                    <a:lnTo>
                      <a:pt x="99" y="168"/>
                    </a:lnTo>
                    <a:lnTo>
                      <a:pt x="44" y="168"/>
                    </a:lnTo>
                    <a:lnTo>
                      <a:pt x="41" y="180"/>
                    </a:lnTo>
                    <a:lnTo>
                      <a:pt x="0" y="176"/>
                    </a:lnTo>
                    <a:lnTo>
                      <a:pt x="23" y="42"/>
                    </a:lnTo>
                    <a:lnTo>
                      <a:pt x="30" y="0"/>
                    </a:lnTo>
                  </a:path>
                </a:pathLst>
              </a:custGeom>
              <a:solidFill>
                <a:srgbClr val="800080"/>
              </a:solidFill>
              <a:ln w="12700" cap="rnd">
                <a:solidFill>
                  <a:srgbClr val="000000"/>
                </a:solidFill>
                <a:round/>
                <a:headEnd/>
                <a:tailEnd/>
              </a:ln>
            </p:spPr>
            <p:txBody>
              <a:bodyPr/>
              <a:lstStyle/>
              <a:p>
                <a:endParaRPr lang="en-US"/>
              </a:p>
            </p:txBody>
          </p:sp>
          <p:sp>
            <p:nvSpPr>
              <p:cNvPr id="34639" name="Freeform 18"/>
              <p:cNvSpPr>
                <a:spLocks/>
              </p:cNvSpPr>
              <p:nvPr/>
            </p:nvSpPr>
            <p:spPr bwMode="auto">
              <a:xfrm>
                <a:off x="2117" y="1242"/>
                <a:ext cx="500" cy="343"/>
              </a:xfrm>
              <a:custGeom>
                <a:avLst/>
                <a:gdLst>
                  <a:gd name="T0" fmla="*/ 144 w 500"/>
                  <a:gd name="T1" fmla="*/ 0 h 343"/>
                  <a:gd name="T2" fmla="*/ 255 w 500"/>
                  <a:gd name="T3" fmla="*/ 3 h 343"/>
                  <a:gd name="T4" fmla="*/ 255 w 500"/>
                  <a:gd name="T5" fmla="*/ 65 h 343"/>
                  <a:gd name="T6" fmla="*/ 311 w 500"/>
                  <a:gd name="T7" fmla="*/ 82 h 343"/>
                  <a:gd name="T8" fmla="*/ 326 w 500"/>
                  <a:gd name="T9" fmla="*/ 76 h 343"/>
                  <a:gd name="T10" fmla="*/ 363 w 500"/>
                  <a:gd name="T11" fmla="*/ 89 h 343"/>
                  <a:gd name="T12" fmla="*/ 385 w 500"/>
                  <a:gd name="T13" fmla="*/ 88 h 343"/>
                  <a:gd name="T14" fmla="*/ 428 w 500"/>
                  <a:gd name="T15" fmla="*/ 75 h 343"/>
                  <a:gd name="T16" fmla="*/ 452 w 500"/>
                  <a:gd name="T17" fmla="*/ 88 h 343"/>
                  <a:gd name="T18" fmla="*/ 474 w 500"/>
                  <a:gd name="T19" fmla="*/ 91 h 343"/>
                  <a:gd name="T20" fmla="*/ 474 w 500"/>
                  <a:gd name="T21" fmla="*/ 142 h 343"/>
                  <a:gd name="T22" fmla="*/ 499 w 500"/>
                  <a:gd name="T23" fmla="*/ 174 h 343"/>
                  <a:gd name="T24" fmla="*/ 493 w 500"/>
                  <a:gd name="T25" fmla="*/ 217 h 343"/>
                  <a:gd name="T26" fmla="*/ 466 w 500"/>
                  <a:gd name="T27" fmla="*/ 234 h 343"/>
                  <a:gd name="T28" fmla="*/ 460 w 500"/>
                  <a:gd name="T29" fmla="*/ 218 h 343"/>
                  <a:gd name="T30" fmla="*/ 452 w 500"/>
                  <a:gd name="T31" fmla="*/ 225 h 343"/>
                  <a:gd name="T32" fmla="*/ 458 w 500"/>
                  <a:gd name="T33" fmla="*/ 235 h 343"/>
                  <a:gd name="T34" fmla="*/ 410 w 500"/>
                  <a:gd name="T35" fmla="*/ 261 h 343"/>
                  <a:gd name="T36" fmla="*/ 398 w 500"/>
                  <a:gd name="T37" fmla="*/ 263 h 343"/>
                  <a:gd name="T38" fmla="*/ 373 w 500"/>
                  <a:gd name="T39" fmla="*/ 276 h 343"/>
                  <a:gd name="T40" fmla="*/ 373 w 500"/>
                  <a:gd name="T41" fmla="*/ 283 h 343"/>
                  <a:gd name="T42" fmla="*/ 365 w 500"/>
                  <a:gd name="T43" fmla="*/ 284 h 343"/>
                  <a:gd name="T44" fmla="*/ 371 w 500"/>
                  <a:gd name="T45" fmla="*/ 293 h 343"/>
                  <a:gd name="T46" fmla="*/ 357 w 500"/>
                  <a:gd name="T47" fmla="*/ 306 h 343"/>
                  <a:gd name="T48" fmla="*/ 365 w 500"/>
                  <a:gd name="T49" fmla="*/ 324 h 343"/>
                  <a:gd name="T50" fmla="*/ 373 w 500"/>
                  <a:gd name="T51" fmla="*/ 331 h 343"/>
                  <a:gd name="T52" fmla="*/ 371 w 500"/>
                  <a:gd name="T53" fmla="*/ 342 h 343"/>
                  <a:gd name="T54" fmla="*/ 352 w 500"/>
                  <a:gd name="T55" fmla="*/ 342 h 343"/>
                  <a:gd name="T56" fmla="*/ 334 w 500"/>
                  <a:gd name="T57" fmla="*/ 336 h 343"/>
                  <a:gd name="T58" fmla="*/ 323 w 500"/>
                  <a:gd name="T59" fmla="*/ 338 h 343"/>
                  <a:gd name="T60" fmla="*/ 284 w 500"/>
                  <a:gd name="T61" fmla="*/ 328 h 343"/>
                  <a:gd name="T62" fmla="*/ 266 w 500"/>
                  <a:gd name="T63" fmla="*/ 288 h 343"/>
                  <a:gd name="T64" fmla="*/ 239 w 500"/>
                  <a:gd name="T65" fmla="*/ 270 h 343"/>
                  <a:gd name="T66" fmla="*/ 215 w 500"/>
                  <a:gd name="T67" fmla="*/ 235 h 343"/>
                  <a:gd name="T68" fmla="*/ 204 w 500"/>
                  <a:gd name="T69" fmla="*/ 232 h 343"/>
                  <a:gd name="T70" fmla="*/ 191 w 500"/>
                  <a:gd name="T71" fmla="*/ 223 h 343"/>
                  <a:gd name="T72" fmla="*/ 179 w 500"/>
                  <a:gd name="T73" fmla="*/ 223 h 343"/>
                  <a:gd name="T74" fmla="*/ 160 w 500"/>
                  <a:gd name="T75" fmla="*/ 221 h 343"/>
                  <a:gd name="T76" fmla="*/ 146 w 500"/>
                  <a:gd name="T77" fmla="*/ 223 h 343"/>
                  <a:gd name="T78" fmla="*/ 136 w 500"/>
                  <a:gd name="T79" fmla="*/ 241 h 343"/>
                  <a:gd name="T80" fmla="*/ 122 w 500"/>
                  <a:gd name="T81" fmla="*/ 243 h 343"/>
                  <a:gd name="T82" fmla="*/ 90 w 500"/>
                  <a:gd name="T83" fmla="*/ 230 h 343"/>
                  <a:gd name="T84" fmla="*/ 71 w 500"/>
                  <a:gd name="T85" fmla="*/ 214 h 343"/>
                  <a:gd name="T86" fmla="*/ 68 w 500"/>
                  <a:gd name="T87" fmla="*/ 194 h 343"/>
                  <a:gd name="T88" fmla="*/ 54 w 500"/>
                  <a:gd name="T89" fmla="*/ 181 h 343"/>
                  <a:gd name="T90" fmla="*/ 23 w 500"/>
                  <a:gd name="T91" fmla="*/ 162 h 343"/>
                  <a:gd name="T92" fmla="*/ 0 w 500"/>
                  <a:gd name="T93" fmla="*/ 143 h 343"/>
                  <a:gd name="T94" fmla="*/ 0 w 500"/>
                  <a:gd name="T95" fmla="*/ 134 h 343"/>
                  <a:gd name="T96" fmla="*/ 75 w 500"/>
                  <a:gd name="T97" fmla="*/ 135 h 343"/>
                  <a:gd name="T98" fmla="*/ 136 w 500"/>
                  <a:gd name="T99" fmla="*/ 139 h 343"/>
                  <a:gd name="T100" fmla="*/ 144 w 500"/>
                  <a:gd name="T101" fmla="*/ 0 h 3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00"/>
                  <a:gd name="T154" fmla="*/ 0 h 343"/>
                  <a:gd name="T155" fmla="*/ 500 w 500"/>
                  <a:gd name="T156" fmla="*/ 343 h 34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00" h="343">
                    <a:moveTo>
                      <a:pt x="144" y="0"/>
                    </a:moveTo>
                    <a:lnTo>
                      <a:pt x="255" y="3"/>
                    </a:lnTo>
                    <a:lnTo>
                      <a:pt x="255" y="65"/>
                    </a:lnTo>
                    <a:lnTo>
                      <a:pt x="311" y="82"/>
                    </a:lnTo>
                    <a:lnTo>
                      <a:pt x="326" y="76"/>
                    </a:lnTo>
                    <a:lnTo>
                      <a:pt x="363" y="89"/>
                    </a:lnTo>
                    <a:lnTo>
                      <a:pt x="385" y="88"/>
                    </a:lnTo>
                    <a:lnTo>
                      <a:pt x="428" y="75"/>
                    </a:lnTo>
                    <a:lnTo>
                      <a:pt x="452" y="88"/>
                    </a:lnTo>
                    <a:lnTo>
                      <a:pt x="474" y="91"/>
                    </a:lnTo>
                    <a:lnTo>
                      <a:pt x="474" y="142"/>
                    </a:lnTo>
                    <a:lnTo>
                      <a:pt x="499" y="174"/>
                    </a:lnTo>
                    <a:lnTo>
                      <a:pt x="493" y="217"/>
                    </a:lnTo>
                    <a:lnTo>
                      <a:pt x="466" y="234"/>
                    </a:lnTo>
                    <a:lnTo>
                      <a:pt x="460" y="218"/>
                    </a:lnTo>
                    <a:lnTo>
                      <a:pt x="452" y="225"/>
                    </a:lnTo>
                    <a:lnTo>
                      <a:pt x="458" y="235"/>
                    </a:lnTo>
                    <a:lnTo>
                      <a:pt x="410" y="261"/>
                    </a:lnTo>
                    <a:lnTo>
                      <a:pt x="398" y="263"/>
                    </a:lnTo>
                    <a:lnTo>
                      <a:pt x="373" y="276"/>
                    </a:lnTo>
                    <a:lnTo>
                      <a:pt x="373" y="283"/>
                    </a:lnTo>
                    <a:lnTo>
                      <a:pt x="365" y="284"/>
                    </a:lnTo>
                    <a:lnTo>
                      <a:pt x="371" y="293"/>
                    </a:lnTo>
                    <a:lnTo>
                      <a:pt x="357" y="306"/>
                    </a:lnTo>
                    <a:lnTo>
                      <a:pt x="365" y="324"/>
                    </a:lnTo>
                    <a:lnTo>
                      <a:pt x="373" y="331"/>
                    </a:lnTo>
                    <a:lnTo>
                      <a:pt x="371" y="342"/>
                    </a:lnTo>
                    <a:lnTo>
                      <a:pt x="352" y="342"/>
                    </a:lnTo>
                    <a:lnTo>
                      <a:pt x="334" y="336"/>
                    </a:lnTo>
                    <a:lnTo>
                      <a:pt x="323" y="338"/>
                    </a:lnTo>
                    <a:lnTo>
                      <a:pt x="284" y="328"/>
                    </a:lnTo>
                    <a:lnTo>
                      <a:pt x="266" y="288"/>
                    </a:lnTo>
                    <a:lnTo>
                      <a:pt x="239" y="270"/>
                    </a:lnTo>
                    <a:lnTo>
                      <a:pt x="215" y="235"/>
                    </a:lnTo>
                    <a:lnTo>
                      <a:pt x="204" y="232"/>
                    </a:lnTo>
                    <a:lnTo>
                      <a:pt x="191" y="223"/>
                    </a:lnTo>
                    <a:lnTo>
                      <a:pt x="179" y="223"/>
                    </a:lnTo>
                    <a:lnTo>
                      <a:pt x="160" y="221"/>
                    </a:lnTo>
                    <a:lnTo>
                      <a:pt x="146" y="223"/>
                    </a:lnTo>
                    <a:lnTo>
                      <a:pt x="136" y="241"/>
                    </a:lnTo>
                    <a:lnTo>
                      <a:pt x="122" y="243"/>
                    </a:lnTo>
                    <a:lnTo>
                      <a:pt x="90" y="230"/>
                    </a:lnTo>
                    <a:lnTo>
                      <a:pt x="71" y="214"/>
                    </a:lnTo>
                    <a:lnTo>
                      <a:pt x="68" y="194"/>
                    </a:lnTo>
                    <a:lnTo>
                      <a:pt x="54" y="181"/>
                    </a:lnTo>
                    <a:lnTo>
                      <a:pt x="23" y="162"/>
                    </a:lnTo>
                    <a:lnTo>
                      <a:pt x="0" y="143"/>
                    </a:lnTo>
                    <a:lnTo>
                      <a:pt x="0" y="134"/>
                    </a:lnTo>
                    <a:lnTo>
                      <a:pt x="75" y="135"/>
                    </a:lnTo>
                    <a:lnTo>
                      <a:pt x="136" y="139"/>
                    </a:lnTo>
                    <a:lnTo>
                      <a:pt x="144" y="0"/>
                    </a:lnTo>
                  </a:path>
                </a:pathLst>
              </a:custGeom>
              <a:solidFill>
                <a:srgbClr val="7FFF00"/>
              </a:solidFill>
              <a:ln w="12700" cap="rnd">
                <a:solidFill>
                  <a:srgbClr val="000000"/>
                </a:solidFill>
                <a:round/>
                <a:headEnd/>
                <a:tailEnd/>
              </a:ln>
            </p:spPr>
            <p:txBody>
              <a:bodyPr/>
              <a:lstStyle/>
              <a:p>
                <a:endParaRPr lang="en-US"/>
              </a:p>
            </p:txBody>
          </p:sp>
          <p:sp>
            <p:nvSpPr>
              <p:cNvPr id="34640" name="Freeform 19"/>
              <p:cNvSpPr>
                <a:spLocks/>
              </p:cNvSpPr>
              <p:nvPr/>
            </p:nvSpPr>
            <p:spPr bwMode="auto">
              <a:xfrm>
                <a:off x="2243" y="824"/>
                <a:ext cx="241" cy="107"/>
              </a:xfrm>
              <a:custGeom>
                <a:avLst/>
                <a:gdLst>
                  <a:gd name="T0" fmla="*/ 1 w 241"/>
                  <a:gd name="T1" fmla="*/ 0 h 107"/>
                  <a:gd name="T2" fmla="*/ 201 w 241"/>
                  <a:gd name="T3" fmla="*/ 3 h 107"/>
                  <a:gd name="T4" fmla="*/ 216 w 241"/>
                  <a:gd name="T5" fmla="*/ 35 h 107"/>
                  <a:gd name="T6" fmla="*/ 230 w 241"/>
                  <a:gd name="T7" fmla="*/ 58 h 107"/>
                  <a:gd name="T8" fmla="*/ 240 w 241"/>
                  <a:gd name="T9" fmla="*/ 97 h 107"/>
                  <a:gd name="T10" fmla="*/ 234 w 241"/>
                  <a:gd name="T11" fmla="*/ 106 h 107"/>
                  <a:gd name="T12" fmla="*/ 160 w 241"/>
                  <a:gd name="T13" fmla="*/ 105 h 107"/>
                  <a:gd name="T14" fmla="*/ 0 w 241"/>
                  <a:gd name="T15" fmla="*/ 103 h 107"/>
                  <a:gd name="T16" fmla="*/ 1 w 241"/>
                  <a:gd name="T17" fmla="*/ 0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
                  <a:gd name="T28" fmla="*/ 0 h 107"/>
                  <a:gd name="T29" fmla="*/ 241 w 241"/>
                  <a:gd name="T30" fmla="*/ 107 h 1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 h="107">
                    <a:moveTo>
                      <a:pt x="1" y="0"/>
                    </a:moveTo>
                    <a:lnTo>
                      <a:pt x="201" y="3"/>
                    </a:lnTo>
                    <a:lnTo>
                      <a:pt x="216" y="35"/>
                    </a:lnTo>
                    <a:lnTo>
                      <a:pt x="230" y="58"/>
                    </a:lnTo>
                    <a:lnTo>
                      <a:pt x="240" y="97"/>
                    </a:lnTo>
                    <a:lnTo>
                      <a:pt x="234" y="106"/>
                    </a:lnTo>
                    <a:lnTo>
                      <a:pt x="160" y="105"/>
                    </a:lnTo>
                    <a:lnTo>
                      <a:pt x="0" y="103"/>
                    </a:lnTo>
                    <a:lnTo>
                      <a:pt x="1" y="0"/>
                    </a:lnTo>
                  </a:path>
                </a:pathLst>
              </a:custGeom>
              <a:solidFill>
                <a:srgbClr val="800000"/>
              </a:solidFill>
              <a:ln w="12700" cap="rnd">
                <a:solidFill>
                  <a:srgbClr val="000000"/>
                </a:solidFill>
                <a:round/>
                <a:headEnd/>
                <a:tailEnd/>
              </a:ln>
            </p:spPr>
            <p:txBody>
              <a:bodyPr/>
              <a:lstStyle/>
              <a:p>
                <a:endParaRPr lang="en-US"/>
              </a:p>
            </p:txBody>
          </p:sp>
          <p:sp>
            <p:nvSpPr>
              <p:cNvPr id="34641" name="Freeform 20"/>
              <p:cNvSpPr>
                <a:spLocks/>
              </p:cNvSpPr>
              <p:nvPr/>
            </p:nvSpPr>
            <p:spPr bwMode="auto">
              <a:xfrm>
                <a:off x="2237" y="925"/>
                <a:ext cx="253" cy="124"/>
              </a:xfrm>
              <a:custGeom>
                <a:avLst/>
                <a:gdLst>
                  <a:gd name="T0" fmla="*/ 5 w 253"/>
                  <a:gd name="T1" fmla="*/ 0 h 124"/>
                  <a:gd name="T2" fmla="*/ 4 w 253"/>
                  <a:gd name="T3" fmla="*/ 48 h 124"/>
                  <a:gd name="T4" fmla="*/ 0 w 253"/>
                  <a:gd name="T5" fmla="*/ 104 h 124"/>
                  <a:gd name="T6" fmla="*/ 183 w 253"/>
                  <a:gd name="T7" fmla="*/ 106 h 124"/>
                  <a:gd name="T8" fmla="*/ 202 w 253"/>
                  <a:gd name="T9" fmla="*/ 113 h 124"/>
                  <a:gd name="T10" fmla="*/ 216 w 253"/>
                  <a:gd name="T11" fmla="*/ 103 h 124"/>
                  <a:gd name="T12" fmla="*/ 252 w 253"/>
                  <a:gd name="T13" fmla="*/ 123 h 124"/>
                  <a:gd name="T14" fmla="*/ 247 w 253"/>
                  <a:gd name="T15" fmla="*/ 102 h 124"/>
                  <a:gd name="T16" fmla="*/ 250 w 253"/>
                  <a:gd name="T17" fmla="*/ 85 h 124"/>
                  <a:gd name="T18" fmla="*/ 252 w 253"/>
                  <a:gd name="T19" fmla="*/ 29 h 124"/>
                  <a:gd name="T20" fmla="*/ 236 w 253"/>
                  <a:gd name="T21" fmla="*/ 17 h 124"/>
                  <a:gd name="T22" fmla="*/ 242 w 253"/>
                  <a:gd name="T23" fmla="*/ 2 h 124"/>
                  <a:gd name="T24" fmla="*/ 122 w 253"/>
                  <a:gd name="T25" fmla="*/ 1 h 124"/>
                  <a:gd name="T26" fmla="*/ 5 w 253"/>
                  <a:gd name="T27" fmla="*/ 0 h 1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53"/>
                  <a:gd name="T43" fmla="*/ 0 h 124"/>
                  <a:gd name="T44" fmla="*/ 253 w 253"/>
                  <a:gd name="T45" fmla="*/ 124 h 1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53" h="124">
                    <a:moveTo>
                      <a:pt x="5" y="0"/>
                    </a:moveTo>
                    <a:lnTo>
                      <a:pt x="4" y="48"/>
                    </a:lnTo>
                    <a:lnTo>
                      <a:pt x="0" y="104"/>
                    </a:lnTo>
                    <a:lnTo>
                      <a:pt x="183" y="106"/>
                    </a:lnTo>
                    <a:lnTo>
                      <a:pt x="202" y="113"/>
                    </a:lnTo>
                    <a:lnTo>
                      <a:pt x="216" y="103"/>
                    </a:lnTo>
                    <a:lnTo>
                      <a:pt x="252" y="123"/>
                    </a:lnTo>
                    <a:lnTo>
                      <a:pt x="247" y="102"/>
                    </a:lnTo>
                    <a:lnTo>
                      <a:pt x="250" y="85"/>
                    </a:lnTo>
                    <a:lnTo>
                      <a:pt x="252" y="29"/>
                    </a:lnTo>
                    <a:lnTo>
                      <a:pt x="236" y="17"/>
                    </a:lnTo>
                    <a:lnTo>
                      <a:pt x="242" y="2"/>
                    </a:lnTo>
                    <a:lnTo>
                      <a:pt x="122" y="1"/>
                    </a:lnTo>
                    <a:lnTo>
                      <a:pt x="5" y="0"/>
                    </a:lnTo>
                  </a:path>
                </a:pathLst>
              </a:custGeom>
              <a:solidFill>
                <a:srgbClr val="808000"/>
              </a:solidFill>
              <a:ln w="12700" cap="rnd">
                <a:solidFill>
                  <a:srgbClr val="000000"/>
                </a:solidFill>
                <a:round/>
                <a:headEnd/>
                <a:tailEnd/>
              </a:ln>
            </p:spPr>
            <p:txBody>
              <a:bodyPr/>
              <a:lstStyle/>
              <a:p>
                <a:endParaRPr lang="en-US"/>
              </a:p>
            </p:txBody>
          </p:sp>
          <p:sp>
            <p:nvSpPr>
              <p:cNvPr id="34642" name="Freeform 21"/>
              <p:cNvSpPr>
                <a:spLocks/>
              </p:cNvSpPr>
              <p:nvPr/>
            </p:nvSpPr>
            <p:spPr bwMode="auto">
              <a:xfrm>
                <a:off x="2233" y="1027"/>
                <a:ext cx="301" cy="101"/>
              </a:xfrm>
              <a:custGeom>
                <a:avLst/>
                <a:gdLst>
                  <a:gd name="T0" fmla="*/ 3 w 301"/>
                  <a:gd name="T1" fmla="*/ 0 h 101"/>
                  <a:gd name="T2" fmla="*/ 0 w 301"/>
                  <a:gd name="T3" fmla="*/ 66 h 101"/>
                  <a:gd name="T4" fmla="*/ 68 w 301"/>
                  <a:gd name="T5" fmla="*/ 68 h 101"/>
                  <a:gd name="T6" fmla="*/ 67 w 301"/>
                  <a:gd name="T7" fmla="*/ 100 h 101"/>
                  <a:gd name="T8" fmla="*/ 158 w 301"/>
                  <a:gd name="T9" fmla="*/ 99 h 101"/>
                  <a:gd name="T10" fmla="*/ 240 w 301"/>
                  <a:gd name="T11" fmla="*/ 98 h 101"/>
                  <a:gd name="T12" fmla="*/ 300 w 301"/>
                  <a:gd name="T13" fmla="*/ 99 h 101"/>
                  <a:gd name="T14" fmla="*/ 281 w 301"/>
                  <a:gd name="T15" fmla="*/ 71 h 101"/>
                  <a:gd name="T16" fmla="*/ 268 w 301"/>
                  <a:gd name="T17" fmla="*/ 45 h 101"/>
                  <a:gd name="T18" fmla="*/ 254 w 301"/>
                  <a:gd name="T19" fmla="*/ 18 h 101"/>
                  <a:gd name="T20" fmla="*/ 220 w 301"/>
                  <a:gd name="T21" fmla="*/ 0 h 101"/>
                  <a:gd name="T22" fmla="*/ 205 w 301"/>
                  <a:gd name="T23" fmla="*/ 10 h 101"/>
                  <a:gd name="T24" fmla="*/ 186 w 301"/>
                  <a:gd name="T25" fmla="*/ 3 h 101"/>
                  <a:gd name="T26" fmla="*/ 104 w 301"/>
                  <a:gd name="T27" fmla="*/ 1 h 101"/>
                  <a:gd name="T28" fmla="*/ 3 w 301"/>
                  <a:gd name="T29" fmla="*/ 0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1"/>
                  <a:gd name="T46" fmla="*/ 0 h 101"/>
                  <a:gd name="T47" fmla="*/ 301 w 301"/>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1" h="101">
                    <a:moveTo>
                      <a:pt x="3" y="0"/>
                    </a:moveTo>
                    <a:lnTo>
                      <a:pt x="0" y="66"/>
                    </a:lnTo>
                    <a:lnTo>
                      <a:pt x="68" y="68"/>
                    </a:lnTo>
                    <a:lnTo>
                      <a:pt x="67" y="100"/>
                    </a:lnTo>
                    <a:lnTo>
                      <a:pt x="158" y="99"/>
                    </a:lnTo>
                    <a:lnTo>
                      <a:pt x="240" y="98"/>
                    </a:lnTo>
                    <a:lnTo>
                      <a:pt x="300" y="99"/>
                    </a:lnTo>
                    <a:lnTo>
                      <a:pt x="281" y="71"/>
                    </a:lnTo>
                    <a:lnTo>
                      <a:pt x="268" y="45"/>
                    </a:lnTo>
                    <a:lnTo>
                      <a:pt x="254" y="18"/>
                    </a:lnTo>
                    <a:lnTo>
                      <a:pt x="220" y="0"/>
                    </a:lnTo>
                    <a:lnTo>
                      <a:pt x="205" y="10"/>
                    </a:lnTo>
                    <a:lnTo>
                      <a:pt x="186" y="3"/>
                    </a:lnTo>
                    <a:lnTo>
                      <a:pt x="104" y="1"/>
                    </a:lnTo>
                    <a:lnTo>
                      <a:pt x="3" y="0"/>
                    </a:lnTo>
                  </a:path>
                </a:pathLst>
              </a:custGeom>
              <a:solidFill>
                <a:srgbClr val="FF7F3F"/>
              </a:solidFill>
              <a:ln w="12700" cap="rnd">
                <a:solidFill>
                  <a:srgbClr val="000000"/>
                </a:solidFill>
                <a:round/>
                <a:headEnd/>
                <a:tailEnd/>
              </a:ln>
            </p:spPr>
            <p:txBody>
              <a:bodyPr/>
              <a:lstStyle/>
              <a:p>
                <a:endParaRPr lang="en-US"/>
              </a:p>
            </p:txBody>
          </p:sp>
          <p:sp>
            <p:nvSpPr>
              <p:cNvPr id="34643" name="Freeform 22"/>
              <p:cNvSpPr>
                <a:spLocks/>
              </p:cNvSpPr>
              <p:nvPr/>
            </p:nvSpPr>
            <p:spPr bwMode="auto">
              <a:xfrm>
                <a:off x="2297" y="1125"/>
                <a:ext cx="266" cy="101"/>
              </a:xfrm>
              <a:custGeom>
                <a:avLst/>
                <a:gdLst>
                  <a:gd name="T0" fmla="*/ 3 w 266"/>
                  <a:gd name="T1" fmla="*/ 1 h 101"/>
                  <a:gd name="T2" fmla="*/ 2 w 266"/>
                  <a:gd name="T3" fmla="*/ 58 h 101"/>
                  <a:gd name="T4" fmla="*/ 0 w 266"/>
                  <a:gd name="T5" fmla="*/ 99 h 101"/>
                  <a:gd name="T6" fmla="*/ 265 w 266"/>
                  <a:gd name="T7" fmla="*/ 100 h 101"/>
                  <a:gd name="T8" fmla="*/ 260 w 266"/>
                  <a:gd name="T9" fmla="*/ 48 h 101"/>
                  <a:gd name="T10" fmla="*/ 260 w 266"/>
                  <a:gd name="T11" fmla="*/ 28 h 101"/>
                  <a:gd name="T12" fmla="*/ 239 w 266"/>
                  <a:gd name="T13" fmla="*/ 16 h 101"/>
                  <a:gd name="T14" fmla="*/ 245 w 266"/>
                  <a:gd name="T15" fmla="*/ 6 h 101"/>
                  <a:gd name="T16" fmla="*/ 236 w 266"/>
                  <a:gd name="T17" fmla="*/ 0 h 101"/>
                  <a:gd name="T18" fmla="*/ 116 w 266"/>
                  <a:gd name="T19" fmla="*/ 1 h 101"/>
                  <a:gd name="T20" fmla="*/ 3 w 266"/>
                  <a:gd name="T21" fmla="*/ 1 h 1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6"/>
                  <a:gd name="T34" fmla="*/ 0 h 101"/>
                  <a:gd name="T35" fmla="*/ 266 w 266"/>
                  <a:gd name="T36" fmla="*/ 101 h 1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6" h="101">
                    <a:moveTo>
                      <a:pt x="3" y="1"/>
                    </a:moveTo>
                    <a:lnTo>
                      <a:pt x="2" y="58"/>
                    </a:lnTo>
                    <a:lnTo>
                      <a:pt x="0" y="99"/>
                    </a:lnTo>
                    <a:lnTo>
                      <a:pt x="265" y="100"/>
                    </a:lnTo>
                    <a:lnTo>
                      <a:pt x="260" y="48"/>
                    </a:lnTo>
                    <a:lnTo>
                      <a:pt x="260" y="28"/>
                    </a:lnTo>
                    <a:lnTo>
                      <a:pt x="239" y="16"/>
                    </a:lnTo>
                    <a:lnTo>
                      <a:pt x="245" y="6"/>
                    </a:lnTo>
                    <a:lnTo>
                      <a:pt x="236" y="0"/>
                    </a:lnTo>
                    <a:lnTo>
                      <a:pt x="116" y="1"/>
                    </a:lnTo>
                    <a:lnTo>
                      <a:pt x="3" y="1"/>
                    </a:lnTo>
                  </a:path>
                </a:pathLst>
              </a:custGeom>
              <a:solidFill>
                <a:srgbClr val="005F7F"/>
              </a:solidFill>
              <a:ln w="12700" cap="rnd">
                <a:solidFill>
                  <a:srgbClr val="000000"/>
                </a:solidFill>
                <a:round/>
                <a:headEnd/>
                <a:tailEnd/>
              </a:ln>
            </p:spPr>
            <p:txBody>
              <a:bodyPr/>
              <a:lstStyle/>
              <a:p>
                <a:endParaRPr lang="en-US"/>
              </a:p>
            </p:txBody>
          </p:sp>
          <p:sp>
            <p:nvSpPr>
              <p:cNvPr id="34644" name="Freeform 23"/>
              <p:cNvSpPr>
                <a:spLocks/>
              </p:cNvSpPr>
              <p:nvPr/>
            </p:nvSpPr>
            <p:spPr bwMode="auto">
              <a:xfrm>
                <a:off x="2260" y="1222"/>
                <a:ext cx="309" cy="111"/>
              </a:xfrm>
              <a:custGeom>
                <a:avLst/>
                <a:gdLst>
                  <a:gd name="T0" fmla="*/ 2 w 309"/>
                  <a:gd name="T1" fmla="*/ 0 h 111"/>
                  <a:gd name="T2" fmla="*/ 0 w 309"/>
                  <a:gd name="T3" fmla="*/ 20 h 111"/>
                  <a:gd name="T4" fmla="*/ 110 w 309"/>
                  <a:gd name="T5" fmla="*/ 23 h 111"/>
                  <a:gd name="T6" fmla="*/ 110 w 309"/>
                  <a:gd name="T7" fmla="*/ 85 h 111"/>
                  <a:gd name="T8" fmla="*/ 166 w 309"/>
                  <a:gd name="T9" fmla="*/ 102 h 111"/>
                  <a:gd name="T10" fmla="*/ 182 w 309"/>
                  <a:gd name="T11" fmla="*/ 96 h 111"/>
                  <a:gd name="T12" fmla="*/ 217 w 309"/>
                  <a:gd name="T13" fmla="*/ 110 h 111"/>
                  <a:gd name="T14" fmla="*/ 240 w 309"/>
                  <a:gd name="T15" fmla="*/ 110 h 111"/>
                  <a:gd name="T16" fmla="*/ 283 w 309"/>
                  <a:gd name="T17" fmla="*/ 96 h 111"/>
                  <a:gd name="T18" fmla="*/ 308 w 309"/>
                  <a:gd name="T19" fmla="*/ 109 h 111"/>
                  <a:gd name="T20" fmla="*/ 308 w 309"/>
                  <a:gd name="T21" fmla="*/ 41 h 111"/>
                  <a:gd name="T22" fmla="*/ 300 w 309"/>
                  <a:gd name="T23" fmla="*/ 1 h 111"/>
                  <a:gd name="T24" fmla="*/ 2 w 309"/>
                  <a:gd name="T25" fmla="*/ 0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9"/>
                  <a:gd name="T40" fmla="*/ 0 h 111"/>
                  <a:gd name="T41" fmla="*/ 309 w 309"/>
                  <a:gd name="T42" fmla="*/ 111 h 1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9" h="111">
                    <a:moveTo>
                      <a:pt x="2" y="0"/>
                    </a:moveTo>
                    <a:lnTo>
                      <a:pt x="0" y="20"/>
                    </a:lnTo>
                    <a:lnTo>
                      <a:pt x="110" y="23"/>
                    </a:lnTo>
                    <a:lnTo>
                      <a:pt x="110" y="85"/>
                    </a:lnTo>
                    <a:lnTo>
                      <a:pt x="166" y="102"/>
                    </a:lnTo>
                    <a:lnTo>
                      <a:pt x="182" y="96"/>
                    </a:lnTo>
                    <a:lnTo>
                      <a:pt x="217" y="110"/>
                    </a:lnTo>
                    <a:lnTo>
                      <a:pt x="240" y="110"/>
                    </a:lnTo>
                    <a:lnTo>
                      <a:pt x="283" y="96"/>
                    </a:lnTo>
                    <a:lnTo>
                      <a:pt x="308" y="109"/>
                    </a:lnTo>
                    <a:lnTo>
                      <a:pt x="308" y="41"/>
                    </a:lnTo>
                    <a:lnTo>
                      <a:pt x="300" y="1"/>
                    </a:lnTo>
                    <a:lnTo>
                      <a:pt x="2" y="0"/>
                    </a:lnTo>
                  </a:path>
                </a:pathLst>
              </a:custGeom>
              <a:solidFill>
                <a:srgbClr val="9FBFFF"/>
              </a:solidFill>
              <a:ln w="12700" cap="rnd">
                <a:solidFill>
                  <a:srgbClr val="000000"/>
                </a:solidFill>
                <a:round/>
                <a:headEnd/>
                <a:tailEnd/>
              </a:ln>
            </p:spPr>
            <p:txBody>
              <a:bodyPr/>
              <a:lstStyle/>
              <a:p>
                <a:endParaRPr lang="en-US"/>
              </a:p>
            </p:txBody>
          </p:sp>
          <p:sp>
            <p:nvSpPr>
              <p:cNvPr id="34645" name="Freeform 24"/>
              <p:cNvSpPr>
                <a:spLocks/>
              </p:cNvSpPr>
              <p:nvPr/>
            </p:nvSpPr>
            <p:spPr bwMode="auto">
              <a:xfrm>
                <a:off x="2564" y="1228"/>
                <a:ext cx="174" cy="120"/>
              </a:xfrm>
              <a:custGeom>
                <a:avLst/>
                <a:gdLst>
                  <a:gd name="T0" fmla="*/ 0 w 174"/>
                  <a:gd name="T1" fmla="*/ 11 h 120"/>
                  <a:gd name="T2" fmla="*/ 68 w 174"/>
                  <a:gd name="T3" fmla="*/ 5 h 120"/>
                  <a:gd name="T4" fmla="*/ 152 w 174"/>
                  <a:gd name="T5" fmla="*/ 0 h 120"/>
                  <a:gd name="T6" fmla="*/ 148 w 174"/>
                  <a:gd name="T7" fmla="*/ 16 h 120"/>
                  <a:gd name="T8" fmla="*/ 167 w 174"/>
                  <a:gd name="T9" fmla="*/ 12 h 120"/>
                  <a:gd name="T10" fmla="*/ 173 w 174"/>
                  <a:gd name="T11" fmla="*/ 23 h 120"/>
                  <a:gd name="T12" fmla="*/ 154 w 174"/>
                  <a:gd name="T13" fmla="*/ 32 h 120"/>
                  <a:gd name="T14" fmla="*/ 158 w 174"/>
                  <a:gd name="T15" fmla="*/ 49 h 120"/>
                  <a:gd name="T16" fmla="*/ 138 w 174"/>
                  <a:gd name="T17" fmla="*/ 76 h 120"/>
                  <a:gd name="T18" fmla="*/ 123 w 174"/>
                  <a:gd name="T19" fmla="*/ 93 h 120"/>
                  <a:gd name="T20" fmla="*/ 132 w 174"/>
                  <a:gd name="T21" fmla="*/ 115 h 120"/>
                  <a:gd name="T22" fmla="*/ 25 w 174"/>
                  <a:gd name="T23" fmla="*/ 119 h 120"/>
                  <a:gd name="T24" fmla="*/ 24 w 174"/>
                  <a:gd name="T25" fmla="*/ 106 h 120"/>
                  <a:gd name="T26" fmla="*/ 3 w 174"/>
                  <a:gd name="T27" fmla="*/ 103 h 120"/>
                  <a:gd name="T28" fmla="*/ 3 w 174"/>
                  <a:gd name="T29" fmla="*/ 32 h 120"/>
                  <a:gd name="T30" fmla="*/ 0 w 174"/>
                  <a:gd name="T31" fmla="*/ 11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4"/>
                  <a:gd name="T49" fmla="*/ 0 h 120"/>
                  <a:gd name="T50" fmla="*/ 174 w 174"/>
                  <a:gd name="T51" fmla="*/ 120 h 1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4" h="120">
                    <a:moveTo>
                      <a:pt x="0" y="11"/>
                    </a:moveTo>
                    <a:lnTo>
                      <a:pt x="68" y="5"/>
                    </a:lnTo>
                    <a:lnTo>
                      <a:pt x="152" y="0"/>
                    </a:lnTo>
                    <a:lnTo>
                      <a:pt x="148" y="16"/>
                    </a:lnTo>
                    <a:lnTo>
                      <a:pt x="167" y="12"/>
                    </a:lnTo>
                    <a:lnTo>
                      <a:pt x="173" y="23"/>
                    </a:lnTo>
                    <a:lnTo>
                      <a:pt x="154" y="32"/>
                    </a:lnTo>
                    <a:lnTo>
                      <a:pt x="158" y="49"/>
                    </a:lnTo>
                    <a:lnTo>
                      <a:pt x="138" y="76"/>
                    </a:lnTo>
                    <a:lnTo>
                      <a:pt x="123" y="93"/>
                    </a:lnTo>
                    <a:lnTo>
                      <a:pt x="132" y="115"/>
                    </a:lnTo>
                    <a:lnTo>
                      <a:pt x="25" y="119"/>
                    </a:lnTo>
                    <a:lnTo>
                      <a:pt x="24" y="106"/>
                    </a:lnTo>
                    <a:lnTo>
                      <a:pt x="3" y="103"/>
                    </a:lnTo>
                    <a:lnTo>
                      <a:pt x="3" y="32"/>
                    </a:lnTo>
                    <a:lnTo>
                      <a:pt x="0" y="11"/>
                    </a:lnTo>
                  </a:path>
                </a:pathLst>
              </a:custGeom>
              <a:solidFill>
                <a:srgbClr val="7FFFDF"/>
              </a:solidFill>
              <a:ln w="12700" cap="rnd">
                <a:solidFill>
                  <a:srgbClr val="000000"/>
                </a:solidFill>
                <a:round/>
                <a:headEnd/>
                <a:tailEnd/>
              </a:ln>
            </p:spPr>
            <p:txBody>
              <a:bodyPr/>
              <a:lstStyle/>
              <a:p>
                <a:endParaRPr lang="en-US"/>
              </a:p>
            </p:txBody>
          </p:sp>
          <p:sp>
            <p:nvSpPr>
              <p:cNvPr id="34646" name="Freeform 25"/>
              <p:cNvSpPr>
                <a:spLocks/>
              </p:cNvSpPr>
              <p:nvPr/>
            </p:nvSpPr>
            <p:spPr bwMode="auto">
              <a:xfrm>
                <a:off x="2588" y="1343"/>
                <a:ext cx="213" cy="127"/>
              </a:xfrm>
              <a:custGeom>
                <a:avLst/>
                <a:gdLst>
                  <a:gd name="T0" fmla="*/ 0 w 213"/>
                  <a:gd name="T1" fmla="*/ 3 h 127"/>
                  <a:gd name="T2" fmla="*/ 106 w 213"/>
                  <a:gd name="T3" fmla="*/ 0 h 127"/>
                  <a:gd name="T4" fmla="*/ 125 w 213"/>
                  <a:gd name="T5" fmla="*/ 26 h 127"/>
                  <a:gd name="T6" fmla="*/ 109 w 213"/>
                  <a:gd name="T7" fmla="*/ 57 h 127"/>
                  <a:gd name="T8" fmla="*/ 103 w 213"/>
                  <a:gd name="T9" fmla="*/ 70 h 127"/>
                  <a:gd name="T10" fmla="*/ 175 w 213"/>
                  <a:gd name="T11" fmla="*/ 65 h 127"/>
                  <a:gd name="T12" fmla="*/ 179 w 213"/>
                  <a:gd name="T13" fmla="*/ 85 h 127"/>
                  <a:gd name="T14" fmla="*/ 158 w 213"/>
                  <a:gd name="T15" fmla="*/ 83 h 127"/>
                  <a:gd name="T16" fmla="*/ 148 w 213"/>
                  <a:gd name="T17" fmla="*/ 92 h 127"/>
                  <a:gd name="T18" fmla="*/ 159 w 213"/>
                  <a:gd name="T19" fmla="*/ 97 h 127"/>
                  <a:gd name="T20" fmla="*/ 178 w 213"/>
                  <a:gd name="T21" fmla="*/ 91 h 127"/>
                  <a:gd name="T22" fmla="*/ 179 w 213"/>
                  <a:gd name="T23" fmla="*/ 100 h 127"/>
                  <a:gd name="T24" fmla="*/ 191 w 213"/>
                  <a:gd name="T25" fmla="*/ 92 h 127"/>
                  <a:gd name="T26" fmla="*/ 198 w 213"/>
                  <a:gd name="T27" fmla="*/ 92 h 127"/>
                  <a:gd name="T28" fmla="*/ 189 w 213"/>
                  <a:gd name="T29" fmla="*/ 109 h 127"/>
                  <a:gd name="T30" fmla="*/ 207 w 213"/>
                  <a:gd name="T31" fmla="*/ 112 h 127"/>
                  <a:gd name="T32" fmla="*/ 212 w 213"/>
                  <a:gd name="T33" fmla="*/ 121 h 127"/>
                  <a:gd name="T34" fmla="*/ 204 w 213"/>
                  <a:gd name="T35" fmla="*/ 124 h 127"/>
                  <a:gd name="T36" fmla="*/ 193 w 213"/>
                  <a:gd name="T37" fmla="*/ 118 h 127"/>
                  <a:gd name="T38" fmla="*/ 173 w 213"/>
                  <a:gd name="T39" fmla="*/ 114 h 127"/>
                  <a:gd name="T40" fmla="*/ 177 w 213"/>
                  <a:gd name="T41" fmla="*/ 125 h 127"/>
                  <a:gd name="T42" fmla="*/ 167 w 213"/>
                  <a:gd name="T43" fmla="*/ 126 h 127"/>
                  <a:gd name="T44" fmla="*/ 158 w 213"/>
                  <a:gd name="T45" fmla="*/ 116 h 127"/>
                  <a:gd name="T46" fmla="*/ 153 w 213"/>
                  <a:gd name="T47" fmla="*/ 122 h 127"/>
                  <a:gd name="T48" fmla="*/ 122 w 213"/>
                  <a:gd name="T49" fmla="*/ 122 h 127"/>
                  <a:gd name="T50" fmla="*/ 122 w 213"/>
                  <a:gd name="T51" fmla="*/ 116 h 127"/>
                  <a:gd name="T52" fmla="*/ 111 w 213"/>
                  <a:gd name="T53" fmla="*/ 109 h 127"/>
                  <a:gd name="T54" fmla="*/ 87 w 213"/>
                  <a:gd name="T55" fmla="*/ 108 h 127"/>
                  <a:gd name="T56" fmla="*/ 107 w 213"/>
                  <a:gd name="T57" fmla="*/ 116 h 127"/>
                  <a:gd name="T58" fmla="*/ 80 w 213"/>
                  <a:gd name="T59" fmla="*/ 120 h 127"/>
                  <a:gd name="T60" fmla="*/ 37 w 213"/>
                  <a:gd name="T61" fmla="*/ 115 h 127"/>
                  <a:gd name="T62" fmla="*/ 21 w 213"/>
                  <a:gd name="T63" fmla="*/ 116 h 127"/>
                  <a:gd name="T64" fmla="*/ 27 w 213"/>
                  <a:gd name="T65" fmla="*/ 74 h 127"/>
                  <a:gd name="T66" fmla="*/ 1 w 213"/>
                  <a:gd name="T67" fmla="*/ 40 h 127"/>
                  <a:gd name="T68" fmla="*/ 0 w 213"/>
                  <a:gd name="T69" fmla="*/ 3 h 1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3"/>
                  <a:gd name="T106" fmla="*/ 0 h 127"/>
                  <a:gd name="T107" fmla="*/ 213 w 213"/>
                  <a:gd name="T108" fmla="*/ 127 h 1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3" h="127">
                    <a:moveTo>
                      <a:pt x="0" y="3"/>
                    </a:moveTo>
                    <a:lnTo>
                      <a:pt x="106" y="0"/>
                    </a:lnTo>
                    <a:lnTo>
                      <a:pt x="125" y="26"/>
                    </a:lnTo>
                    <a:lnTo>
                      <a:pt x="109" y="57"/>
                    </a:lnTo>
                    <a:lnTo>
                      <a:pt x="103" y="70"/>
                    </a:lnTo>
                    <a:lnTo>
                      <a:pt x="175" y="65"/>
                    </a:lnTo>
                    <a:lnTo>
                      <a:pt x="179" y="85"/>
                    </a:lnTo>
                    <a:lnTo>
                      <a:pt x="158" y="83"/>
                    </a:lnTo>
                    <a:lnTo>
                      <a:pt x="148" y="92"/>
                    </a:lnTo>
                    <a:lnTo>
                      <a:pt x="159" y="97"/>
                    </a:lnTo>
                    <a:lnTo>
                      <a:pt x="178" y="91"/>
                    </a:lnTo>
                    <a:lnTo>
                      <a:pt x="179" y="100"/>
                    </a:lnTo>
                    <a:lnTo>
                      <a:pt x="191" y="92"/>
                    </a:lnTo>
                    <a:lnTo>
                      <a:pt x="198" y="92"/>
                    </a:lnTo>
                    <a:lnTo>
                      <a:pt x="189" y="109"/>
                    </a:lnTo>
                    <a:lnTo>
                      <a:pt x="207" y="112"/>
                    </a:lnTo>
                    <a:lnTo>
                      <a:pt x="212" y="121"/>
                    </a:lnTo>
                    <a:lnTo>
                      <a:pt x="204" y="124"/>
                    </a:lnTo>
                    <a:lnTo>
                      <a:pt x="193" y="118"/>
                    </a:lnTo>
                    <a:lnTo>
                      <a:pt x="173" y="114"/>
                    </a:lnTo>
                    <a:lnTo>
                      <a:pt x="177" y="125"/>
                    </a:lnTo>
                    <a:lnTo>
                      <a:pt x="167" y="126"/>
                    </a:lnTo>
                    <a:lnTo>
                      <a:pt x="158" y="116"/>
                    </a:lnTo>
                    <a:lnTo>
                      <a:pt x="153" y="122"/>
                    </a:lnTo>
                    <a:lnTo>
                      <a:pt x="122" y="122"/>
                    </a:lnTo>
                    <a:lnTo>
                      <a:pt x="122" y="116"/>
                    </a:lnTo>
                    <a:lnTo>
                      <a:pt x="111" y="109"/>
                    </a:lnTo>
                    <a:lnTo>
                      <a:pt x="87" y="108"/>
                    </a:lnTo>
                    <a:lnTo>
                      <a:pt x="107" y="116"/>
                    </a:lnTo>
                    <a:lnTo>
                      <a:pt x="80" y="120"/>
                    </a:lnTo>
                    <a:lnTo>
                      <a:pt x="37" y="115"/>
                    </a:lnTo>
                    <a:lnTo>
                      <a:pt x="21" y="116"/>
                    </a:lnTo>
                    <a:lnTo>
                      <a:pt x="27" y="74"/>
                    </a:lnTo>
                    <a:lnTo>
                      <a:pt x="1" y="40"/>
                    </a:lnTo>
                    <a:lnTo>
                      <a:pt x="0" y="3"/>
                    </a:lnTo>
                  </a:path>
                </a:pathLst>
              </a:custGeom>
              <a:solidFill>
                <a:srgbClr val="FF7F9F"/>
              </a:solidFill>
              <a:ln w="12700" cap="rnd">
                <a:solidFill>
                  <a:srgbClr val="000000"/>
                </a:solidFill>
                <a:round/>
                <a:headEnd/>
                <a:tailEnd/>
              </a:ln>
            </p:spPr>
            <p:txBody>
              <a:bodyPr/>
              <a:lstStyle/>
              <a:p>
                <a:endParaRPr lang="en-US"/>
              </a:p>
            </p:txBody>
          </p:sp>
          <p:sp>
            <p:nvSpPr>
              <p:cNvPr id="34647" name="Freeform 26"/>
              <p:cNvSpPr>
                <a:spLocks/>
              </p:cNvSpPr>
              <p:nvPr/>
            </p:nvSpPr>
            <p:spPr bwMode="auto">
              <a:xfrm>
                <a:off x="2444" y="812"/>
                <a:ext cx="237" cy="198"/>
              </a:xfrm>
              <a:custGeom>
                <a:avLst/>
                <a:gdLst>
                  <a:gd name="T0" fmla="*/ 0 w 237"/>
                  <a:gd name="T1" fmla="*/ 15 h 198"/>
                  <a:gd name="T2" fmla="*/ 62 w 237"/>
                  <a:gd name="T3" fmla="*/ 15 h 198"/>
                  <a:gd name="T4" fmla="*/ 61 w 237"/>
                  <a:gd name="T5" fmla="*/ 0 h 198"/>
                  <a:gd name="T6" fmla="*/ 75 w 237"/>
                  <a:gd name="T7" fmla="*/ 4 h 198"/>
                  <a:gd name="T8" fmla="*/ 77 w 237"/>
                  <a:gd name="T9" fmla="*/ 16 h 198"/>
                  <a:gd name="T10" fmla="*/ 107 w 237"/>
                  <a:gd name="T11" fmla="*/ 29 h 198"/>
                  <a:gd name="T12" fmla="*/ 116 w 237"/>
                  <a:gd name="T13" fmla="*/ 23 h 198"/>
                  <a:gd name="T14" fmla="*/ 133 w 237"/>
                  <a:gd name="T15" fmla="*/ 23 h 198"/>
                  <a:gd name="T16" fmla="*/ 147 w 237"/>
                  <a:gd name="T17" fmla="*/ 35 h 198"/>
                  <a:gd name="T18" fmla="*/ 156 w 237"/>
                  <a:gd name="T19" fmla="*/ 31 h 198"/>
                  <a:gd name="T20" fmla="*/ 182 w 237"/>
                  <a:gd name="T21" fmla="*/ 35 h 198"/>
                  <a:gd name="T22" fmla="*/ 191 w 237"/>
                  <a:gd name="T23" fmla="*/ 27 h 198"/>
                  <a:gd name="T24" fmla="*/ 207 w 237"/>
                  <a:gd name="T25" fmla="*/ 33 h 198"/>
                  <a:gd name="T26" fmla="*/ 236 w 237"/>
                  <a:gd name="T27" fmla="*/ 33 h 198"/>
                  <a:gd name="T28" fmla="*/ 189 w 237"/>
                  <a:gd name="T29" fmla="*/ 57 h 198"/>
                  <a:gd name="T30" fmla="*/ 166 w 237"/>
                  <a:gd name="T31" fmla="*/ 78 h 198"/>
                  <a:gd name="T32" fmla="*/ 170 w 237"/>
                  <a:gd name="T33" fmla="*/ 109 h 198"/>
                  <a:gd name="T34" fmla="*/ 154 w 237"/>
                  <a:gd name="T35" fmla="*/ 122 h 198"/>
                  <a:gd name="T36" fmla="*/ 161 w 237"/>
                  <a:gd name="T37" fmla="*/ 131 h 198"/>
                  <a:gd name="T38" fmla="*/ 161 w 237"/>
                  <a:gd name="T39" fmla="*/ 154 h 198"/>
                  <a:gd name="T40" fmla="*/ 177 w 237"/>
                  <a:gd name="T41" fmla="*/ 154 h 198"/>
                  <a:gd name="T42" fmla="*/ 201 w 237"/>
                  <a:gd name="T43" fmla="*/ 171 h 198"/>
                  <a:gd name="T44" fmla="*/ 210 w 237"/>
                  <a:gd name="T45" fmla="*/ 191 h 198"/>
                  <a:gd name="T46" fmla="*/ 43 w 237"/>
                  <a:gd name="T47" fmla="*/ 197 h 198"/>
                  <a:gd name="T48" fmla="*/ 44 w 237"/>
                  <a:gd name="T49" fmla="*/ 142 h 198"/>
                  <a:gd name="T50" fmla="*/ 29 w 237"/>
                  <a:gd name="T51" fmla="*/ 131 h 198"/>
                  <a:gd name="T52" fmla="*/ 34 w 237"/>
                  <a:gd name="T53" fmla="*/ 116 h 198"/>
                  <a:gd name="T54" fmla="*/ 39 w 237"/>
                  <a:gd name="T55" fmla="*/ 108 h 198"/>
                  <a:gd name="T56" fmla="*/ 29 w 237"/>
                  <a:gd name="T57" fmla="*/ 70 h 198"/>
                  <a:gd name="T58" fmla="*/ 15 w 237"/>
                  <a:gd name="T59" fmla="*/ 45 h 198"/>
                  <a:gd name="T60" fmla="*/ 0 w 237"/>
                  <a:gd name="T61" fmla="*/ 15 h 19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37"/>
                  <a:gd name="T94" fmla="*/ 0 h 198"/>
                  <a:gd name="T95" fmla="*/ 237 w 237"/>
                  <a:gd name="T96" fmla="*/ 198 h 19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37" h="198">
                    <a:moveTo>
                      <a:pt x="0" y="15"/>
                    </a:moveTo>
                    <a:lnTo>
                      <a:pt x="62" y="15"/>
                    </a:lnTo>
                    <a:lnTo>
                      <a:pt x="61" y="0"/>
                    </a:lnTo>
                    <a:lnTo>
                      <a:pt x="75" y="4"/>
                    </a:lnTo>
                    <a:lnTo>
                      <a:pt x="77" y="16"/>
                    </a:lnTo>
                    <a:lnTo>
                      <a:pt x="107" y="29"/>
                    </a:lnTo>
                    <a:lnTo>
                      <a:pt x="116" y="23"/>
                    </a:lnTo>
                    <a:lnTo>
                      <a:pt x="133" y="23"/>
                    </a:lnTo>
                    <a:lnTo>
                      <a:pt x="147" y="35"/>
                    </a:lnTo>
                    <a:lnTo>
                      <a:pt x="156" y="31"/>
                    </a:lnTo>
                    <a:lnTo>
                      <a:pt x="182" y="35"/>
                    </a:lnTo>
                    <a:lnTo>
                      <a:pt x="191" y="27"/>
                    </a:lnTo>
                    <a:lnTo>
                      <a:pt x="207" y="33"/>
                    </a:lnTo>
                    <a:lnTo>
                      <a:pt x="236" y="33"/>
                    </a:lnTo>
                    <a:lnTo>
                      <a:pt x="189" y="57"/>
                    </a:lnTo>
                    <a:lnTo>
                      <a:pt x="166" y="78"/>
                    </a:lnTo>
                    <a:lnTo>
                      <a:pt x="170" y="109"/>
                    </a:lnTo>
                    <a:lnTo>
                      <a:pt x="154" y="122"/>
                    </a:lnTo>
                    <a:lnTo>
                      <a:pt x="161" y="131"/>
                    </a:lnTo>
                    <a:lnTo>
                      <a:pt x="161" y="154"/>
                    </a:lnTo>
                    <a:lnTo>
                      <a:pt x="177" y="154"/>
                    </a:lnTo>
                    <a:lnTo>
                      <a:pt x="201" y="171"/>
                    </a:lnTo>
                    <a:lnTo>
                      <a:pt x="210" y="191"/>
                    </a:lnTo>
                    <a:lnTo>
                      <a:pt x="43" y="197"/>
                    </a:lnTo>
                    <a:lnTo>
                      <a:pt x="44" y="142"/>
                    </a:lnTo>
                    <a:lnTo>
                      <a:pt x="29" y="131"/>
                    </a:lnTo>
                    <a:lnTo>
                      <a:pt x="34" y="116"/>
                    </a:lnTo>
                    <a:lnTo>
                      <a:pt x="39" y="108"/>
                    </a:lnTo>
                    <a:lnTo>
                      <a:pt x="29" y="70"/>
                    </a:lnTo>
                    <a:lnTo>
                      <a:pt x="15" y="45"/>
                    </a:lnTo>
                    <a:lnTo>
                      <a:pt x="0" y="15"/>
                    </a:lnTo>
                  </a:path>
                </a:pathLst>
              </a:custGeom>
              <a:solidFill>
                <a:srgbClr val="5FC000"/>
              </a:solidFill>
              <a:ln w="12700" cap="rnd">
                <a:solidFill>
                  <a:srgbClr val="000000"/>
                </a:solidFill>
                <a:round/>
                <a:headEnd/>
                <a:tailEnd/>
              </a:ln>
            </p:spPr>
            <p:txBody>
              <a:bodyPr/>
              <a:lstStyle/>
              <a:p>
                <a:endParaRPr lang="en-US"/>
              </a:p>
            </p:txBody>
          </p:sp>
          <p:sp>
            <p:nvSpPr>
              <p:cNvPr id="34648" name="Freeform 27"/>
              <p:cNvSpPr>
                <a:spLocks/>
              </p:cNvSpPr>
              <p:nvPr/>
            </p:nvSpPr>
            <p:spPr bwMode="auto">
              <a:xfrm>
                <a:off x="2597" y="880"/>
                <a:ext cx="179" cy="156"/>
              </a:xfrm>
              <a:custGeom>
                <a:avLst/>
                <a:gdLst>
                  <a:gd name="T0" fmla="*/ 13 w 179"/>
                  <a:gd name="T1" fmla="*/ 10 h 156"/>
                  <a:gd name="T2" fmla="*/ 26 w 179"/>
                  <a:gd name="T3" fmla="*/ 9 h 156"/>
                  <a:gd name="T4" fmla="*/ 38 w 179"/>
                  <a:gd name="T5" fmla="*/ 9 h 156"/>
                  <a:gd name="T6" fmla="*/ 46 w 179"/>
                  <a:gd name="T7" fmla="*/ 0 h 156"/>
                  <a:gd name="T8" fmla="*/ 52 w 179"/>
                  <a:gd name="T9" fmla="*/ 11 h 156"/>
                  <a:gd name="T10" fmla="*/ 71 w 179"/>
                  <a:gd name="T11" fmla="*/ 11 h 156"/>
                  <a:gd name="T12" fmla="*/ 81 w 179"/>
                  <a:gd name="T13" fmla="*/ 22 h 156"/>
                  <a:gd name="T14" fmla="*/ 101 w 179"/>
                  <a:gd name="T15" fmla="*/ 19 h 156"/>
                  <a:gd name="T16" fmla="*/ 115 w 179"/>
                  <a:gd name="T17" fmla="*/ 26 h 156"/>
                  <a:gd name="T18" fmla="*/ 140 w 179"/>
                  <a:gd name="T19" fmla="*/ 31 h 156"/>
                  <a:gd name="T20" fmla="*/ 144 w 179"/>
                  <a:gd name="T21" fmla="*/ 39 h 156"/>
                  <a:gd name="T22" fmla="*/ 157 w 179"/>
                  <a:gd name="T23" fmla="*/ 39 h 156"/>
                  <a:gd name="T24" fmla="*/ 153 w 179"/>
                  <a:gd name="T25" fmla="*/ 47 h 156"/>
                  <a:gd name="T26" fmla="*/ 158 w 179"/>
                  <a:gd name="T27" fmla="*/ 56 h 156"/>
                  <a:gd name="T28" fmla="*/ 149 w 179"/>
                  <a:gd name="T29" fmla="*/ 68 h 156"/>
                  <a:gd name="T30" fmla="*/ 155 w 179"/>
                  <a:gd name="T31" fmla="*/ 70 h 156"/>
                  <a:gd name="T32" fmla="*/ 169 w 179"/>
                  <a:gd name="T33" fmla="*/ 58 h 156"/>
                  <a:gd name="T34" fmla="*/ 168 w 179"/>
                  <a:gd name="T35" fmla="*/ 53 h 156"/>
                  <a:gd name="T36" fmla="*/ 174 w 179"/>
                  <a:gd name="T37" fmla="*/ 52 h 156"/>
                  <a:gd name="T38" fmla="*/ 178 w 179"/>
                  <a:gd name="T39" fmla="*/ 58 h 156"/>
                  <a:gd name="T40" fmla="*/ 167 w 179"/>
                  <a:gd name="T41" fmla="*/ 66 h 156"/>
                  <a:gd name="T42" fmla="*/ 163 w 179"/>
                  <a:gd name="T43" fmla="*/ 86 h 156"/>
                  <a:gd name="T44" fmla="*/ 163 w 179"/>
                  <a:gd name="T45" fmla="*/ 119 h 156"/>
                  <a:gd name="T46" fmla="*/ 169 w 179"/>
                  <a:gd name="T47" fmla="*/ 124 h 156"/>
                  <a:gd name="T48" fmla="*/ 166 w 179"/>
                  <a:gd name="T49" fmla="*/ 145 h 156"/>
                  <a:gd name="T50" fmla="*/ 82 w 179"/>
                  <a:gd name="T51" fmla="*/ 155 h 156"/>
                  <a:gd name="T52" fmla="*/ 61 w 179"/>
                  <a:gd name="T53" fmla="*/ 145 h 156"/>
                  <a:gd name="T54" fmla="*/ 65 w 179"/>
                  <a:gd name="T55" fmla="*/ 133 h 156"/>
                  <a:gd name="T56" fmla="*/ 55 w 179"/>
                  <a:gd name="T57" fmla="*/ 120 h 156"/>
                  <a:gd name="T58" fmla="*/ 46 w 179"/>
                  <a:gd name="T59" fmla="*/ 103 h 156"/>
                  <a:gd name="T60" fmla="*/ 22 w 179"/>
                  <a:gd name="T61" fmla="*/ 86 h 156"/>
                  <a:gd name="T62" fmla="*/ 8 w 179"/>
                  <a:gd name="T63" fmla="*/ 86 h 156"/>
                  <a:gd name="T64" fmla="*/ 8 w 179"/>
                  <a:gd name="T65" fmla="*/ 63 h 156"/>
                  <a:gd name="T66" fmla="*/ 0 w 179"/>
                  <a:gd name="T67" fmla="*/ 55 h 156"/>
                  <a:gd name="T68" fmla="*/ 17 w 179"/>
                  <a:gd name="T69" fmla="*/ 41 h 156"/>
                  <a:gd name="T70" fmla="*/ 13 w 179"/>
                  <a:gd name="T71" fmla="*/ 10 h 1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79"/>
                  <a:gd name="T109" fmla="*/ 0 h 156"/>
                  <a:gd name="T110" fmla="*/ 179 w 179"/>
                  <a:gd name="T111" fmla="*/ 156 h 15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79" h="156">
                    <a:moveTo>
                      <a:pt x="13" y="10"/>
                    </a:moveTo>
                    <a:lnTo>
                      <a:pt x="26" y="9"/>
                    </a:lnTo>
                    <a:lnTo>
                      <a:pt x="38" y="9"/>
                    </a:lnTo>
                    <a:lnTo>
                      <a:pt x="46" y="0"/>
                    </a:lnTo>
                    <a:lnTo>
                      <a:pt x="52" y="11"/>
                    </a:lnTo>
                    <a:lnTo>
                      <a:pt x="71" y="11"/>
                    </a:lnTo>
                    <a:lnTo>
                      <a:pt x="81" y="22"/>
                    </a:lnTo>
                    <a:lnTo>
                      <a:pt x="101" y="19"/>
                    </a:lnTo>
                    <a:lnTo>
                      <a:pt x="115" y="26"/>
                    </a:lnTo>
                    <a:lnTo>
                      <a:pt x="140" y="31"/>
                    </a:lnTo>
                    <a:lnTo>
                      <a:pt x="144" y="39"/>
                    </a:lnTo>
                    <a:lnTo>
                      <a:pt x="157" y="39"/>
                    </a:lnTo>
                    <a:lnTo>
                      <a:pt x="153" y="47"/>
                    </a:lnTo>
                    <a:lnTo>
                      <a:pt x="158" y="56"/>
                    </a:lnTo>
                    <a:lnTo>
                      <a:pt x="149" y="68"/>
                    </a:lnTo>
                    <a:lnTo>
                      <a:pt x="155" y="70"/>
                    </a:lnTo>
                    <a:lnTo>
                      <a:pt x="169" y="58"/>
                    </a:lnTo>
                    <a:lnTo>
                      <a:pt x="168" y="53"/>
                    </a:lnTo>
                    <a:lnTo>
                      <a:pt x="174" y="52"/>
                    </a:lnTo>
                    <a:lnTo>
                      <a:pt x="178" y="58"/>
                    </a:lnTo>
                    <a:lnTo>
                      <a:pt x="167" y="66"/>
                    </a:lnTo>
                    <a:lnTo>
                      <a:pt x="163" y="86"/>
                    </a:lnTo>
                    <a:lnTo>
                      <a:pt x="163" y="119"/>
                    </a:lnTo>
                    <a:lnTo>
                      <a:pt x="169" y="124"/>
                    </a:lnTo>
                    <a:lnTo>
                      <a:pt x="166" y="145"/>
                    </a:lnTo>
                    <a:lnTo>
                      <a:pt x="82" y="155"/>
                    </a:lnTo>
                    <a:lnTo>
                      <a:pt x="61" y="145"/>
                    </a:lnTo>
                    <a:lnTo>
                      <a:pt x="65" y="133"/>
                    </a:lnTo>
                    <a:lnTo>
                      <a:pt x="55" y="120"/>
                    </a:lnTo>
                    <a:lnTo>
                      <a:pt x="46" y="103"/>
                    </a:lnTo>
                    <a:lnTo>
                      <a:pt x="22" y="86"/>
                    </a:lnTo>
                    <a:lnTo>
                      <a:pt x="8" y="86"/>
                    </a:lnTo>
                    <a:lnTo>
                      <a:pt x="8" y="63"/>
                    </a:lnTo>
                    <a:lnTo>
                      <a:pt x="0" y="55"/>
                    </a:lnTo>
                    <a:lnTo>
                      <a:pt x="17" y="41"/>
                    </a:lnTo>
                    <a:lnTo>
                      <a:pt x="13" y="10"/>
                    </a:lnTo>
                  </a:path>
                </a:pathLst>
              </a:custGeom>
              <a:solidFill>
                <a:srgbClr val="000080"/>
              </a:solidFill>
              <a:ln w="12700" cap="rnd">
                <a:solidFill>
                  <a:srgbClr val="000000"/>
                </a:solidFill>
                <a:round/>
                <a:headEnd/>
                <a:tailEnd/>
              </a:ln>
            </p:spPr>
            <p:txBody>
              <a:bodyPr/>
              <a:lstStyle/>
              <a:p>
                <a:endParaRPr lang="en-US"/>
              </a:p>
            </p:txBody>
          </p:sp>
          <p:sp>
            <p:nvSpPr>
              <p:cNvPr id="34649" name="Freeform 28"/>
              <p:cNvSpPr>
                <a:spLocks/>
              </p:cNvSpPr>
              <p:nvPr/>
            </p:nvSpPr>
            <p:spPr bwMode="auto">
              <a:xfrm>
                <a:off x="2483" y="1003"/>
                <a:ext cx="209" cy="102"/>
              </a:xfrm>
              <a:custGeom>
                <a:avLst/>
                <a:gdLst>
                  <a:gd name="T0" fmla="*/ 3 w 209"/>
                  <a:gd name="T1" fmla="*/ 5 h 102"/>
                  <a:gd name="T2" fmla="*/ 0 w 209"/>
                  <a:gd name="T3" fmla="*/ 23 h 102"/>
                  <a:gd name="T4" fmla="*/ 5 w 209"/>
                  <a:gd name="T5" fmla="*/ 42 h 102"/>
                  <a:gd name="T6" fmla="*/ 24 w 209"/>
                  <a:gd name="T7" fmla="*/ 80 h 102"/>
                  <a:gd name="T8" fmla="*/ 35 w 209"/>
                  <a:gd name="T9" fmla="*/ 101 h 102"/>
                  <a:gd name="T10" fmla="*/ 157 w 209"/>
                  <a:gd name="T11" fmla="*/ 96 h 102"/>
                  <a:gd name="T12" fmla="*/ 177 w 209"/>
                  <a:gd name="T13" fmla="*/ 101 h 102"/>
                  <a:gd name="T14" fmla="*/ 189 w 209"/>
                  <a:gd name="T15" fmla="*/ 81 h 102"/>
                  <a:gd name="T16" fmla="*/ 185 w 209"/>
                  <a:gd name="T17" fmla="*/ 67 h 102"/>
                  <a:gd name="T18" fmla="*/ 205 w 209"/>
                  <a:gd name="T19" fmla="*/ 64 h 102"/>
                  <a:gd name="T20" fmla="*/ 208 w 209"/>
                  <a:gd name="T21" fmla="*/ 42 h 102"/>
                  <a:gd name="T22" fmla="*/ 196 w 209"/>
                  <a:gd name="T23" fmla="*/ 33 h 102"/>
                  <a:gd name="T24" fmla="*/ 175 w 209"/>
                  <a:gd name="T25" fmla="*/ 23 h 102"/>
                  <a:gd name="T26" fmla="*/ 179 w 209"/>
                  <a:gd name="T27" fmla="*/ 10 h 102"/>
                  <a:gd name="T28" fmla="*/ 170 w 209"/>
                  <a:gd name="T29" fmla="*/ 0 h 102"/>
                  <a:gd name="T30" fmla="*/ 124 w 209"/>
                  <a:gd name="T31" fmla="*/ 1 h 102"/>
                  <a:gd name="T32" fmla="*/ 78 w 209"/>
                  <a:gd name="T33" fmla="*/ 3 h 102"/>
                  <a:gd name="T34" fmla="*/ 3 w 209"/>
                  <a:gd name="T35" fmla="*/ 5 h 10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9"/>
                  <a:gd name="T55" fmla="*/ 0 h 102"/>
                  <a:gd name="T56" fmla="*/ 209 w 209"/>
                  <a:gd name="T57" fmla="*/ 102 h 10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9" h="102">
                    <a:moveTo>
                      <a:pt x="3" y="5"/>
                    </a:moveTo>
                    <a:lnTo>
                      <a:pt x="0" y="23"/>
                    </a:lnTo>
                    <a:lnTo>
                      <a:pt x="5" y="42"/>
                    </a:lnTo>
                    <a:lnTo>
                      <a:pt x="24" y="80"/>
                    </a:lnTo>
                    <a:lnTo>
                      <a:pt x="35" y="101"/>
                    </a:lnTo>
                    <a:lnTo>
                      <a:pt x="157" y="96"/>
                    </a:lnTo>
                    <a:lnTo>
                      <a:pt x="177" y="101"/>
                    </a:lnTo>
                    <a:lnTo>
                      <a:pt x="189" y="81"/>
                    </a:lnTo>
                    <a:lnTo>
                      <a:pt x="185" y="67"/>
                    </a:lnTo>
                    <a:lnTo>
                      <a:pt x="205" y="64"/>
                    </a:lnTo>
                    <a:lnTo>
                      <a:pt x="208" y="42"/>
                    </a:lnTo>
                    <a:lnTo>
                      <a:pt x="196" y="33"/>
                    </a:lnTo>
                    <a:lnTo>
                      <a:pt x="175" y="23"/>
                    </a:lnTo>
                    <a:lnTo>
                      <a:pt x="179" y="10"/>
                    </a:lnTo>
                    <a:lnTo>
                      <a:pt x="170" y="0"/>
                    </a:lnTo>
                    <a:lnTo>
                      <a:pt x="124" y="1"/>
                    </a:lnTo>
                    <a:lnTo>
                      <a:pt x="78" y="3"/>
                    </a:lnTo>
                    <a:lnTo>
                      <a:pt x="3" y="5"/>
                    </a:lnTo>
                  </a:path>
                </a:pathLst>
              </a:custGeom>
              <a:solidFill>
                <a:srgbClr val="00BFDF"/>
              </a:solidFill>
              <a:ln w="12700" cap="rnd">
                <a:solidFill>
                  <a:srgbClr val="000000"/>
                </a:solidFill>
                <a:round/>
                <a:headEnd/>
                <a:tailEnd/>
              </a:ln>
            </p:spPr>
            <p:txBody>
              <a:bodyPr/>
              <a:lstStyle/>
              <a:p>
                <a:endParaRPr lang="en-US"/>
              </a:p>
            </p:txBody>
          </p:sp>
          <p:sp>
            <p:nvSpPr>
              <p:cNvPr id="34650" name="Freeform 29"/>
              <p:cNvSpPr>
                <a:spLocks/>
              </p:cNvSpPr>
              <p:nvPr/>
            </p:nvSpPr>
            <p:spPr bwMode="auto">
              <a:xfrm>
                <a:off x="2668" y="857"/>
                <a:ext cx="193" cy="63"/>
              </a:xfrm>
              <a:custGeom>
                <a:avLst/>
                <a:gdLst>
                  <a:gd name="T0" fmla="*/ 0 w 193"/>
                  <a:gd name="T1" fmla="*/ 34 h 63"/>
                  <a:gd name="T2" fmla="*/ 43 w 193"/>
                  <a:gd name="T3" fmla="*/ 0 h 63"/>
                  <a:gd name="T4" fmla="*/ 35 w 193"/>
                  <a:gd name="T5" fmla="*/ 14 h 63"/>
                  <a:gd name="T6" fmla="*/ 41 w 193"/>
                  <a:gd name="T7" fmla="*/ 18 h 63"/>
                  <a:gd name="T8" fmla="*/ 55 w 193"/>
                  <a:gd name="T9" fmla="*/ 12 h 63"/>
                  <a:gd name="T10" fmla="*/ 84 w 193"/>
                  <a:gd name="T11" fmla="*/ 21 h 63"/>
                  <a:gd name="T12" fmla="*/ 97 w 193"/>
                  <a:gd name="T13" fmla="*/ 14 h 63"/>
                  <a:gd name="T14" fmla="*/ 137 w 193"/>
                  <a:gd name="T15" fmla="*/ 10 h 63"/>
                  <a:gd name="T16" fmla="*/ 144 w 193"/>
                  <a:gd name="T17" fmla="*/ 19 h 63"/>
                  <a:gd name="T18" fmla="*/ 160 w 193"/>
                  <a:gd name="T19" fmla="*/ 17 h 63"/>
                  <a:gd name="T20" fmla="*/ 190 w 193"/>
                  <a:gd name="T21" fmla="*/ 26 h 63"/>
                  <a:gd name="T22" fmla="*/ 192 w 193"/>
                  <a:gd name="T23" fmla="*/ 33 h 63"/>
                  <a:gd name="T24" fmla="*/ 159 w 193"/>
                  <a:gd name="T25" fmla="*/ 38 h 63"/>
                  <a:gd name="T26" fmla="*/ 150 w 193"/>
                  <a:gd name="T27" fmla="*/ 34 h 63"/>
                  <a:gd name="T28" fmla="*/ 133 w 193"/>
                  <a:gd name="T29" fmla="*/ 36 h 63"/>
                  <a:gd name="T30" fmla="*/ 114 w 193"/>
                  <a:gd name="T31" fmla="*/ 44 h 63"/>
                  <a:gd name="T32" fmla="*/ 105 w 193"/>
                  <a:gd name="T33" fmla="*/ 45 h 63"/>
                  <a:gd name="T34" fmla="*/ 98 w 193"/>
                  <a:gd name="T35" fmla="*/ 38 h 63"/>
                  <a:gd name="T36" fmla="*/ 87 w 193"/>
                  <a:gd name="T37" fmla="*/ 62 h 63"/>
                  <a:gd name="T38" fmla="*/ 74 w 193"/>
                  <a:gd name="T39" fmla="*/ 62 h 63"/>
                  <a:gd name="T40" fmla="*/ 69 w 193"/>
                  <a:gd name="T41" fmla="*/ 53 h 63"/>
                  <a:gd name="T42" fmla="*/ 44 w 193"/>
                  <a:gd name="T43" fmla="*/ 49 h 63"/>
                  <a:gd name="T44" fmla="*/ 31 w 193"/>
                  <a:gd name="T45" fmla="*/ 42 h 63"/>
                  <a:gd name="T46" fmla="*/ 10 w 193"/>
                  <a:gd name="T47" fmla="*/ 44 h 63"/>
                  <a:gd name="T48" fmla="*/ 0 w 193"/>
                  <a:gd name="T49" fmla="*/ 34 h 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3"/>
                  <a:gd name="T76" fmla="*/ 0 h 63"/>
                  <a:gd name="T77" fmla="*/ 193 w 193"/>
                  <a:gd name="T78" fmla="*/ 63 h 6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3" h="63">
                    <a:moveTo>
                      <a:pt x="0" y="34"/>
                    </a:moveTo>
                    <a:lnTo>
                      <a:pt x="43" y="0"/>
                    </a:lnTo>
                    <a:lnTo>
                      <a:pt x="35" y="14"/>
                    </a:lnTo>
                    <a:lnTo>
                      <a:pt x="41" y="18"/>
                    </a:lnTo>
                    <a:lnTo>
                      <a:pt x="55" y="12"/>
                    </a:lnTo>
                    <a:lnTo>
                      <a:pt x="84" y="21"/>
                    </a:lnTo>
                    <a:lnTo>
                      <a:pt x="97" y="14"/>
                    </a:lnTo>
                    <a:lnTo>
                      <a:pt x="137" y="10"/>
                    </a:lnTo>
                    <a:lnTo>
                      <a:pt x="144" y="19"/>
                    </a:lnTo>
                    <a:lnTo>
                      <a:pt x="160" y="17"/>
                    </a:lnTo>
                    <a:lnTo>
                      <a:pt x="190" y="26"/>
                    </a:lnTo>
                    <a:lnTo>
                      <a:pt x="192" y="33"/>
                    </a:lnTo>
                    <a:lnTo>
                      <a:pt x="159" y="38"/>
                    </a:lnTo>
                    <a:lnTo>
                      <a:pt x="150" y="34"/>
                    </a:lnTo>
                    <a:lnTo>
                      <a:pt x="133" y="36"/>
                    </a:lnTo>
                    <a:lnTo>
                      <a:pt x="114" y="44"/>
                    </a:lnTo>
                    <a:lnTo>
                      <a:pt x="105" y="45"/>
                    </a:lnTo>
                    <a:lnTo>
                      <a:pt x="98" y="38"/>
                    </a:lnTo>
                    <a:lnTo>
                      <a:pt x="87" y="62"/>
                    </a:lnTo>
                    <a:lnTo>
                      <a:pt x="74" y="62"/>
                    </a:lnTo>
                    <a:lnTo>
                      <a:pt x="69" y="53"/>
                    </a:lnTo>
                    <a:lnTo>
                      <a:pt x="44" y="49"/>
                    </a:lnTo>
                    <a:lnTo>
                      <a:pt x="31" y="42"/>
                    </a:lnTo>
                    <a:lnTo>
                      <a:pt x="10" y="44"/>
                    </a:lnTo>
                    <a:lnTo>
                      <a:pt x="0" y="34"/>
                    </a:lnTo>
                  </a:path>
                </a:pathLst>
              </a:custGeom>
              <a:solidFill>
                <a:srgbClr val="9F3F00"/>
              </a:solidFill>
              <a:ln w="12700" cap="rnd">
                <a:solidFill>
                  <a:srgbClr val="000000"/>
                </a:solidFill>
                <a:round/>
                <a:headEnd/>
                <a:tailEnd/>
              </a:ln>
            </p:spPr>
            <p:txBody>
              <a:bodyPr/>
              <a:lstStyle/>
              <a:p>
                <a:endParaRPr lang="en-US"/>
              </a:p>
            </p:txBody>
          </p:sp>
          <p:sp>
            <p:nvSpPr>
              <p:cNvPr id="34651" name="Freeform 30"/>
              <p:cNvSpPr>
                <a:spLocks/>
              </p:cNvSpPr>
              <p:nvPr/>
            </p:nvSpPr>
            <p:spPr bwMode="auto">
              <a:xfrm>
                <a:off x="2800" y="901"/>
                <a:ext cx="139" cy="139"/>
              </a:xfrm>
              <a:custGeom>
                <a:avLst/>
                <a:gdLst>
                  <a:gd name="T0" fmla="*/ 35 w 139"/>
                  <a:gd name="T1" fmla="*/ 6 h 139"/>
                  <a:gd name="T2" fmla="*/ 40 w 139"/>
                  <a:gd name="T3" fmla="*/ 14 h 139"/>
                  <a:gd name="T4" fmla="*/ 30 w 139"/>
                  <a:gd name="T5" fmla="*/ 20 h 139"/>
                  <a:gd name="T6" fmla="*/ 30 w 139"/>
                  <a:gd name="T7" fmla="*/ 41 h 139"/>
                  <a:gd name="T8" fmla="*/ 25 w 139"/>
                  <a:gd name="T9" fmla="*/ 27 h 139"/>
                  <a:gd name="T10" fmla="*/ 5 w 139"/>
                  <a:gd name="T11" fmla="*/ 41 h 139"/>
                  <a:gd name="T12" fmla="*/ 0 w 139"/>
                  <a:gd name="T13" fmla="*/ 80 h 139"/>
                  <a:gd name="T14" fmla="*/ 13 w 139"/>
                  <a:gd name="T15" fmla="*/ 100 h 139"/>
                  <a:gd name="T16" fmla="*/ 14 w 139"/>
                  <a:gd name="T17" fmla="*/ 110 h 139"/>
                  <a:gd name="T18" fmla="*/ 15 w 139"/>
                  <a:gd name="T19" fmla="*/ 118 h 139"/>
                  <a:gd name="T20" fmla="*/ 14 w 139"/>
                  <a:gd name="T21" fmla="*/ 125 h 139"/>
                  <a:gd name="T22" fmla="*/ 12 w 139"/>
                  <a:gd name="T23" fmla="*/ 138 h 139"/>
                  <a:gd name="T24" fmla="*/ 66 w 139"/>
                  <a:gd name="T25" fmla="*/ 136 h 139"/>
                  <a:gd name="T26" fmla="*/ 137 w 139"/>
                  <a:gd name="T27" fmla="*/ 131 h 139"/>
                  <a:gd name="T28" fmla="*/ 124 w 139"/>
                  <a:gd name="T29" fmla="*/ 128 h 139"/>
                  <a:gd name="T30" fmla="*/ 117 w 139"/>
                  <a:gd name="T31" fmla="*/ 121 h 139"/>
                  <a:gd name="T32" fmla="*/ 128 w 139"/>
                  <a:gd name="T33" fmla="*/ 115 h 139"/>
                  <a:gd name="T34" fmla="*/ 128 w 139"/>
                  <a:gd name="T35" fmla="*/ 107 h 139"/>
                  <a:gd name="T36" fmla="*/ 123 w 139"/>
                  <a:gd name="T37" fmla="*/ 100 h 139"/>
                  <a:gd name="T38" fmla="*/ 128 w 139"/>
                  <a:gd name="T39" fmla="*/ 96 h 139"/>
                  <a:gd name="T40" fmla="*/ 138 w 139"/>
                  <a:gd name="T41" fmla="*/ 96 h 139"/>
                  <a:gd name="T42" fmla="*/ 136 w 139"/>
                  <a:gd name="T43" fmla="*/ 77 h 139"/>
                  <a:gd name="T44" fmla="*/ 133 w 139"/>
                  <a:gd name="T45" fmla="*/ 66 h 139"/>
                  <a:gd name="T46" fmla="*/ 128 w 139"/>
                  <a:gd name="T47" fmla="*/ 59 h 139"/>
                  <a:gd name="T48" fmla="*/ 122 w 139"/>
                  <a:gd name="T49" fmla="*/ 54 h 139"/>
                  <a:gd name="T50" fmla="*/ 113 w 139"/>
                  <a:gd name="T51" fmla="*/ 53 h 139"/>
                  <a:gd name="T52" fmla="*/ 104 w 139"/>
                  <a:gd name="T53" fmla="*/ 53 h 139"/>
                  <a:gd name="T54" fmla="*/ 95 w 139"/>
                  <a:gd name="T55" fmla="*/ 62 h 139"/>
                  <a:gd name="T56" fmla="*/ 90 w 139"/>
                  <a:gd name="T57" fmla="*/ 65 h 139"/>
                  <a:gd name="T58" fmla="*/ 86 w 139"/>
                  <a:gd name="T59" fmla="*/ 66 h 139"/>
                  <a:gd name="T60" fmla="*/ 81 w 139"/>
                  <a:gd name="T61" fmla="*/ 64 h 139"/>
                  <a:gd name="T62" fmla="*/ 80 w 139"/>
                  <a:gd name="T63" fmla="*/ 60 h 139"/>
                  <a:gd name="T64" fmla="*/ 81 w 139"/>
                  <a:gd name="T65" fmla="*/ 57 h 139"/>
                  <a:gd name="T66" fmla="*/ 85 w 139"/>
                  <a:gd name="T67" fmla="*/ 54 h 139"/>
                  <a:gd name="T68" fmla="*/ 89 w 139"/>
                  <a:gd name="T69" fmla="*/ 53 h 139"/>
                  <a:gd name="T70" fmla="*/ 93 w 139"/>
                  <a:gd name="T71" fmla="*/ 52 h 139"/>
                  <a:gd name="T72" fmla="*/ 93 w 139"/>
                  <a:gd name="T73" fmla="*/ 47 h 139"/>
                  <a:gd name="T74" fmla="*/ 103 w 139"/>
                  <a:gd name="T75" fmla="*/ 41 h 139"/>
                  <a:gd name="T76" fmla="*/ 93 w 139"/>
                  <a:gd name="T77" fmla="*/ 23 h 139"/>
                  <a:gd name="T78" fmla="*/ 93 w 139"/>
                  <a:gd name="T79" fmla="*/ 15 h 139"/>
                  <a:gd name="T80" fmla="*/ 75 w 139"/>
                  <a:gd name="T81" fmla="*/ 11 h 139"/>
                  <a:gd name="T82" fmla="*/ 50 w 139"/>
                  <a:gd name="T83" fmla="*/ 0 h 139"/>
                  <a:gd name="T84" fmla="*/ 35 w 139"/>
                  <a:gd name="T85" fmla="*/ 6 h 1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9"/>
                  <a:gd name="T130" fmla="*/ 0 h 139"/>
                  <a:gd name="T131" fmla="*/ 139 w 139"/>
                  <a:gd name="T132" fmla="*/ 139 h 1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9" h="139">
                    <a:moveTo>
                      <a:pt x="35" y="6"/>
                    </a:moveTo>
                    <a:lnTo>
                      <a:pt x="40" y="14"/>
                    </a:lnTo>
                    <a:lnTo>
                      <a:pt x="30" y="20"/>
                    </a:lnTo>
                    <a:lnTo>
                      <a:pt x="30" y="41"/>
                    </a:lnTo>
                    <a:lnTo>
                      <a:pt x="25" y="27"/>
                    </a:lnTo>
                    <a:lnTo>
                      <a:pt x="5" y="41"/>
                    </a:lnTo>
                    <a:lnTo>
                      <a:pt x="0" y="80"/>
                    </a:lnTo>
                    <a:lnTo>
                      <a:pt x="13" y="100"/>
                    </a:lnTo>
                    <a:lnTo>
                      <a:pt x="14" y="110"/>
                    </a:lnTo>
                    <a:lnTo>
                      <a:pt x="15" y="118"/>
                    </a:lnTo>
                    <a:lnTo>
                      <a:pt x="14" y="125"/>
                    </a:lnTo>
                    <a:lnTo>
                      <a:pt x="12" y="138"/>
                    </a:lnTo>
                    <a:lnTo>
                      <a:pt x="66" y="136"/>
                    </a:lnTo>
                    <a:lnTo>
                      <a:pt x="137" y="131"/>
                    </a:lnTo>
                    <a:lnTo>
                      <a:pt x="124" y="128"/>
                    </a:lnTo>
                    <a:lnTo>
                      <a:pt x="117" y="121"/>
                    </a:lnTo>
                    <a:lnTo>
                      <a:pt x="128" y="115"/>
                    </a:lnTo>
                    <a:lnTo>
                      <a:pt x="128" y="107"/>
                    </a:lnTo>
                    <a:lnTo>
                      <a:pt x="123" y="100"/>
                    </a:lnTo>
                    <a:lnTo>
                      <a:pt x="128" y="96"/>
                    </a:lnTo>
                    <a:lnTo>
                      <a:pt x="138" y="96"/>
                    </a:lnTo>
                    <a:lnTo>
                      <a:pt x="136" y="77"/>
                    </a:lnTo>
                    <a:lnTo>
                      <a:pt x="133" y="66"/>
                    </a:lnTo>
                    <a:lnTo>
                      <a:pt x="128" y="59"/>
                    </a:lnTo>
                    <a:lnTo>
                      <a:pt x="122" y="54"/>
                    </a:lnTo>
                    <a:lnTo>
                      <a:pt x="113" y="53"/>
                    </a:lnTo>
                    <a:lnTo>
                      <a:pt x="104" y="53"/>
                    </a:lnTo>
                    <a:lnTo>
                      <a:pt x="95" y="62"/>
                    </a:lnTo>
                    <a:lnTo>
                      <a:pt x="90" y="65"/>
                    </a:lnTo>
                    <a:lnTo>
                      <a:pt x="86" y="66"/>
                    </a:lnTo>
                    <a:lnTo>
                      <a:pt x="81" y="64"/>
                    </a:lnTo>
                    <a:lnTo>
                      <a:pt x="80" y="60"/>
                    </a:lnTo>
                    <a:lnTo>
                      <a:pt x="81" y="57"/>
                    </a:lnTo>
                    <a:lnTo>
                      <a:pt x="85" y="54"/>
                    </a:lnTo>
                    <a:lnTo>
                      <a:pt x="89" y="53"/>
                    </a:lnTo>
                    <a:lnTo>
                      <a:pt x="93" y="52"/>
                    </a:lnTo>
                    <a:lnTo>
                      <a:pt x="93" y="47"/>
                    </a:lnTo>
                    <a:lnTo>
                      <a:pt x="103" y="41"/>
                    </a:lnTo>
                    <a:lnTo>
                      <a:pt x="93" y="23"/>
                    </a:lnTo>
                    <a:lnTo>
                      <a:pt x="93" y="15"/>
                    </a:lnTo>
                    <a:lnTo>
                      <a:pt x="75" y="11"/>
                    </a:lnTo>
                    <a:lnTo>
                      <a:pt x="50" y="0"/>
                    </a:lnTo>
                    <a:lnTo>
                      <a:pt x="35" y="6"/>
                    </a:lnTo>
                  </a:path>
                </a:pathLst>
              </a:custGeom>
              <a:solidFill>
                <a:srgbClr val="9F3F00"/>
              </a:solidFill>
              <a:ln w="12700" cap="rnd">
                <a:solidFill>
                  <a:srgbClr val="000000"/>
                </a:solidFill>
                <a:round/>
                <a:headEnd/>
                <a:tailEnd/>
              </a:ln>
            </p:spPr>
            <p:txBody>
              <a:bodyPr/>
              <a:lstStyle/>
              <a:p>
                <a:endParaRPr lang="en-US"/>
              </a:p>
            </p:txBody>
          </p:sp>
          <p:sp>
            <p:nvSpPr>
              <p:cNvPr id="34652" name="Freeform 31"/>
              <p:cNvSpPr>
                <a:spLocks/>
              </p:cNvSpPr>
              <p:nvPr/>
            </p:nvSpPr>
            <p:spPr bwMode="auto">
              <a:xfrm>
                <a:off x="2650" y="1025"/>
                <a:ext cx="151" cy="183"/>
              </a:xfrm>
              <a:custGeom>
                <a:avLst/>
                <a:gdLst>
                  <a:gd name="T0" fmla="*/ 28 w 151"/>
                  <a:gd name="T1" fmla="*/ 10 h 183"/>
                  <a:gd name="T2" fmla="*/ 114 w 151"/>
                  <a:gd name="T3" fmla="*/ 0 h 183"/>
                  <a:gd name="T4" fmla="*/ 127 w 151"/>
                  <a:gd name="T5" fmla="*/ 22 h 183"/>
                  <a:gd name="T6" fmla="*/ 145 w 151"/>
                  <a:gd name="T7" fmla="*/ 115 h 183"/>
                  <a:gd name="T8" fmla="*/ 150 w 151"/>
                  <a:gd name="T9" fmla="*/ 128 h 183"/>
                  <a:gd name="T10" fmla="*/ 136 w 151"/>
                  <a:gd name="T11" fmla="*/ 153 h 183"/>
                  <a:gd name="T12" fmla="*/ 136 w 151"/>
                  <a:gd name="T13" fmla="*/ 170 h 183"/>
                  <a:gd name="T14" fmla="*/ 121 w 151"/>
                  <a:gd name="T15" fmla="*/ 168 h 183"/>
                  <a:gd name="T16" fmla="*/ 122 w 151"/>
                  <a:gd name="T17" fmla="*/ 182 h 183"/>
                  <a:gd name="T18" fmla="*/ 105 w 151"/>
                  <a:gd name="T19" fmla="*/ 176 h 183"/>
                  <a:gd name="T20" fmla="*/ 97 w 151"/>
                  <a:gd name="T21" fmla="*/ 178 h 183"/>
                  <a:gd name="T22" fmla="*/ 85 w 151"/>
                  <a:gd name="T23" fmla="*/ 177 h 183"/>
                  <a:gd name="T24" fmla="*/ 76 w 151"/>
                  <a:gd name="T25" fmla="*/ 155 h 183"/>
                  <a:gd name="T26" fmla="*/ 58 w 151"/>
                  <a:gd name="T27" fmla="*/ 148 h 183"/>
                  <a:gd name="T28" fmla="*/ 58 w 151"/>
                  <a:gd name="T29" fmla="*/ 125 h 183"/>
                  <a:gd name="T30" fmla="*/ 41 w 151"/>
                  <a:gd name="T31" fmla="*/ 128 h 183"/>
                  <a:gd name="T32" fmla="*/ 31 w 151"/>
                  <a:gd name="T33" fmla="*/ 111 h 183"/>
                  <a:gd name="T34" fmla="*/ 0 w 151"/>
                  <a:gd name="T35" fmla="*/ 91 h 183"/>
                  <a:gd name="T36" fmla="*/ 23 w 151"/>
                  <a:gd name="T37" fmla="*/ 59 h 183"/>
                  <a:gd name="T38" fmla="*/ 16 w 151"/>
                  <a:gd name="T39" fmla="*/ 45 h 183"/>
                  <a:gd name="T40" fmla="*/ 39 w 151"/>
                  <a:gd name="T41" fmla="*/ 42 h 183"/>
                  <a:gd name="T42" fmla="*/ 41 w 151"/>
                  <a:gd name="T43" fmla="*/ 21 h 183"/>
                  <a:gd name="T44" fmla="*/ 28 w 151"/>
                  <a:gd name="T45" fmla="*/ 10 h 1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1"/>
                  <a:gd name="T70" fmla="*/ 0 h 183"/>
                  <a:gd name="T71" fmla="*/ 151 w 151"/>
                  <a:gd name="T72" fmla="*/ 183 h 1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1" h="183">
                    <a:moveTo>
                      <a:pt x="28" y="10"/>
                    </a:moveTo>
                    <a:lnTo>
                      <a:pt x="114" y="0"/>
                    </a:lnTo>
                    <a:lnTo>
                      <a:pt x="127" y="22"/>
                    </a:lnTo>
                    <a:lnTo>
                      <a:pt x="145" y="115"/>
                    </a:lnTo>
                    <a:lnTo>
                      <a:pt x="150" y="128"/>
                    </a:lnTo>
                    <a:lnTo>
                      <a:pt x="136" y="153"/>
                    </a:lnTo>
                    <a:lnTo>
                      <a:pt x="136" y="170"/>
                    </a:lnTo>
                    <a:lnTo>
                      <a:pt x="121" y="168"/>
                    </a:lnTo>
                    <a:lnTo>
                      <a:pt x="122" y="182"/>
                    </a:lnTo>
                    <a:lnTo>
                      <a:pt x="105" y="176"/>
                    </a:lnTo>
                    <a:lnTo>
                      <a:pt x="97" y="178"/>
                    </a:lnTo>
                    <a:lnTo>
                      <a:pt x="85" y="177"/>
                    </a:lnTo>
                    <a:lnTo>
                      <a:pt x="76" y="155"/>
                    </a:lnTo>
                    <a:lnTo>
                      <a:pt x="58" y="148"/>
                    </a:lnTo>
                    <a:lnTo>
                      <a:pt x="58" y="125"/>
                    </a:lnTo>
                    <a:lnTo>
                      <a:pt x="41" y="128"/>
                    </a:lnTo>
                    <a:lnTo>
                      <a:pt x="31" y="111"/>
                    </a:lnTo>
                    <a:lnTo>
                      <a:pt x="0" y="91"/>
                    </a:lnTo>
                    <a:lnTo>
                      <a:pt x="23" y="59"/>
                    </a:lnTo>
                    <a:lnTo>
                      <a:pt x="16" y="45"/>
                    </a:lnTo>
                    <a:lnTo>
                      <a:pt x="39" y="42"/>
                    </a:lnTo>
                    <a:lnTo>
                      <a:pt x="41" y="21"/>
                    </a:lnTo>
                    <a:lnTo>
                      <a:pt x="28" y="10"/>
                    </a:lnTo>
                  </a:path>
                </a:pathLst>
              </a:custGeom>
              <a:solidFill>
                <a:srgbClr val="7F5F3F"/>
              </a:solidFill>
              <a:ln w="12700" cap="rnd">
                <a:solidFill>
                  <a:srgbClr val="000000"/>
                </a:solidFill>
                <a:round/>
                <a:headEnd/>
                <a:tailEnd/>
              </a:ln>
            </p:spPr>
            <p:txBody>
              <a:bodyPr/>
              <a:lstStyle/>
              <a:p>
                <a:endParaRPr lang="en-US"/>
              </a:p>
            </p:txBody>
          </p:sp>
          <p:sp>
            <p:nvSpPr>
              <p:cNvPr id="34653" name="Freeform 32"/>
              <p:cNvSpPr>
                <a:spLocks/>
              </p:cNvSpPr>
              <p:nvPr/>
            </p:nvSpPr>
            <p:spPr bwMode="auto">
              <a:xfrm>
                <a:off x="2518" y="1098"/>
                <a:ext cx="238" cy="148"/>
              </a:xfrm>
              <a:custGeom>
                <a:avLst/>
                <a:gdLst>
                  <a:gd name="T0" fmla="*/ 0 w 238"/>
                  <a:gd name="T1" fmla="*/ 5 h 148"/>
                  <a:gd name="T2" fmla="*/ 104 w 238"/>
                  <a:gd name="T3" fmla="*/ 0 h 148"/>
                  <a:gd name="T4" fmla="*/ 126 w 238"/>
                  <a:gd name="T5" fmla="*/ 0 h 148"/>
                  <a:gd name="T6" fmla="*/ 142 w 238"/>
                  <a:gd name="T7" fmla="*/ 4 h 148"/>
                  <a:gd name="T8" fmla="*/ 133 w 238"/>
                  <a:gd name="T9" fmla="*/ 17 h 148"/>
                  <a:gd name="T10" fmla="*/ 164 w 238"/>
                  <a:gd name="T11" fmla="*/ 38 h 148"/>
                  <a:gd name="T12" fmla="*/ 173 w 238"/>
                  <a:gd name="T13" fmla="*/ 55 h 148"/>
                  <a:gd name="T14" fmla="*/ 191 w 238"/>
                  <a:gd name="T15" fmla="*/ 51 h 148"/>
                  <a:gd name="T16" fmla="*/ 191 w 238"/>
                  <a:gd name="T17" fmla="*/ 76 h 148"/>
                  <a:gd name="T18" fmla="*/ 209 w 238"/>
                  <a:gd name="T19" fmla="*/ 83 h 148"/>
                  <a:gd name="T20" fmla="*/ 217 w 238"/>
                  <a:gd name="T21" fmla="*/ 105 h 148"/>
                  <a:gd name="T22" fmla="*/ 230 w 238"/>
                  <a:gd name="T23" fmla="*/ 107 h 148"/>
                  <a:gd name="T24" fmla="*/ 237 w 238"/>
                  <a:gd name="T25" fmla="*/ 116 h 148"/>
                  <a:gd name="T26" fmla="*/ 221 w 238"/>
                  <a:gd name="T27" fmla="*/ 129 h 148"/>
                  <a:gd name="T28" fmla="*/ 216 w 238"/>
                  <a:gd name="T29" fmla="*/ 143 h 148"/>
                  <a:gd name="T30" fmla="*/ 193 w 238"/>
                  <a:gd name="T31" fmla="*/ 147 h 148"/>
                  <a:gd name="T32" fmla="*/ 199 w 238"/>
                  <a:gd name="T33" fmla="*/ 131 h 148"/>
                  <a:gd name="T34" fmla="*/ 110 w 238"/>
                  <a:gd name="T35" fmla="*/ 137 h 148"/>
                  <a:gd name="T36" fmla="*/ 46 w 238"/>
                  <a:gd name="T37" fmla="*/ 143 h 148"/>
                  <a:gd name="T38" fmla="*/ 43 w 238"/>
                  <a:gd name="T39" fmla="*/ 127 h 148"/>
                  <a:gd name="T40" fmla="*/ 38 w 238"/>
                  <a:gd name="T41" fmla="*/ 80 h 148"/>
                  <a:gd name="T42" fmla="*/ 37 w 238"/>
                  <a:gd name="T43" fmla="*/ 54 h 148"/>
                  <a:gd name="T44" fmla="*/ 16 w 238"/>
                  <a:gd name="T45" fmla="*/ 43 h 148"/>
                  <a:gd name="T46" fmla="*/ 24 w 238"/>
                  <a:gd name="T47" fmla="*/ 32 h 148"/>
                  <a:gd name="T48" fmla="*/ 14 w 238"/>
                  <a:gd name="T49" fmla="*/ 26 h 148"/>
                  <a:gd name="T50" fmla="*/ 0 w 238"/>
                  <a:gd name="T51" fmla="*/ 5 h 1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38"/>
                  <a:gd name="T79" fmla="*/ 0 h 148"/>
                  <a:gd name="T80" fmla="*/ 238 w 238"/>
                  <a:gd name="T81" fmla="*/ 148 h 14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38" h="148">
                    <a:moveTo>
                      <a:pt x="0" y="5"/>
                    </a:moveTo>
                    <a:lnTo>
                      <a:pt x="104" y="0"/>
                    </a:lnTo>
                    <a:lnTo>
                      <a:pt x="126" y="0"/>
                    </a:lnTo>
                    <a:lnTo>
                      <a:pt x="142" y="4"/>
                    </a:lnTo>
                    <a:lnTo>
                      <a:pt x="133" y="17"/>
                    </a:lnTo>
                    <a:lnTo>
                      <a:pt x="164" y="38"/>
                    </a:lnTo>
                    <a:lnTo>
                      <a:pt x="173" y="55"/>
                    </a:lnTo>
                    <a:lnTo>
                      <a:pt x="191" y="51"/>
                    </a:lnTo>
                    <a:lnTo>
                      <a:pt x="191" y="76"/>
                    </a:lnTo>
                    <a:lnTo>
                      <a:pt x="209" y="83"/>
                    </a:lnTo>
                    <a:lnTo>
                      <a:pt x="217" y="105"/>
                    </a:lnTo>
                    <a:lnTo>
                      <a:pt x="230" y="107"/>
                    </a:lnTo>
                    <a:lnTo>
                      <a:pt x="237" y="116"/>
                    </a:lnTo>
                    <a:lnTo>
                      <a:pt x="221" y="129"/>
                    </a:lnTo>
                    <a:lnTo>
                      <a:pt x="216" y="143"/>
                    </a:lnTo>
                    <a:lnTo>
                      <a:pt x="193" y="147"/>
                    </a:lnTo>
                    <a:lnTo>
                      <a:pt x="199" y="131"/>
                    </a:lnTo>
                    <a:lnTo>
                      <a:pt x="110" y="137"/>
                    </a:lnTo>
                    <a:lnTo>
                      <a:pt x="46" y="143"/>
                    </a:lnTo>
                    <a:lnTo>
                      <a:pt x="43" y="127"/>
                    </a:lnTo>
                    <a:lnTo>
                      <a:pt x="38" y="80"/>
                    </a:lnTo>
                    <a:lnTo>
                      <a:pt x="37" y="54"/>
                    </a:lnTo>
                    <a:lnTo>
                      <a:pt x="16" y="43"/>
                    </a:lnTo>
                    <a:lnTo>
                      <a:pt x="24" y="32"/>
                    </a:lnTo>
                    <a:lnTo>
                      <a:pt x="14" y="26"/>
                    </a:lnTo>
                    <a:lnTo>
                      <a:pt x="0" y="5"/>
                    </a:lnTo>
                  </a:path>
                </a:pathLst>
              </a:custGeom>
              <a:solidFill>
                <a:srgbClr val="00FFFF"/>
              </a:solidFill>
              <a:ln w="12700" cap="rnd">
                <a:solidFill>
                  <a:srgbClr val="000000"/>
                </a:solidFill>
                <a:round/>
                <a:headEnd/>
                <a:tailEnd/>
              </a:ln>
            </p:spPr>
            <p:txBody>
              <a:bodyPr/>
              <a:lstStyle/>
              <a:p>
                <a:endParaRPr lang="en-US"/>
              </a:p>
            </p:txBody>
          </p:sp>
          <p:sp>
            <p:nvSpPr>
              <p:cNvPr id="34654" name="Freeform 33"/>
              <p:cNvSpPr>
                <a:spLocks/>
              </p:cNvSpPr>
              <p:nvPr/>
            </p:nvSpPr>
            <p:spPr bwMode="auto">
              <a:xfrm>
                <a:off x="2777" y="1037"/>
                <a:ext cx="117" cy="142"/>
              </a:xfrm>
              <a:custGeom>
                <a:avLst/>
                <a:gdLst>
                  <a:gd name="T0" fmla="*/ 0 w 117"/>
                  <a:gd name="T1" fmla="*/ 10 h 142"/>
                  <a:gd name="T2" fmla="*/ 14 w 117"/>
                  <a:gd name="T3" fmla="*/ 15 h 142"/>
                  <a:gd name="T4" fmla="*/ 26 w 117"/>
                  <a:gd name="T5" fmla="*/ 14 h 142"/>
                  <a:gd name="T6" fmla="*/ 31 w 117"/>
                  <a:gd name="T7" fmla="*/ 11 h 142"/>
                  <a:gd name="T8" fmla="*/ 34 w 117"/>
                  <a:gd name="T9" fmla="*/ 3 h 142"/>
                  <a:gd name="T10" fmla="*/ 90 w 117"/>
                  <a:gd name="T11" fmla="*/ 0 h 142"/>
                  <a:gd name="T12" fmla="*/ 116 w 117"/>
                  <a:gd name="T13" fmla="*/ 100 h 142"/>
                  <a:gd name="T14" fmla="*/ 114 w 117"/>
                  <a:gd name="T15" fmla="*/ 99 h 142"/>
                  <a:gd name="T16" fmla="*/ 95 w 117"/>
                  <a:gd name="T17" fmla="*/ 104 h 142"/>
                  <a:gd name="T18" fmla="*/ 81 w 117"/>
                  <a:gd name="T19" fmla="*/ 131 h 142"/>
                  <a:gd name="T20" fmla="*/ 61 w 117"/>
                  <a:gd name="T21" fmla="*/ 127 h 142"/>
                  <a:gd name="T22" fmla="*/ 38 w 117"/>
                  <a:gd name="T23" fmla="*/ 137 h 142"/>
                  <a:gd name="T24" fmla="*/ 8 w 117"/>
                  <a:gd name="T25" fmla="*/ 141 h 142"/>
                  <a:gd name="T26" fmla="*/ 21 w 117"/>
                  <a:gd name="T27" fmla="*/ 115 h 142"/>
                  <a:gd name="T28" fmla="*/ 15 w 117"/>
                  <a:gd name="T29" fmla="*/ 100 h 142"/>
                  <a:gd name="T30" fmla="*/ 0 w 117"/>
                  <a:gd name="T31" fmla="*/ 10 h 14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7"/>
                  <a:gd name="T49" fmla="*/ 0 h 142"/>
                  <a:gd name="T50" fmla="*/ 117 w 117"/>
                  <a:gd name="T51" fmla="*/ 142 h 14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7" h="142">
                    <a:moveTo>
                      <a:pt x="0" y="10"/>
                    </a:moveTo>
                    <a:lnTo>
                      <a:pt x="14" y="15"/>
                    </a:lnTo>
                    <a:lnTo>
                      <a:pt x="26" y="14"/>
                    </a:lnTo>
                    <a:lnTo>
                      <a:pt x="31" y="11"/>
                    </a:lnTo>
                    <a:lnTo>
                      <a:pt x="34" y="3"/>
                    </a:lnTo>
                    <a:lnTo>
                      <a:pt x="90" y="0"/>
                    </a:lnTo>
                    <a:lnTo>
                      <a:pt x="116" y="100"/>
                    </a:lnTo>
                    <a:lnTo>
                      <a:pt x="114" y="99"/>
                    </a:lnTo>
                    <a:lnTo>
                      <a:pt x="95" y="104"/>
                    </a:lnTo>
                    <a:lnTo>
                      <a:pt x="81" y="131"/>
                    </a:lnTo>
                    <a:lnTo>
                      <a:pt x="61" y="127"/>
                    </a:lnTo>
                    <a:lnTo>
                      <a:pt x="38" y="137"/>
                    </a:lnTo>
                    <a:lnTo>
                      <a:pt x="8" y="141"/>
                    </a:lnTo>
                    <a:lnTo>
                      <a:pt x="21" y="115"/>
                    </a:lnTo>
                    <a:lnTo>
                      <a:pt x="15" y="100"/>
                    </a:lnTo>
                    <a:lnTo>
                      <a:pt x="0" y="10"/>
                    </a:lnTo>
                  </a:path>
                </a:pathLst>
              </a:custGeom>
              <a:solidFill>
                <a:srgbClr val="007F9F"/>
              </a:solidFill>
              <a:ln w="12700" cap="rnd">
                <a:solidFill>
                  <a:srgbClr val="000000"/>
                </a:solidFill>
                <a:round/>
                <a:headEnd/>
                <a:tailEnd/>
              </a:ln>
            </p:spPr>
            <p:txBody>
              <a:bodyPr/>
              <a:lstStyle/>
              <a:p>
                <a:endParaRPr lang="en-US"/>
              </a:p>
            </p:txBody>
          </p:sp>
          <p:sp>
            <p:nvSpPr>
              <p:cNvPr id="34655" name="Freeform 34"/>
              <p:cNvSpPr>
                <a:spLocks/>
              </p:cNvSpPr>
              <p:nvPr/>
            </p:nvSpPr>
            <p:spPr bwMode="auto">
              <a:xfrm>
                <a:off x="2866" y="1009"/>
                <a:ext cx="151" cy="128"/>
              </a:xfrm>
              <a:custGeom>
                <a:avLst/>
                <a:gdLst>
                  <a:gd name="T0" fmla="*/ 0 w 151"/>
                  <a:gd name="T1" fmla="*/ 29 h 128"/>
                  <a:gd name="T2" fmla="*/ 68 w 151"/>
                  <a:gd name="T3" fmla="*/ 24 h 128"/>
                  <a:gd name="T4" fmla="*/ 82 w 151"/>
                  <a:gd name="T5" fmla="*/ 26 h 128"/>
                  <a:gd name="T6" fmla="*/ 114 w 151"/>
                  <a:gd name="T7" fmla="*/ 15 h 128"/>
                  <a:gd name="T8" fmla="*/ 121 w 151"/>
                  <a:gd name="T9" fmla="*/ 5 h 128"/>
                  <a:gd name="T10" fmla="*/ 140 w 151"/>
                  <a:gd name="T11" fmla="*/ 0 h 128"/>
                  <a:gd name="T12" fmla="*/ 150 w 151"/>
                  <a:gd name="T13" fmla="*/ 48 h 128"/>
                  <a:gd name="T14" fmla="*/ 142 w 151"/>
                  <a:gd name="T15" fmla="*/ 53 h 128"/>
                  <a:gd name="T16" fmla="*/ 144 w 151"/>
                  <a:gd name="T17" fmla="*/ 87 h 128"/>
                  <a:gd name="T18" fmla="*/ 129 w 151"/>
                  <a:gd name="T19" fmla="*/ 89 h 128"/>
                  <a:gd name="T20" fmla="*/ 121 w 151"/>
                  <a:gd name="T21" fmla="*/ 108 h 128"/>
                  <a:gd name="T22" fmla="*/ 109 w 151"/>
                  <a:gd name="T23" fmla="*/ 106 h 128"/>
                  <a:gd name="T24" fmla="*/ 105 w 151"/>
                  <a:gd name="T25" fmla="*/ 127 h 128"/>
                  <a:gd name="T26" fmla="*/ 88 w 151"/>
                  <a:gd name="T27" fmla="*/ 118 h 128"/>
                  <a:gd name="T28" fmla="*/ 55 w 151"/>
                  <a:gd name="T29" fmla="*/ 124 h 128"/>
                  <a:gd name="T30" fmla="*/ 41 w 151"/>
                  <a:gd name="T31" fmla="*/ 116 h 128"/>
                  <a:gd name="T32" fmla="*/ 22 w 151"/>
                  <a:gd name="T33" fmla="*/ 115 h 128"/>
                  <a:gd name="T34" fmla="*/ 12 w 151"/>
                  <a:gd name="T35" fmla="*/ 79 h 128"/>
                  <a:gd name="T36" fmla="*/ 0 w 151"/>
                  <a:gd name="T37" fmla="*/ 29 h 1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
                  <a:gd name="T58" fmla="*/ 0 h 128"/>
                  <a:gd name="T59" fmla="*/ 151 w 151"/>
                  <a:gd name="T60" fmla="*/ 128 h 1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 h="128">
                    <a:moveTo>
                      <a:pt x="0" y="29"/>
                    </a:moveTo>
                    <a:lnTo>
                      <a:pt x="68" y="24"/>
                    </a:lnTo>
                    <a:lnTo>
                      <a:pt x="82" y="26"/>
                    </a:lnTo>
                    <a:lnTo>
                      <a:pt x="114" y="15"/>
                    </a:lnTo>
                    <a:lnTo>
                      <a:pt x="121" y="5"/>
                    </a:lnTo>
                    <a:lnTo>
                      <a:pt x="140" y="0"/>
                    </a:lnTo>
                    <a:lnTo>
                      <a:pt x="150" y="48"/>
                    </a:lnTo>
                    <a:lnTo>
                      <a:pt x="142" y="53"/>
                    </a:lnTo>
                    <a:lnTo>
                      <a:pt x="144" y="87"/>
                    </a:lnTo>
                    <a:lnTo>
                      <a:pt x="129" y="89"/>
                    </a:lnTo>
                    <a:lnTo>
                      <a:pt x="121" y="108"/>
                    </a:lnTo>
                    <a:lnTo>
                      <a:pt x="109" y="106"/>
                    </a:lnTo>
                    <a:lnTo>
                      <a:pt x="105" y="127"/>
                    </a:lnTo>
                    <a:lnTo>
                      <a:pt x="88" y="118"/>
                    </a:lnTo>
                    <a:lnTo>
                      <a:pt x="55" y="124"/>
                    </a:lnTo>
                    <a:lnTo>
                      <a:pt x="41" y="116"/>
                    </a:lnTo>
                    <a:lnTo>
                      <a:pt x="22" y="115"/>
                    </a:lnTo>
                    <a:lnTo>
                      <a:pt x="12" y="79"/>
                    </a:lnTo>
                    <a:lnTo>
                      <a:pt x="0" y="29"/>
                    </a:lnTo>
                  </a:path>
                </a:pathLst>
              </a:custGeom>
              <a:solidFill>
                <a:srgbClr val="FF9F7F"/>
              </a:solidFill>
              <a:ln w="12700" cap="rnd">
                <a:solidFill>
                  <a:srgbClr val="000000"/>
                </a:solidFill>
                <a:round/>
                <a:headEnd/>
                <a:tailEnd/>
              </a:ln>
            </p:spPr>
            <p:txBody>
              <a:bodyPr/>
              <a:lstStyle/>
              <a:p>
                <a:endParaRPr lang="en-US"/>
              </a:p>
            </p:txBody>
          </p:sp>
          <p:sp>
            <p:nvSpPr>
              <p:cNvPr id="34656" name="Freeform 35"/>
              <p:cNvSpPr>
                <a:spLocks/>
              </p:cNvSpPr>
              <p:nvPr/>
            </p:nvSpPr>
            <p:spPr bwMode="auto">
              <a:xfrm>
                <a:off x="2734" y="1125"/>
                <a:ext cx="265" cy="108"/>
              </a:xfrm>
              <a:custGeom>
                <a:avLst/>
                <a:gdLst>
                  <a:gd name="T0" fmla="*/ 0 w 265"/>
                  <a:gd name="T1" fmla="*/ 107 h 108"/>
                  <a:gd name="T2" fmla="*/ 64 w 265"/>
                  <a:gd name="T3" fmla="*/ 100 h 108"/>
                  <a:gd name="T4" fmla="*/ 64 w 265"/>
                  <a:gd name="T5" fmla="*/ 96 h 108"/>
                  <a:gd name="T6" fmla="*/ 219 w 265"/>
                  <a:gd name="T7" fmla="*/ 80 h 108"/>
                  <a:gd name="T8" fmla="*/ 222 w 265"/>
                  <a:gd name="T9" fmla="*/ 72 h 108"/>
                  <a:gd name="T10" fmla="*/ 245 w 265"/>
                  <a:gd name="T11" fmla="*/ 66 h 108"/>
                  <a:gd name="T12" fmla="*/ 247 w 265"/>
                  <a:gd name="T13" fmla="*/ 57 h 108"/>
                  <a:gd name="T14" fmla="*/ 257 w 265"/>
                  <a:gd name="T15" fmla="*/ 54 h 108"/>
                  <a:gd name="T16" fmla="*/ 264 w 265"/>
                  <a:gd name="T17" fmla="*/ 42 h 108"/>
                  <a:gd name="T18" fmla="*/ 243 w 265"/>
                  <a:gd name="T19" fmla="*/ 29 h 108"/>
                  <a:gd name="T20" fmla="*/ 239 w 265"/>
                  <a:gd name="T21" fmla="*/ 12 h 108"/>
                  <a:gd name="T22" fmla="*/ 222 w 265"/>
                  <a:gd name="T23" fmla="*/ 3 h 108"/>
                  <a:gd name="T24" fmla="*/ 187 w 265"/>
                  <a:gd name="T25" fmla="*/ 8 h 108"/>
                  <a:gd name="T26" fmla="*/ 171 w 265"/>
                  <a:gd name="T27" fmla="*/ 0 h 108"/>
                  <a:gd name="T28" fmla="*/ 156 w 265"/>
                  <a:gd name="T29" fmla="*/ 0 h 108"/>
                  <a:gd name="T30" fmla="*/ 159 w 265"/>
                  <a:gd name="T31" fmla="*/ 12 h 108"/>
                  <a:gd name="T32" fmla="*/ 138 w 265"/>
                  <a:gd name="T33" fmla="*/ 18 h 108"/>
                  <a:gd name="T34" fmla="*/ 123 w 265"/>
                  <a:gd name="T35" fmla="*/ 45 h 108"/>
                  <a:gd name="T36" fmla="*/ 104 w 265"/>
                  <a:gd name="T37" fmla="*/ 40 h 108"/>
                  <a:gd name="T38" fmla="*/ 80 w 265"/>
                  <a:gd name="T39" fmla="*/ 50 h 108"/>
                  <a:gd name="T40" fmla="*/ 51 w 265"/>
                  <a:gd name="T41" fmla="*/ 54 h 108"/>
                  <a:gd name="T42" fmla="*/ 51 w 265"/>
                  <a:gd name="T43" fmla="*/ 69 h 108"/>
                  <a:gd name="T44" fmla="*/ 36 w 265"/>
                  <a:gd name="T45" fmla="*/ 69 h 108"/>
                  <a:gd name="T46" fmla="*/ 36 w 265"/>
                  <a:gd name="T47" fmla="*/ 82 h 108"/>
                  <a:gd name="T48" fmla="*/ 21 w 265"/>
                  <a:gd name="T49" fmla="*/ 77 h 108"/>
                  <a:gd name="T50" fmla="*/ 12 w 265"/>
                  <a:gd name="T51" fmla="*/ 79 h 108"/>
                  <a:gd name="T52" fmla="*/ 19 w 265"/>
                  <a:gd name="T53" fmla="*/ 88 h 108"/>
                  <a:gd name="T54" fmla="*/ 3 w 265"/>
                  <a:gd name="T55" fmla="*/ 100 h 108"/>
                  <a:gd name="T56" fmla="*/ 0 w 265"/>
                  <a:gd name="T57" fmla="*/ 107 h 1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65"/>
                  <a:gd name="T88" fmla="*/ 0 h 108"/>
                  <a:gd name="T89" fmla="*/ 265 w 265"/>
                  <a:gd name="T90" fmla="*/ 108 h 10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65" h="108">
                    <a:moveTo>
                      <a:pt x="0" y="107"/>
                    </a:moveTo>
                    <a:lnTo>
                      <a:pt x="64" y="100"/>
                    </a:lnTo>
                    <a:lnTo>
                      <a:pt x="64" y="96"/>
                    </a:lnTo>
                    <a:lnTo>
                      <a:pt x="219" y="80"/>
                    </a:lnTo>
                    <a:lnTo>
                      <a:pt x="222" y="72"/>
                    </a:lnTo>
                    <a:lnTo>
                      <a:pt x="245" y="66"/>
                    </a:lnTo>
                    <a:lnTo>
                      <a:pt x="247" y="57"/>
                    </a:lnTo>
                    <a:lnTo>
                      <a:pt x="257" y="54"/>
                    </a:lnTo>
                    <a:lnTo>
                      <a:pt x="264" y="42"/>
                    </a:lnTo>
                    <a:lnTo>
                      <a:pt x="243" y="29"/>
                    </a:lnTo>
                    <a:lnTo>
                      <a:pt x="239" y="12"/>
                    </a:lnTo>
                    <a:lnTo>
                      <a:pt x="222" y="3"/>
                    </a:lnTo>
                    <a:lnTo>
                      <a:pt x="187" y="8"/>
                    </a:lnTo>
                    <a:lnTo>
                      <a:pt x="171" y="0"/>
                    </a:lnTo>
                    <a:lnTo>
                      <a:pt x="156" y="0"/>
                    </a:lnTo>
                    <a:lnTo>
                      <a:pt x="159" y="12"/>
                    </a:lnTo>
                    <a:lnTo>
                      <a:pt x="138" y="18"/>
                    </a:lnTo>
                    <a:lnTo>
                      <a:pt x="123" y="45"/>
                    </a:lnTo>
                    <a:lnTo>
                      <a:pt x="104" y="40"/>
                    </a:lnTo>
                    <a:lnTo>
                      <a:pt x="80" y="50"/>
                    </a:lnTo>
                    <a:lnTo>
                      <a:pt x="51" y="54"/>
                    </a:lnTo>
                    <a:lnTo>
                      <a:pt x="51" y="69"/>
                    </a:lnTo>
                    <a:lnTo>
                      <a:pt x="36" y="69"/>
                    </a:lnTo>
                    <a:lnTo>
                      <a:pt x="36" y="82"/>
                    </a:lnTo>
                    <a:lnTo>
                      <a:pt x="21" y="77"/>
                    </a:lnTo>
                    <a:lnTo>
                      <a:pt x="12" y="79"/>
                    </a:lnTo>
                    <a:lnTo>
                      <a:pt x="19" y="88"/>
                    </a:lnTo>
                    <a:lnTo>
                      <a:pt x="3" y="100"/>
                    </a:lnTo>
                    <a:lnTo>
                      <a:pt x="0" y="107"/>
                    </a:lnTo>
                  </a:path>
                </a:pathLst>
              </a:custGeom>
              <a:solidFill>
                <a:srgbClr val="008000"/>
              </a:solidFill>
              <a:ln w="12700" cap="rnd">
                <a:solidFill>
                  <a:srgbClr val="000000"/>
                </a:solidFill>
                <a:round/>
                <a:headEnd/>
                <a:tailEnd/>
              </a:ln>
            </p:spPr>
            <p:txBody>
              <a:bodyPr/>
              <a:lstStyle/>
              <a:p>
                <a:endParaRPr lang="en-US"/>
              </a:p>
            </p:txBody>
          </p:sp>
          <p:sp>
            <p:nvSpPr>
              <p:cNvPr id="34657" name="Freeform 36"/>
              <p:cNvSpPr>
                <a:spLocks/>
              </p:cNvSpPr>
              <p:nvPr/>
            </p:nvSpPr>
            <p:spPr bwMode="auto">
              <a:xfrm>
                <a:off x="2717" y="1194"/>
                <a:ext cx="303" cy="82"/>
              </a:xfrm>
              <a:custGeom>
                <a:avLst/>
                <a:gdLst>
                  <a:gd name="T0" fmla="*/ 18 w 303"/>
                  <a:gd name="T1" fmla="*/ 37 h 82"/>
                  <a:gd name="T2" fmla="*/ 18 w 303"/>
                  <a:gd name="T3" fmla="*/ 38 h 82"/>
                  <a:gd name="T4" fmla="*/ 13 w 303"/>
                  <a:gd name="T5" fmla="*/ 46 h 82"/>
                  <a:gd name="T6" fmla="*/ 19 w 303"/>
                  <a:gd name="T7" fmla="*/ 56 h 82"/>
                  <a:gd name="T8" fmla="*/ 0 w 303"/>
                  <a:gd name="T9" fmla="*/ 65 h 82"/>
                  <a:gd name="T10" fmla="*/ 4 w 303"/>
                  <a:gd name="T11" fmla="*/ 81 h 82"/>
                  <a:gd name="T12" fmla="*/ 83 w 303"/>
                  <a:gd name="T13" fmla="*/ 76 h 82"/>
                  <a:gd name="T14" fmla="*/ 177 w 303"/>
                  <a:gd name="T15" fmla="*/ 68 h 82"/>
                  <a:gd name="T16" fmla="*/ 224 w 303"/>
                  <a:gd name="T17" fmla="*/ 62 h 82"/>
                  <a:gd name="T18" fmla="*/ 234 w 303"/>
                  <a:gd name="T19" fmla="*/ 41 h 82"/>
                  <a:gd name="T20" fmla="*/ 250 w 303"/>
                  <a:gd name="T21" fmla="*/ 40 h 82"/>
                  <a:gd name="T22" fmla="*/ 302 w 303"/>
                  <a:gd name="T23" fmla="*/ 0 h 82"/>
                  <a:gd name="T24" fmla="*/ 235 w 303"/>
                  <a:gd name="T25" fmla="*/ 10 h 82"/>
                  <a:gd name="T26" fmla="*/ 79 w 303"/>
                  <a:gd name="T27" fmla="*/ 27 h 82"/>
                  <a:gd name="T28" fmla="*/ 80 w 303"/>
                  <a:gd name="T29" fmla="*/ 31 h 82"/>
                  <a:gd name="T30" fmla="*/ 18 w 303"/>
                  <a:gd name="T31" fmla="*/ 37 h 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03"/>
                  <a:gd name="T49" fmla="*/ 0 h 82"/>
                  <a:gd name="T50" fmla="*/ 303 w 303"/>
                  <a:gd name="T51" fmla="*/ 82 h 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03" h="82">
                    <a:moveTo>
                      <a:pt x="18" y="37"/>
                    </a:moveTo>
                    <a:lnTo>
                      <a:pt x="18" y="38"/>
                    </a:lnTo>
                    <a:lnTo>
                      <a:pt x="13" y="46"/>
                    </a:lnTo>
                    <a:lnTo>
                      <a:pt x="19" y="56"/>
                    </a:lnTo>
                    <a:lnTo>
                      <a:pt x="0" y="65"/>
                    </a:lnTo>
                    <a:lnTo>
                      <a:pt x="4" y="81"/>
                    </a:lnTo>
                    <a:lnTo>
                      <a:pt x="83" y="76"/>
                    </a:lnTo>
                    <a:lnTo>
                      <a:pt x="177" y="68"/>
                    </a:lnTo>
                    <a:lnTo>
                      <a:pt x="224" y="62"/>
                    </a:lnTo>
                    <a:lnTo>
                      <a:pt x="234" y="41"/>
                    </a:lnTo>
                    <a:lnTo>
                      <a:pt x="250" y="40"/>
                    </a:lnTo>
                    <a:lnTo>
                      <a:pt x="302" y="0"/>
                    </a:lnTo>
                    <a:lnTo>
                      <a:pt x="235" y="10"/>
                    </a:lnTo>
                    <a:lnTo>
                      <a:pt x="79" y="27"/>
                    </a:lnTo>
                    <a:lnTo>
                      <a:pt x="80" y="31"/>
                    </a:lnTo>
                    <a:lnTo>
                      <a:pt x="18" y="37"/>
                    </a:lnTo>
                  </a:path>
                </a:pathLst>
              </a:custGeom>
              <a:solidFill>
                <a:srgbClr val="DF9FFF"/>
              </a:solidFill>
              <a:ln w="12700" cap="rnd">
                <a:solidFill>
                  <a:srgbClr val="000000"/>
                </a:solidFill>
                <a:round/>
                <a:headEnd/>
                <a:tailEnd/>
              </a:ln>
            </p:spPr>
            <p:txBody>
              <a:bodyPr/>
              <a:lstStyle/>
              <a:p>
                <a:endParaRPr lang="en-US"/>
              </a:p>
            </p:txBody>
          </p:sp>
          <p:sp>
            <p:nvSpPr>
              <p:cNvPr id="34658" name="Freeform 37"/>
              <p:cNvSpPr>
                <a:spLocks/>
              </p:cNvSpPr>
              <p:nvPr/>
            </p:nvSpPr>
            <p:spPr bwMode="auto">
              <a:xfrm>
                <a:off x="2688" y="1270"/>
                <a:ext cx="125" cy="161"/>
              </a:xfrm>
              <a:custGeom>
                <a:avLst/>
                <a:gdLst>
                  <a:gd name="T0" fmla="*/ 35 w 125"/>
                  <a:gd name="T1" fmla="*/ 5 h 161"/>
                  <a:gd name="T2" fmla="*/ 16 w 125"/>
                  <a:gd name="T3" fmla="*/ 32 h 161"/>
                  <a:gd name="T4" fmla="*/ 0 w 125"/>
                  <a:gd name="T5" fmla="*/ 50 h 161"/>
                  <a:gd name="T6" fmla="*/ 5 w 125"/>
                  <a:gd name="T7" fmla="*/ 71 h 161"/>
                  <a:gd name="T8" fmla="*/ 25 w 125"/>
                  <a:gd name="T9" fmla="*/ 100 h 161"/>
                  <a:gd name="T10" fmla="*/ 10 w 125"/>
                  <a:gd name="T11" fmla="*/ 129 h 161"/>
                  <a:gd name="T12" fmla="*/ 3 w 125"/>
                  <a:gd name="T13" fmla="*/ 144 h 161"/>
                  <a:gd name="T14" fmla="*/ 76 w 125"/>
                  <a:gd name="T15" fmla="*/ 138 h 161"/>
                  <a:gd name="T16" fmla="*/ 79 w 125"/>
                  <a:gd name="T17" fmla="*/ 158 h 161"/>
                  <a:gd name="T18" fmla="*/ 94 w 125"/>
                  <a:gd name="T19" fmla="*/ 160 h 161"/>
                  <a:gd name="T20" fmla="*/ 98 w 125"/>
                  <a:gd name="T21" fmla="*/ 150 h 161"/>
                  <a:gd name="T22" fmla="*/ 124 w 125"/>
                  <a:gd name="T23" fmla="*/ 147 h 161"/>
                  <a:gd name="T24" fmla="*/ 118 w 125"/>
                  <a:gd name="T25" fmla="*/ 114 h 161"/>
                  <a:gd name="T26" fmla="*/ 117 w 125"/>
                  <a:gd name="T27" fmla="*/ 0 h 161"/>
                  <a:gd name="T28" fmla="*/ 35 w 125"/>
                  <a:gd name="T29" fmla="*/ 5 h 16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5"/>
                  <a:gd name="T46" fmla="*/ 0 h 161"/>
                  <a:gd name="T47" fmla="*/ 125 w 125"/>
                  <a:gd name="T48" fmla="*/ 161 h 16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5" h="161">
                    <a:moveTo>
                      <a:pt x="35" y="5"/>
                    </a:moveTo>
                    <a:lnTo>
                      <a:pt x="16" y="32"/>
                    </a:lnTo>
                    <a:lnTo>
                      <a:pt x="0" y="50"/>
                    </a:lnTo>
                    <a:lnTo>
                      <a:pt x="5" y="71"/>
                    </a:lnTo>
                    <a:lnTo>
                      <a:pt x="25" y="100"/>
                    </a:lnTo>
                    <a:lnTo>
                      <a:pt x="10" y="129"/>
                    </a:lnTo>
                    <a:lnTo>
                      <a:pt x="3" y="144"/>
                    </a:lnTo>
                    <a:lnTo>
                      <a:pt x="76" y="138"/>
                    </a:lnTo>
                    <a:lnTo>
                      <a:pt x="79" y="158"/>
                    </a:lnTo>
                    <a:lnTo>
                      <a:pt x="94" y="160"/>
                    </a:lnTo>
                    <a:lnTo>
                      <a:pt x="98" y="150"/>
                    </a:lnTo>
                    <a:lnTo>
                      <a:pt x="124" y="147"/>
                    </a:lnTo>
                    <a:lnTo>
                      <a:pt x="118" y="114"/>
                    </a:lnTo>
                    <a:lnTo>
                      <a:pt x="117" y="0"/>
                    </a:lnTo>
                    <a:lnTo>
                      <a:pt x="35" y="5"/>
                    </a:lnTo>
                  </a:path>
                </a:pathLst>
              </a:custGeom>
              <a:solidFill>
                <a:srgbClr val="FF5FBF"/>
              </a:solidFill>
              <a:ln w="12700" cap="rnd">
                <a:solidFill>
                  <a:srgbClr val="000000"/>
                </a:solidFill>
                <a:round/>
                <a:headEnd/>
                <a:tailEnd/>
              </a:ln>
            </p:spPr>
            <p:txBody>
              <a:bodyPr/>
              <a:lstStyle/>
              <a:p>
                <a:endParaRPr lang="en-US"/>
              </a:p>
            </p:txBody>
          </p:sp>
          <p:sp>
            <p:nvSpPr>
              <p:cNvPr id="34659" name="Freeform 38"/>
              <p:cNvSpPr>
                <a:spLocks/>
              </p:cNvSpPr>
              <p:nvPr/>
            </p:nvSpPr>
            <p:spPr bwMode="auto">
              <a:xfrm>
                <a:off x="2803" y="1262"/>
                <a:ext cx="142" cy="162"/>
              </a:xfrm>
              <a:custGeom>
                <a:avLst/>
                <a:gdLst>
                  <a:gd name="T0" fmla="*/ 0 w 142"/>
                  <a:gd name="T1" fmla="*/ 8 h 162"/>
                  <a:gd name="T2" fmla="*/ 92 w 142"/>
                  <a:gd name="T3" fmla="*/ 0 h 162"/>
                  <a:gd name="T4" fmla="*/ 121 w 142"/>
                  <a:gd name="T5" fmla="*/ 74 h 162"/>
                  <a:gd name="T6" fmla="*/ 141 w 142"/>
                  <a:gd name="T7" fmla="*/ 86 h 162"/>
                  <a:gd name="T8" fmla="*/ 125 w 142"/>
                  <a:gd name="T9" fmla="*/ 108 h 162"/>
                  <a:gd name="T10" fmla="*/ 140 w 142"/>
                  <a:gd name="T11" fmla="*/ 129 h 162"/>
                  <a:gd name="T12" fmla="*/ 47 w 142"/>
                  <a:gd name="T13" fmla="*/ 137 h 162"/>
                  <a:gd name="T14" fmla="*/ 51 w 142"/>
                  <a:gd name="T15" fmla="*/ 155 h 162"/>
                  <a:gd name="T16" fmla="*/ 37 w 142"/>
                  <a:gd name="T17" fmla="*/ 161 h 162"/>
                  <a:gd name="T18" fmla="*/ 26 w 142"/>
                  <a:gd name="T19" fmla="*/ 138 h 162"/>
                  <a:gd name="T20" fmla="*/ 19 w 142"/>
                  <a:gd name="T21" fmla="*/ 157 h 162"/>
                  <a:gd name="T22" fmla="*/ 8 w 142"/>
                  <a:gd name="T23" fmla="*/ 155 h 162"/>
                  <a:gd name="T24" fmla="*/ 4 w 142"/>
                  <a:gd name="T25" fmla="*/ 136 h 162"/>
                  <a:gd name="T26" fmla="*/ 1 w 142"/>
                  <a:gd name="T27" fmla="*/ 120 h 162"/>
                  <a:gd name="T28" fmla="*/ 0 w 142"/>
                  <a:gd name="T29" fmla="*/ 8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2"/>
                  <a:gd name="T46" fmla="*/ 0 h 162"/>
                  <a:gd name="T47" fmla="*/ 142 w 142"/>
                  <a:gd name="T48" fmla="*/ 162 h 1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2" h="162">
                    <a:moveTo>
                      <a:pt x="0" y="8"/>
                    </a:moveTo>
                    <a:lnTo>
                      <a:pt x="92" y="0"/>
                    </a:lnTo>
                    <a:lnTo>
                      <a:pt x="121" y="74"/>
                    </a:lnTo>
                    <a:lnTo>
                      <a:pt x="141" y="86"/>
                    </a:lnTo>
                    <a:lnTo>
                      <a:pt x="125" y="108"/>
                    </a:lnTo>
                    <a:lnTo>
                      <a:pt x="140" y="129"/>
                    </a:lnTo>
                    <a:lnTo>
                      <a:pt x="47" y="137"/>
                    </a:lnTo>
                    <a:lnTo>
                      <a:pt x="51" y="155"/>
                    </a:lnTo>
                    <a:lnTo>
                      <a:pt x="37" y="161"/>
                    </a:lnTo>
                    <a:lnTo>
                      <a:pt x="26" y="138"/>
                    </a:lnTo>
                    <a:lnTo>
                      <a:pt x="19" y="157"/>
                    </a:lnTo>
                    <a:lnTo>
                      <a:pt x="8" y="155"/>
                    </a:lnTo>
                    <a:lnTo>
                      <a:pt x="4" y="136"/>
                    </a:lnTo>
                    <a:lnTo>
                      <a:pt x="1" y="120"/>
                    </a:lnTo>
                    <a:lnTo>
                      <a:pt x="0" y="8"/>
                    </a:lnTo>
                  </a:path>
                </a:pathLst>
              </a:custGeom>
              <a:solidFill>
                <a:srgbClr val="7F00DF"/>
              </a:solidFill>
              <a:ln w="12700" cap="rnd">
                <a:solidFill>
                  <a:srgbClr val="000000"/>
                </a:solidFill>
                <a:round/>
                <a:headEnd/>
                <a:tailEnd/>
              </a:ln>
            </p:spPr>
            <p:txBody>
              <a:bodyPr/>
              <a:lstStyle/>
              <a:p>
                <a:endParaRPr lang="en-US"/>
              </a:p>
            </p:txBody>
          </p:sp>
          <p:sp>
            <p:nvSpPr>
              <p:cNvPr id="34660" name="Freeform 39"/>
              <p:cNvSpPr>
                <a:spLocks/>
              </p:cNvSpPr>
              <p:nvPr/>
            </p:nvSpPr>
            <p:spPr bwMode="auto">
              <a:xfrm>
                <a:off x="2895" y="1253"/>
                <a:ext cx="194" cy="150"/>
              </a:xfrm>
              <a:custGeom>
                <a:avLst/>
                <a:gdLst>
                  <a:gd name="T0" fmla="*/ 0 w 194"/>
                  <a:gd name="T1" fmla="*/ 9 h 150"/>
                  <a:gd name="T2" fmla="*/ 2 w 194"/>
                  <a:gd name="T3" fmla="*/ 9 h 150"/>
                  <a:gd name="T4" fmla="*/ 47 w 194"/>
                  <a:gd name="T5" fmla="*/ 3 h 150"/>
                  <a:gd name="T6" fmla="*/ 87 w 194"/>
                  <a:gd name="T7" fmla="*/ 0 h 150"/>
                  <a:gd name="T8" fmla="*/ 81 w 194"/>
                  <a:gd name="T9" fmla="*/ 8 h 150"/>
                  <a:gd name="T10" fmla="*/ 93 w 194"/>
                  <a:gd name="T11" fmla="*/ 8 h 150"/>
                  <a:gd name="T12" fmla="*/ 162 w 194"/>
                  <a:gd name="T13" fmla="*/ 53 h 150"/>
                  <a:gd name="T14" fmla="*/ 189 w 194"/>
                  <a:gd name="T15" fmla="*/ 83 h 150"/>
                  <a:gd name="T16" fmla="*/ 193 w 194"/>
                  <a:gd name="T17" fmla="*/ 103 h 150"/>
                  <a:gd name="T18" fmla="*/ 184 w 194"/>
                  <a:gd name="T19" fmla="*/ 108 h 150"/>
                  <a:gd name="T20" fmla="*/ 189 w 194"/>
                  <a:gd name="T21" fmla="*/ 128 h 150"/>
                  <a:gd name="T22" fmla="*/ 170 w 194"/>
                  <a:gd name="T23" fmla="*/ 129 h 150"/>
                  <a:gd name="T24" fmla="*/ 170 w 194"/>
                  <a:gd name="T25" fmla="*/ 147 h 150"/>
                  <a:gd name="T26" fmla="*/ 154 w 194"/>
                  <a:gd name="T27" fmla="*/ 138 h 150"/>
                  <a:gd name="T28" fmla="*/ 55 w 194"/>
                  <a:gd name="T29" fmla="*/ 149 h 150"/>
                  <a:gd name="T30" fmla="*/ 33 w 194"/>
                  <a:gd name="T31" fmla="*/ 117 h 150"/>
                  <a:gd name="T32" fmla="*/ 49 w 194"/>
                  <a:gd name="T33" fmla="*/ 95 h 150"/>
                  <a:gd name="T34" fmla="*/ 28 w 194"/>
                  <a:gd name="T35" fmla="*/ 84 h 150"/>
                  <a:gd name="T36" fmla="*/ 0 w 194"/>
                  <a:gd name="T37" fmla="*/ 9 h 1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4"/>
                  <a:gd name="T58" fmla="*/ 0 h 150"/>
                  <a:gd name="T59" fmla="*/ 194 w 194"/>
                  <a:gd name="T60" fmla="*/ 150 h 15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4" h="150">
                    <a:moveTo>
                      <a:pt x="0" y="9"/>
                    </a:moveTo>
                    <a:lnTo>
                      <a:pt x="2" y="9"/>
                    </a:lnTo>
                    <a:lnTo>
                      <a:pt x="47" y="3"/>
                    </a:lnTo>
                    <a:lnTo>
                      <a:pt x="87" y="0"/>
                    </a:lnTo>
                    <a:lnTo>
                      <a:pt x="81" y="8"/>
                    </a:lnTo>
                    <a:lnTo>
                      <a:pt x="93" y="8"/>
                    </a:lnTo>
                    <a:lnTo>
                      <a:pt x="162" y="53"/>
                    </a:lnTo>
                    <a:lnTo>
                      <a:pt x="189" y="83"/>
                    </a:lnTo>
                    <a:lnTo>
                      <a:pt x="193" y="103"/>
                    </a:lnTo>
                    <a:lnTo>
                      <a:pt x="184" y="108"/>
                    </a:lnTo>
                    <a:lnTo>
                      <a:pt x="189" y="128"/>
                    </a:lnTo>
                    <a:lnTo>
                      <a:pt x="170" y="129"/>
                    </a:lnTo>
                    <a:lnTo>
                      <a:pt x="170" y="147"/>
                    </a:lnTo>
                    <a:lnTo>
                      <a:pt x="154" y="138"/>
                    </a:lnTo>
                    <a:lnTo>
                      <a:pt x="55" y="149"/>
                    </a:lnTo>
                    <a:lnTo>
                      <a:pt x="33" y="117"/>
                    </a:lnTo>
                    <a:lnTo>
                      <a:pt x="49" y="95"/>
                    </a:lnTo>
                    <a:lnTo>
                      <a:pt x="28" y="84"/>
                    </a:lnTo>
                    <a:lnTo>
                      <a:pt x="0" y="9"/>
                    </a:lnTo>
                  </a:path>
                </a:pathLst>
              </a:custGeom>
              <a:solidFill>
                <a:srgbClr val="008080"/>
              </a:solidFill>
              <a:ln w="12700" cap="rnd">
                <a:solidFill>
                  <a:srgbClr val="000000"/>
                </a:solidFill>
                <a:round/>
                <a:headEnd/>
                <a:tailEnd/>
              </a:ln>
            </p:spPr>
            <p:txBody>
              <a:bodyPr/>
              <a:lstStyle/>
              <a:p>
                <a:endParaRPr lang="en-US"/>
              </a:p>
            </p:txBody>
          </p:sp>
          <p:sp>
            <p:nvSpPr>
              <p:cNvPr id="34661" name="Freeform 40"/>
              <p:cNvSpPr>
                <a:spLocks/>
              </p:cNvSpPr>
              <p:nvPr/>
            </p:nvSpPr>
            <p:spPr bwMode="auto">
              <a:xfrm>
                <a:off x="2976" y="1233"/>
                <a:ext cx="177" cy="105"/>
              </a:xfrm>
              <a:custGeom>
                <a:avLst/>
                <a:gdLst>
                  <a:gd name="T0" fmla="*/ 6 w 177"/>
                  <a:gd name="T1" fmla="*/ 19 h 105"/>
                  <a:gd name="T2" fmla="*/ 21 w 177"/>
                  <a:gd name="T3" fmla="*/ 9 h 105"/>
                  <a:gd name="T4" fmla="*/ 73 w 177"/>
                  <a:gd name="T5" fmla="*/ 0 h 105"/>
                  <a:gd name="T6" fmla="*/ 89 w 177"/>
                  <a:gd name="T7" fmla="*/ 6 h 105"/>
                  <a:gd name="T8" fmla="*/ 123 w 177"/>
                  <a:gd name="T9" fmla="*/ 1 h 105"/>
                  <a:gd name="T10" fmla="*/ 151 w 177"/>
                  <a:gd name="T11" fmla="*/ 16 h 105"/>
                  <a:gd name="T12" fmla="*/ 176 w 177"/>
                  <a:gd name="T13" fmla="*/ 28 h 105"/>
                  <a:gd name="T14" fmla="*/ 162 w 177"/>
                  <a:gd name="T15" fmla="*/ 59 h 105"/>
                  <a:gd name="T16" fmla="*/ 141 w 177"/>
                  <a:gd name="T17" fmla="*/ 75 h 105"/>
                  <a:gd name="T18" fmla="*/ 118 w 177"/>
                  <a:gd name="T19" fmla="*/ 79 h 105"/>
                  <a:gd name="T20" fmla="*/ 122 w 177"/>
                  <a:gd name="T21" fmla="*/ 92 h 105"/>
                  <a:gd name="T22" fmla="*/ 108 w 177"/>
                  <a:gd name="T23" fmla="*/ 104 h 105"/>
                  <a:gd name="T24" fmla="*/ 81 w 177"/>
                  <a:gd name="T25" fmla="*/ 75 h 105"/>
                  <a:gd name="T26" fmla="*/ 12 w 177"/>
                  <a:gd name="T27" fmla="*/ 28 h 105"/>
                  <a:gd name="T28" fmla="*/ 0 w 177"/>
                  <a:gd name="T29" fmla="*/ 28 h 105"/>
                  <a:gd name="T30" fmla="*/ 6 w 177"/>
                  <a:gd name="T31" fmla="*/ 19 h 10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
                  <a:gd name="T49" fmla="*/ 0 h 105"/>
                  <a:gd name="T50" fmla="*/ 177 w 177"/>
                  <a:gd name="T51" fmla="*/ 105 h 10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 h="105">
                    <a:moveTo>
                      <a:pt x="6" y="19"/>
                    </a:moveTo>
                    <a:lnTo>
                      <a:pt x="21" y="9"/>
                    </a:lnTo>
                    <a:lnTo>
                      <a:pt x="73" y="0"/>
                    </a:lnTo>
                    <a:lnTo>
                      <a:pt x="89" y="6"/>
                    </a:lnTo>
                    <a:lnTo>
                      <a:pt x="123" y="1"/>
                    </a:lnTo>
                    <a:lnTo>
                      <a:pt x="151" y="16"/>
                    </a:lnTo>
                    <a:lnTo>
                      <a:pt x="176" y="28"/>
                    </a:lnTo>
                    <a:lnTo>
                      <a:pt x="162" y="59"/>
                    </a:lnTo>
                    <a:lnTo>
                      <a:pt x="141" y="75"/>
                    </a:lnTo>
                    <a:lnTo>
                      <a:pt x="118" y="79"/>
                    </a:lnTo>
                    <a:lnTo>
                      <a:pt x="122" y="92"/>
                    </a:lnTo>
                    <a:lnTo>
                      <a:pt x="108" y="104"/>
                    </a:lnTo>
                    <a:lnTo>
                      <a:pt x="81" y="75"/>
                    </a:lnTo>
                    <a:lnTo>
                      <a:pt x="12" y="28"/>
                    </a:lnTo>
                    <a:lnTo>
                      <a:pt x="0" y="28"/>
                    </a:lnTo>
                    <a:lnTo>
                      <a:pt x="6" y="19"/>
                    </a:lnTo>
                  </a:path>
                </a:pathLst>
              </a:custGeom>
              <a:solidFill>
                <a:srgbClr val="FF5F1F"/>
              </a:solidFill>
              <a:ln w="12700" cap="rnd">
                <a:solidFill>
                  <a:srgbClr val="000000"/>
                </a:solidFill>
                <a:round/>
                <a:headEnd/>
                <a:tailEnd/>
              </a:ln>
            </p:spPr>
            <p:txBody>
              <a:bodyPr/>
              <a:lstStyle/>
              <a:p>
                <a:endParaRPr lang="en-US"/>
              </a:p>
            </p:txBody>
          </p:sp>
          <p:sp>
            <p:nvSpPr>
              <p:cNvPr id="34662" name="Freeform 41"/>
              <p:cNvSpPr>
                <a:spLocks/>
              </p:cNvSpPr>
              <p:nvPr/>
            </p:nvSpPr>
            <p:spPr bwMode="auto">
              <a:xfrm>
                <a:off x="2851" y="1382"/>
                <a:ext cx="331" cy="167"/>
              </a:xfrm>
              <a:custGeom>
                <a:avLst/>
                <a:gdLst>
                  <a:gd name="T0" fmla="*/ 0 w 331"/>
                  <a:gd name="T1" fmla="*/ 16 h 167"/>
                  <a:gd name="T2" fmla="*/ 91 w 331"/>
                  <a:gd name="T3" fmla="*/ 10 h 167"/>
                  <a:gd name="T4" fmla="*/ 100 w 331"/>
                  <a:gd name="T5" fmla="*/ 21 h 167"/>
                  <a:gd name="T6" fmla="*/ 197 w 331"/>
                  <a:gd name="T7" fmla="*/ 10 h 167"/>
                  <a:gd name="T8" fmla="*/ 214 w 331"/>
                  <a:gd name="T9" fmla="*/ 19 h 167"/>
                  <a:gd name="T10" fmla="*/ 214 w 331"/>
                  <a:gd name="T11" fmla="*/ 1 h 167"/>
                  <a:gd name="T12" fmla="*/ 213 w 331"/>
                  <a:gd name="T13" fmla="*/ 0 h 167"/>
                  <a:gd name="T14" fmla="*/ 232 w 331"/>
                  <a:gd name="T15" fmla="*/ 1 h 167"/>
                  <a:gd name="T16" fmla="*/ 253 w 331"/>
                  <a:gd name="T17" fmla="*/ 27 h 167"/>
                  <a:gd name="T18" fmla="*/ 286 w 331"/>
                  <a:gd name="T19" fmla="*/ 62 h 167"/>
                  <a:gd name="T20" fmla="*/ 302 w 331"/>
                  <a:gd name="T21" fmla="*/ 92 h 167"/>
                  <a:gd name="T22" fmla="*/ 326 w 331"/>
                  <a:gd name="T23" fmla="*/ 113 h 167"/>
                  <a:gd name="T24" fmla="*/ 330 w 331"/>
                  <a:gd name="T25" fmla="*/ 143 h 167"/>
                  <a:gd name="T26" fmla="*/ 322 w 331"/>
                  <a:gd name="T27" fmla="*/ 161 h 167"/>
                  <a:gd name="T28" fmla="*/ 288 w 331"/>
                  <a:gd name="T29" fmla="*/ 166 h 167"/>
                  <a:gd name="T30" fmla="*/ 282 w 331"/>
                  <a:gd name="T31" fmla="*/ 158 h 167"/>
                  <a:gd name="T32" fmla="*/ 257 w 331"/>
                  <a:gd name="T33" fmla="*/ 147 h 167"/>
                  <a:gd name="T34" fmla="*/ 250 w 331"/>
                  <a:gd name="T35" fmla="*/ 136 h 167"/>
                  <a:gd name="T36" fmla="*/ 243 w 331"/>
                  <a:gd name="T37" fmla="*/ 132 h 167"/>
                  <a:gd name="T38" fmla="*/ 239 w 331"/>
                  <a:gd name="T39" fmla="*/ 121 h 167"/>
                  <a:gd name="T40" fmla="*/ 234 w 331"/>
                  <a:gd name="T41" fmla="*/ 124 h 167"/>
                  <a:gd name="T42" fmla="*/ 214 w 331"/>
                  <a:gd name="T43" fmla="*/ 110 h 167"/>
                  <a:gd name="T44" fmla="*/ 219 w 331"/>
                  <a:gd name="T45" fmla="*/ 97 h 167"/>
                  <a:gd name="T46" fmla="*/ 214 w 331"/>
                  <a:gd name="T47" fmla="*/ 90 h 167"/>
                  <a:gd name="T48" fmla="*/ 208 w 331"/>
                  <a:gd name="T49" fmla="*/ 93 h 167"/>
                  <a:gd name="T50" fmla="*/ 209 w 331"/>
                  <a:gd name="T51" fmla="*/ 100 h 167"/>
                  <a:gd name="T52" fmla="*/ 203 w 331"/>
                  <a:gd name="T53" fmla="*/ 90 h 167"/>
                  <a:gd name="T54" fmla="*/ 203 w 331"/>
                  <a:gd name="T55" fmla="*/ 67 h 167"/>
                  <a:gd name="T56" fmla="*/ 191 w 331"/>
                  <a:gd name="T57" fmla="*/ 53 h 167"/>
                  <a:gd name="T58" fmla="*/ 160 w 331"/>
                  <a:gd name="T59" fmla="*/ 42 h 167"/>
                  <a:gd name="T60" fmla="*/ 145 w 331"/>
                  <a:gd name="T61" fmla="*/ 29 h 167"/>
                  <a:gd name="T62" fmla="*/ 127 w 331"/>
                  <a:gd name="T63" fmla="*/ 27 h 167"/>
                  <a:gd name="T64" fmla="*/ 120 w 331"/>
                  <a:gd name="T65" fmla="*/ 35 h 167"/>
                  <a:gd name="T66" fmla="*/ 95 w 331"/>
                  <a:gd name="T67" fmla="*/ 41 h 167"/>
                  <a:gd name="T68" fmla="*/ 80 w 331"/>
                  <a:gd name="T69" fmla="*/ 35 h 167"/>
                  <a:gd name="T70" fmla="*/ 72 w 331"/>
                  <a:gd name="T71" fmla="*/ 27 h 167"/>
                  <a:gd name="T72" fmla="*/ 24 w 331"/>
                  <a:gd name="T73" fmla="*/ 34 h 167"/>
                  <a:gd name="T74" fmla="*/ 14 w 331"/>
                  <a:gd name="T75" fmla="*/ 28 h 167"/>
                  <a:gd name="T76" fmla="*/ 3 w 331"/>
                  <a:gd name="T77" fmla="*/ 35 h 167"/>
                  <a:gd name="T78" fmla="*/ 0 w 331"/>
                  <a:gd name="T79" fmla="*/ 16 h 16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31"/>
                  <a:gd name="T121" fmla="*/ 0 h 167"/>
                  <a:gd name="T122" fmla="*/ 331 w 331"/>
                  <a:gd name="T123" fmla="*/ 167 h 16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31" h="167">
                    <a:moveTo>
                      <a:pt x="0" y="16"/>
                    </a:moveTo>
                    <a:lnTo>
                      <a:pt x="91" y="10"/>
                    </a:lnTo>
                    <a:lnTo>
                      <a:pt x="100" y="21"/>
                    </a:lnTo>
                    <a:lnTo>
                      <a:pt x="197" y="10"/>
                    </a:lnTo>
                    <a:lnTo>
                      <a:pt x="214" y="19"/>
                    </a:lnTo>
                    <a:lnTo>
                      <a:pt x="214" y="1"/>
                    </a:lnTo>
                    <a:lnTo>
                      <a:pt x="213" y="0"/>
                    </a:lnTo>
                    <a:lnTo>
                      <a:pt x="232" y="1"/>
                    </a:lnTo>
                    <a:lnTo>
                      <a:pt x="253" y="27"/>
                    </a:lnTo>
                    <a:lnTo>
                      <a:pt x="286" y="62"/>
                    </a:lnTo>
                    <a:lnTo>
                      <a:pt x="302" y="92"/>
                    </a:lnTo>
                    <a:lnTo>
                      <a:pt x="326" y="113"/>
                    </a:lnTo>
                    <a:lnTo>
                      <a:pt x="330" y="143"/>
                    </a:lnTo>
                    <a:lnTo>
                      <a:pt x="322" y="161"/>
                    </a:lnTo>
                    <a:lnTo>
                      <a:pt x="288" y="166"/>
                    </a:lnTo>
                    <a:lnTo>
                      <a:pt x="282" y="158"/>
                    </a:lnTo>
                    <a:lnTo>
                      <a:pt x="257" y="147"/>
                    </a:lnTo>
                    <a:lnTo>
                      <a:pt x="250" y="136"/>
                    </a:lnTo>
                    <a:lnTo>
                      <a:pt x="243" y="132"/>
                    </a:lnTo>
                    <a:lnTo>
                      <a:pt x="239" y="121"/>
                    </a:lnTo>
                    <a:lnTo>
                      <a:pt x="234" y="124"/>
                    </a:lnTo>
                    <a:lnTo>
                      <a:pt x="214" y="110"/>
                    </a:lnTo>
                    <a:lnTo>
                      <a:pt x="219" y="97"/>
                    </a:lnTo>
                    <a:lnTo>
                      <a:pt x="214" y="90"/>
                    </a:lnTo>
                    <a:lnTo>
                      <a:pt x="208" y="93"/>
                    </a:lnTo>
                    <a:lnTo>
                      <a:pt x="209" y="100"/>
                    </a:lnTo>
                    <a:lnTo>
                      <a:pt x="203" y="90"/>
                    </a:lnTo>
                    <a:lnTo>
                      <a:pt x="203" y="67"/>
                    </a:lnTo>
                    <a:lnTo>
                      <a:pt x="191" y="53"/>
                    </a:lnTo>
                    <a:lnTo>
                      <a:pt x="160" y="42"/>
                    </a:lnTo>
                    <a:lnTo>
                      <a:pt x="145" y="29"/>
                    </a:lnTo>
                    <a:lnTo>
                      <a:pt x="127" y="27"/>
                    </a:lnTo>
                    <a:lnTo>
                      <a:pt x="120" y="35"/>
                    </a:lnTo>
                    <a:lnTo>
                      <a:pt x="95" y="41"/>
                    </a:lnTo>
                    <a:lnTo>
                      <a:pt x="80" y="35"/>
                    </a:lnTo>
                    <a:lnTo>
                      <a:pt x="72" y="27"/>
                    </a:lnTo>
                    <a:lnTo>
                      <a:pt x="24" y="34"/>
                    </a:lnTo>
                    <a:lnTo>
                      <a:pt x="14" y="28"/>
                    </a:lnTo>
                    <a:lnTo>
                      <a:pt x="3" y="35"/>
                    </a:lnTo>
                    <a:lnTo>
                      <a:pt x="0" y="16"/>
                    </a:lnTo>
                  </a:path>
                </a:pathLst>
              </a:custGeom>
              <a:solidFill>
                <a:srgbClr val="009F9F"/>
              </a:solidFill>
              <a:ln w="12700" cap="rnd">
                <a:solidFill>
                  <a:srgbClr val="000000"/>
                </a:solidFill>
                <a:round/>
                <a:headEnd/>
                <a:tailEnd/>
              </a:ln>
            </p:spPr>
            <p:txBody>
              <a:bodyPr/>
              <a:lstStyle/>
              <a:p>
                <a:endParaRPr lang="en-US"/>
              </a:p>
            </p:txBody>
          </p:sp>
          <p:sp>
            <p:nvSpPr>
              <p:cNvPr id="34663" name="Freeform 42"/>
              <p:cNvSpPr>
                <a:spLocks/>
              </p:cNvSpPr>
              <p:nvPr/>
            </p:nvSpPr>
            <p:spPr bwMode="auto">
              <a:xfrm>
                <a:off x="2940" y="1163"/>
                <a:ext cx="306" cy="100"/>
              </a:xfrm>
              <a:custGeom>
                <a:avLst/>
                <a:gdLst>
                  <a:gd name="T0" fmla="*/ 10 w 306"/>
                  <a:gd name="T1" fmla="*/ 73 h 100"/>
                  <a:gd name="T2" fmla="*/ 0 w 306"/>
                  <a:gd name="T3" fmla="*/ 94 h 100"/>
                  <a:gd name="T4" fmla="*/ 39 w 306"/>
                  <a:gd name="T5" fmla="*/ 91 h 100"/>
                  <a:gd name="T6" fmla="*/ 55 w 306"/>
                  <a:gd name="T7" fmla="*/ 82 h 100"/>
                  <a:gd name="T8" fmla="*/ 109 w 306"/>
                  <a:gd name="T9" fmla="*/ 71 h 100"/>
                  <a:gd name="T10" fmla="*/ 123 w 306"/>
                  <a:gd name="T11" fmla="*/ 77 h 100"/>
                  <a:gd name="T12" fmla="*/ 159 w 306"/>
                  <a:gd name="T13" fmla="*/ 73 h 100"/>
                  <a:gd name="T14" fmla="*/ 159 w 306"/>
                  <a:gd name="T15" fmla="*/ 75 h 100"/>
                  <a:gd name="T16" fmla="*/ 212 w 306"/>
                  <a:gd name="T17" fmla="*/ 99 h 100"/>
                  <a:gd name="T18" fmla="*/ 243 w 306"/>
                  <a:gd name="T19" fmla="*/ 92 h 100"/>
                  <a:gd name="T20" fmla="*/ 260 w 306"/>
                  <a:gd name="T21" fmla="*/ 65 h 100"/>
                  <a:gd name="T22" fmla="*/ 291 w 306"/>
                  <a:gd name="T23" fmla="*/ 57 h 100"/>
                  <a:gd name="T24" fmla="*/ 305 w 306"/>
                  <a:gd name="T25" fmla="*/ 37 h 100"/>
                  <a:gd name="T26" fmla="*/ 304 w 306"/>
                  <a:gd name="T27" fmla="*/ 12 h 100"/>
                  <a:gd name="T28" fmla="*/ 300 w 306"/>
                  <a:gd name="T29" fmla="*/ 33 h 100"/>
                  <a:gd name="T30" fmla="*/ 284 w 306"/>
                  <a:gd name="T31" fmla="*/ 50 h 100"/>
                  <a:gd name="T32" fmla="*/ 277 w 306"/>
                  <a:gd name="T33" fmla="*/ 48 h 100"/>
                  <a:gd name="T34" fmla="*/ 255 w 306"/>
                  <a:gd name="T35" fmla="*/ 53 h 100"/>
                  <a:gd name="T36" fmla="*/ 255 w 306"/>
                  <a:gd name="T37" fmla="*/ 47 h 100"/>
                  <a:gd name="T38" fmla="*/ 277 w 306"/>
                  <a:gd name="T39" fmla="*/ 42 h 100"/>
                  <a:gd name="T40" fmla="*/ 257 w 306"/>
                  <a:gd name="T41" fmla="*/ 40 h 100"/>
                  <a:gd name="T42" fmla="*/ 280 w 306"/>
                  <a:gd name="T43" fmla="*/ 34 h 100"/>
                  <a:gd name="T44" fmla="*/ 289 w 306"/>
                  <a:gd name="T45" fmla="*/ 37 h 100"/>
                  <a:gd name="T46" fmla="*/ 293 w 306"/>
                  <a:gd name="T47" fmla="*/ 18 h 100"/>
                  <a:gd name="T48" fmla="*/ 288 w 306"/>
                  <a:gd name="T49" fmla="*/ 14 h 100"/>
                  <a:gd name="T50" fmla="*/ 260 w 306"/>
                  <a:gd name="T51" fmla="*/ 22 h 100"/>
                  <a:gd name="T52" fmla="*/ 260 w 306"/>
                  <a:gd name="T53" fmla="*/ 10 h 100"/>
                  <a:gd name="T54" fmla="*/ 272 w 306"/>
                  <a:gd name="T55" fmla="*/ 13 h 100"/>
                  <a:gd name="T56" fmla="*/ 288 w 306"/>
                  <a:gd name="T57" fmla="*/ 4 h 100"/>
                  <a:gd name="T58" fmla="*/ 279 w 306"/>
                  <a:gd name="T59" fmla="*/ 0 h 100"/>
                  <a:gd name="T60" fmla="*/ 188 w 306"/>
                  <a:gd name="T61" fmla="*/ 15 h 100"/>
                  <a:gd name="T62" fmla="*/ 76 w 306"/>
                  <a:gd name="T63" fmla="*/ 32 h 100"/>
                  <a:gd name="T64" fmla="*/ 25 w 306"/>
                  <a:gd name="T65" fmla="*/ 73 h 100"/>
                  <a:gd name="T66" fmla="*/ 10 w 306"/>
                  <a:gd name="T67" fmla="*/ 73 h 1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6"/>
                  <a:gd name="T103" fmla="*/ 0 h 100"/>
                  <a:gd name="T104" fmla="*/ 306 w 306"/>
                  <a:gd name="T105" fmla="*/ 100 h 10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6" h="100">
                    <a:moveTo>
                      <a:pt x="10" y="73"/>
                    </a:moveTo>
                    <a:lnTo>
                      <a:pt x="0" y="94"/>
                    </a:lnTo>
                    <a:lnTo>
                      <a:pt x="39" y="91"/>
                    </a:lnTo>
                    <a:lnTo>
                      <a:pt x="55" y="82"/>
                    </a:lnTo>
                    <a:lnTo>
                      <a:pt x="109" y="71"/>
                    </a:lnTo>
                    <a:lnTo>
                      <a:pt x="123" y="77"/>
                    </a:lnTo>
                    <a:lnTo>
                      <a:pt x="159" y="73"/>
                    </a:lnTo>
                    <a:lnTo>
                      <a:pt x="159" y="75"/>
                    </a:lnTo>
                    <a:lnTo>
                      <a:pt x="212" y="99"/>
                    </a:lnTo>
                    <a:lnTo>
                      <a:pt x="243" y="92"/>
                    </a:lnTo>
                    <a:lnTo>
                      <a:pt x="260" y="65"/>
                    </a:lnTo>
                    <a:lnTo>
                      <a:pt x="291" y="57"/>
                    </a:lnTo>
                    <a:lnTo>
                      <a:pt x="305" y="37"/>
                    </a:lnTo>
                    <a:lnTo>
                      <a:pt x="304" y="12"/>
                    </a:lnTo>
                    <a:lnTo>
                      <a:pt x="300" y="33"/>
                    </a:lnTo>
                    <a:lnTo>
                      <a:pt x="284" y="50"/>
                    </a:lnTo>
                    <a:lnTo>
                      <a:pt x="277" y="48"/>
                    </a:lnTo>
                    <a:lnTo>
                      <a:pt x="255" y="53"/>
                    </a:lnTo>
                    <a:lnTo>
                      <a:pt x="255" y="47"/>
                    </a:lnTo>
                    <a:lnTo>
                      <a:pt x="277" y="42"/>
                    </a:lnTo>
                    <a:lnTo>
                      <a:pt x="257" y="40"/>
                    </a:lnTo>
                    <a:lnTo>
                      <a:pt x="280" y="34"/>
                    </a:lnTo>
                    <a:lnTo>
                      <a:pt x="289" y="37"/>
                    </a:lnTo>
                    <a:lnTo>
                      <a:pt x="293" y="18"/>
                    </a:lnTo>
                    <a:lnTo>
                      <a:pt x="288" y="14"/>
                    </a:lnTo>
                    <a:lnTo>
                      <a:pt x="260" y="22"/>
                    </a:lnTo>
                    <a:lnTo>
                      <a:pt x="260" y="10"/>
                    </a:lnTo>
                    <a:lnTo>
                      <a:pt x="272" y="13"/>
                    </a:lnTo>
                    <a:lnTo>
                      <a:pt x="288" y="4"/>
                    </a:lnTo>
                    <a:lnTo>
                      <a:pt x="279" y="0"/>
                    </a:lnTo>
                    <a:lnTo>
                      <a:pt x="188" y="15"/>
                    </a:lnTo>
                    <a:lnTo>
                      <a:pt x="76" y="32"/>
                    </a:lnTo>
                    <a:lnTo>
                      <a:pt x="25" y="73"/>
                    </a:lnTo>
                    <a:lnTo>
                      <a:pt x="10" y="73"/>
                    </a:lnTo>
                  </a:path>
                </a:pathLst>
              </a:custGeom>
              <a:solidFill>
                <a:srgbClr val="BFFFBF"/>
              </a:solidFill>
              <a:ln w="12700" cap="rnd">
                <a:solidFill>
                  <a:srgbClr val="000000"/>
                </a:solidFill>
                <a:round/>
                <a:headEnd/>
                <a:tailEnd/>
              </a:ln>
            </p:spPr>
            <p:txBody>
              <a:bodyPr/>
              <a:lstStyle/>
              <a:p>
                <a:endParaRPr lang="en-US"/>
              </a:p>
            </p:txBody>
          </p:sp>
          <p:sp>
            <p:nvSpPr>
              <p:cNvPr id="34664" name="Freeform 43"/>
              <p:cNvSpPr>
                <a:spLocks/>
              </p:cNvSpPr>
              <p:nvPr/>
            </p:nvSpPr>
            <p:spPr bwMode="auto">
              <a:xfrm>
                <a:off x="2954" y="1080"/>
                <a:ext cx="267" cy="125"/>
              </a:xfrm>
              <a:custGeom>
                <a:avLst/>
                <a:gdLst>
                  <a:gd name="T0" fmla="*/ 44 w 267"/>
                  <a:gd name="T1" fmla="*/ 87 h 125"/>
                  <a:gd name="T2" fmla="*/ 36 w 267"/>
                  <a:gd name="T3" fmla="*/ 99 h 125"/>
                  <a:gd name="T4" fmla="*/ 25 w 267"/>
                  <a:gd name="T5" fmla="*/ 103 h 125"/>
                  <a:gd name="T6" fmla="*/ 24 w 267"/>
                  <a:gd name="T7" fmla="*/ 111 h 125"/>
                  <a:gd name="T8" fmla="*/ 1 w 267"/>
                  <a:gd name="T9" fmla="*/ 117 h 125"/>
                  <a:gd name="T10" fmla="*/ 0 w 267"/>
                  <a:gd name="T11" fmla="*/ 124 h 125"/>
                  <a:gd name="T12" fmla="*/ 63 w 267"/>
                  <a:gd name="T13" fmla="*/ 116 h 125"/>
                  <a:gd name="T14" fmla="*/ 178 w 267"/>
                  <a:gd name="T15" fmla="*/ 98 h 125"/>
                  <a:gd name="T16" fmla="*/ 266 w 267"/>
                  <a:gd name="T17" fmla="*/ 82 h 125"/>
                  <a:gd name="T18" fmla="*/ 266 w 267"/>
                  <a:gd name="T19" fmla="*/ 69 h 125"/>
                  <a:gd name="T20" fmla="*/ 256 w 267"/>
                  <a:gd name="T21" fmla="*/ 66 h 125"/>
                  <a:gd name="T22" fmla="*/ 249 w 267"/>
                  <a:gd name="T23" fmla="*/ 72 h 125"/>
                  <a:gd name="T24" fmla="*/ 244 w 267"/>
                  <a:gd name="T25" fmla="*/ 55 h 125"/>
                  <a:gd name="T26" fmla="*/ 249 w 267"/>
                  <a:gd name="T27" fmla="*/ 40 h 125"/>
                  <a:gd name="T28" fmla="*/ 216 w 267"/>
                  <a:gd name="T29" fmla="*/ 29 h 125"/>
                  <a:gd name="T30" fmla="*/ 193 w 267"/>
                  <a:gd name="T31" fmla="*/ 32 h 125"/>
                  <a:gd name="T32" fmla="*/ 193 w 267"/>
                  <a:gd name="T33" fmla="*/ 9 h 125"/>
                  <a:gd name="T34" fmla="*/ 169 w 267"/>
                  <a:gd name="T35" fmla="*/ 0 h 125"/>
                  <a:gd name="T36" fmla="*/ 152 w 267"/>
                  <a:gd name="T37" fmla="*/ 5 h 125"/>
                  <a:gd name="T38" fmla="*/ 140 w 267"/>
                  <a:gd name="T39" fmla="*/ 27 h 125"/>
                  <a:gd name="T40" fmla="*/ 120 w 267"/>
                  <a:gd name="T41" fmla="*/ 36 h 125"/>
                  <a:gd name="T42" fmla="*/ 111 w 267"/>
                  <a:gd name="T43" fmla="*/ 70 h 125"/>
                  <a:gd name="T44" fmla="*/ 78 w 267"/>
                  <a:gd name="T45" fmla="*/ 87 h 125"/>
                  <a:gd name="T46" fmla="*/ 51 w 267"/>
                  <a:gd name="T47" fmla="*/ 94 h 125"/>
                  <a:gd name="T48" fmla="*/ 44 w 267"/>
                  <a:gd name="T49" fmla="*/ 87 h 1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7"/>
                  <a:gd name="T76" fmla="*/ 0 h 125"/>
                  <a:gd name="T77" fmla="*/ 267 w 267"/>
                  <a:gd name="T78" fmla="*/ 125 h 1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7" h="125">
                    <a:moveTo>
                      <a:pt x="44" y="87"/>
                    </a:moveTo>
                    <a:lnTo>
                      <a:pt x="36" y="99"/>
                    </a:lnTo>
                    <a:lnTo>
                      <a:pt x="25" y="103"/>
                    </a:lnTo>
                    <a:lnTo>
                      <a:pt x="24" y="111"/>
                    </a:lnTo>
                    <a:lnTo>
                      <a:pt x="1" y="117"/>
                    </a:lnTo>
                    <a:lnTo>
                      <a:pt x="0" y="124"/>
                    </a:lnTo>
                    <a:lnTo>
                      <a:pt x="63" y="116"/>
                    </a:lnTo>
                    <a:lnTo>
                      <a:pt x="178" y="98"/>
                    </a:lnTo>
                    <a:lnTo>
                      <a:pt x="266" y="82"/>
                    </a:lnTo>
                    <a:lnTo>
                      <a:pt x="266" y="69"/>
                    </a:lnTo>
                    <a:lnTo>
                      <a:pt x="256" y="66"/>
                    </a:lnTo>
                    <a:lnTo>
                      <a:pt x="249" y="72"/>
                    </a:lnTo>
                    <a:lnTo>
                      <a:pt x="244" y="55"/>
                    </a:lnTo>
                    <a:lnTo>
                      <a:pt x="249" y="40"/>
                    </a:lnTo>
                    <a:lnTo>
                      <a:pt x="216" y="29"/>
                    </a:lnTo>
                    <a:lnTo>
                      <a:pt x="193" y="32"/>
                    </a:lnTo>
                    <a:lnTo>
                      <a:pt x="193" y="9"/>
                    </a:lnTo>
                    <a:lnTo>
                      <a:pt x="169" y="0"/>
                    </a:lnTo>
                    <a:lnTo>
                      <a:pt x="152" y="5"/>
                    </a:lnTo>
                    <a:lnTo>
                      <a:pt x="140" y="27"/>
                    </a:lnTo>
                    <a:lnTo>
                      <a:pt x="120" y="36"/>
                    </a:lnTo>
                    <a:lnTo>
                      <a:pt x="111" y="70"/>
                    </a:lnTo>
                    <a:lnTo>
                      <a:pt x="78" y="87"/>
                    </a:lnTo>
                    <a:lnTo>
                      <a:pt x="51" y="94"/>
                    </a:lnTo>
                    <a:lnTo>
                      <a:pt x="44" y="87"/>
                    </a:lnTo>
                  </a:path>
                </a:pathLst>
              </a:custGeom>
              <a:solidFill>
                <a:srgbClr val="BF5FFF"/>
              </a:solidFill>
              <a:ln w="12700" cap="rnd">
                <a:solidFill>
                  <a:srgbClr val="000000"/>
                </a:solidFill>
                <a:round/>
                <a:headEnd/>
                <a:tailEnd/>
              </a:ln>
            </p:spPr>
            <p:txBody>
              <a:bodyPr/>
              <a:lstStyle/>
              <a:p>
                <a:endParaRPr lang="en-US"/>
              </a:p>
            </p:txBody>
          </p:sp>
          <p:sp>
            <p:nvSpPr>
              <p:cNvPr id="34665" name="Freeform 44"/>
              <p:cNvSpPr>
                <a:spLocks/>
              </p:cNvSpPr>
              <p:nvPr/>
            </p:nvSpPr>
            <p:spPr bwMode="auto">
              <a:xfrm>
                <a:off x="2971" y="1056"/>
                <a:ext cx="153" cy="118"/>
              </a:xfrm>
              <a:custGeom>
                <a:avLst/>
                <a:gdLst>
                  <a:gd name="T0" fmla="*/ 16 w 153"/>
                  <a:gd name="T1" fmla="*/ 61 h 118"/>
                  <a:gd name="T2" fmla="*/ 4 w 153"/>
                  <a:gd name="T3" fmla="*/ 59 h 118"/>
                  <a:gd name="T4" fmla="*/ 0 w 153"/>
                  <a:gd name="T5" fmla="*/ 77 h 118"/>
                  <a:gd name="T6" fmla="*/ 4 w 153"/>
                  <a:gd name="T7" fmla="*/ 97 h 118"/>
                  <a:gd name="T8" fmla="*/ 26 w 153"/>
                  <a:gd name="T9" fmla="*/ 110 h 118"/>
                  <a:gd name="T10" fmla="*/ 31 w 153"/>
                  <a:gd name="T11" fmla="*/ 117 h 118"/>
                  <a:gd name="T12" fmla="*/ 59 w 153"/>
                  <a:gd name="T13" fmla="*/ 110 h 118"/>
                  <a:gd name="T14" fmla="*/ 92 w 153"/>
                  <a:gd name="T15" fmla="*/ 95 h 118"/>
                  <a:gd name="T16" fmla="*/ 102 w 153"/>
                  <a:gd name="T17" fmla="*/ 60 h 118"/>
                  <a:gd name="T18" fmla="*/ 123 w 153"/>
                  <a:gd name="T19" fmla="*/ 51 h 118"/>
                  <a:gd name="T20" fmla="*/ 135 w 153"/>
                  <a:gd name="T21" fmla="*/ 30 h 118"/>
                  <a:gd name="T22" fmla="*/ 152 w 153"/>
                  <a:gd name="T23" fmla="*/ 24 h 118"/>
                  <a:gd name="T24" fmla="*/ 130 w 153"/>
                  <a:gd name="T25" fmla="*/ 21 h 118"/>
                  <a:gd name="T26" fmla="*/ 92 w 153"/>
                  <a:gd name="T27" fmla="*/ 37 h 118"/>
                  <a:gd name="T28" fmla="*/ 86 w 153"/>
                  <a:gd name="T29" fmla="*/ 22 h 118"/>
                  <a:gd name="T30" fmla="*/ 53 w 153"/>
                  <a:gd name="T31" fmla="*/ 23 h 118"/>
                  <a:gd name="T32" fmla="*/ 45 w 153"/>
                  <a:gd name="T33" fmla="*/ 0 h 118"/>
                  <a:gd name="T34" fmla="*/ 36 w 153"/>
                  <a:gd name="T35" fmla="*/ 6 h 118"/>
                  <a:gd name="T36" fmla="*/ 39 w 153"/>
                  <a:gd name="T37" fmla="*/ 40 h 118"/>
                  <a:gd name="T38" fmla="*/ 24 w 153"/>
                  <a:gd name="T39" fmla="*/ 43 h 118"/>
                  <a:gd name="T40" fmla="*/ 16 w 153"/>
                  <a:gd name="T41" fmla="*/ 61 h 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3"/>
                  <a:gd name="T64" fmla="*/ 0 h 118"/>
                  <a:gd name="T65" fmla="*/ 153 w 153"/>
                  <a:gd name="T66" fmla="*/ 118 h 1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3" h="118">
                    <a:moveTo>
                      <a:pt x="16" y="61"/>
                    </a:moveTo>
                    <a:lnTo>
                      <a:pt x="4" y="59"/>
                    </a:lnTo>
                    <a:lnTo>
                      <a:pt x="0" y="77"/>
                    </a:lnTo>
                    <a:lnTo>
                      <a:pt x="4" y="97"/>
                    </a:lnTo>
                    <a:lnTo>
                      <a:pt x="26" y="110"/>
                    </a:lnTo>
                    <a:lnTo>
                      <a:pt x="31" y="117"/>
                    </a:lnTo>
                    <a:lnTo>
                      <a:pt x="59" y="110"/>
                    </a:lnTo>
                    <a:lnTo>
                      <a:pt x="92" y="95"/>
                    </a:lnTo>
                    <a:lnTo>
                      <a:pt x="102" y="60"/>
                    </a:lnTo>
                    <a:lnTo>
                      <a:pt x="123" y="51"/>
                    </a:lnTo>
                    <a:lnTo>
                      <a:pt x="135" y="30"/>
                    </a:lnTo>
                    <a:lnTo>
                      <a:pt x="152" y="24"/>
                    </a:lnTo>
                    <a:lnTo>
                      <a:pt x="130" y="21"/>
                    </a:lnTo>
                    <a:lnTo>
                      <a:pt x="92" y="37"/>
                    </a:lnTo>
                    <a:lnTo>
                      <a:pt x="86" y="22"/>
                    </a:lnTo>
                    <a:lnTo>
                      <a:pt x="53" y="23"/>
                    </a:lnTo>
                    <a:lnTo>
                      <a:pt x="45" y="0"/>
                    </a:lnTo>
                    <a:lnTo>
                      <a:pt x="36" y="6"/>
                    </a:lnTo>
                    <a:lnTo>
                      <a:pt x="39" y="40"/>
                    </a:lnTo>
                    <a:lnTo>
                      <a:pt x="24" y="43"/>
                    </a:lnTo>
                    <a:lnTo>
                      <a:pt x="16" y="61"/>
                    </a:lnTo>
                  </a:path>
                </a:pathLst>
              </a:custGeom>
              <a:solidFill>
                <a:srgbClr val="BFDFFF"/>
              </a:solidFill>
              <a:ln w="12700" cap="rnd">
                <a:solidFill>
                  <a:srgbClr val="000000"/>
                </a:solidFill>
                <a:round/>
                <a:headEnd/>
                <a:tailEnd/>
              </a:ln>
            </p:spPr>
            <p:txBody>
              <a:bodyPr/>
              <a:lstStyle/>
              <a:p>
                <a:endParaRPr lang="en-US"/>
              </a:p>
            </p:txBody>
          </p:sp>
          <p:sp>
            <p:nvSpPr>
              <p:cNvPr id="34666" name="Freeform 45"/>
              <p:cNvSpPr>
                <a:spLocks/>
              </p:cNvSpPr>
              <p:nvPr/>
            </p:nvSpPr>
            <p:spPr bwMode="auto">
              <a:xfrm>
                <a:off x="3187" y="1058"/>
                <a:ext cx="44" cy="41"/>
              </a:xfrm>
              <a:custGeom>
                <a:avLst/>
                <a:gdLst>
                  <a:gd name="T0" fmla="*/ 0 w 44"/>
                  <a:gd name="T1" fmla="*/ 2 h 41"/>
                  <a:gd name="T2" fmla="*/ 9 w 44"/>
                  <a:gd name="T3" fmla="*/ 0 h 41"/>
                  <a:gd name="T4" fmla="*/ 29 w 44"/>
                  <a:gd name="T5" fmla="*/ 9 h 41"/>
                  <a:gd name="T6" fmla="*/ 29 w 44"/>
                  <a:gd name="T7" fmla="*/ 18 h 41"/>
                  <a:gd name="T8" fmla="*/ 42 w 44"/>
                  <a:gd name="T9" fmla="*/ 24 h 41"/>
                  <a:gd name="T10" fmla="*/ 43 w 44"/>
                  <a:gd name="T11" fmla="*/ 36 h 41"/>
                  <a:gd name="T12" fmla="*/ 21 w 44"/>
                  <a:gd name="T13" fmla="*/ 40 h 41"/>
                  <a:gd name="T14" fmla="*/ 0 w 44"/>
                  <a:gd name="T15" fmla="*/ 2 h 41"/>
                  <a:gd name="T16" fmla="*/ 0 60000 65536"/>
                  <a:gd name="T17" fmla="*/ 0 60000 65536"/>
                  <a:gd name="T18" fmla="*/ 0 60000 65536"/>
                  <a:gd name="T19" fmla="*/ 0 60000 65536"/>
                  <a:gd name="T20" fmla="*/ 0 60000 65536"/>
                  <a:gd name="T21" fmla="*/ 0 60000 65536"/>
                  <a:gd name="T22" fmla="*/ 0 60000 65536"/>
                  <a:gd name="T23" fmla="*/ 0 60000 65536"/>
                  <a:gd name="T24" fmla="*/ 0 w 44"/>
                  <a:gd name="T25" fmla="*/ 0 h 41"/>
                  <a:gd name="T26" fmla="*/ 44 w 44"/>
                  <a:gd name="T27" fmla="*/ 41 h 4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 h="41">
                    <a:moveTo>
                      <a:pt x="0" y="2"/>
                    </a:moveTo>
                    <a:lnTo>
                      <a:pt x="9" y="0"/>
                    </a:lnTo>
                    <a:lnTo>
                      <a:pt x="29" y="9"/>
                    </a:lnTo>
                    <a:lnTo>
                      <a:pt x="29" y="18"/>
                    </a:lnTo>
                    <a:lnTo>
                      <a:pt x="42" y="24"/>
                    </a:lnTo>
                    <a:lnTo>
                      <a:pt x="43" y="36"/>
                    </a:lnTo>
                    <a:lnTo>
                      <a:pt x="21" y="40"/>
                    </a:lnTo>
                    <a:lnTo>
                      <a:pt x="0" y="2"/>
                    </a:lnTo>
                  </a:path>
                </a:pathLst>
              </a:custGeom>
              <a:solidFill>
                <a:srgbClr val="008000"/>
              </a:solidFill>
              <a:ln w="12700" cap="rnd">
                <a:solidFill>
                  <a:srgbClr val="000000"/>
                </a:solidFill>
                <a:round/>
                <a:headEnd/>
                <a:tailEnd/>
              </a:ln>
            </p:spPr>
            <p:txBody>
              <a:bodyPr/>
              <a:lstStyle/>
              <a:p>
                <a:endParaRPr lang="en-US"/>
              </a:p>
            </p:txBody>
          </p:sp>
          <p:sp>
            <p:nvSpPr>
              <p:cNvPr id="34667" name="Freeform 46"/>
              <p:cNvSpPr>
                <a:spLocks/>
              </p:cNvSpPr>
              <p:nvPr/>
            </p:nvSpPr>
            <p:spPr bwMode="auto">
              <a:xfrm>
                <a:off x="3005" y="980"/>
                <a:ext cx="207" cy="101"/>
              </a:xfrm>
              <a:custGeom>
                <a:avLst/>
                <a:gdLst>
                  <a:gd name="T0" fmla="*/ 19 w 207"/>
                  <a:gd name="T1" fmla="*/ 14 h 101"/>
                  <a:gd name="T2" fmla="*/ 0 w 207"/>
                  <a:gd name="T3" fmla="*/ 28 h 101"/>
                  <a:gd name="T4" fmla="*/ 10 w 207"/>
                  <a:gd name="T5" fmla="*/ 76 h 101"/>
                  <a:gd name="T6" fmla="*/ 19 w 207"/>
                  <a:gd name="T7" fmla="*/ 100 h 101"/>
                  <a:gd name="T8" fmla="*/ 54 w 207"/>
                  <a:gd name="T9" fmla="*/ 98 h 101"/>
                  <a:gd name="T10" fmla="*/ 184 w 207"/>
                  <a:gd name="T11" fmla="*/ 80 h 101"/>
                  <a:gd name="T12" fmla="*/ 193 w 207"/>
                  <a:gd name="T13" fmla="*/ 77 h 101"/>
                  <a:gd name="T14" fmla="*/ 206 w 207"/>
                  <a:gd name="T15" fmla="*/ 54 h 101"/>
                  <a:gd name="T16" fmla="*/ 187 w 207"/>
                  <a:gd name="T17" fmla="*/ 42 h 101"/>
                  <a:gd name="T18" fmla="*/ 197 w 207"/>
                  <a:gd name="T19" fmla="*/ 13 h 101"/>
                  <a:gd name="T20" fmla="*/ 182 w 207"/>
                  <a:gd name="T21" fmla="*/ 10 h 101"/>
                  <a:gd name="T22" fmla="*/ 182 w 207"/>
                  <a:gd name="T23" fmla="*/ 3 h 101"/>
                  <a:gd name="T24" fmla="*/ 175 w 207"/>
                  <a:gd name="T25" fmla="*/ 0 h 101"/>
                  <a:gd name="T26" fmla="*/ 25 w 207"/>
                  <a:gd name="T27" fmla="*/ 21 h 101"/>
                  <a:gd name="T28" fmla="*/ 19 w 207"/>
                  <a:gd name="T29" fmla="*/ 14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7"/>
                  <a:gd name="T46" fmla="*/ 0 h 101"/>
                  <a:gd name="T47" fmla="*/ 207 w 207"/>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7" h="101">
                    <a:moveTo>
                      <a:pt x="19" y="14"/>
                    </a:moveTo>
                    <a:lnTo>
                      <a:pt x="0" y="28"/>
                    </a:lnTo>
                    <a:lnTo>
                      <a:pt x="10" y="76"/>
                    </a:lnTo>
                    <a:lnTo>
                      <a:pt x="19" y="100"/>
                    </a:lnTo>
                    <a:lnTo>
                      <a:pt x="54" y="98"/>
                    </a:lnTo>
                    <a:lnTo>
                      <a:pt x="184" y="80"/>
                    </a:lnTo>
                    <a:lnTo>
                      <a:pt x="193" y="77"/>
                    </a:lnTo>
                    <a:lnTo>
                      <a:pt x="206" y="54"/>
                    </a:lnTo>
                    <a:lnTo>
                      <a:pt x="187" y="42"/>
                    </a:lnTo>
                    <a:lnTo>
                      <a:pt x="197" y="13"/>
                    </a:lnTo>
                    <a:lnTo>
                      <a:pt x="182" y="10"/>
                    </a:lnTo>
                    <a:lnTo>
                      <a:pt x="182" y="3"/>
                    </a:lnTo>
                    <a:lnTo>
                      <a:pt x="175" y="0"/>
                    </a:lnTo>
                    <a:lnTo>
                      <a:pt x="25" y="21"/>
                    </a:lnTo>
                    <a:lnTo>
                      <a:pt x="19" y="14"/>
                    </a:lnTo>
                  </a:path>
                </a:pathLst>
              </a:custGeom>
              <a:solidFill>
                <a:srgbClr val="00BF9F"/>
              </a:solidFill>
              <a:ln w="12700" cap="rnd">
                <a:solidFill>
                  <a:srgbClr val="000000"/>
                </a:solidFill>
                <a:round/>
                <a:headEnd/>
                <a:tailEnd/>
              </a:ln>
            </p:spPr>
            <p:txBody>
              <a:bodyPr/>
              <a:lstStyle/>
              <a:p>
                <a:endParaRPr lang="en-US"/>
              </a:p>
            </p:txBody>
          </p:sp>
          <p:sp>
            <p:nvSpPr>
              <p:cNvPr id="34668" name="Freeform 47"/>
              <p:cNvSpPr>
                <a:spLocks/>
              </p:cNvSpPr>
              <p:nvPr/>
            </p:nvSpPr>
            <p:spPr bwMode="auto">
              <a:xfrm>
                <a:off x="3191" y="993"/>
                <a:ext cx="55" cy="80"/>
              </a:xfrm>
              <a:custGeom>
                <a:avLst/>
                <a:gdLst>
                  <a:gd name="T0" fmla="*/ 10 w 55"/>
                  <a:gd name="T1" fmla="*/ 0 h 80"/>
                  <a:gd name="T2" fmla="*/ 23 w 55"/>
                  <a:gd name="T3" fmla="*/ 0 h 80"/>
                  <a:gd name="T4" fmla="*/ 48 w 55"/>
                  <a:gd name="T5" fmla="*/ 12 h 80"/>
                  <a:gd name="T6" fmla="*/ 44 w 55"/>
                  <a:gd name="T7" fmla="*/ 21 h 80"/>
                  <a:gd name="T8" fmla="*/ 53 w 55"/>
                  <a:gd name="T9" fmla="*/ 28 h 80"/>
                  <a:gd name="T10" fmla="*/ 54 w 55"/>
                  <a:gd name="T11" fmla="*/ 65 h 80"/>
                  <a:gd name="T12" fmla="*/ 45 w 55"/>
                  <a:gd name="T13" fmla="*/ 79 h 80"/>
                  <a:gd name="T14" fmla="*/ 35 w 55"/>
                  <a:gd name="T15" fmla="*/ 74 h 80"/>
                  <a:gd name="T16" fmla="*/ 24 w 55"/>
                  <a:gd name="T17" fmla="*/ 73 h 80"/>
                  <a:gd name="T18" fmla="*/ 5 w 55"/>
                  <a:gd name="T19" fmla="*/ 66 h 80"/>
                  <a:gd name="T20" fmla="*/ 19 w 55"/>
                  <a:gd name="T21" fmla="*/ 42 h 80"/>
                  <a:gd name="T22" fmla="*/ 0 w 55"/>
                  <a:gd name="T23" fmla="*/ 30 h 80"/>
                  <a:gd name="T24" fmla="*/ 10 w 55"/>
                  <a:gd name="T25" fmla="*/ 0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
                  <a:gd name="T40" fmla="*/ 0 h 80"/>
                  <a:gd name="T41" fmla="*/ 55 w 55"/>
                  <a:gd name="T42" fmla="*/ 80 h 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 h="80">
                    <a:moveTo>
                      <a:pt x="10" y="0"/>
                    </a:moveTo>
                    <a:lnTo>
                      <a:pt x="23" y="0"/>
                    </a:lnTo>
                    <a:lnTo>
                      <a:pt x="48" y="12"/>
                    </a:lnTo>
                    <a:lnTo>
                      <a:pt x="44" y="21"/>
                    </a:lnTo>
                    <a:lnTo>
                      <a:pt x="53" y="28"/>
                    </a:lnTo>
                    <a:lnTo>
                      <a:pt x="54" y="65"/>
                    </a:lnTo>
                    <a:lnTo>
                      <a:pt x="45" y="79"/>
                    </a:lnTo>
                    <a:lnTo>
                      <a:pt x="35" y="74"/>
                    </a:lnTo>
                    <a:lnTo>
                      <a:pt x="24" y="73"/>
                    </a:lnTo>
                    <a:lnTo>
                      <a:pt x="5" y="66"/>
                    </a:lnTo>
                    <a:lnTo>
                      <a:pt x="19" y="42"/>
                    </a:lnTo>
                    <a:lnTo>
                      <a:pt x="0" y="30"/>
                    </a:lnTo>
                    <a:lnTo>
                      <a:pt x="10" y="0"/>
                    </a:lnTo>
                  </a:path>
                </a:pathLst>
              </a:custGeom>
              <a:solidFill>
                <a:srgbClr val="FF00FF"/>
              </a:solidFill>
              <a:ln w="12700" cap="rnd">
                <a:solidFill>
                  <a:srgbClr val="000000"/>
                </a:solidFill>
                <a:round/>
                <a:headEnd/>
                <a:tailEnd/>
              </a:ln>
            </p:spPr>
            <p:txBody>
              <a:bodyPr/>
              <a:lstStyle/>
              <a:p>
                <a:endParaRPr lang="en-US"/>
              </a:p>
            </p:txBody>
          </p:sp>
          <p:sp>
            <p:nvSpPr>
              <p:cNvPr id="34669" name="Freeform 48"/>
              <p:cNvSpPr>
                <a:spLocks/>
              </p:cNvSpPr>
              <p:nvPr/>
            </p:nvSpPr>
            <p:spPr bwMode="auto">
              <a:xfrm>
                <a:off x="3023" y="869"/>
                <a:ext cx="226" cy="138"/>
              </a:xfrm>
              <a:custGeom>
                <a:avLst/>
                <a:gdLst>
                  <a:gd name="T0" fmla="*/ 17 w 226"/>
                  <a:gd name="T1" fmla="*/ 92 h 138"/>
                  <a:gd name="T2" fmla="*/ 38 w 226"/>
                  <a:gd name="T3" fmla="*/ 84 h 138"/>
                  <a:gd name="T4" fmla="*/ 67 w 226"/>
                  <a:gd name="T5" fmla="*/ 82 h 138"/>
                  <a:gd name="T6" fmla="*/ 74 w 226"/>
                  <a:gd name="T7" fmla="*/ 75 h 138"/>
                  <a:gd name="T8" fmla="*/ 85 w 226"/>
                  <a:gd name="T9" fmla="*/ 74 h 138"/>
                  <a:gd name="T10" fmla="*/ 90 w 226"/>
                  <a:gd name="T11" fmla="*/ 66 h 138"/>
                  <a:gd name="T12" fmla="*/ 100 w 226"/>
                  <a:gd name="T13" fmla="*/ 63 h 138"/>
                  <a:gd name="T14" fmla="*/ 96 w 226"/>
                  <a:gd name="T15" fmla="*/ 49 h 138"/>
                  <a:gd name="T16" fmla="*/ 90 w 226"/>
                  <a:gd name="T17" fmla="*/ 45 h 138"/>
                  <a:gd name="T18" fmla="*/ 102 w 226"/>
                  <a:gd name="T19" fmla="*/ 34 h 138"/>
                  <a:gd name="T20" fmla="*/ 110 w 226"/>
                  <a:gd name="T21" fmla="*/ 34 h 138"/>
                  <a:gd name="T22" fmla="*/ 136 w 226"/>
                  <a:gd name="T23" fmla="*/ 9 h 138"/>
                  <a:gd name="T24" fmla="*/ 176 w 226"/>
                  <a:gd name="T25" fmla="*/ 0 h 138"/>
                  <a:gd name="T26" fmla="*/ 181 w 226"/>
                  <a:gd name="T27" fmla="*/ 23 h 138"/>
                  <a:gd name="T28" fmla="*/ 183 w 226"/>
                  <a:gd name="T29" fmla="*/ 22 h 138"/>
                  <a:gd name="T30" fmla="*/ 192 w 226"/>
                  <a:gd name="T31" fmla="*/ 30 h 138"/>
                  <a:gd name="T32" fmla="*/ 193 w 226"/>
                  <a:gd name="T33" fmla="*/ 54 h 138"/>
                  <a:gd name="T34" fmla="*/ 205 w 226"/>
                  <a:gd name="T35" fmla="*/ 73 h 138"/>
                  <a:gd name="T36" fmla="*/ 210 w 226"/>
                  <a:gd name="T37" fmla="*/ 98 h 138"/>
                  <a:gd name="T38" fmla="*/ 211 w 226"/>
                  <a:gd name="T39" fmla="*/ 119 h 138"/>
                  <a:gd name="T40" fmla="*/ 225 w 226"/>
                  <a:gd name="T41" fmla="*/ 126 h 138"/>
                  <a:gd name="T42" fmla="*/ 215 w 226"/>
                  <a:gd name="T43" fmla="*/ 137 h 138"/>
                  <a:gd name="T44" fmla="*/ 188 w 226"/>
                  <a:gd name="T45" fmla="*/ 125 h 138"/>
                  <a:gd name="T46" fmla="*/ 175 w 226"/>
                  <a:gd name="T47" fmla="*/ 126 h 138"/>
                  <a:gd name="T48" fmla="*/ 162 w 226"/>
                  <a:gd name="T49" fmla="*/ 123 h 138"/>
                  <a:gd name="T50" fmla="*/ 162 w 226"/>
                  <a:gd name="T51" fmla="*/ 115 h 138"/>
                  <a:gd name="T52" fmla="*/ 154 w 226"/>
                  <a:gd name="T53" fmla="*/ 113 h 138"/>
                  <a:gd name="T54" fmla="*/ 6 w 226"/>
                  <a:gd name="T55" fmla="*/ 134 h 138"/>
                  <a:gd name="T56" fmla="*/ 0 w 226"/>
                  <a:gd name="T57" fmla="*/ 128 h 138"/>
                  <a:gd name="T58" fmla="*/ 22 w 226"/>
                  <a:gd name="T59" fmla="*/ 103 h 138"/>
                  <a:gd name="T60" fmla="*/ 17 w 226"/>
                  <a:gd name="T61" fmla="*/ 92 h 13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6"/>
                  <a:gd name="T94" fmla="*/ 0 h 138"/>
                  <a:gd name="T95" fmla="*/ 226 w 226"/>
                  <a:gd name="T96" fmla="*/ 138 h 13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6" h="138">
                    <a:moveTo>
                      <a:pt x="17" y="92"/>
                    </a:moveTo>
                    <a:lnTo>
                      <a:pt x="38" y="84"/>
                    </a:lnTo>
                    <a:lnTo>
                      <a:pt x="67" y="82"/>
                    </a:lnTo>
                    <a:lnTo>
                      <a:pt x="74" y="75"/>
                    </a:lnTo>
                    <a:lnTo>
                      <a:pt x="85" y="74"/>
                    </a:lnTo>
                    <a:lnTo>
                      <a:pt x="90" y="66"/>
                    </a:lnTo>
                    <a:lnTo>
                      <a:pt x="100" y="63"/>
                    </a:lnTo>
                    <a:lnTo>
                      <a:pt x="96" y="49"/>
                    </a:lnTo>
                    <a:lnTo>
                      <a:pt x="90" y="45"/>
                    </a:lnTo>
                    <a:lnTo>
                      <a:pt x="102" y="34"/>
                    </a:lnTo>
                    <a:lnTo>
                      <a:pt x="110" y="34"/>
                    </a:lnTo>
                    <a:lnTo>
                      <a:pt x="136" y="9"/>
                    </a:lnTo>
                    <a:lnTo>
                      <a:pt x="176" y="0"/>
                    </a:lnTo>
                    <a:lnTo>
                      <a:pt x="181" y="23"/>
                    </a:lnTo>
                    <a:lnTo>
                      <a:pt x="183" y="22"/>
                    </a:lnTo>
                    <a:lnTo>
                      <a:pt x="192" y="30"/>
                    </a:lnTo>
                    <a:lnTo>
                      <a:pt x="193" y="54"/>
                    </a:lnTo>
                    <a:lnTo>
                      <a:pt x="205" y="73"/>
                    </a:lnTo>
                    <a:lnTo>
                      <a:pt x="210" y="98"/>
                    </a:lnTo>
                    <a:lnTo>
                      <a:pt x="211" y="119"/>
                    </a:lnTo>
                    <a:lnTo>
                      <a:pt x="225" y="126"/>
                    </a:lnTo>
                    <a:lnTo>
                      <a:pt x="215" y="137"/>
                    </a:lnTo>
                    <a:lnTo>
                      <a:pt x="188" y="125"/>
                    </a:lnTo>
                    <a:lnTo>
                      <a:pt x="175" y="126"/>
                    </a:lnTo>
                    <a:lnTo>
                      <a:pt x="162" y="123"/>
                    </a:lnTo>
                    <a:lnTo>
                      <a:pt x="162" y="115"/>
                    </a:lnTo>
                    <a:lnTo>
                      <a:pt x="154" y="113"/>
                    </a:lnTo>
                    <a:lnTo>
                      <a:pt x="6" y="134"/>
                    </a:lnTo>
                    <a:lnTo>
                      <a:pt x="0" y="128"/>
                    </a:lnTo>
                    <a:lnTo>
                      <a:pt x="22" y="103"/>
                    </a:lnTo>
                    <a:lnTo>
                      <a:pt x="17" y="92"/>
                    </a:lnTo>
                  </a:path>
                </a:pathLst>
              </a:custGeom>
              <a:solidFill>
                <a:srgbClr val="BF3F00"/>
              </a:solidFill>
              <a:ln w="12700" cap="rnd">
                <a:solidFill>
                  <a:srgbClr val="000000"/>
                </a:solidFill>
                <a:round/>
                <a:headEnd/>
                <a:tailEnd/>
              </a:ln>
            </p:spPr>
            <p:txBody>
              <a:bodyPr/>
              <a:lstStyle/>
              <a:p>
                <a:endParaRPr lang="en-US"/>
              </a:p>
            </p:txBody>
          </p:sp>
          <p:sp>
            <p:nvSpPr>
              <p:cNvPr id="34670" name="Freeform 49"/>
              <p:cNvSpPr>
                <a:spLocks/>
              </p:cNvSpPr>
              <p:nvPr/>
            </p:nvSpPr>
            <p:spPr bwMode="auto">
              <a:xfrm>
                <a:off x="3199" y="861"/>
                <a:ext cx="61" cy="83"/>
              </a:xfrm>
              <a:custGeom>
                <a:avLst/>
                <a:gdLst>
                  <a:gd name="T0" fmla="*/ 0 w 61"/>
                  <a:gd name="T1" fmla="*/ 9 h 83"/>
                  <a:gd name="T2" fmla="*/ 44 w 61"/>
                  <a:gd name="T3" fmla="*/ 0 h 83"/>
                  <a:gd name="T4" fmla="*/ 60 w 61"/>
                  <a:gd name="T5" fmla="*/ 22 h 83"/>
                  <a:gd name="T6" fmla="*/ 52 w 61"/>
                  <a:gd name="T7" fmla="*/ 28 h 83"/>
                  <a:gd name="T8" fmla="*/ 55 w 61"/>
                  <a:gd name="T9" fmla="*/ 78 h 83"/>
                  <a:gd name="T10" fmla="*/ 30 w 61"/>
                  <a:gd name="T11" fmla="*/ 82 h 83"/>
                  <a:gd name="T12" fmla="*/ 17 w 61"/>
                  <a:gd name="T13" fmla="*/ 62 h 83"/>
                  <a:gd name="T14" fmla="*/ 17 w 61"/>
                  <a:gd name="T15" fmla="*/ 37 h 83"/>
                  <a:gd name="T16" fmla="*/ 6 w 61"/>
                  <a:gd name="T17" fmla="*/ 30 h 83"/>
                  <a:gd name="T18" fmla="*/ 0 w 61"/>
                  <a:gd name="T19" fmla="*/ 9 h 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83"/>
                  <a:gd name="T32" fmla="*/ 61 w 61"/>
                  <a:gd name="T33" fmla="*/ 83 h 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83">
                    <a:moveTo>
                      <a:pt x="0" y="9"/>
                    </a:moveTo>
                    <a:lnTo>
                      <a:pt x="44" y="0"/>
                    </a:lnTo>
                    <a:lnTo>
                      <a:pt x="60" y="22"/>
                    </a:lnTo>
                    <a:lnTo>
                      <a:pt x="52" y="28"/>
                    </a:lnTo>
                    <a:lnTo>
                      <a:pt x="55" y="78"/>
                    </a:lnTo>
                    <a:lnTo>
                      <a:pt x="30" y="82"/>
                    </a:lnTo>
                    <a:lnTo>
                      <a:pt x="17" y="62"/>
                    </a:lnTo>
                    <a:lnTo>
                      <a:pt x="17" y="37"/>
                    </a:lnTo>
                    <a:lnTo>
                      <a:pt x="6" y="30"/>
                    </a:lnTo>
                    <a:lnTo>
                      <a:pt x="0" y="9"/>
                    </a:lnTo>
                  </a:path>
                </a:pathLst>
              </a:custGeom>
              <a:solidFill>
                <a:srgbClr val="00DFFF"/>
              </a:solidFill>
              <a:ln w="12700" cap="rnd">
                <a:solidFill>
                  <a:srgbClr val="000000"/>
                </a:solidFill>
                <a:round/>
                <a:headEnd/>
                <a:tailEnd/>
              </a:ln>
            </p:spPr>
            <p:txBody>
              <a:bodyPr/>
              <a:lstStyle/>
              <a:p>
                <a:endParaRPr lang="en-US"/>
              </a:p>
            </p:txBody>
          </p:sp>
          <p:sp>
            <p:nvSpPr>
              <p:cNvPr id="34671" name="Freeform 50"/>
              <p:cNvSpPr>
                <a:spLocks/>
              </p:cNvSpPr>
              <p:nvPr/>
            </p:nvSpPr>
            <p:spPr bwMode="auto">
              <a:xfrm>
                <a:off x="3229" y="925"/>
                <a:ext cx="129" cy="44"/>
              </a:xfrm>
              <a:custGeom>
                <a:avLst/>
                <a:gdLst>
                  <a:gd name="T0" fmla="*/ 0 w 129"/>
                  <a:gd name="T1" fmla="*/ 17 h 44"/>
                  <a:gd name="T2" fmla="*/ 65 w 129"/>
                  <a:gd name="T3" fmla="*/ 5 h 44"/>
                  <a:gd name="T4" fmla="*/ 73 w 129"/>
                  <a:gd name="T5" fmla="*/ 6 h 44"/>
                  <a:gd name="T6" fmla="*/ 81 w 129"/>
                  <a:gd name="T7" fmla="*/ 0 h 44"/>
                  <a:gd name="T8" fmla="*/ 87 w 129"/>
                  <a:gd name="T9" fmla="*/ 3 h 44"/>
                  <a:gd name="T10" fmla="*/ 80 w 129"/>
                  <a:gd name="T11" fmla="*/ 15 h 44"/>
                  <a:gd name="T12" fmla="*/ 93 w 129"/>
                  <a:gd name="T13" fmla="*/ 14 h 44"/>
                  <a:gd name="T14" fmla="*/ 101 w 129"/>
                  <a:gd name="T15" fmla="*/ 24 h 44"/>
                  <a:gd name="T16" fmla="*/ 110 w 129"/>
                  <a:gd name="T17" fmla="*/ 25 h 44"/>
                  <a:gd name="T18" fmla="*/ 116 w 129"/>
                  <a:gd name="T19" fmla="*/ 23 h 44"/>
                  <a:gd name="T20" fmla="*/ 116 w 129"/>
                  <a:gd name="T21" fmla="*/ 18 h 44"/>
                  <a:gd name="T22" fmla="*/ 105 w 129"/>
                  <a:gd name="T23" fmla="*/ 11 h 44"/>
                  <a:gd name="T24" fmla="*/ 114 w 129"/>
                  <a:gd name="T25" fmla="*/ 11 h 44"/>
                  <a:gd name="T26" fmla="*/ 128 w 129"/>
                  <a:gd name="T27" fmla="*/ 25 h 44"/>
                  <a:gd name="T28" fmla="*/ 114 w 129"/>
                  <a:gd name="T29" fmla="*/ 34 h 44"/>
                  <a:gd name="T30" fmla="*/ 99 w 129"/>
                  <a:gd name="T31" fmla="*/ 30 h 44"/>
                  <a:gd name="T32" fmla="*/ 89 w 129"/>
                  <a:gd name="T33" fmla="*/ 40 h 44"/>
                  <a:gd name="T34" fmla="*/ 70 w 129"/>
                  <a:gd name="T35" fmla="*/ 30 h 44"/>
                  <a:gd name="T36" fmla="*/ 5 w 129"/>
                  <a:gd name="T37" fmla="*/ 43 h 44"/>
                  <a:gd name="T38" fmla="*/ 0 w 129"/>
                  <a:gd name="T39" fmla="*/ 17 h 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44"/>
                  <a:gd name="T62" fmla="*/ 129 w 129"/>
                  <a:gd name="T63" fmla="*/ 44 h 4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44">
                    <a:moveTo>
                      <a:pt x="0" y="17"/>
                    </a:moveTo>
                    <a:lnTo>
                      <a:pt x="65" y="5"/>
                    </a:lnTo>
                    <a:lnTo>
                      <a:pt x="73" y="6"/>
                    </a:lnTo>
                    <a:lnTo>
                      <a:pt x="81" y="0"/>
                    </a:lnTo>
                    <a:lnTo>
                      <a:pt x="87" y="3"/>
                    </a:lnTo>
                    <a:lnTo>
                      <a:pt x="80" y="15"/>
                    </a:lnTo>
                    <a:lnTo>
                      <a:pt x="93" y="14"/>
                    </a:lnTo>
                    <a:lnTo>
                      <a:pt x="101" y="24"/>
                    </a:lnTo>
                    <a:lnTo>
                      <a:pt x="110" y="25"/>
                    </a:lnTo>
                    <a:lnTo>
                      <a:pt x="116" y="23"/>
                    </a:lnTo>
                    <a:lnTo>
                      <a:pt x="116" y="18"/>
                    </a:lnTo>
                    <a:lnTo>
                      <a:pt x="105" y="11"/>
                    </a:lnTo>
                    <a:lnTo>
                      <a:pt x="114" y="11"/>
                    </a:lnTo>
                    <a:lnTo>
                      <a:pt x="128" y="25"/>
                    </a:lnTo>
                    <a:lnTo>
                      <a:pt x="114" y="34"/>
                    </a:lnTo>
                    <a:lnTo>
                      <a:pt x="99" y="30"/>
                    </a:lnTo>
                    <a:lnTo>
                      <a:pt x="89" y="40"/>
                    </a:lnTo>
                    <a:lnTo>
                      <a:pt x="70" y="30"/>
                    </a:lnTo>
                    <a:lnTo>
                      <a:pt x="5" y="43"/>
                    </a:lnTo>
                    <a:lnTo>
                      <a:pt x="0" y="17"/>
                    </a:lnTo>
                  </a:path>
                </a:pathLst>
              </a:custGeom>
              <a:solidFill>
                <a:srgbClr val="5F009F"/>
              </a:solidFill>
              <a:ln w="12700" cap="rnd">
                <a:solidFill>
                  <a:srgbClr val="000000"/>
                </a:solidFill>
                <a:round/>
                <a:headEnd/>
                <a:tailEnd/>
              </a:ln>
            </p:spPr>
            <p:txBody>
              <a:bodyPr/>
              <a:lstStyle/>
              <a:p>
                <a:endParaRPr lang="en-US"/>
              </a:p>
            </p:txBody>
          </p:sp>
          <p:sp>
            <p:nvSpPr>
              <p:cNvPr id="34672" name="Freeform 51"/>
              <p:cNvSpPr>
                <a:spLocks/>
              </p:cNvSpPr>
              <p:nvPr/>
            </p:nvSpPr>
            <p:spPr bwMode="auto">
              <a:xfrm>
                <a:off x="3233" y="958"/>
                <a:ext cx="67" cy="38"/>
              </a:xfrm>
              <a:custGeom>
                <a:avLst/>
                <a:gdLst>
                  <a:gd name="T0" fmla="*/ 0 w 67"/>
                  <a:gd name="T1" fmla="*/ 9 h 38"/>
                  <a:gd name="T2" fmla="*/ 51 w 67"/>
                  <a:gd name="T3" fmla="*/ 0 h 38"/>
                  <a:gd name="T4" fmla="*/ 66 w 67"/>
                  <a:gd name="T5" fmla="*/ 17 h 38"/>
                  <a:gd name="T6" fmla="*/ 57 w 67"/>
                  <a:gd name="T7" fmla="*/ 24 h 38"/>
                  <a:gd name="T8" fmla="*/ 41 w 67"/>
                  <a:gd name="T9" fmla="*/ 22 h 38"/>
                  <a:gd name="T10" fmla="*/ 16 w 67"/>
                  <a:gd name="T11" fmla="*/ 37 h 38"/>
                  <a:gd name="T12" fmla="*/ 3 w 67"/>
                  <a:gd name="T13" fmla="*/ 29 h 38"/>
                  <a:gd name="T14" fmla="*/ 0 w 67"/>
                  <a:gd name="T15" fmla="*/ 9 h 38"/>
                  <a:gd name="T16" fmla="*/ 0 60000 65536"/>
                  <a:gd name="T17" fmla="*/ 0 60000 65536"/>
                  <a:gd name="T18" fmla="*/ 0 60000 65536"/>
                  <a:gd name="T19" fmla="*/ 0 60000 65536"/>
                  <a:gd name="T20" fmla="*/ 0 60000 65536"/>
                  <a:gd name="T21" fmla="*/ 0 60000 65536"/>
                  <a:gd name="T22" fmla="*/ 0 60000 65536"/>
                  <a:gd name="T23" fmla="*/ 0 60000 65536"/>
                  <a:gd name="T24" fmla="*/ 0 w 67"/>
                  <a:gd name="T25" fmla="*/ 0 h 38"/>
                  <a:gd name="T26" fmla="*/ 67 w 67"/>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 h="38">
                    <a:moveTo>
                      <a:pt x="0" y="9"/>
                    </a:moveTo>
                    <a:lnTo>
                      <a:pt x="51" y="0"/>
                    </a:lnTo>
                    <a:lnTo>
                      <a:pt x="66" y="17"/>
                    </a:lnTo>
                    <a:lnTo>
                      <a:pt x="57" y="24"/>
                    </a:lnTo>
                    <a:lnTo>
                      <a:pt x="41" y="22"/>
                    </a:lnTo>
                    <a:lnTo>
                      <a:pt x="16" y="37"/>
                    </a:lnTo>
                    <a:lnTo>
                      <a:pt x="3" y="29"/>
                    </a:lnTo>
                    <a:lnTo>
                      <a:pt x="0" y="9"/>
                    </a:lnTo>
                  </a:path>
                </a:pathLst>
              </a:custGeom>
              <a:solidFill>
                <a:srgbClr val="DFBFFF"/>
              </a:solidFill>
              <a:ln w="12700" cap="rnd">
                <a:solidFill>
                  <a:srgbClr val="000000"/>
                </a:solidFill>
                <a:round/>
                <a:headEnd/>
                <a:tailEnd/>
              </a:ln>
            </p:spPr>
            <p:txBody>
              <a:bodyPr/>
              <a:lstStyle/>
              <a:p>
                <a:endParaRPr lang="en-US"/>
              </a:p>
            </p:txBody>
          </p:sp>
          <p:sp>
            <p:nvSpPr>
              <p:cNvPr id="34673" name="Freeform 52"/>
              <p:cNvSpPr>
                <a:spLocks/>
              </p:cNvSpPr>
              <p:nvPr/>
            </p:nvSpPr>
            <p:spPr bwMode="auto">
              <a:xfrm>
                <a:off x="3244" y="985"/>
                <a:ext cx="66" cy="29"/>
              </a:xfrm>
              <a:custGeom>
                <a:avLst/>
                <a:gdLst>
                  <a:gd name="T0" fmla="*/ 0 w 66"/>
                  <a:gd name="T1" fmla="*/ 21 h 29"/>
                  <a:gd name="T2" fmla="*/ 27 w 66"/>
                  <a:gd name="T3" fmla="*/ 11 h 29"/>
                  <a:gd name="T4" fmla="*/ 53 w 66"/>
                  <a:gd name="T5" fmla="*/ 0 h 29"/>
                  <a:gd name="T6" fmla="*/ 57 w 66"/>
                  <a:gd name="T7" fmla="*/ 0 h 29"/>
                  <a:gd name="T8" fmla="*/ 65 w 66"/>
                  <a:gd name="T9" fmla="*/ 1 h 29"/>
                  <a:gd name="T10" fmla="*/ 40 w 66"/>
                  <a:gd name="T11" fmla="*/ 16 h 29"/>
                  <a:gd name="T12" fmla="*/ 8 w 66"/>
                  <a:gd name="T13" fmla="*/ 28 h 29"/>
                  <a:gd name="T14" fmla="*/ 0 w 66"/>
                  <a:gd name="T15" fmla="*/ 21 h 29"/>
                  <a:gd name="T16" fmla="*/ 0 60000 65536"/>
                  <a:gd name="T17" fmla="*/ 0 60000 65536"/>
                  <a:gd name="T18" fmla="*/ 0 60000 65536"/>
                  <a:gd name="T19" fmla="*/ 0 60000 65536"/>
                  <a:gd name="T20" fmla="*/ 0 60000 65536"/>
                  <a:gd name="T21" fmla="*/ 0 60000 65536"/>
                  <a:gd name="T22" fmla="*/ 0 60000 65536"/>
                  <a:gd name="T23" fmla="*/ 0 60000 65536"/>
                  <a:gd name="T24" fmla="*/ 0 w 66"/>
                  <a:gd name="T25" fmla="*/ 0 h 29"/>
                  <a:gd name="T26" fmla="*/ 66 w 66"/>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 h="29">
                    <a:moveTo>
                      <a:pt x="0" y="21"/>
                    </a:moveTo>
                    <a:lnTo>
                      <a:pt x="27" y="11"/>
                    </a:lnTo>
                    <a:lnTo>
                      <a:pt x="53" y="0"/>
                    </a:lnTo>
                    <a:lnTo>
                      <a:pt x="57" y="0"/>
                    </a:lnTo>
                    <a:lnTo>
                      <a:pt x="65" y="1"/>
                    </a:lnTo>
                    <a:lnTo>
                      <a:pt x="40" y="16"/>
                    </a:lnTo>
                    <a:lnTo>
                      <a:pt x="8" y="28"/>
                    </a:lnTo>
                    <a:lnTo>
                      <a:pt x="0" y="21"/>
                    </a:lnTo>
                  </a:path>
                </a:pathLst>
              </a:custGeom>
              <a:solidFill>
                <a:srgbClr val="BF3F00"/>
              </a:solidFill>
              <a:ln w="12700" cap="rnd">
                <a:solidFill>
                  <a:srgbClr val="000000"/>
                </a:solidFill>
                <a:round/>
                <a:headEnd/>
                <a:tailEnd/>
              </a:ln>
            </p:spPr>
            <p:txBody>
              <a:bodyPr/>
              <a:lstStyle/>
              <a:p>
                <a:endParaRPr lang="en-US"/>
              </a:p>
            </p:txBody>
          </p:sp>
          <p:sp>
            <p:nvSpPr>
              <p:cNvPr id="34674" name="Freeform 53"/>
              <p:cNvSpPr>
                <a:spLocks/>
              </p:cNvSpPr>
              <p:nvPr/>
            </p:nvSpPr>
            <p:spPr bwMode="auto">
              <a:xfrm>
                <a:off x="3243" y="846"/>
                <a:ext cx="71" cy="92"/>
              </a:xfrm>
              <a:custGeom>
                <a:avLst/>
                <a:gdLst>
                  <a:gd name="T0" fmla="*/ 15 w 71"/>
                  <a:gd name="T1" fmla="*/ 0 h 92"/>
                  <a:gd name="T2" fmla="*/ 0 w 71"/>
                  <a:gd name="T3" fmla="*/ 16 h 92"/>
                  <a:gd name="T4" fmla="*/ 16 w 71"/>
                  <a:gd name="T5" fmla="*/ 37 h 92"/>
                  <a:gd name="T6" fmla="*/ 6 w 71"/>
                  <a:gd name="T7" fmla="*/ 43 h 92"/>
                  <a:gd name="T8" fmla="*/ 10 w 71"/>
                  <a:gd name="T9" fmla="*/ 91 h 92"/>
                  <a:gd name="T10" fmla="*/ 49 w 71"/>
                  <a:gd name="T11" fmla="*/ 84 h 92"/>
                  <a:gd name="T12" fmla="*/ 60 w 71"/>
                  <a:gd name="T13" fmla="*/ 84 h 92"/>
                  <a:gd name="T14" fmla="*/ 66 w 71"/>
                  <a:gd name="T15" fmla="*/ 79 h 92"/>
                  <a:gd name="T16" fmla="*/ 66 w 71"/>
                  <a:gd name="T17" fmla="*/ 70 h 92"/>
                  <a:gd name="T18" fmla="*/ 70 w 71"/>
                  <a:gd name="T19" fmla="*/ 64 h 92"/>
                  <a:gd name="T20" fmla="*/ 48 w 71"/>
                  <a:gd name="T21" fmla="*/ 57 h 92"/>
                  <a:gd name="T22" fmla="*/ 20 w 71"/>
                  <a:gd name="T23" fmla="*/ 4 h 92"/>
                  <a:gd name="T24" fmla="*/ 15 w 71"/>
                  <a:gd name="T25" fmla="*/ 0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92"/>
                  <a:gd name="T41" fmla="*/ 71 w 71"/>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92">
                    <a:moveTo>
                      <a:pt x="15" y="0"/>
                    </a:moveTo>
                    <a:lnTo>
                      <a:pt x="0" y="16"/>
                    </a:lnTo>
                    <a:lnTo>
                      <a:pt x="16" y="37"/>
                    </a:lnTo>
                    <a:lnTo>
                      <a:pt x="6" y="43"/>
                    </a:lnTo>
                    <a:lnTo>
                      <a:pt x="10" y="91"/>
                    </a:lnTo>
                    <a:lnTo>
                      <a:pt x="49" y="84"/>
                    </a:lnTo>
                    <a:lnTo>
                      <a:pt x="60" y="84"/>
                    </a:lnTo>
                    <a:lnTo>
                      <a:pt x="66" y="79"/>
                    </a:lnTo>
                    <a:lnTo>
                      <a:pt x="66" y="70"/>
                    </a:lnTo>
                    <a:lnTo>
                      <a:pt x="70" y="64"/>
                    </a:lnTo>
                    <a:lnTo>
                      <a:pt x="48" y="57"/>
                    </a:lnTo>
                    <a:lnTo>
                      <a:pt x="20" y="4"/>
                    </a:lnTo>
                    <a:lnTo>
                      <a:pt x="15" y="0"/>
                    </a:lnTo>
                  </a:path>
                </a:pathLst>
              </a:custGeom>
              <a:solidFill>
                <a:srgbClr val="7FFFDF"/>
              </a:solidFill>
              <a:ln w="12700" cap="rnd">
                <a:solidFill>
                  <a:srgbClr val="000000"/>
                </a:solidFill>
                <a:round/>
                <a:headEnd/>
                <a:tailEnd/>
              </a:ln>
            </p:spPr>
            <p:txBody>
              <a:bodyPr/>
              <a:lstStyle/>
              <a:p>
                <a:endParaRPr lang="en-US"/>
              </a:p>
            </p:txBody>
          </p:sp>
          <p:sp>
            <p:nvSpPr>
              <p:cNvPr id="34675" name="Freeform 54"/>
              <p:cNvSpPr>
                <a:spLocks/>
              </p:cNvSpPr>
              <p:nvPr/>
            </p:nvSpPr>
            <p:spPr bwMode="auto">
              <a:xfrm>
                <a:off x="3284" y="954"/>
                <a:ext cx="34" cy="22"/>
              </a:xfrm>
              <a:custGeom>
                <a:avLst/>
                <a:gdLst>
                  <a:gd name="T0" fmla="*/ 0 w 34"/>
                  <a:gd name="T1" fmla="*/ 3 h 22"/>
                  <a:gd name="T2" fmla="*/ 14 w 34"/>
                  <a:gd name="T3" fmla="*/ 0 h 22"/>
                  <a:gd name="T4" fmla="*/ 33 w 34"/>
                  <a:gd name="T5" fmla="*/ 11 h 22"/>
                  <a:gd name="T6" fmla="*/ 29 w 34"/>
                  <a:gd name="T7" fmla="*/ 14 h 22"/>
                  <a:gd name="T8" fmla="*/ 20 w 34"/>
                  <a:gd name="T9" fmla="*/ 14 h 22"/>
                  <a:gd name="T10" fmla="*/ 15 w 34"/>
                  <a:gd name="T11" fmla="*/ 21 h 22"/>
                  <a:gd name="T12" fmla="*/ 0 w 34"/>
                  <a:gd name="T13" fmla="*/ 3 h 22"/>
                  <a:gd name="T14" fmla="*/ 0 60000 65536"/>
                  <a:gd name="T15" fmla="*/ 0 60000 65536"/>
                  <a:gd name="T16" fmla="*/ 0 60000 65536"/>
                  <a:gd name="T17" fmla="*/ 0 60000 65536"/>
                  <a:gd name="T18" fmla="*/ 0 60000 65536"/>
                  <a:gd name="T19" fmla="*/ 0 60000 65536"/>
                  <a:gd name="T20" fmla="*/ 0 60000 65536"/>
                  <a:gd name="T21" fmla="*/ 0 w 34"/>
                  <a:gd name="T22" fmla="*/ 0 h 22"/>
                  <a:gd name="T23" fmla="*/ 34 w 34"/>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22">
                    <a:moveTo>
                      <a:pt x="0" y="3"/>
                    </a:moveTo>
                    <a:lnTo>
                      <a:pt x="14" y="0"/>
                    </a:lnTo>
                    <a:lnTo>
                      <a:pt x="33" y="11"/>
                    </a:lnTo>
                    <a:lnTo>
                      <a:pt x="29" y="14"/>
                    </a:lnTo>
                    <a:lnTo>
                      <a:pt x="20" y="14"/>
                    </a:lnTo>
                    <a:lnTo>
                      <a:pt x="15" y="21"/>
                    </a:lnTo>
                    <a:lnTo>
                      <a:pt x="0" y="3"/>
                    </a:lnTo>
                  </a:path>
                </a:pathLst>
              </a:custGeom>
              <a:solidFill>
                <a:srgbClr val="808080"/>
              </a:solidFill>
              <a:ln w="12700" cap="rnd">
                <a:solidFill>
                  <a:srgbClr val="000000"/>
                </a:solidFill>
                <a:round/>
                <a:headEnd/>
                <a:tailEnd/>
              </a:ln>
            </p:spPr>
            <p:txBody>
              <a:bodyPr/>
              <a:lstStyle/>
              <a:p>
                <a:endParaRPr lang="en-US"/>
              </a:p>
            </p:txBody>
          </p:sp>
          <p:sp>
            <p:nvSpPr>
              <p:cNvPr id="34676" name="Freeform 55"/>
              <p:cNvSpPr>
                <a:spLocks/>
              </p:cNvSpPr>
              <p:nvPr/>
            </p:nvSpPr>
            <p:spPr bwMode="auto">
              <a:xfrm>
                <a:off x="3212" y="1111"/>
                <a:ext cx="19" cy="24"/>
              </a:xfrm>
              <a:custGeom>
                <a:avLst/>
                <a:gdLst>
                  <a:gd name="T0" fmla="*/ 0 w 19"/>
                  <a:gd name="T1" fmla="*/ 2 h 24"/>
                  <a:gd name="T2" fmla="*/ 18 w 19"/>
                  <a:gd name="T3" fmla="*/ 0 h 24"/>
                  <a:gd name="T4" fmla="*/ 8 w 19"/>
                  <a:gd name="T5" fmla="*/ 23 h 24"/>
                  <a:gd name="T6" fmla="*/ 1 w 19"/>
                  <a:gd name="T7" fmla="*/ 23 h 24"/>
                  <a:gd name="T8" fmla="*/ 0 w 19"/>
                  <a:gd name="T9" fmla="*/ 2 h 24"/>
                  <a:gd name="T10" fmla="*/ 0 60000 65536"/>
                  <a:gd name="T11" fmla="*/ 0 60000 65536"/>
                  <a:gd name="T12" fmla="*/ 0 60000 65536"/>
                  <a:gd name="T13" fmla="*/ 0 60000 65536"/>
                  <a:gd name="T14" fmla="*/ 0 60000 65536"/>
                  <a:gd name="T15" fmla="*/ 0 w 19"/>
                  <a:gd name="T16" fmla="*/ 0 h 24"/>
                  <a:gd name="T17" fmla="*/ 19 w 19"/>
                  <a:gd name="T18" fmla="*/ 24 h 24"/>
                </a:gdLst>
                <a:ahLst/>
                <a:cxnLst>
                  <a:cxn ang="T10">
                    <a:pos x="T0" y="T1"/>
                  </a:cxn>
                  <a:cxn ang="T11">
                    <a:pos x="T2" y="T3"/>
                  </a:cxn>
                  <a:cxn ang="T12">
                    <a:pos x="T4" y="T5"/>
                  </a:cxn>
                  <a:cxn ang="T13">
                    <a:pos x="T6" y="T7"/>
                  </a:cxn>
                  <a:cxn ang="T14">
                    <a:pos x="T8" y="T9"/>
                  </a:cxn>
                </a:cxnLst>
                <a:rect l="T15" t="T16" r="T17" b="T18"/>
                <a:pathLst>
                  <a:path w="19" h="24">
                    <a:moveTo>
                      <a:pt x="0" y="2"/>
                    </a:moveTo>
                    <a:lnTo>
                      <a:pt x="18" y="0"/>
                    </a:lnTo>
                    <a:lnTo>
                      <a:pt x="8" y="23"/>
                    </a:lnTo>
                    <a:lnTo>
                      <a:pt x="1" y="23"/>
                    </a:lnTo>
                    <a:lnTo>
                      <a:pt x="0" y="2"/>
                    </a:lnTo>
                  </a:path>
                </a:pathLst>
              </a:custGeom>
              <a:solidFill>
                <a:srgbClr val="BF5FFF"/>
              </a:solidFill>
              <a:ln w="12700" cap="rnd">
                <a:solidFill>
                  <a:srgbClr val="000000"/>
                </a:solidFill>
                <a:round/>
                <a:headEnd/>
                <a:tailEnd/>
              </a:ln>
            </p:spPr>
            <p:txBody>
              <a:bodyPr/>
              <a:lstStyle/>
              <a:p>
                <a:endParaRPr lang="en-US"/>
              </a:p>
            </p:txBody>
          </p:sp>
        </p:grpSp>
      </p:grpSp>
      <p:sp>
        <p:nvSpPr>
          <p:cNvPr id="33797" name="Rectangle 58"/>
          <p:cNvSpPr>
            <a:spLocks noChangeArrowheads="1"/>
          </p:cNvSpPr>
          <p:nvPr/>
        </p:nvSpPr>
        <p:spPr bwMode="auto">
          <a:xfrm>
            <a:off x="388938" y="1392238"/>
            <a:ext cx="1871662" cy="412750"/>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b="1">
                <a:solidFill>
                  <a:srgbClr val="000000"/>
                </a:solidFill>
                <a:latin typeface="Arial" charset="0"/>
              </a:rPr>
              <a:t>Geographic</a:t>
            </a:r>
          </a:p>
        </p:txBody>
      </p:sp>
      <p:sp>
        <p:nvSpPr>
          <p:cNvPr id="10299" name="Rectangle 59"/>
          <p:cNvSpPr>
            <a:spLocks noChangeArrowheads="1"/>
          </p:cNvSpPr>
          <p:nvPr/>
        </p:nvSpPr>
        <p:spPr bwMode="auto">
          <a:xfrm>
            <a:off x="1598613" y="2678113"/>
            <a:ext cx="2936875" cy="1149350"/>
          </a:xfrm>
          <a:prstGeom prst="rect">
            <a:avLst/>
          </a:prstGeom>
          <a:gradFill rotWithShape="0">
            <a:gsLst>
              <a:gs pos="0">
                <a:srgbClr val="B760F9">
                  <a:gamma/>
                  <a:tint val="0"/>
                  <a:invGamma/>
                </a:srgbClr>
              </a:gs>
              <a:gs pos="100000">
                <a:srgbClr val="B760F9"/>
              </a:gs>
            </a:gsLst>
            <a:lin ang="18900000" scaled="1"/>
          </a:gra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0" hangingPunct="0">
              <a:defRPr/>
            </a:pPr>
            <a:endParaRPr lang="en-US"/>
          </a:p>
        </p:txBody>
      </p:sp>
      <p:grpSp>
        <p:nvGrpSpPr>
          <p:cNvPr id="33799" name="Group 172"/>
          <p:cNvGrpSpPr>
            <a:grpSpLocks/>
          </p:cNvGrpSpPr>
          <p:nvPr/>
        </p:nvGrpSpPr>
        <p:grpSpPr bwMode="auto">
          <a:xfrm>
            <a:off x="3532188" y="2420938"/>
            <a:ext cx="1301750" cy="622300"/>
            <a:chOff x="2448" y="1728"/>
            <a:chExt cx="901" cy="445"/>
          </a:xfrm>
        </p:grpSpPr>
        <p:grpSp>
          <p:nvGrpSpPr>
            <p:cNvPr id="34513" name="Group 74"/>
            <p:cNvGrpSpPr>
              <a:grpSpLocks/>
            </p:cNvGrpSpPr>
            <p:nvPr/>
          </p:nvGrpSpPr>
          <p:grpSpPr bwMode="auto">
            <a:xfrm>
              <a:off x="2986" y="1742"/>
              <a:ext cx="216" cy="399"/>
              <a:chOff x="2986" y="1742"/>
              <a:chExt cx="216" cy="399"/>
            </a:xfrm>
          </p:grpSpPr>
          <p:grpSp>
            <p:nvGrpSpPr>
              <p:cNvPr id="34611" name="Group 65"/>
              <p:cNvGrpSpPr>
                <a:grpSpLocks/>
              </p:cNvGrpSpPr>
              <p:nvPr/>
            </p:nvGrpSpPr>
            <p:grpSpPr bwMode="auto">
              <a:xfrm>
                <a:off x="3035" y="1742"/>
                <a:ext cx="114" cy="64"/>
                <a:chOff x="3035" y="1742"/>
                <a:chExt cx="114" cy="64"/>
              </a:xfrm>
            </p:grpSpPr>
            <p:sp>
              <p:nvSpPr>
                <p:cNvPr id="34620" name="Freeform 60"/>
                <p:cNvSpPr>
                  <a:spLocks/>
                </p:cNvSpPr>
                <p:nvPr/>
              </p:nvSpPr>
              <p:spPr bwMode="auto">
                <a:xfrm>
                  <a:off x="3050" y="1745"/>
                  <a:ext cx="85" cy="61"/>
                </a:xfrm>
                <a:custGeom>
                  <a:avLst/>
                  <a:gdLst>
                    <a:gd name="T0" fmla="*/ 20 w 85"/>
                    <a:gd name="T1" fmla="*/ 56 h 61"/>
                    <a:gd name="T2" fmla="*/ 20 w 85"/>
                    <a:gd name="T3" fmla="*/ 47 h 61"/>
                    <a:gd name="T4" fmla="*/ 14 w 85"/>
                    <a:gd name="T5" fmla="*/ 42 h 61"/>
                    <a:gd name="T6" fmla="*/ 10 w 85"/>
                    <a:gd name="T7" fmla="*/ 38 h 61"/>
                    <a:gd name="T8" fmla="*/ 5 w 85"/>
                    <a:gd name="T9" fmla="*/ 33 h 61"/>
                    <a:gd name="T10" fmla="*/ 2 w 85"/>
                    <a:gd name="T11" fmla="*/ 29 h 61"/>
                    <a:gd name="T12" fmla="*/ 1 w 85"/>
                    <a:gd name="T13" fmla="*/ 26 h 61"/>
                    <a:gd name="T14" fmla="*/ 0 w 85"/>
                    <a:gd name="T15" fmla="*/ 18 h 61"/>
                    <a:gd name="T16" fmla="*/ 2 w 85"/>
                    <a:gd name="T17" fmla="*/ 13 h 61"/>
                    <a:gd name="T18" fmla="*/ 7 w 85"/>
                    <a:gd name="T19" fmla="*/ 8 h 61"/>
                    <a:gd name="T20" fmla="*/ 13 w 85"/>
                    <a:gd name="T21" fmla="*/ 5 h 61"/>
                    <a:gd name="T22" fmla="*/ 18 w 85"/>
                    <a:gd name="T23" fmla="*/ 3 h 61"/>
                    <a:gd name="T24" fmla="*/ 26 w 85"/>
                    <a:gd name="T25" fmla="*/ 1 h 61"/>
                    <a:gd name="T26" fmla="*/ 39 w 85"/>
                    <a:gd name="T27" fmla="*/ 0 h 61"/>
                    <a:gd name="T28" fmla="*/ 52 w 85"/>
                    <a:gd name="T29" fmla="*/ 0 h 61"/>
                    <a:gd name="T30" fmla="*/ 62 w 85"/>
                    <a:gd name="T31" fmla="*/ 1 h 61"/>
                    <a:gd name="T32" fmla="*/ 73 w 85"/>
                    <a:gd name="T33" fmla="*/ 5 h 61"/>
                    <a:gd name="T34" fmla="*/ 78 w 85"/>
                    <a:gd name="T35" fmla="*/ 8 h 61"/>
                    <a:gd name="T36" fmla="*/ 82 w 85"/>
                    <a:gd name="T37" fmla="*/ 11 h 61"/>
                    <a:gd name="T38" fmla="*/ 84 w 85"/>
                    <a:gd name="T39" fmla="*/ 15 h 61"/>
                    <a:gd name="T40" fmla="*/ 83 w 85"/>
                    <a:gd name="T41" fmla="*/ 22 h 61"/>
                    <a:gd name="T42" fmla="*/ 80 w 85"/>
                    <a:gd name="T43" fmla="*/ 29 h 61"/>
                    <a:gd name="T44" fmla="*/ 74 w 85"/>
                    <a:gd name="T45" fmla="*/ 35 h 61"/>
                    <a:gd name="T46" fmla="*/ 70 w 85"/>
                    <a:gd name="T47" fmla="*/ 39 h 61"/>
                    <a:gd name="T48" fmla="*/ 66 w 85"/>
                    <a:gd name="T49" fmla="*/ 43 h 61"/>
                    <a:gd name="T50" fmla="*/ 60 w 85"/>
                    <a:gd name="T51" fmla="*/ 47 h 61"/>
                    <a:gd name="T52" fmla="*/ 59 w 85"/>
                    <a:gd name="T53" fmla="*/ 54 h 61"/>
                    <a:gd name="T54" fmla="*/ 58 w 85"/>
                    <a:gd name="T55" fmla="*/ 57 h 61"/>
                    <a:gd name="T56" fmla="*/ 51 w 85"/>
                    <a:gd name="T57" fmla="*/ 59 h 61"/>
                    <a:gd name="T58" fmla="*/ 41 w 85"/>
                    <a:gd name="T59" fmla="*/ 60 h 61"/>
                    <a:gd name="T60" fmla="*/ 30 w 85"/>
                    <a:gd name="T61" fmla="*/ 59 h 61"/>
                    <a:gd name="T62" fmla="*/ 24 w 85"/>
                    <a:gd name="T63" fmla="*/ 58 h 61"/>
                    <a:gd name="T64" fmla="*/ 20 w 85"/>
                    <a:gd name="T65" fmla="*/ 56 h 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5"/>
                    <a:gd name="T100" fmla="*/ 0 h 61"/>
                    <a:gd name="T101" fmla="*/ 85 w 85"/>
                    <a:gd name="T102" fmla="*/ 61 h 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5" h="61">
                      <a:moveTo>
                        <a:pt x="20" y="56"/>
                      </a:moveTo>
                      <a:lnTo>
                        <a:pt x="20" y="47"/>
                      </a:lnTo>
                      <a:lnTo>
                        <a:pt x="14" y="42"/>
                      </a:lnTo>
                      <a:lnTo>
                        <a:pt x="10" y="38"/>
                      </a:lnTo>
                      <a:lnTo>
                        <a:pt x="5" y="33"/>
                      </a:lnTo>
                      <a:lnTo>
                        <a:pt x="2" y="29"/>
                      </a:lnTo>
                      <a:lnTo>
                        <a:pt x="1" y="26"/>
                      </a:lnTo>
                      <a:lnTo>
                        <a:pt x="0" y="18"/>
                      </a:lnTo>
                      <a:lnTo>
                        <a:pt x="2" y="13"/>
                      </a:lnTo>
                      <a:lnTo>
                        <a:pt x="7" y="8"/>
                      </a:lnTo>
                      <a:lnTo>
                        <a:pt x="13" y="5"/>
                      </a:lnTo>
                      <a:lnTo>
                        <a:pt x="18" y="3"/>
                      </a:lnTo>
                      <a:lnTo>
                        <a:pt x="26" y="1"/>
                      </a:lnTo>
                      <a:lnTo>
                        <a:pt x="39" y="0"/>
                      </a:lnTo>
                      <a:lnTo>
                        <a:pt x="52" y="0"/>
                      </a:lnTo>
                      <a:lnTo>
                        <a:pt x="62" y="1"/>
                      </a:lnTo>
                      <a:lnTo>
                        <a:pt x="73" y="5"/>
                      </a:lnTo>
                      <a:lnTo>
                        <a:pt x="78" y="8"/>
                      </a:lnTo>
                      <a:lnTo>
                        <a:pt x="82" y="11"/>
                      </a:lnTo>
                      <a:lnTo>
                        <a:pt x="84" y="15"/>
                      </a:lnTo>
                      <a:lnTo>
                        <a:pt x="83" y="22"/>
                      </a:lnTo>
                      <a:lnTo>
                        <a:pt x="80" y="29"/>
                      </a:lnTo>
                      <a:lnTo>
                        <a:pt x="74" y="35"/>
                      </a:lnTo>
                      <a:lnTo>
                        <a:pt x="70" y="39"/>
                      </a:lnTo>
                      <a:lnTo>
                        <a:pt x="66" y="43"/>
                      </a:lnTo>
                      <a:lnTo>
                        <a:pt x="60" y="47"/>
                      </a:lnTo>
                      <a:lnTo>
                        <a:pt x="59" y="54"/>
                      </a:lnTo>
                      <a:lnTo>
                        <a:pt x="58" y="57"/>
                      </a:lnTo>
                      <a:lnTo>
                        <a:pt x="51" y="59"/>
                      </a:lnTo>
                      <a:lnTo>
                        <a:pt x="41" y="60"/>
                      </a:lnTo>
                      <a:lnTo>
                        <a:pt x="30" y="59"/>
                      </a:lnTo>
                      <a:lnTo>
                        <a:pt x="24" y="58"/>
                      </a:lnTo>
                      <a:lnTo>
                        <a:pt x="20" y="56"/>
                      </a:lnTo>
                    </a:path>
                  </a:pathLst>
                </a:custGeom>
                <a:solidFill>
                  <a:srgbClr val="FF7F7F"/>
                </a:solidFill>
                <a:ln w="12700" cap="rnd">
                  <a:noFill/>
                  <a:round/>
                  <a:headEnd/>
                  <a:tailEnd/>
                </a:ln>
              </p:spPr>
              <p:txBody>
                <a:bodyPr/>
                <a:lstStyle/>
                <a:p>
                  <a:endParaRPr lang="en-US"/>
                </a:p>
              </p:txBody>
            </p:sp>
            <p:sp>
              <p:nvSpPr>
                <p:cNvPr id="34621" name="Freeform 61"/>
                <p:cNvSpPr>
                  <a:spLocks/>
                </p:cNvSpPr>
                <p:nvPr/>
              </p:nvSpPr>
              <p:spPr bwMode="auto">
                <a:xfrm>
                  <a:off x="3035" y="1742"/>
                  <a:ext cx="114" cy="41"/>
                </a:xfrm>
                <a:custGeom>
                  <a:avLst/>
                  <a:gdLst>
                    <a:gd name="T0" fmla="*/ 8 w 114"/>
                    <a:gd name="T1" fmla="*/ 34 h 41"/>
                    <a:gd name="T2" fmla="*/ 1 w 114"/>
                    <a:gd name="T3" fmla="*/ 31 h 41"/>
                    <a:gd name="T4" fmla="*/ 0 w 114"/>
                    <a:gd name="T5" fmla="*/ 26 h 41"/>
                    <a:gd name="T6" fmla="*/ 1 w 114"/>
                    <a:gd name="T7" fmla="*/ 21 h 41"/>
                    <a:gd name="T8" fmla="*/ 1 w 114"/>
                    <a:gd name="T9" fmla="*/ 17 h 41"/>
                    <a:gd name="T10" fmla="*/ 6 w 114"/>
                    <a:gd name="T11" fmla="*/ 11 h 41"/>
                    <a:gd name="T12" fmla="*/ 12 w 114"/>
                    <a:gd name="T13" fmla="*/ 8 h 41"/>
                    <a:gd name="T14" fmla="*/ 19 w 114"/>
                    <a:gd name="T15" fmla="*/ 5 h 41"/>
                    <a:gd name="T16" fmla="*/ 30 w 114"/>
                    <a:gd name="T17" fmla="*/ 2 h 41"/>
                    <a:gd name="T18" fmla="*/ 38 w 114"/>
                    <a:gd name="T19" fmla="*/ 1 h 41"/>
                    <a:gd name="T20" fmla="*/ 56 w 114"/>
                    <a:gd name="T21" fmla="*/ 0 h 41"/>
                    <a:gd name="T22" fmla="*/ 71 w 114"/>
                    <a:gd name="T23" fmla="*/ 0 h 41"/>
                    <a:gd name="T24" fmla="*/ 82 w 114"/>
                    <a:gd name="T25" fmla="*/ 2 h 41"/>
                    <a:gd name="T26" fmla="*/ 91 w 114"/>
                    <a:gd name="T27" fmla="*/ 3 h 41"/>
                    <a:gd name="T28" fmla="*/ 99 w 114"/>
                    <a:gd name="T29" fmla="*/ 7 h 41"/>
                    <a:gd name="T30" fmla="*/ 105 w 114"/>
                    <a:gd name="T31" fmla="*/ 10 h 41"/>
                    <a:gd name="T32" fmla="*/ 110 w 114"/>
                    <a:gd name="T33" fmla="*/ 13 h 41"/>
                    <a:gd name="T34" fmla="*/ 113 w 114"/>
                    <a:gd name="T35" fmla="*/ 17 h 41"/>
                    <a:gd name="T36" fmla="*/ 113 w 114"/>
                    <a:gd name="T37" fmla="*/ 25 h 41"/>
                    <a:gd name="T38" fmla="*/ 113 w 114"/>
                    <a:gd name="T39" fmla="*/ 30 h 41"/>
                    <a:gd name="T40" fmla="*/ 109 w 114"/>
                    <a:gd name="T41" fmla="*/ 32 h 41"/>
                    <a:gd name="T42" fmla="*/ 103 w 114"/>
                    <a:gd name="T43" fmla="*/ 35 h 41"/>
                    <a:gd name="T44" fmla="*/ 99 w 114"/>
                    <a:gd name="T45" fmla="*/ 38 h 41"/>
                    <a:gd name="T46" fmla="*/ 88 w 114"/>
                    <a:gd name="T47" fmla="*/ 39 h 41"/>
                    <a:gd name="T48" fmla="*/ 78 w 114"/>
                    <a:gd name="T49" fmla="*/ 40 h 41"/>
                    <a:gd name="T50" fmla="*/ 86 w 114"/>
                    <a:gd name="T51" fmla="*/ 35 h 41"/>
                    <a:gd name="T52" fmla="*/ 94 w 114"/>
                    <a:gd name="T53" fmla="*/ 26 h 41"/>
                    <a:gd name="T54" fmla="*/ 95 w 114"/>
                    <a:gd name="T55" fmla="*/ 23 h 41"/>
                    <a:gd name="T56" fmla="*/ 94 w 114"/>
                    <a:gd name="T57" fmla="*/ 20 h 41"/>
                    <a:gd name="T58" fmla="*/ 91 w 114"/>
                    <a:gd name="T59" fmla="*/ 17 h 41"/>
                    <a:gd name="T60" fmla="*/ 73 w 114"/>
                    <a:gd name="T61" fmla="*/ 19 h 41"/>
                    <a:gd name="T62" fmla="*/ 52 w 114"/>
                    <a:gd name="T63" fmla="*/ 19 h 41"/>
                    <a:gd name="T64" fmla="*/ 37 w 114"/>
                    <a:gd name="T65" fmla="*/ 18 h 41"/>
                    <a:gd name="T66" fmla="*/ 25 w 114"/>
                    <a:gd name="T67" fmla="*/ 17 h 41"/>
                    <a:gd name="T68" fmla="*/ 21 w 114"/>
                    <a:gd name="T69" fmla="*/ 19 h 41"/>
                    <a:gd name="T70" fmla="*/ 18 w 114"/>
                    <a:gd name="T71" fmla="*/ 23 h 41"/>
                    <a:gd name="T72" fmla="*/ 18 w 114"/>
                    <a:gd name="T73" fmla="*/ 27 h 41"/>
                    <a:gd name="T74" fmla="*/ 27 w 114"/>
                    <a:gd name="T75" fmla="*/ 35 h 41"/>
                    <a:gd name="T76" fmla="*/ 31 w 114"/>
                    <a:gd name="T77" fmla="*/ 40 h 41"/>
                    <a:gd name="T78" fmla="*/ 18 w 114"/>
                    <a:gd name="T79" fmla="*/ 37 h 41"/>
                    <a:gd name="T80" fmla="*/ 8 w 114"/>
                    <a:gd name="T81" fmla="*/ 34 h 4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41"/>
                    <a:gd name="T125" fmla="*/ 114 w 114"/>
                    <a:gd name="T126" fmla="*/ 41 h 4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41">
                      <a:moveTo>
                        <a:pt x="8" y="34"/>
                      </a:moveTo>
                      <a:lnTo>
                        <a:pt x="1" y="31"/>
                      </a:lnTo>
                      <a:lnTo>
                        <a:pt x="0" y="26"/>
                      </a:lnTo>
                      <a:lnTo>
                        <a:pt x="1" y="21"/>
                      </a:lnTo>
                      <a:lnTo>
                        <a:pt x="1" y="17"/>
                      </a:lnTo>
                      <a:lnTo>
                        <a:pt x="6" y="11"/>
                      </a:lnTo>
                      <a:lnTo>
                        <a:pt x="12" y="8"/>
                      </a:lnTo>
                      <a:lnTo>
                        <a:pt x="19" y="5"/>
                      </a:lnTo>
                      <a:lnTo>
                        <a:pt x="30" y="2"/>
                      </a:lnTo>
                      <a:lnTo>
                        <a:pt x="38" y="1"/>
                      </a:lnTo>
                      <a:lnTo>
                        <a:pt x="56" y="0"/>
                      </a:lnTo>
                      <a:lnTo>
                        <a:pt x="71" y="0"/>
                      </a:lnTo>
                      <a:lnTo>
                        <a:pt x="82" y="2"/>
                      </a:lnTo>
                      <a:lnTo>
                        <a:pt x="91" y="3"/>
                      </a:lnTo>
                      <a:lnTo>
                        <a:pt x="99" y="7"/>
                      </a:lnTo>
                      <a:lnTo>
                        <a:pt x="105" y="10"/>
                      </a:lnTo>
                      <a:lnTo>
                        <a:pt x="110" y="13"/>
                      </a:lnTo>
                      <a:lnTo>
                        <a:pt x="113" y="17"/>
                      </a:lnTo>
                      <a:lnTo>
                        <a:pt x="113" y="25"/>
                      </a:lnTo>
                      <a:lnTo>
                        <a:pt x="113" y="30"/>
                      </a:lnTo>
                      <a:lnTo>
                        <a:pt x="109" y="32"/>
                      </a:lnTo>
                      <a:lnTo>
                        <a:pt x="103" y="35"/>
                      </a:lnTo>
                      <a:lnTo>
                        <a:pt x="99" y="38"/>
                      </a:lnTo>
                      <a:lnTo>
                        <a:pt x="88" y="39"/>
                      </a:lnTo>
                      <a:lnTo>
                        <a:pt x="78" y="40"/>
                      </a:lnTo>
                      <a:lnTo>
                        <a:pt x="86" y="35"/>
                      </a:lnTo>
                      <a:lnTo>
                        <a:pt x="94" y="26"/>
                      </a:lnTo>
                      <a:lnTo>
                        <a:pt x="95" y="23"/>
                      </a:lnTo>
                      <a:lnTo>
                        <a:pt x="94" y="20"/>
                      </a:lnTo>
                      <a:lnTo>
                        <a:pt x="91" y="17"/>
                      </a:lnTo>
                      <a:lnTo>
                        <a:pt x="73" y="19"/>
                      </a:lnTo>
                      <a:lnTo>
                        <a:pt x="52" y="19"/>
                      </a:lnTo>
                      <a:lnTo>
                        <a:pt x="37" y="18"/>
                      </a:lnTo>
                      <a:lnTo>
                        <a:pt x="25" y="17"/>
                      </a:lnTo>
                      <a:lnTo>
                        <a:pt x="21" y="19"/>
                      </a:lnTo>
                      <a:lnTo>
                        <a:pt x="18" y="23"/>
                      </a:lnTo>
                      <a:lnTo>
                        <a:pt x="18" y="27"/>
                      </a:lnTo>
                      <a:lnTo>
                        <a:pt x="27" y="35"/>
                      </a:lnTo>
                      <a:lnTo>
                        <a:pt x="31" y="40"/>
                      </a:lnTo>
                      <a:lnTo>
                        <a:pt x="18" y="37"/>
                      </a:lnTo>
                      <a:lnTo>
                        <a:pt x="8" y="34"/>
                      </a:lnTo>
                    </a:path>
                  </a:pathLst>
                </a:custGeom>
                <a:solidFill>
                  <a:srgbClr val="000000"/>
                </a:solidFill>
                <a:ln w="12700" cap="rnd">
                  <a:noFill/>
                  <a:round/>
                  <a:headEnd/>
                  <a:tailEnd/>
                </a:ln>
              </p:spPr>
              <p:txBody>
                <a:bodyPr/>
                <a:lstStyle/>
                <a:p>
                  <a:endParaRPr lang="en-US"/>
                </a:p>
              </p:txBody>
            </p:sp>
            <p:grpSp>
              <p:nvGrpSpPr>
                <p:cNvPr id="34622" name="Group 64"/>
                <p:cNvGrpSpPr>
                  <a:grpSpLocks/>
                </p:cNvGrpSpPr>
                <p:nvPr/>
              </p:nvGrpSpPr>
              <p:grpSpPr bwMode="auto">
                <a:xfrm>
                  <a:off x="3047" y="1775"/>
                  <a:ext cx="87" cy="3"/>
                  <a:chOff x="3047" y="1775"/>
                  <a:chExt cx="87" cy="3"/>
                </a:xfrm>
              </p:grpSpPr>
              <p:sp>
                <p:nvSpPr>
                  <p:cNvPr id="34623" name="Oval 62"/>
                  <p:cNvSpPr>
                    <a:spLocks noChangeArrowheads="1"/>
                  </p:cNvSpPr>
                  <p:nvPr/>
                </p:nvSpPr>
                <p:spPr bwMode="auto">
                  <a:xfrm>
                    <a:off x="3047" y="1775"/>
                    <a:ext cx="7" cy="1"/>
                  </a:xfrm>
                  <a:prstGeom prst="ellipse">
                    <a:avLst/>
                  </a:prstGeom>
                  <a:solidFill>
                    <a:srgbClr val="005F7F"/>
                  </a:solidFill>
                  <a:ln w="12700">
                    <a:noFill/>
                    <a:round/>
                    <a:headEnd/>
                    <a:tailEnd/>
                  </a:ln>
                </p:spPr>
                <p:txBody>
                  <a:bodyPr wrap="none" anchor="ctr"/>
                  <a:lstStyle/>
                  <a:p>
                    <a:pPr eaLnBrk="0" hangingPunct="0"/>
                    <a:endParaRPr lang="en-US"/>
                  </a:p>
                </p:txBody>
              </p:sp>
              <p:sp>
                <p:nvSpPr>
                  <p:cNvPr id="34624" name="Oval 63"/>
                  <p:cNvSpPr>
                    <a:spLocks noChangeArrowheads="1"/>
                  </p:cNvSpPr>
                  <p:nvPr/>
                </p:nvSpPr>
                <p:spPr bwMode="auto">
                  <a:xfrm>
                    <a:off x="3129" y="1775"/>
                    <a:ext cx="5" cy="3"/>
                  </a:xfrm>
                  <a:prstGeom prst="ellipse">
                    <a:avLst/>
                  </a:prstGeom>
                  <a:solidFill>
                    <a:srgbClr val="005F7F"/>
                  </a:solidFill>
                  <a:ln w="12700">
                    <a:noFill/>
                    <a:round/>
                    <a:headEnd/>
                    <a:tailEnd/>
                  </a:ln>
                </p:spPr>
                <p:txBody>
                  <a:bodyPr wrap="none" anchor="ctr"/>
                  <a:lstStyle/>
                  <a:p>
                    <a:pPr eaLnBrk="0" hangingPunct="0"/>
                    <a:endParaRPr lang="en-US"/>
                  </a:p>
                </p:txBody>
              </p:sp>
            </p:grpSp>
          </p:grpSp>
          <p:sp>
            <p:nvSpPr>
              <p:cNvPr id="34612" name="Freeform 66"/>
              <p:cNvSpPr>
                <a:spLocks/>
              </p:cNvSpPr>
              <p:nvPr/>
            </p:nvSpPr>
            <p:spPr bwMode="auto">
              <a:xfrm>
                <a:off x="3030" y="2013"/>
                <a:ext cx="107" cy="116"/>
              </a:xfrm>
              <a:custGeom>
                <a:avLst/>
                <a:gdLst>
                  <a:gd name="T0" fmla="*/ 24 w 107"/>
                  <a:gd name="T1" fmla="*/ 0 h 116"/>
                  <a:gd name="T2" fmla="*/ 21 w 107"/>
                  <a:gd name="T3" fmla="*/ 14 h 116"/>
                  <a:gd name="T4" fmla="*/ 19 w 107"/>
                  <a:gd name="T5" fmla="*/ 29 h 116"/>
                  <a:gd name="T6" fmla="*/ 19 w 107"/>
                  <a:gd name="T7" fmla="*/ 44 h 116"/>
                  <a:gd name="T8" fmla="*/ 21 w 107"/>
                  <a:gd name="T9" fmla="*/ 59 h 116"/>
                  <a:gd name="T10" fmla="*/ 22 w 107"/>
                  <a:gd name="T11" fmla="*/ 70 h 116"/>
                  <a:gd name="T12" fmla="*/ 22 w 107"/>
                  <a:gd name="T13" fmla="*/ 84 h 116"/>
                  <a:gd name="T14" fmla="*/ 20 w 107"/>
                  <a:gd name="T15" fmla="*/ 90 h 116"/>
                  <a:gd name="T16" fmla="*/ 5 w 107"/>
                  <a:gd name="T17" fmla="*/ 108 h 116"/>
                  <a:gd name="T18" fmla="*/ 0 w 107"/>
                  <a:gd name="T19" fmla="*/ 115 h 116"/>
                  <a:gd name="T20" fmla="*/ 23 w 107"/>
                  <a:gd name="T21" fmla="*/ 115 h 116"/>
                  <a:gd name="T22" fmla="*/ 33 w 107"/>
                  <a:gd name="T23" fmla="*/ 107 h 116"/>
                  <a:gd name="T24" fmla="*/ 40 w 107"/>
                  <a:gd name="T25" fmla="*/ 98 h 116"/>
                  <a:gd name="T26" fmla="*/ 44 w 107"/>
                  <a:gd name="T27" fmla="*/ 84 h 116"/>
                  <a:gd name="T28" fmla="*/ 57 w 107"/>
                  <a:gd name="T29" fmla="*/ 44 h 116"/>
                  <a:gd name="T30" fmla="*/ 62 w 107"/>
                  <a:gd name="T31" fmla="*/ 33 h 116"/>
                  <a:gd name="T32" fmla="*/ 59 w 107"/>
                  <a:gd name="T33" fmla="*/ 55 h 116"/>
                  <a:gd name="T34" fmla="*/ 63 w 107"/>
                  <a:gd name="T35" fmla="*/ 68 h 116"/>
                  <a:gd name="T36" fmla="*/ 64 w 107"/>
                  <a:gd name="T37" fmla="*/ 80 h 116"/>
                  <a:gd name="T38" fmla="*/ 61 w 107"/>
                  <a:gd name="T39" fmla="*/ 91 h 116"/>
                  <a:gd name="T40" fmla="*/ 63 w 107"/>
                  <a:gd name="T41" fmla="*/ 96 h 116"/>
                  <a:gd name="T42" fmla="*/ 78 w 107"/>
                  <a:gd name="T43" fmla="*/ 113 h 116"/>
                  <a:gd name="T44" fmla="*/ 91 w 107"/>
                  <a:gd name="T45" fmla="*/ 113 h 116"/>
                  <a:gd name="T46" fmla="*/ 98 w 107"/>
                  <a:gd name="T47" fmla="*/ 113 h 116"/>
                  <a:gd name="T48" fmla="*/ 106 w 107"/>
                  <a:gd name="T49" fmla="*/ 110 h 116"/>
                  <a:gd name="T50" fmla="*/ 86 w 107"/>
                  <a:gd name="T51" fmla="*/ 91 h 116"/>
                  <a:gd name="T52" fmla="*/ 96 w 107"/>
                  <a:gd name="T53" fmla="*/ 51 h 116"/>
                  <a:gd name="T54" fmla="*/ 100 w 107"/>
                  <a:gd name="T55" fmla="*/ 32 h 116"/>
                  <a:gd name="T56" fmla="*/ 100 w 107"/>
                  <a:gd name="T57" fmla="*/ 1 h 116"/>
                  <a:gd name="T58" fmla="*/ 24 w 107"/>
                  <a:gd name="T59" fmla="*/ 0 h 11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7"/>
                  <a:gd name="T91" fmla="*/ 0 h 116"/>
                  <a:gd name="T92" fmla="*/ 107 w 107"/>
                  <a:gd name="T93" fmla="*/ 116 h 11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7" h="116">
                    <a:moveTo>
                      <a:pt x="24" y="0"/>
                    </a:moveTo>
                    <a:lnTo>
                      <a:pt x="21" y="14"/>
                    </a:lnTo>
                    <a:lnTo>
                      <a:pt x="19" y="29"/>
                    </a:lnTo>
                    <a:lnTo>
                      <a:pt x="19" y="44"/>
                    </a:lnTo>
                    <a:lnTo>
                      <a:pt x="21" y="59"/>
                    </a:lnTo>
                    <a:lnTo>
                      <a:pt x="22" y="70"/>
                    </a:lnTo>
                    <a:lnTo>
                      <a:pt x="22" y="84"/>
                    </a:lnTo>
                    <a:lnTo>
                      <a:pt x="20" y="90"/>
                    </a:lnTo>
                    <a:lnTo>
                      <a:pt x="5" y="108"/>
                    </a:lnTo>
                    <a:lnTo>
                      <a:pt x="0" y="115"/>
                    </a:lnTo>
                    <a:lnTo>
                      <a:pt x="23" y="115"/>
                    </a:lnTo>
                    <a:lnTo>
                      <a:pt x="33" y="107"/>
                    </a:lnTo>
                    <a:lnTo>
                      <a:pt x="40" y="98"/>
                    </a:lnTo>
                    <a:lnTo>
                      <a:pt x="44" y="84"/>
                    </a:lnTo>
                    <a:lnTo>
                      <a:pt x="57" y="44"/>
                    </a:lnTo>
                    <a:lnTo>
                      <a:pt x="62" y="33"/>
                    </a:lnTo>
                    <a:lnTo>
                      <a:pt x="59" y="55"/>
                    </a:lnTo>
                    <a:lnTo>
                      <a:pt x="63" y="68"/>
                    </a:lnTo>
                    <a:lnTo>
                      <a:pt x="64" y="80"/>
                    </a:lnTo>
                    <a:lnTo>
                      <a:pt x="61" y="91"/>
                    </a:lnTo>
                    <a:lnTo>
                      <a:pt x="63" y="96"/>
                    </a:lnTo>
                    <a:lnTo>
                      <a:pt x="78" y="113"/>
                    </a:lnTo>
                    <a:lnTo>
                      <a:pt x="91" y="113"/>
                    </a:lnTo>
                    <a:lnTo>
                      <a:pt x="98" y="113"/>
                    </a:lnTo>
                    <a:lnTo>
                      <a:pt x="106" y="110"/>
                    </a:lnTo>
                    <a:lnTo>
                      <a:pt x="86" y="91"/>
                    </a:lnTo>
                    <a:lnTo>
                      <a:pt x="96" y="51"/>
                    </a:lnTo>
                    <a:lnTo>
                      <a:pt x="100" y="32"/>
                    </a:lnTo>
                    <a:lnTo>
                      <a:pt x="100" y="1"/>
                    </a:lnTo>
                    <a:lnTo>
                      <a:pt x="24" y="0"/>
                    </a:lnTo>
                  </a:path>
                </a:pathLst>
              </a:custGeom>
              <a:solidFill>
                <a:srgbClr val="FF7F7F"/>
              </a:solidFill>
              <a:ln w="12700" cap="rnd">
                <a:noFill/>
                <a:round/>
                <a:headEnd/>
                <a:tailEnd/>
              </a:ln>
            </p:spPr>
            <p:txBody>
              <a:bodyPr/>
              <a:lstStyle/>
              <a:p>
                <a:endParaRPr lang="en-US"/>
              </a:p>
            </p:txBody>
          </p:sp>
          <p:grpSp>
            <p:nvGrpSpPr>
              <p:cNvPr id="34613" name="Group 69"/>
              <p:cNvGrpSpPr>
                <a:grpSpLocks/>
              </p:cNvGrpSpPr>
              <p:nvPr/>
            </p:nvGrpSpPr>
            <p:grpSpPr bwMode="auto">
              <a:xfrm>
                <a:off x="2988" y="1866"/>
                <a:ext cx="205" cy="117"/>
                <a:chOff x="2988" y="1866"/>
                <a:chExt cx="205" cy="117"/>
              </a:xfrm>
            </p:grpSpPr>
            <p:sp>
              <p:nvSpPr>
                <p:cNvPr id="34618" name="Freeform 67"/>
                <p:cNvSpPr>
                  <a:spLocks/>
                </p:cNvSpPr>
                <p:nvPr/>
              </p:nvSpPr>
              <p:spPr bwMode="auto">
                <a:xfrm>
                  <a:off x="2988" y="1871"/>
                  <a:ext cx="52" cy="112"/>
                </a:xfrm>
                <a:custGeom>
                  <a:avLst/>
                  <a:gdLst>
                    <a:gd name="T0" fmla="*/ 3 w 52"/>
                    <a:gd name="T1" fmla="*/ 0 h 112"/>
                    <a:gd name="T2" fmla="*/ 0 w 52"/>
                    <a:gd name="T3" fmla="*/ 25 h 112"/>
                    <a:gd name="T4" fmla="*/ 8 w 52"/>
                    <a:gd name="T5" fmla="*/ 60 h 112"/>
                    <a:gd name="T6" fmla="*/ 15 w 52"/>
                    <a:gd name="T7" fmla="*/ 89 h 112"/>
                    <a:gd name="T8" fmla="*/ 28 w 52"/>
                    <a:gd name="T9" fmla="*/ 108 h 112"/>
                    <a:gd name="T10" fmla="*/ 34 w 52"/>
                    <a:gd name="T11" fmla="*/ 111 h 112"/>
                    <a:gd name="T12" fmla="*/ 38 w 52"/>
                    <a:gd name="T13" fmla="*/ 106 h 112"/>
                    <a:gd name="T14" fmla="*/ 40 w 52"/>
                    <a:gd name="T15" fmla="*/ 93 h 112"/>
                    <a:gd name="T16" fmla="*/ 51 w 52"/>
                    <a:gd name="T17" fmla="*/ 90 h 112"/>
                    <a:gd name="T18" fmla="*/ 36 w 52"/>
                    <a:gd name="T19" fmla="*/ 80 h 112"/>
                    <a:gd name="T20" fmla="*/ 26 w 52"/>
                    <a:gd name="T21" fmla="*/ 74 h 112"/>
                    <a:gd name="T22" fmla="*/ 27 w 52"/>
                    <a:gd name="T23" fmla="*/ 23 h 112"/>
                    <a:gd name="T24" fmla="*/ 32 w 52"/>
                    <a:gd name="T25" fmla="*/ 2 h 112"/>
                    <a:gd name="T26" fmla="*/ 3 w 52"/>
                    <a:gd name="T27" fmla="*/ 0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
                    <a:gd name="T43" fmla="*/ 0 h 112"/>
                    <a:gd name="T44" fmla="*/ 52 w 52"/>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 h="112">
                      <a:moveTo>
                        <a:pt x="3" y="0"/>
                      </a:moveTo>
                      <a:lnTo>
                        <a:pt x="0" y="25"/>
                      </a:lnTo>
                      <a:lnTo>
                        <a:pt x="8" y="60"/>
                      </a:lnTo>
                      <a:lnTo>
                        <a:pt x="15" y="89"/>
                      </a:lnTo>
                      <a:lnTo>
                        <a:pt x="28" y="108"/>
                      </a:lnTo>
                      <a:lnTo>
                        <a:pt x="34" y="111"/>
                      </a:lnTo>
                      <a:lnTo>
                        <a:pt x="38" y="106"/>
                      </a:lnTo>
                      <a:lnTo>
                        <a:pt x="40" y="93"/>
                      </a:lnTo>
                      <a:lnTo>
                        <a:pt x="51" y="90"/>
                      </a:lnTo>
                      <a:lnTo>
                        <a:pt x="36" y="80"/>
                      </a:lnTo>
                      <a:lnTo>
                        <a:pt x="26" y="74"/>
                      </a:lnTo>
                      <a:lnTo>
                        <a:pt x="27" y="23"/>
                      </a:lnTo>
                      <a:lnTo>
                        <a:pt x="32" y="2"/>
                      </a:lnTo>
                      <a:lnTo>
                        <a:pt x="3" y="0"/>
                      </a:lnTo>
                    </a:path>
                  </a:pathLst>
                </a:custGeom>
                <a:solidFill>
                  <a:srgbClr val="FF7F7F"/>
                </a:solidFill>
                <a:ln w="12700" cap="rnd">
                  <a:noFill/>
                  <a:round/>
                  <a:headEnd/>
                  <a:tailEnd/>
                </a:ln>
              </p:spPr>
              <p:txBody>
                <a:bodyPr/>
                <a:lstStyle/>
                <a:p>
                  <a:endParaRPr lang="en-US"/>
                </a:p>
              </p:txBody>
            </p:sp>
            <p:sp>
              <p:nvSpPr>
                <p:cNvPr id="34619" name="Freeform 68"/>
                <p:cNvSpPr>
                  <a:spLocks/>
                </p:cNvSpPr>
                <p:nvPr/>
              </p:nvSpPr>
              <p:spPr bwMode="auto">
                <a:xfrm>
                  <a:off x="3148" y="1866"/>
                  <a:ext cx="45" cy="107"/>
                </a:xfrm>
                <a:custGeom>
                  <a:avLst/>
                  <a:gdLst>
                    <a:gd name="T0" fmla="*/ 13 w 45"/>
                    <a:gd name="T1" fmla="*/ 3 h 107"/>
                    <a:gd name="T2" fmla="*/ 19 w 45"/>
                    <a:gd name="T3" fmla="*/ 22 h 107"/>
                    <a:gd name="T4" fmla="*/ 18 w 45"/>
                    <a:gd name="T5" fmla="*/ 67 h 107"/>
                    <a:gd name="T6" fmla="*/ 0 w 45"/>
                    <a:gd name="T7" fmla="*/ 86 h 107"/>
                    <a:gd name="T8" fmla="*/ 4 w 45"/>
                    <a:gd name="T9" fmla="*/ 88 h 107"/>
                    <a:gd name="T10" fmla="*/ 0 w 45"/>
                    <a:gd name="T11" fmla="*/ 98 h 107"/>
                    <a:gd name="T12" fmla="*/ 4 w 45"/>
                    <a:gd name="T13" fmla="*/ 106 h 107"/>
                    <a:gd name="T14" fmla="*/ 18 w 45"/>
                    <a:gd name="T15" fmla="*/ 93 h 107"/>
                    <a:gd name="T16" fmla="*/ 31 w 45"/>
                    <a:gd name="T17" fmla="*/ 70 h 107"/>
                    <a:gd name="T18" fmla="*/ 44 w 45"/>
                    <a:gd name="T19" fmla="*/ 18 h 107"/>
                    <a:gd name="T20" fmla="*/ 38 w 45"/>
                    <a:gd name="T21" fmla="*/ 0 h 107"/>
                    <a:gd name="T22" fmla="*/ 13 w 45"/>
                    <a:gd name="T23" fmla="*/ 3 h 1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107"/>
                    <a:gd name="T38" fmla="*/ 45 w 45"/>
                    <a:gd name="T39" fmla="*/ 107 h 10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107">
                      <a:moveTo>
                        <a:pt x="13" y="3"/>
                      </a:moveTo>
                      <a:lnTo>
                        <a:pt x="19" y="22"/>
                      </a:lnTo>
                      <a:lnTo>
                        <a:pt x="18" y="67"/>
                      </a:lnTo>
                      <a:lnTo>
                        <a:pt x="0" y="86"/>
                      </a:lnTo>
                      <a:lnTo>
                        <a:pt x="4" y="88"/>
                      </a:lnTo>
                      <a:lnTo>
                        <a:pt x="0" y="98"/>
                      </a:lnTo>
                      <a:lnTo>
                        <a:pt x="4" y="106"/>
                      </a:lnTo>
                      <a:lnTo>
                        <a:pt x="18" y="93"/>
                      </a:lnTo>
                      <a:lnTo>
                        <a:pt x="31" y="70"/>
                      </a:lnTo>
                      <a:lnTo>
                        <a:pt x="44" y="18"/>
                      </a:lnTo>
                      <a:lnTo>
                        <a:pt x="38" y="0"/>
                      </a:lnTo>
                      <a:lnTo>
                        <a:pt x="13" y="3"/>
                      </a:lnTo>
                    </a:path>
                  </a:pathLst>
                </a:custGeom>
                <a:solidFill>
                  <a:srgbClr val="FF7F7F"/>
                </a:solidFill>
                <a:ln w="12700" cap="rnd">
                  <a:noFill/>
                  <a:round/>
                  <a:headEnd/>
                  <a:tailEnd/>
                </a:ln>
              </p:spPr>
              <p:txBody>
                <a:bodyPr/>
                <a:lstStyle/>
                <a:p>
                  <a:endParaRPr lang="en-US"/>
                </a:p>
              </p:txBody>
            </p:sp>
          </p:grpSp>
          <p:grpSp>
            <p:nvGrpSpPr>
              <p:cNvPr id="34614" name="Group 72"/>
              <p:cNvGrpSpPr>
                <a:grpSpLocks/>
              </p:cNvGrpSpPr>
              <p:nvPr/>
            </p:nvGrpSpPr>
            <p:grpSpPr bwMode="auto">
              <a:xfrm>
                <a:off x="3023" y="2108"/>
                <a:ext cx="122" cy="33"/>
                <a:chOff x="3023" y="2108"/>
                <a:chExt cx="122" cy="33"/>
              </a:xfrm>
            </p:grpSpPr>
            <p:sp>
              <p:nvSpPr>
                <p:cNvPr id="34616" name="Freeform 70"/>
                <p:cNvSpPr>
                  <a:spLocks/>
                </p:cNvSpPr>
                <p:nvPr/>
              </p:nvSpPr>
              <p:spPr bwMode="auto">
                <a:xfrm>
                  <a:off x="3023" y="2111"/>
                  <a:ext cx="46" cy="30"/>
                </a:xfrm>
                <a:custGeom>
                  <a:avLst/>
                  <a:gdLst>
                    <a:gd name="T0" fmla="*/ 8 w 46"/>
                    <a:gd name="T1" fmla="*/ 14 h 30"/>
                    <a:gd name="T2" fmla="*/ 2 w 46"/>
                    <a:gd name="T3" fmla="*/ 19 h 30"/>
                    <a:gd name="T4" fmla="*/ 0 w 46"/>
                    <a:gd name="T5" fmla="*/ 22 h 30"/>
                    <a:gd name="T6" fmla="*/ 0 w 46"/>
                    <a:gd name="T7" fmla="*/ 25 h 30"/>
                    <a:gd name="T8" fmla="*/ 1 w 46"/>
                    <a:gd name="T9" fmla="*/ 27 h 30"/>
                    <a:gd name="T10" fmla="*/ 5 w 46"/>
                    <a:gd name="T11" fmla="*/ 28 h 30"/>
                    <a:gd name="T12" fmla="*/ 10 w 46"/>
                    <a:gd name="T13" fmla="*/ 29 h 30"/>
                    <a:gd name="T14" fmla="*/ 18 w 46"/>
                    <a:gd name="T15" fmla="*/ 29 h 30"/>
                    <a:gd name="T16" fmla="*/ 26 w 46"/>
                    <a:gd name="T17" fmla="*/ 27 h 30"/>
                    <a:gd name="T18" fmla="*/ 32 w 46"/>
                    <a:gd name="T19" fmla="*/ 25 h 30"/>
                    <a:gd name="T20" fmla="*/ 37 w 46"/>
                    <a:gd name="T21" fmla="*/ 21 h 30"/>
                    <a:gd name="T22" fmla="*/ 40 w 46"/>
                    <a:gd name="T23" fmla="*/ 13 h 30"/>
                    <a:gd name="T24" fmla="*/ 45 w 46"/>
                    <a:gd name="T25" fmla="*/ 5 h 30"/>
                    <a:gd name="T26" fmla="*/ 44 w 46"/>
                    <a:gd name="T27" fmla="*/ 0 h 30"/>
                    <a:gd name="T28" fmla="*/ 35 w 46"/>
                    <a:gd name="T29" fmla="*/ 11 h 30"/>
                    <a:gd name="T30" fmla="*/ 28 w 46"/>
                    <a:gd name="T31" fmla="*/ 18 h 30"/>
                    <a:gd name="T32" fmla="*/ 16 w 46"/>
                    <a:gd name="T33" fmla="*/ 18 h 30"/>
                    <a:gd name="T34" fmla="*/ 6 w 46"/>
                    <a:gd name="T35" fmla="*/ 18 h 30"/>
                    <a:gd name="T36" fmla="*/ 8 w 46"/>
                    <a:gd name="T37" fmla="*/ 14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30"/>
                    <a:gd name="T59" fmla="*/ 46 w 46"/>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30">
                      <a:moveTo>
                        <a:pt x="8" y="14"/>
                      </a:moveTo>
                      <a:lnTo>
                        <a:pt x="2" y="19"/>
                      </a:lnTo>
                      <a:lnTo>
                        <a:pt x="0" y="22"/>
                      </a:lnTo>
                      <a:lnTo>
                        <a:pt x="0" y="25"/>
                      </a:lnTo>
                      <a:lnTo>
                        <a:pt x="1" y="27"/>
                      </a:lnTo>
                      <a:lnTo>
                        <a:pt x="5" y="28"/>
                      </a:lnTo>
                      <a:lnTo>
                        <a:pt x="10" y="29"/>
                      </a:lnTo>
                      <a:lnTo>
                        <a:pt x="18" y="29"/>
                      </a:lnTo>
                      <a:lnTo>
                        <a:pt x="26" y="27"/>
                      </a:lnTo>
                      <a:lnTo>
                        <a:pt x="32" y="25"/>
                      </a:lnTo>
                      <a:lnTo>
                        <a:pt x="37" y="21"/>
                      </a:lnTo>
                      <a:lnTo>
                        <a:pt x="40" y="13"/>
                      </a:lnTo>
                      <a:lnTo>
                        <a:pt x="45" y="5"/>
                      </a:lnTo>
                      <a:lnTo>
                        <a:pt x="44" y="0"/>
                      </a:lnTo>
                      <a:lnTo>
                        <a:pt x="35" y="11"/>
                      </a:lnTo>
                      <a:lnTo>
                        <a:pt x="28" y="18"/>
                      </a:lnTo>
                      <a:lnTo>
                        <a:pt x="16" y="18"/>
                      </a:lnTo>
                      <a:lnTo>
                        <a:pt x="6" y="18"/>
                      </a:lnTo>
                      <a:lnTo>
                        <a:pt x="8" y="14"/>
                      </a:lnTo>
                    </a:path>
                  </a:pathLst>
                </a:custGeom>
                <a:solidFill>
                  <a:srgbClr val="FF1F3F"/>
                </a:solidFill>
                <a:ln w="12700" cap="rnd">
                  <a:noFill/>
                  <a:round/>
                  <a:headEnd/>
                  <a:tailEnd/>
                </a:ln>
              </p:spPr>
              <p:txBody>
                <a:bodyPr/>
                <a:lstStyle/>
                <a:p>
                  <a:endParaRPr lang="en-US"/>
                </a:p>
              </p:txBody>
            </p:sp>
            <p:sp>
              <p:nvSpPr>
                <p:cNvPr id="34617" name="Freeform 71"/>
                <p:cNvSpPr>
                  <a:spLocks/>
                </p:cNvSpPr>
                <p:nvPr/>
              </p:nvSpPr>
              <p:spPr bwMode="auto">
                <a:xfrm>
                  <a:off x="3094" y="2108"/>
                  <a:ext cx="51" cy="33"/>
                </a:xfrm>
                <a:custGeom>
                  <a:avLst/>
                  <a:gdLst>
                    <a:gd name="T0" fmla="*/ 1 w 51"/>
                    <a:gd name="T1" fmla="*/ 0 h 33"/>
                    <a:gd name="T2" fmla="*/ 0 w 51"/>
                    <a:gd name="T3" fmla="*/ 3 h 33"/>
                    <a:gd name="T4" fmla="*/ 6 w 51"/>
                    <a:gd name="T5" fmla="*/ 11 h 33"/>
                    <a:gd name="T6" fmla="*/ 11 w 51"/>
                    <a:gd name="T7" fmla="*/ 18 h 33"/>
                    <a:gd name="T8" fmla="*/ 16 w 51"/>
                    <a:gd name="T9" fmla="*/ 24 h 33"/>
                    <a:gd name="T10" fmla="*/ 21 w 51"/>
                    <a:gd name="T11" fmla="*/ 28 h 33"/>
                    <a:gd name="T12" fmla="*/ 26 w 51"/>
                    <a:gd name="T13" fmla="*/ 30 h 33"/>
                    <a:gd name="T14" fmla="*/ 33 w 51"/>
                    <a:gd name="T15" fmla="*/ 31 h 33"/>
                    <a:gd name="T16" fmla="*/ 41 w 51"/>
                    <a:gd name="T17" fmla="*/ 32 h 33"/>
                    <a:gd name="T18" fmla="*/ 44 w 51"/>
                    <a:gd name="T19" fmla="*/ 31 h 33"/>
                    <a:gd name="T20" fmla="*/ 48 w 51"/>
                    <a:gd name="T21" fmla="*/ 30 h 33"/>
                    <a:gd name="T22" fmla="*/ 50 w 51"/>
                    <a:gd name="T23" fmla="*/ 27 h 33"/>
                    <a:gd name="T24" fmla="*/ 49 w 51"/>
                    <a:gd name="T25" fmla="*/ 23 h 33"/>
                    <a:gd name="T26" fmla="*/ 44 w 51"/>
                    <a:gd name="T27" fmla="*/ 18 h 33"/>
                    <a:gd name="T28" fmla="*/ 41 w 51"/>
                    <a:gd name="T29" fmla="*/ 15 h 33"/>
                    <a:gd name="T30" fmla="*/ 40 w 51"/>
                    <a:gd name="T31" fmla="*/ 17 h 33"/>
                    <a:gd name="T32" fmla="*/ 38 w 51"/>
                    <a:gd name="T33" fmla="*/ 19 h 33"/>
                    <a:gd name="T34" fmla="*/ 32 w 51"/>
                    <a:gd name="T35" fmla="*/ 19 h 33"/>
                    <a:gd name="T36" fmla="*/ 27 w 51"/>
                    <a:gd name="T37" fmla="*/ 20 h 33"/>
                    <a:gd name="T38" fmla="*/ 16 w 51"/>
                    <a:gd name="T39" fmla="*/ 19 h 33"/>
                    <a:gd name="T40" fmla="*/ 6 w 51"/>
                    <a:gd name="T41" fmla="*/ 6 h 33"/>
                    <a:gd name="T42" fmla="*/ 1 w 51"/>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1"/>
                    <a:gd name="T67" fmla="*/ 0 h 33"/>
                    <a:gd name="T68" fmla="*/ 51 w 51"/>
                    <a:gd name="T69" fmla="*/ 33 h 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1" h="33">
                      <a:moveTo>
                        <a:pt x="1" y="0"/>
                      </a:moveTo>
                      <a:lnTo>
                        <a:pt x="0" y="3"/>
                      </a:lnTo>
                      <a:lnTo>
                        <a:pt x="6" y="11"/>
                      </a:lnTo>
                      <a:lnTo>
                        <a:pt x="11" y="18"/>
                      </a:lnTo>
                      <a:lnTo>
                        <a:pt x="16" y="24"/>
                      </a:lnTo>
                      <a:lnTo>
                        <a:pt x="21" y="28"/>
                      </a:lnTo>
                      <a:lnTo>
                        <a:pt x="26" y="30"/>
                      </a:lnTo>
                      <a:lnTo>
                        <a:pt x="33" y="31"/>
                      </a:lnTo>
                      <a:lnTo>
                        <a:pt x="41" y="32"/>
                      </a:lnTo>
                      <a:lnTo>
                        <a:pt x="44" y="31"/>
                      </a:lnTo>
                      <a:lnTo>
                        <a:pt x="48" y="30"/>
                      </a:lnTo>
                      <a:lnTo>
                        <a:pt x="50" y="27"/>
                      </a:lnTo>
                      <a:lnTo>
                        <a:pt x="49" y="23"/>
                      </a:lnTo>
                      <a:lnTo>
                        <a:pt x="44" y="18"/>
                      </a:lnTo>
                      <a:lnTo>
                        <a:pt x="41" y="15"/>
                      </a:lnTo>
                      <a:lnTo>
                        <a:pt x="40" y="17"/>
                      </a:lnTo>
                      <a:lnTo>
                        <a:pt x="38" y="19"/>
                      </a:lnTo>
                      <a:lnTo>
                        <a:pt x="32" y="19"/>
                      </a:lnTo>
                      <a:lnTo>
                        <a:pt x="27" y="20"/>
                      </a:lnTo>
                      <a:lnTo>
                        <a:pt x="16" y="19"/>
                      </a:lnTo>
                      <a:lnTo>
                        <a:pt x="6" y="6"/>
                      </a:lnTo>
                      <a:lnTo>
                        <a:pt x="1" y="0"/>
                      </a:lnTo>
                    </a:path>
                  </a:pathLst>
                </a:custGeom>
                <a:solidFill>
                  <a:srgbClr val="FF1F3F"/>
                </a:solidFill>
                <a:ln w="12700" cap="rnd">
                  <a:noFill/>
                  <a:round/>
                  <a:headEnd/>
                  <a:tailEnd/>
                </a:ln>
              </p:spPr>
              <p:txBody>
                <a:bodyPr/>
                <a:lstStyle/>
                <a:p>
                  <a:endParaRPr lang="en-US"/>
                </a:p>
              </p:txBody>
            </p:sp>
          </p:grpSp>
          <p:sp>
            <p:nvSpPr>
              <p:cNvPr id="34615" name="Freeform 73"/>
              <p:cNvSpPr>
                <a:spLocks/>
              </p:cNvSpPr>
              <p:nvPr/>
            </p:nvSpPr>
            <p:spPr bwMode="auto">
              <a:xfrm>
                <a:off x="2986" y="1801"/>
                <a:ext cx="216" cy="225"/>
              </a:xfrm>
              <a:custGeom>
                <a:avLst/>
                <a:gdLst>
                  <a:gd name="T0" fmla="*/ 85 w 216"/>
                  <a:gd name="T1" fmla="*/ 0 h 225"/>
                  <a:gd name="T2" fmla="*/ 34 w 216"/>
                  <a:gd name="T3" fmla="*/ 12 h 225"/>
                  <a:gd name="T4" fmla="*/ 28 w 216"/>
                  <a:gd name="T5" fmla="*/ 15 h 225"/>
                  <a:gd name="T6" fmla="*/ 0 w 216"/>
                  <a:gd name="T7" fmla="*/ 71 h 225"/>
                  <a:gd name="T8" fmla="*/ 41 w 216"/>
                  <a:gd name="T9" fmla="*/ 73 h 225"/>
                  <a:gd name="T10" fmla="*/ 47 w 216"/>
                  <a:gd name="T11" fmla="*/ 59 h 225"/>
                  <a:gd name="T12" fmla="*/ 62 w 216"/>
                  <a:gd name="T13" fmla="*/ 88 h 225"/>
                  <a:gd name="T14" fmla="*/ 36 w 216"/>
                  <a:gd name="T15" fmla="*/ 126 h 225"/>
                  <a:gd name="T16" fmla="*/ 36 w 216"/>
                  <a:gd name="T17" fmla="*/ 153 h 225"/>
                  <a:gd name="T18" fmla="*/ 41 w 216"/>
                  <a:gd name="T19" fmla="*/ 172 h 225"/>
                  <a:gd name="T20" fmla="*/ 54 w 216"/>
                  <a:gd name="T21" fmla="*/ 200 h 225"/>
                  <a:gd name="T22" fmla="*/ 66 w 216"/>
                  <a:gd name="T23" fmla="*/ 221 h 225"/>
                  <a:gd name="T24" fmla="*/ 106 w 216"/>
                  <a:gd name="T25" fmla="*/ 224 h 225"/>
                  <a:gd name="T26" fmla="*/ 110 w 216"/>
                  <a:gd name="T27" fmla="*/ 221 h 225"/>
                  <a:gd name="T28" fmla="*/ 148 w 216"/>
                  <a:gd name="T29" fmla="*/ 220 h 225"/>
                  <a:gd name="T30" fmla="*/ 161 w 216"/>
                  <a:gd name="T31" fmla="*/ 194 h 225"/>
                  <a:gd name="T32" fmla="*/ 173 w 216"/>
                  <a:gd name="T33" fmla="*/ 159 h 225"/>
                  <a:gd name="T34" fmla="*/ 182 w 216"/>
                  <a:gd name="T35" fmla="*/ 125 h 225"/>
                  <a:gd name="T36" fmla="*/ 158 w 216"/>
                  <a:gd name="T37" fmla="*/ 85 h 225"/>
                  <a:gd name="T38" fmla="*/ 167 w 216"/>
                  <a:gd name="T39" fmla="*/ 63 h 225"/>
                  <a:gd name="T40" fmla="*/ 173 w 216"/>
                  <a:gd name="T41" fmla="*/ 71 h 225"/>
                  <a:gd name="T42" fmla="*/ 215 w 216"/>
                  <a:gd name="T43" fmla="*/ 67 h 225"/>
                  <a:gd name="T44" fmla="*/ 182 w 216"/>
                  <a:gd name="T45" fmla="*/ 15 h 225"/>
                  <a:gd name="T46" fmla="*/ 128 w 216"/>
                  <a:gd name="T47" fmla="*/ 0 h 225"/>
                  <a:gd name="T48" fmla="*/ 127 w 216"/>
                  <a:gd name="T49" fmla="*/ 2 h 225"/>
                  <a:gd name="T50" fmla="*/ 120 w 216"/>
                  <a:gd name="T51" fmla="*/ 4 h 225"/>
                  <a:gd name="T52" fmla="*/ 114 w 216"/>
                  <a:gd name="T53" fmla="*/ 4 h 225"/>
                  <a:gd name="T54" fmla="*/ 108 w 216"/>
                  <a:gd name="T55" fmla="*/ 4 h 225"/>
                  <a:gd name="T56" fmla="*/ 101 w 216"/>
                  <a:gd name="T57" fmla="*/ 4 h 225"/>
                  <a:gd name="T58" fmla="*/ 95 w 216"/>
                  <a:gd name="T59" fmla="*/ 3 h 225"/>
                  <a:gd name="T60" fmla="*/ 88 w 216"/>
                  <a:gd name="T61" fmla="*/ 2 h 225"/>
                  <a:gd name="T62" fmla="*/ 85 w 216"/>
                  <a:gd name="T63" fmla="*/ 0 h 2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6"/>
                  <a:gd name="T97" fmla="*/ 0 h 225"/>
                  <a:gd name="T98" fmla="*/ 216 w 216"/>
                  <a:gd name="T99" fmla="*/ 225 h 2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6" h="225">
                    <a:moveTo>
                      <a:pt x="85" y="0"/>
                    </a:moveTo>
                    <a:lnTo>
                      <a:pt x="34" y="12"/>
                    </a:lnTo>
                    <a:lnTo>
                      <a:pt x="28" y="15"/>
                    </a:lnTo>
                    <a:lnTo>
                      <a:pt x="0" y="71"/>
                    </a:lnTo>
                    <a:lnTo>
                      <a:pt x="41" y="73"/>
                    </a:lnTo>
                    <a:lnTo>
                      <a:pt x="47" y="59"/>
                    </a:lnTo>
                    <a:lnTo>
                      <a:pt x="62" y="88"/>
                    </a:lnTo>
                    <a:lnTo>
                      <a:pt x="36" y="126"/>
                    </a:lnTo>
                    <a:lnTo>
                      <a:pt x="36" y="153"/>
                    </a:lnTo>
                    <a:lnTo>
                      <a:pt x="41" y="172"/>
                    </a:lnTo>
                    <a:lnTo>
                      <a:pt x="54" y="200"/>
                    </a:lnTo>
                    <a:lnTo>
                      <a:pt x="66" y="221"/>
                    </a:lnTo>
                    <a:lnTo>
                      <a:pt x="106" y="224"/>
                    </a:lnTo>
                    <a:lnTo>
                      <a:pt x="110" y="221"/>
                    </a:lnTo>
                    <a:lnTo>
                      <a:pt x="148" y="220"/>
                    </a:lnTo>
                    <a:lnTo>
                      <a:pt x="161" y="194"/>
                    </a:lnTo>
                    <a:lnTo>
                      <a:pt x="173" y="159"/>
                    </a:lnTo>
                    <a:lnTo>
                      <a:pt x="182" y="125"/>
                    </a:lnTo>
                    <a:lnTo>
                      <a:pt x="158" y="85"/>
                    </a:lnTo>
                    <a:lnTo>
                      <a:pt x="167" y="63"/>
                    </a:lnTo>
                    <a:lnTo>
                      <a:pt x="173" y="71"/>
                    </a:lnTo>
                    <a:lnTo>
                      <a:pt x="215" y="67"/>
                    </a:lnTo>
                    <a:lnTo>
                      <a:pt x="182" y="15"/>
                    </a:lnTo>
                    <a:lnTo>
                      <a:pt x="128" y="0"/>
                    </a:lnTo>
                    <a:lnTo>
                      <a:pt x="127" y="2"/>
                    </a:lnTo>
                    <a:lnTo>
                      <a:pt x="120" y="4"/>
                    </a:lnTo>
                    <a:lnTo>
                      <a:pt x="114" y="4"/>
                    </a:lnTo>
                    <a:lnTo>
                      <a:pt x="108" y="4"/>
                    </a:lnTo>
                    <a:lnTo>
                      <a:pt x="101" y="4"/>
                    </a:lnTo>
                    <a:lnTo>
                      <a:pt x="95" y="3"/>
                    </a:lnTo>
                    <a:lnTo>
                      <a:pt x="88" y="2"/>
                    </a:lnTo>
                    <a:lnTo>
                      <a:pt x="85" y="0"/>
                    </a:lnTo>
                  </a:path>
                </a:pathLst>
              </a:custGeom>
              <a:solidFill>
                <a:srgbClr val="FF1F3F"/>
              </a:solidFill>
              <a:ln w="12700" cap="rnd">
                <a:solidFill>
                  <a:srgbClr val="FF1F3F"/>
                </a:solidFill>
                <a:round/>
                <a:headEnd/>
                <a:tailEnd/>
              </a:ln>
            </p:spPr>
            <p:txBody>
              <a:bodyPr/>
              <a:lstStyle/>
              <a:p>
                <a:endParaRPr lang="en-US"/>
              </a:p>
            </p:txBody>
          </p:sp>
        </p:grpSp>
        <p:grpSp>
          <p:nvGrpSpPr>
            <p:cNvPr id="34514" name="Group 98"/>
            <p:cNvGrpSpPr>
              <a:grpSpLocks/>
            </p:cNvGrpSpPr>
            <p:nvPr/>
          </p:nvGrpSpPr>
          <p:grpSpPr bwMode="auto">
            <a:xfrm>
              <a:off x="3129" y="1733"/>
              <a:ext cx="220" cy="429"/>
              <a:chOff x="3129" y="1733"/>
              <a:chExt cx="220" cy="429"/>
            </a:xfrm>
          </p:grpSpPr>
          <p:grpSp>
            <p:nvGrpSpPr>
              <p:cNvPr id="34588" name="Group 78"/>
              <p:cNvGrpSpPr>
                <a:grpSpLocks/>
              </p:cNvGrpSpPr>
              <p:nvPr/>
            </p:nvGrpSpPr>
            <p:grpSpPr bwMode="auto">
              <a:xfrm>
                <a:off x="3177" y="1733"/>
                <a:ext cx="115" cy="102"/>
                <a:chOff x="3177" y="1733"/>
                <a:chExt cx="115" cy="102"/>
              </a:xfrm>
            </p:grpSpPr>
            <p:sp>
              <p:nvSpPr>
                <p:cNvPr id="34608" name="Freeform 75"/>
                <p:cNvSpPr>
                  <a:spLocks/>
                </p:cNvSpPr>
                <p:nvPr/>
              </p:nvSpPr>
              <p:spPr bwMode="auto">
                <a:xfrm>
                  <a:off x="3177" y="1733"/>
                  <a:ext cx="115" cy="79"/>
                </a:xfrm>
                <a:custGeom>
                  <a:avLst/>
                  <a:gdLst>
                    <a:gd name="T0" fmla="*/ 43 w 115"/>
                    <a:gd name="T1" fmla="*/ 1 h 79"/>
                    <a:gd name="T2" fmla="*/ 32 w 115"/>
                    <a:gd name="T3" fmla="*/ 4 h 79"/>
                    <a:gd name="T4" fmla="*/ 23 w 115"/>
                    <a:gd name="T5" fmla="*/ 7 h 79"/>
                    <a:gd name="T6" fmla="*/ 17 w 115"/>
                    <a:gd name="T7" fmla="*/ 11 h 79"/>
                    <a:gd name="T8" fmla="*/ 11 w 115"/>
                    <a:gd name="T9" fmla="*/ 19 h 79"/>
                    <a:gd name="T10" fmla="*/ 4 w 115"/>
                    <a:gd name="T11" fmla="*/ 31 h 79"/>
                    <a:gd name="T12" fmla="*/ 0 w 115"/>
                    <a:gd name="T13" fmla="*/ 41 h 79"/>
                    <a:gd name="T14" fmla="*/ 1 w 115"/>
                    <a:gd name="T15" fmla="*/ 45 h 79"/>
                    <a:gd name="T16" fmla="*/ 3 w 115"/>
                    <a:gd name="T17" fmla="*/ 50 h 79"/>
                    <a:gd name="T18" fmla="*/ 4 w 115"/>
                    <a:gd name="T19" fmla="*/ 56 h 79"/>
                    <a:gd name="T20" fmla="*/ 13 w 115"/>
                    <a:gd name="T21" fmla="*/ 78 h 79"/>
                    <a:gd name="T22" fmla="*/ 19 w 115"/>
                    <a:gd name="T23" fmla="*/ 73 h 79"/>
                    <a:gd name="T24" fmla="*/ 28 w 115"/>
                    <a:gd name="T25" fmla="*/ 73 h 79"/>
                    <a:gd name="T26" fmla="*/ 34 w 115"/>
                    <a:gd name="T27" fmla="*/ 72 h 79"/>
                    <a:gd name="T28" fmla="*/ 42 w 115"/>
                    <a:gd name="T29" fmla="*/ 69 h 79"/>
                    <a:gd name="T30" fmla="*/ 39 w 115"/>
                    <a:gd name="T31" fmla="*/ 57 h 79"/>
                    <a:gd name="T32" fmla="*/ 39 w 115"/>
                    <a:gd name="T33" fmla="*/ 54 h 79"/>
                    <a:gd name="T34" fmla="*/ 31 w 115"/>
                    <a:gd name="T35" fmla="*/ 46 h 79"/>
                    <a:gd name="T36" fmla="*/ 29 w 115"/>
                    <a:gd name="T37" fmla="*/ 33 h 79"/>
                    <a:gd name="T38" fmla="*/ 31 w 115"/>
                    <a:gd name="T39" fmla="*/ 22 h 79"/>
                    <a:gd name="T40" fmla="*/ 47 w 115"/>
                    <a:gd name="T41" fmla="*/ 15 h 79"/>
                    <a:gd name="T42" fmla="*/ 74 w 115"/>
                    <a:gd name="T43" fmla="*/ 14 h 79"/>
                    <a:gd name="T44" fmla="*/ 87 w 115"/>
                    <a:gd name="T45" fmla="*/ 21 h 79"/>
                    <a:gd name="T46" fmla="*/ 86 w 115"/>
                    <a:gd name="T47" fmla="*/ 45 h 79"/>
                    <a:gd name="T48" fmla="*/ 74 w 115"/>
                    <a:gd name="T49" fmla="*/ 54 h 79"/>
                    <a:gd name="T50" fmla="*/ 72 w 115"/>
                    <a:gd name="T51" fmla="*/ 69 h 79"/>
                    <a:gd name="T52" fmla="*/ 78 w 115"/>
                    <a:gd name="T53" fmla="*/ 67 h 79"/>
                    <a:gd name="T54" fmla="*/ 83 w 115"/>
                    <a:gd name="T55" fmla="*/ 69 h 79"/>
                    <a:gd name="T56" fmla="*/ 90 w 115"/>
                    <a:gd name="T57" fmla="*/ 71 h 79"/>
                    <a:gd name="T58" fmla="*/ 95 w 115"/>
                    <a:gd name="T59" fmla="*/ 72 h 79"/>
                    <a:gd name="T60" fmla="*/ 102 w 115"/>
                    <a:gd name="T61" fmla="*/ 74 h 79"/>
                    <a:gd name="T62" fmla="*/ 109 w 115"/>
                    <a:gd name="T63" fmla="*/ 58 h 79"/>
                    <a:gd name="T64" fmla="*/ 111 w 115"/>
                    <a:gd name="T65" fmla="*/ 49 h 79"/>
                    <a:gd name="T66" fmla="*/ 113 w 115"/>
                    <a:gd name="T67" fmla="*/ 43 h 79"/>
                    <a:gd name="T68" fmla="*/ 114 w 115"/>
                    <a:gd name="T69" fmla="*/ 38 h 79"/>
                    <a:gd name="T70" fmla="*/ 113 w 115"/>
                    <a:gd name="T71" fmla="*/ 33 h 79"/>
                    <a:gd name="T72" fmla="*/ 111 w 115"/>
                    <a:gd name="T73" fmla="*/ 29 h 79"/>
                    <a:gd name="T74" fmla="*/ 109 w 115"/>
                    <a:gd name="T75" fmla="*/ 26 h 79"/>
                    <a:gd name="T76" fmla="*/ 107 w 115"/>
                    <a:gd name="T77" fmla="*/ 22 h 79"/>
                    <a:gd name="T78" fmla="*/ 107 w 115"/>
                    <a:gd name="T79" fmla="*/ 19 h 79"/>
                    <a:gd name="T80" fmla="*/ 105 w 115"/>
                    <a:gd name="T81" fmla="*/ 14 h 79"/>
                    <a:gd name="T82" fmla="*/ 100 w 115"/>
                    <a:gd name="T83" fmla="*/ 10 h 79"/>
                    <a:gd name="T84" fmla="*/ 93 w 115"/>
                    <a:gd name="T85" fmla="*/ 5 h 79"/>
                    <a:gd name="T86" fmla="*/ 82 w 115"/>
                    <a:gd name="T87" fmla="*/ 2 h 79"/>
                    <a:gd name="T88" fmla="*/ 71 w 115"/>
                    <a:gd name="T89" fmla="*/ 0 h 79"/>
                    <a:gd name="T90" fmla="*/ 59 w 115"/>
                    <a:gd name="T91" fmla="*/ 0 h 79"/>
                    <a:gd name="T92" fmla="*/ 43 w 115"/>
                    <a:gd name="T93" fmla="*/ 1 h 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5"/>
                    <a:gd name="T142" fmla="*/ 0 h 79"/>
                    <a:gd name="T143" fmla="*/ 115 w 115"/>
                    <a:gd name="T144" fmla="*/ 79 h 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5" h="79">
                      <a:moveTo>
                        <a:pt x="43" y="1"/>
                      </a:moveTo>
                      <a:lnTo>
                        <a:pt x="32" y="4"/>
                      </a:lnTo>
                      <a:lnTo>
                        <a:pt x="23" y="7"/>
                      </a:lnTo>
                      <a:lnTo>
                        <a:pt x="17" y="11"/>
                      </a:lnTo>
                      <a:lnTo>
                        <a:pt x="11" y="19"/>
                      </a:lnTo>
                      <a:lnTo>
                        <a:pt x="4" y="31"/>
                      </a:lnTo>
                      <a:lnTo>
                        <a:pt x="0" y="41"/>
                      </a:lnTo>
                      <a:lnTo>
                        <a:pt x="1" y="45"/>
                      </a:lnTo>
                      <a:lnTo>
                        <a:pt x="3" y="50"/>
                      </a:lnTo>
                      <a:lnTo>
                        <a:pt x="4" y="56"/>
                      </a:lnTo>
                      <a:lnTo>
                        <a:pt x="13" y="78"/>
                      </a:lnTo>
                      <a:lnTo>
                        <a:pt x="19" y="73"/>
                      </a:lnTo>
                      <a:lnTo>
                        <a:pt x="28" y="73"/>
                      </a:lnTo>
                      <a:lnTo>
                        <a:pt x="34" y="72"/>
                      </a:lnTo>
                      <a:lnTo>
                        <a:pt x="42" y="69"/>
                      </a:lnTo>
                      <a:lnTo>
                        <a:pt x="39" y="57"/>
                      </a:lnTo>
                      <a:lnTo>
                        <a:pt x="39" y="54"/>
                      </a:lnTo>
                      <a:lnTo>
                        <a:pt x="31" y="46"/>
                      </a:lnTo>
                      <a:lnTo>
                        <a:pt x="29" y="33"/>
                      </a:lnTo>
                      <a:lnTo>
                        <a:pt x="31" y="22"/>
                      </a:lnTo>
                      <a:lnTo>
                        <a:pt x="47" y="15"/>
                      </a:lnTo>
                      <a:lnTo>
                        <a:pt x="74" y="14"/>
                      </a:lnTo>
                      <a:lnTo>
                        <a:pt x="87" y="21"/>
                      </a:lnTo>
                      <a:lnTo>
                        <a:pt x="86" y="45"/>
                      </a:lnTo>
                      <a:lnTo>
                        <a:pt x="74" y="54"/>
                      </a:lnTo>
                      <a:lnTo>
                        <a:pt x="72" y="69"/>
                      </a:lnTo>
                      <a:lnTo>
                        <a:pt x="78" y="67"/>
                      </a:lnTo>
                      <a:lnTo>
                        <a:pt x="83" y="69"/>
                      </a:lnTo>
                      <a:lnTo>
                        <a:pt x="90" y="71"/>
                      </a:lnTo>
                      <a:lnTo>
                        <a:pt x="95" y="72"/>
                      </a:lnTo>
                      <a:lnTo>
                        <a:pt x="102" y="74"/>
                      </a:lnTo>
                      <a:lnTo>
                        <a:pt x="109" y="58"/>
                      </a:lnTo>
                      <a:lnTo>
                        <a:pt x="111" y="49"/>
                      </a:lnTo>
                      <a:lnTo>
                        <a:pt x="113" y="43"/>
                      </a:lnTo>
                      <a:lnTo>
                        <a:pt x="114" y="38"/>
                      </a:lnTo>
                      <a:lnTo>
                        <a:pt x="113" y="33"/>
                      </a:lnTo>
                      <a:lnTo>
                        <a:pt x="111" y="29"/>
                      </a:lnTo>
                      <a:lnTo>
                        <a:pt x="109" y="26"/>
                      </a:lnTo>
                      <a:lnTo>
                        <a:pt x="107" y="22"/>
                      </a:lnTo>
                      <a:lnTo>
                        <a:pt x="107" y="19"/>
                      </a:lnTo>
                      <a:lnTo>
                        <a:pt x="105" y="14"/>
                      </a:lnTo>
                      <a:lnTo>
                        <a:pt x="100" y="10"/>
                      </a:lnTo>
                      <a:lnTo>
                        <a:pt x="93" y="5"/>
                      </a:lnTo>
                      <a:lnTo>
                        <a:pt x="82" y="2"/>
                      </a:lnTo>
                      <a:lnTo>
                        <a:pt x="71" y="0"/>
                      </a:lnTo>
                      <a:lnTo>
                        <a:pt x="59" y="0"/>
                      </a:lnTo>
                      <a:lnTo>
                        <a:pt x="43" y="1"/>
                      </a:lnTo>
                    </a:path>
                  </a:pathLst>
                </a:custGeom>
                <a:solidFill>
                  <a:srgbClr val="BF3F00"/>
                </a:solidFill>
                <a:ln w="12700" cap="rnd">
                  <a:noFill/>
                  <a:round/>
                  <a:headEnd/>
                  <a:tailEnd/>
                </a:ln>
              </p:spPr>
              <p:txBody>
                <a:bodyPr/>
                <a:lstStyle/>
                <a:p>
                  <a:endParaRPr lang="en-US"/>
                </a:p>
              </p:txBody>
            </p:sp>
            <p:sp>
              <p:nvSpPr>
                <p:cNvPr id="34609" name="Freeform 76"/>
                <p:cNvSpPr>
                  <a:spLocks/>
                </p:cNvSpPr>
                <p:nvPr/>
              </p:nvSpPr>
              <p:spPr bwMode="auto">
                <a:xfrm>
                  <a:off x="3191" y="1746"/>
                  <a:ext cx="92" cy="89"/>
                </a:xfrm>
                <a:custGeom>
                  <a:avLst/>
                  <a:gdLst>
                    <a:gd name="T0" fmla="*/ 34 w 92"/>
                    <a:gd name="T1" fmla="*/ 1 h 89"/>
                    <a:gd name="T2" fmla="*/ 26 w 92"/>
                    <a:gd name="T3" fmla="*/ 3 h 89"/>
                    <a:gd name="T4" fmla="*/ 20 w 92"/>
                    <a:gd name="T5" fmla="*/ 6 h 89"/>
                    <a:gd name="T6" fmla="*/ 17 w 92"/>
                    <a:gd name="T7" fmla="*/ 9 h 89"/>
                    <a:gd name="T8" fmla="*/ 16 w 92"/>
                    <a:gd name="T9" fmla="*/ 14 h 89"/>
                    <a:gd name="T10" fmla="*/ 15 w 92"/>
                    <a:gd name="T11" fmla="*/ 20 h 89"/>
                    <a:gd name="T12" fmla="*/ 17 w 92"/>
                    <a:gd name="T13" fmla="*/ 32 h 89"/>
                    <a:gd name="T14" fmla="*/ 20 w 92"/>
                    <a:gd name="T15" fmla="*/ 35 h 89"/>
                    <a:gd name="T16" fmla="*/ 26 w 92"/>
                    <a:gd name="T17" fmla="*/ 41 h 89"/>
                    <a:gd name="T18" fmla="*/ 26 w 92"/>
                    <a:gd name="T19" fmla="*/ 54 h 89"/>
                    <a:gd name="T20" fmla="*/ 0 w 92"/>
                    <a:gd name="T21" fmla="*/ 62 h 89"/>
                    <a:gd name="T22" fmla="*/ 47 w 92"/>
                    <a:gd name="T23" fmla="*/ 88 h 89"/>
                    <a:gd name="T24" fmla="*/ 91 w 92"/>
                    <a:gd name="T25" fmla="*/ 60 h 89"/>
                    <a:gd name="T26" fmla="*/ 60 w 92"/>
                    <a:gd name="T27" fmla="*/ 52 h 89"/>
                    <a:gd name="T28" fmla="*/ 60 w 92"/>
                    <a:gd name="T29" fmla="*/ 41 h 89"/>
                    <a:gd name="T30" fmla="*/ 69 w 92"/>
                    <a:gd name="T31" fmla="*/ 35 h 89"/>
                    <a:gd name="T32" fmla="*/ 72 w 92"/>
                    <a:gd name="T33" fmla="*/ 32 h 89"/>
                    <a:gd name="T34" fmla="*/ 74 w 92"/>
                    <a:gd name="T35" fmla="*/ 21 h 89"/>
                    <a:gd name="T36" fmla="*/ 75 w 92"/>
                    <a:gd name="T37" fmla="*/ 15 h 89"/>
                    <a:gd name="T38" fmla="*/ 75 w 92"/>
                    <a:gd name="T39" fmla="*/ 11 h 89"/>
                    <a:gd name="T40" fmla="*/ 71 w 92"/>
                    <a:gd name="T41" fmla="*/ 7 h 89"/>
                    <a:gd name="T42" fmla="*/ 67 w 92"/>
                    <a:gd name="T43" fmla="*/ 3 h 89"/>
                    <a:gd name="T44" fmla="*/ 60 w 92"/>
                    <a:gd name="T45" fmla="*/ 1 h 89"/>
                    <a:gd name="T46" fmla="*/ 51 w 92"/>
                    <a:gd name="T47" fmla="*/ 0 h 89"/>
                    <a:gd name="T48" fmla="*/ 42 w 92"/>
                    <a:gd name="T49" fmla="*/ 0 h 89"/>
                    <a:gd name="T50" fmla="*/ 34 w 92"/>
                    <a:gd name="T51" fmla="*/ 1 h 8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89"/>
                    <a:gd name="T80" fmla="*/ 92 w 92"/>
                    <a:gd name="T81" fmla="*/ 89 h 8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89">
                      <a:moveTo>
                        <a:pt x="34" y="1"/>
                      </a:moveTo>
                      <a:lnTo>
                        <a:pt x="26" y="3"/>
                      </a:lnTo>
                      <a:lnTo>
                        <a:pt x="20" y="6"/>
                      </a:lnTo>
                      <a:lnTo>
                        <a:pt x="17" y="9"/>
                      </a:lnTo>
                      <a:lnTo>
                        <a:pt x="16" y="14"/>
                      </a:lnTo>
                      <a:lnTo>
                        <a:pt x="15" y="20"/>
                      </a:lnTo>
                      <a:lnTo>
                        <a:pt x="17" y="32"/>
                      </a:lnTo>
                      <a:lnTo>
                        <a:pt x="20" y="35"/>
                      </a:lnTo>
                      <a:lnTo>
                        <a:pt x="26" y="41"/>
                      </a:lnTo>
                      <a:lnTo>
                        <a:pt x="26" y="54"/>
                      </a:lnTo>
                      <a:lnTo>
                        <a:pt x="0" y="62"/>
                      </a:lnTo>
                      <a:lnTo>
                        <a:pt x="47" y="88"/>
                      </a:lnTo>
                      <a:lnTo>
                        <a:pt x="91" y="60"/>
                      </a:lnTo>
                      <a:lnTo>
                        <a:pt x="60" y="52"/>
                      </a:lnTo>
                      <a:lnTo>
                        <a:pt x="60" y="41"/>
                      </a:lnTo>
                      <a:lnTo>
                        <a:pt x="69" y="35"/>
                      </a:lnTo>
                      <a:lnTo>
                        <a:pt x="72" y="32"/>
                      </a:lnTo>
                      <a:lnTo>
                        <a:pt x="74" y="21"/>
                      </a:lnTo>
                      <a:lnTo>
                        <a:pt x="75" y="15"/>
                      </a:lnTo>
                      <a:lnTo>
                        <a:pt x="75" y="11"/>
                      </a:lnTo>
                      <a:lnTo>
                        <a:pt x="71" y="7"/>
                      </a:lnTo>
                      <a:lnTo>
                        <a:pt x="67" y="3"/>
                      </a:lnTo>
                      <a:lnTo>
                        <a:pt x="60" y="1"/>
                      </a:lnTo>
                      <a:lnTo>
                        <a:pt x="51" y="0"/>
                      </a:lnTo>
                      <a:lnTo>
                        <a:pt x="42" y="0"/>
                      </a:lnTo>
                      <a:lnTo>
                        <a:pt x="34" y="1"/>
                      </a:lnTo>
                    </a:path>
                  </a:pathLst>
                </a:custGeom>
                <a:solidFill>
                  <a:srgbClr val="FF7F7F"/>
                </a:solidFill>
                <a:ln w="12700" cap="rnd">
                  <a:noFill/>
                  <a:round/>
                  <a:headEnd/>
                  <a:tailEnd/>
                </a:ln>
              </p:spPr>
              <p:txBody>
                <a:bodyPr/>
                <a:lstStyle/>
                <a:p>
                  <a:endParaRPr lang="en-US"/>
                </a:p>
              </p:txBody>
            </p:sp>
            <p:sp>
              <p:nvSpPr>
                <p:cNvPr id="34610" name="Freeform 77"/>
                <p:cNvSpPr>
                  <a:spLocks/>
                </p:cNvSpPr>
                <p:nvPr/>
              </p:nvSpPr>
              <p:spPr bwMode="auto">
                <a:xfrm>
                  <a:off x="3211" y="1762"/>
                  <a:ext cx="27" cy="15"/>
                </a:xfrm>
                <a:custGeom>
                  <a:avLst/>
                  <a:gdLst>
                    <a:gd name="T0" fmla="*/ 3 w 27"/>
                    <a:gd name="T1" fmla="*/ 0 h 15"/>
                    <a:gd name="T2" fmla="*/ 10 w 27"/>
                    <a:gd name="T3" fmla="*/ 0 h 15"/>
                    <a:gd name="T4" fmla="*/ 16 w 27"/>
                    <a:gd name="T5" fmla="*/ 1 h 15"/>
                    <a:gd name="T6" fmla="*/ 19 w 27"/>
                    <a:gd name="T7" fmla="*/ 1 h 15"/>
                    <a:gd name="T8" fmla="*/ 19 w 27"/>
                    <a:gd name="T9" fmla="*/ 12 h 15"/>
                    <a:gd name="T10" fmla="*/ 26 w 27"/>
                    <a:gd name="T11" fmla="*/ 12 h 15"/>
                    <a:gd name="T12" fmla="*/ 21 w 27"/>
                    <a:gd name="T13" fmla="*/ 14 h 15"/>
                    <a:gd name="T14" fmla="*/ 17 w 27"/>
                    <a:gd name="T15" fmla="*/ 12 h 15"/>
                    <a:gd name="T16" fmla="*/ 17 w 27"/>
                    <a:gd name="T17" fmla="*/ 4 h 15"/>
                    <a:gd name="T18" fmla="*/ 7 w 27"/>
                    <a:gd name="T19" fmla="*/ 5 h 15"/>
                    <a:gd name="T20" fmla="*/ 13 w 27"/>
                    <a:gd name="T21" fmla="*/ 3 h 15"/>
                    <a:gd name="T22" fmla="*/ 5 w 27"/>
                    <a:gd name="T23" fmla="*/ 4 h 15"/>
                    <a:gd name="T24" fmla="*/ 0 w 27"/>
                    <a:gd name="T25" fmla="*/ 3 h 15"/>
                    <a:gd name="T26" fmla="*/ 3 w 27"/>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5"/>
                    <a:gd name="T44" fmla="*/ 27 w 27"/>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5">
                      <a:moveTo>
                        <a:pt x="3" y="0"/>
                      </a:moveTo>
                      <a:lnTo>
                        <a:pt x="10" y="0"/>
                      </a:lnTo>
                      <a:lnTo>
                        <a:pt x="16" y="1"/>
                      </a:lnTo>
                      <a:lnTo>
                        <a:pt x="19" y="1"/>
                      </a:lnTo>
                      <a:lnTo>
                        <a:pt x="19" y="12"/>
                      </a:lnTo>
                      <a:lnTo>
                        <a:pt x="26" y="12"/>
                      </a:lnTo>
                      <a:lnTo>
                        <a:pt x="21" y="14"/>
                      </a:lnTo>
                      <a:lnTo>
                        <a:pt x="17" y="12"/>
                      </a:lnTo>
                      <a:lnTo>
                        <a:pt x="17" y="4"/>
                      </a:lnTo>
                      <a:lnTo>
                        <a:pt x="7" y="5"/>
                      </a:lnTo>
                      <a:lnTo>
                        <a:pt x="13" y="3"/>
                      </a:lnTo>
                      <a:lnTo>
                        <a:pt x="5" y="4"/>
                      </a:lnTo>
                      <a:lnTo>
                        <a:pt x="0" y="3"/>
                      </a:lnTo>
                      <a:lnTo>
                        <a:pt x="3" y="0"/>
                      </a:lnTo>
                    </a:path>
                  </a:pathLst>
                </a:custGeom>
                <a:solidFill>
                  <a:srgbClr val="BF3F00"/>
                </a:solidFill>
                <a:ln w="12700" cap="rnd">
                  <a:noFill/>
                  <a:round/>
                  <a:headEnd/>
                  <a:tailEnd/>
                </a:ln>
              </p:spPr>
              <p:txBody>
                <a:bodyPr/>
                <a:lstStyle/>
                <a:p>
                  <a:endParaRPr lang="en-US"/>
                </a:p>
              </p:txBody>
            </p:sp>
          </p:grpSp>
          <p:grpSp>
            <p:nvGrpSpPr>
              <p:cNvPr id="34589" name="Group 83"/>
              <p:cNvGrpSpPr>
                <a:grpSpLocks/>
              </p:cNvGrpSpPr>
              <p:nvPr/>
            </p:nvGrpSpPr>
            <p:grpSpPr bwMode="auto">
              <a:xfrm>
                <a:off x="3165" y="1940"/>
                <a:ext cx="179" cy="201"/>
                <a:chOff x="3165" y="1940"/>
                <a:chExt cx="179" cy="201"/>
              </a:xfrm>
            </p:grpSpPr>
            <p:grpSp>
              <p:nvGrpSpPr>
                <p:cNvPr id="34604" name="Group 81"/>
                <p:cNvGrpSpPr>
                  <a:grpSpLocks/>
                </p:cNvGrpSpPr>
                <p:nvPr/>
              </p:nvGrpSpPr>
              <p:grpSpPr bwMode="auto">
                <a:xfrm>
                  <a:off x="3165" y="1940"/>
                  <a:ext cx="179" cy="201"/>
                  <a:chOff x="3165" y="1940"/>
                  <a:chExt cx="179" cy="201"/>
                </a:xfrm>
              </p:grpSpPr>
              <p:sp>
                <p:nvSpPr>
                  <p:cNvPr id="34606" name="Freeform 79"/>
                  <p:cNvSpPr>
                    <a:spLocks/>
                  </p:cNvSpPr>
                  <p:nvPr/>
                </p:nvSpPr>
                <p:spPr bwMode="auto">
                  <a:xfrm>
                    <a:off x="3165" y="1986"/>
                    <a:ext cx="128" cy="155"/>
                  </a:xfrm>
                  <a:custGeom>
                    <a:avLst/>
                    <a:gdLst>
                      <a:gd name="T0" fmla="*/ 23 w 128"/>
                      <a:gd name="T1" fmla="*/ 3 h 155"/>
                      <a:gd name="T2" fmla="*/ 24 w 128"/>
                      <a:gd name="T3" fmla="*/ 48 h 155"/>
                      <a:gd name="T4" fmla="*/ 24 w 128"/>
                      <a:gd name="T5" fmla="*/ 85 h 155"/>
                      <a:gd name="T6" fmla="*/ 29 w 128"/>
                      <a:gd name="T7" fmla="*/ 121 h 155"/>
                      <a:gd name="T8" fmla="*/ 15 w 128"/>
                      <a:gd name="T9" fmla="*/ 137 h 155"/>
                      <a:gd name="T10" fmla="*/ 3 w 128"/>
                      <a:gd name="T11" fmla="*/ 147 h 155"/>
                      <a:gd name="T12" fmla="*/ 0 w 128"/>
                      <a:gd name="T13" fmla="*/ 150 h 155"/>
                      <a:gd name="T14" fmla="*/ 5 w 128"/>
                      <a:gd name="T15" fmla="*/ 154 h 155"/>
                      <a:gd name="T16" fmla="*/ 28 w 128"/>
                      <a:gd name="T17" fmla="*/ 153 h 155"/>
                      <a:gd name="T18" fmla="*/ 48 w 128"/>
                      <a:gd name="T19" fmla="*/ 133 h 155"/>
                      <a:gd name="T20" fmla="*/ 50 w 128"/>
                      <a:gd name="T21" fmla="*/ 120 h 155"/>
                      <a:gd name="T22" fmla="*/ 65 w 128"/>
                      <a:gd name="T23" fmla="*/ 77 h 155"/>
                      <a:gd name="T24" fmla="*/ 67 w 128"/>
                      <a:gd name="T25" fmla="*/ 67 h 155"/>
                      <a:gd name="T26" fmla="*/ 66 w 128"/>
                      <a:gd name="T27" fmla="*/ 88 h 155"/>
                      <a:gd name="T28" fmla="*/ 73 w 128"/>
                      <a:gd name="T29" fmla="*/ 116 h 155"/>
                      <a:gd name="T30" fmla="*/ 71 w 128"/>
                      <a:gd name="T31" fmla="*/ 129 h 155"/>
                      <a:gd name="T32" fmla="*/ 81 w 128"/>
                      <a:gd name="T33" fmla="*/ 142 h 155"/>
                      <a:gd name="T34" fmla="*/ 94 w 128"/>
                      <a:gd name="T35" fmla="*/ 152 h 155"/>
                      <a:gd name="T36" fmla="*/ 115 w 128"/>
                      <a:gd name="T37" fmla="*/ 152 h 155"/>
                      <a:gd name="T38" fmla="*/ 121 w 128"/>
                      <a:gd name="T39" fmla="*/ 149 h 155"/>
                      <a:gd name="T40" fmla="*/ 99 w 128"/>
                      <a:gd name="T41" fmla="*/ 129 h 155"/>
                      <a:gd name="T42" fmla="*/ 97 w 128"/>
                      <a:gd name="T43" fmla="*/ 119 h 155"/>
                      <a:gd name="T44" fmla="*/ 101 w 128"/>
                      <a:gd name="T45" fmla="*/ 99 h 155"/>
                      <a:gd name="T46" fmla="*/ 109 w 128"/>
                      <a:gd name="T47" fmla="*/ 65 h 155"/>
                      <a:gd name="T48" fmla="*/ 127 w 128"/>
                      <a:gd name="T49" fmla="*/ 0 h 155"/>
                      <a:gd name="T50" fmla="*/ 23 w 128"/>
                      <a:gd name="T51" fmla="*/ 3 h 1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8"/>
                      <a:gd name="T79" fmla="*/ 0 h 155"/>
                      <a:gd name="T80" fmla="*/ 128 w 128"/>
                      <a:gd name="T81" fmla="*/ 155 h 1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8" h="155">
                        <a:moveTo>
                          <a:pt x="23" y="3"/>
                        </a:moveTo>
                        <a:lnTo>
                          <a:pt x="24" y="48"/>
                        </a:lnTo>
                        <a:lnTo>
                          <a:pt x="24" y="85"/>
                        </a:lnTo>
                        <a:lnTo>
                          <a:pt x="29" y="121"/>
                        </a:lnTo>
                        <a:lnTo>
                          <a:pt x="15" y="137"/>
                        </a:lnTo>
                        <a:lnTo>
                          <a:pt x="3" y="147"/>
                        </a:lnTo>
                        <a:lnTo>
                          <a:pt x="0" y="150"/>
                        </a:lnTo>
                        <a:lnTo>
                          <a:pt x="5" y="154"/>
                        </a:lnTo>
                        <a:lnTo>
                          <a:pt x="28" y="153"/>
                        </a:lnTo>
                        <a:lnTo>
                          <a:pt x="48" y="133"/>
                        </a:lnTo>
                        <a:lnTo>
                          <a:pt x="50" y="120"/>
                        </a:lnTo>
                        <a:lnTo>
                          <a:pt x="65" y="77"/>
                        </a:lnTo>
                        <a:lnTo>
                          <a:pt x="67" y="67"/>
                        </a:lnTo>
                        <a:lnTo>
                          <a:pt x="66" y="88"/>
                        </a:lnTo>
                        <a:lnTo>
                          <a:pt x="73" y="116"/>
                        </a:lnTo>
                        <a:lnTo>
                          <a:pt x="71" y="129"/>
                        </a:lnTo>
                        <a:lnTo>
                          <a:pt x="81" y="142"/>
                        </a:lnTo>
                        <a:lnTo>
                          <a:pt x="94" y="152"/>
                        </a:lnTo>
                        <a:lnTo>
                          <a:pt x="115" y="152"/>
                        </a:lnTo>
                        <a:lnTo>
                          <a:pt x="121" y="149"/>
                        </a:lnTo>
                        <a:lnTo>
                          <a:pt x="99" y="129"/>
                        </a:lnTo>
                        <a:lnTo>
                          <a:pt x="97" y="119"/>
                        </a:lnTo>
                        <a:lnTo>
                          <a:pt x="101" y="99"/>
                        </a:lnTo>
                        <a:lnTo>
                          <a:pt x="109" y="65"/>
                        </a:lnTo>
                        <a:lnTo>
                          <a:pt x="127" y="0"/>
                        </a:lnTo>
                        <a:lnTo>
                          <a:pt x="23" y="3"/>
                        </a:lnTo>
                      </a:path>
                    </a:pathLst>
                  </a:custGeom>
                  <a:solidFill>
                    <a:srgbClr val="FF7F3F"/>
                  </a:solidFill>
                  <a:ln w="12700" cap="rnd">
                    <a:noFill/>
                    <a:round/>
                    <a:headEnd/>
                    <a:tailEnd/>
                  </a:ln>
                </p:spPr>
                <p:txBody>
                  <a:bodyPr/>
                  <a:lstStyle/>
                  <a:p>
                    <a:endParaRPr lang="en-US"/>
                  </a:p>
                </p:txBody>
              </p:sp>
              <p:sp>
                <p:nvSpPr>
                  <p:cNvPr id="34607" name="Freeform 80"/>
                  <p:cNvSpPr>
                    <a:spLocks/>
                  </p:cNvSpPr>
                  <p:nvPr/>
                </p:nvSpPr>
                <p:spPr bwMode="auto">
                  <a:xfrm>
                    <a:off x="3320" y="1940"/>
                    <a:ext cx="24" cy="20"/>
                  </a:xfrm>
                  <a:custGeom>
                    <a:avLst/>
                    <a:gdLst>
                      <a:gd name="T0" fmla="*/ 23 w 24"/>
                      <a:gd name="T1" fmla="*/ 0 h 20"/>
                      <a:gd name="T2" fmla="*/ 23 w 24"/>
                      <a:gd name="T3" fmla="*/ 10 h 20"/>
                      <a:gd name="T4" fmla="*/ 0 w 24"/>
                      <a:gd name="T5" fmla="*/ 19 h 20"/>
                      <a:gd name="T6" fmla="*/ 11 w 24"/>
                      <a:gd name="T7" fmla="*/ 1 h 20"/>
                      <a:gd name="T8" fmla="*/ 23 w 24"/>
                      <a:gd name="T9" fmla="*/ 0 h 20"/>
                      <a:gd name="T10" fmla="*/ 0 60000 65536"/>
                      <a:gd name="T11" fmla="*/ 0 60000 65536"/>
                      <a:gd name="T12" fmla="*/ 0 60000 65536"/>
                      <a:gd name="T13" fmla="*/ 0 60000 65536"/>
                      <a:gd name="T14" fmla="*/ 0 60000 65536"/>
                      <a:gd name="T15" fmla="*/ 0 w 24"/>
                      <a:gd name="T16" fmla="*/ 0 h 20"/>
                      <a:gd name="T17" fmla="*/ 24 w 24"/>
                      <a:gd name="T18" fmla="*/ 20 h 20"/>
                    </a:gdLst>
                    <a:ahLst/>
                    <a:cxnLst>
                      <a:cxn ang="T10">
                        <a:pos x="T0" y="T1"/>
                      </a:cxn>
                      <a:cxn ang="T11">
                        <a:pos x="T2" y="T3"/>
                      </a:cxn>
                      <a:cxn ang="T12">
                        <a:pos x="T4" y="T5"/>
                      </a:cxn>
                      <a:cxn ang="T13">
                        <a:pos x="T6" y="T7"/>
                      </a:cxn>
                      <a:cxn ang="T14">
                        <a:pos x="T8" y="T9"/>
                      </a:cxn>
                    </a:cxnLst>
                    <a:rect l="T15" t="T16" r="T17" b="T18"/>
                    <a:pathLst>
                      <a:path w="24" h="20">
                        <a:moveTo>
                          <a:pt x="23" y="0"/>
                        </a:moveTo>
                        <a:lnTo>
                          <a:pt x="23" y="10"/>
                        </a:lnTo>
                        <a:lnTo>
                          <a:pt x="0" y="19"/>
                        </a:lnTo>
                        <a:lnTo>
                          <a:pt x="11" y="1"/>
                        </a:lnTo>
                        <a:lnTo>
                          <a:pt x="23" y="0"/>
                        </a:lnTo>
                      </a:path>
                    </a:pathLst>
                  </a:custGeom>
                  <a:solidFill>
                    <a:srgbClr val="FF7F3F"/>
                  </a:solidFill>
                  <a:ln w="12700" cap="rnd">
                    <a:noFill/>
                    <a:round/>
                    <a:headEnd/>
                    <a:tailEnd/>
                  </a:ln>
                </p:spPr>
                <p:txBody>
                  <a:bodyPr/>
                  <a:lstStyle/>
                  <a:p>
                    <a:endParaRPr lang="en-US"/>
                  </a:p>
                </p:txBody>
              </p:sp>
            </p:grpSp>
            <p:sp>
              <p:nvSpPr>
                <p:cNvPr id="34605" name="Freeform 82"/>
                <p:cNvSpPr>
                  <a:spLocks/>
                </p:cNvSpPr>
                <p:nvPr/>
              </p:nvSpPr>
              <p:spPr bwMode="auto">
                <a:xfrm>
                  <a:off x="3234" y="1986"/>
                  <a:ext cx="11" cy="73"/>
                </a:xfrm>
                <a:custGeom>
                  <a:avLst/>
                  <a:gdLst>
                    <a:gd name="T0" fmla="*/ 10 w 11"/>
                    <a:gd name="T1" fmla="*/ 0 h 73"/>
                    <a:gd name="T2" fmla="*/ 10 w 11"/>
                    <a:gd name="T3" fmla="*/ 24 h 73"/>
                    <a:gd name="T4" fmla="*/ 8 w 11"/>
                    <a:gd name="T5" fmla="*/ 38 h 73"/>
                    <a:gd name="T6" fmla="*/ 6 w 11"/>
                    <a:gd name="T7" fmla="*/ 54 h 73"/>
                    <a:gd name="T8" fmla="*/ 0 w 11"/>
                    <a:gd name="T9" fmla="*/ 68 h 73"/>
                    <a:gd name="T10" fmla="*/ 1 w 11"/>
                    <a:gd name="T11" fmla="*/ 72 h 73"/>
                    <a:gd name="T12" fmla="*/ 10 w 11"/>
                    <a:gd name="T13" fmla="*/ 0 h 73"/>
                    <a:gd name="T14" fmla="*/ 0 60000 65536"/>
                    <a:gd name="T15" fmla="*/ 0 60000 65536"/>
                    <a:gd name="T16" fmla="*/ 0 60000 65536"/>
                    <a:gd name="T17" fmla="*/ 0 60000 65536"/>
                    <a:gd name="T18" fmla="*/ 0 60000 65536"/>
                    <a:gd name="T19" fmla="*/ 0 60000 65536"/>
                    <a:gd name="T20" fmla="*/ 0 60000 65536"/>
                    <a:gd name="T21" fmla="*/ 0 w 11"/>
                    <a:gd name="T22" fmla="*/ 0 h 73"/>
                    <a:gd name="T23" fmla="*/ 11 w 11"/>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73">
                      <a:moveTo>
                        <a:pt x="10" y="0"/>
                      </a:moveTo>
                      <a:lnTo>
                        <a:pt x="10" y="24"/>
                      </a:lnTo>
                      <a:lnTo>
                        <a:pt x="8" y="38"/>
                      </a:lnTo>
                      <a:lnTo>
                        <a:pt x="6" y="54"/>
                      </a:lnTo>
                      <a:lnTo>
                        <a:pt x="0" y="68"/>
                      </a:lnTo>
                      <a:lnTo>
                        <a:pt x="1" y="72"/>
                      </a:lnTo>
                      <a:lnTo>
                        <a:pt x="10" y="0"/>
                      </a:lnTo>
                    </a:path>
                  </a:pathLst>
                </a:custGeom>
                <a:solidFill>
                  <a:srgbClr val="FF5F1F"/>
                </a:solidFill>
                <a:ln w="12700" cap="rnd">
                  <a:solidFill>
                    <a:srgbClr val="FF5F1F"/>
                  </a:solidFill>
                  <a:round/>
                  <a:headEnd/>
                  <a:tailEnd/>
                </a:ln>
              </p:spPr>
              <p:txBody>
                <a:bodyPr/>
                <a:lstStyle/>
                <a:p>
                  <a:endParaRPr lang="en-US"/>
                </a:p>
              </p:txBody>
            </p:sp>
          </p:grpSp>
          <p:grpSp>
            <p:nvGrpSpPr>
              <p:cNvPr id="34590" name="Group 86"/>
              <p:cNvGrpSpPr>
                <a:grpSpLocks/>
              </p:cNvGrpSpPr>
              <p:nvPr/>
            </p:nvGrpSpPr>
            <p:grpSpPr bwMode="auto">
              <a:xfrm>
                <a:off x="3158" y="2119"/>
                <a:ext cx="137" cy="43"/>
                <a:chOff x="3158" y="2119"/>
                <a:chExt cx="137" cy="43"/>
              </a:xfrm>
            </p:grpSpPr>
            <p:sp>
              <p:nvSpPr>
                <p:cNvPr id="34602" name="Freeform 84"/>
                <p:cNvSpPr>
                  <a:spLocks/>
                </p:cNvSpPr>
                <p:nvPr/>
              </p:nvSpPr>
              <p:spPr bwMode="auto">
                <a:xfrm>
                  <a:off x="3235" y="2119"/>
                  <a:ext cx="60" cy="40"/>
                </a:xfrm>
                <a:custGeom>
                  <a:avLst/>
                  <a:gdLst>
                    <a:gd name="T0" fmla="*/ 4 w 60"/>
                    <a:gd name="T1" fmla="*/ 0 h 40"/>
                    <a:gd name="T2" fmla="*/ 0 w 60"/>
                    <a:gd name="T3" fmla="*/ 6 h 40"/>
                    <a:gd name="T4" fmla="*/ 0 w 60"/>
                    <a:gd name="T5" fmla="*/ 17 h 40"/>
                    <a:gd name="T6" fmla="*/ 6 w 60"/>
                    <a:gd name="T7" fmla="*/ 13 h 40"/>
                    <a:gd name="T8" fmla="*/ 12 w 60"/>
                    <a:gd name="T9" fmla="*/ 19 h 40"/>
                    <a:gd name="T10" fmla="*/ 14 w 60"/>
                    <a:gd name="T11" fmla="*/ 27 h 40"/>
                    <a:gd name="T12" fmla="*/ 24 w 60"/>
                    <a:gd name="T13" fmla="*/ 34 h 40"/>
                    <a:gd name="T14" fmla="*/ 38 w 60"/>
                    <a:gd name="T15" fmla="*/ 38 h 40"/>
                    <a:gd name="T16" fmla="*/ 49 w 60"/>
                    <a:gd name="T17" fmla="*/ 39 h 40"/>
                    <a:gd name="T18" fmla="*/ 59 w 60"/>
                    <a:gd name="T19" fmla="*/ 38 h 40"/>
                    <a:gd name="T20" fmla="*/ 59 w 60"/>
                    <a:gd name="T21" fmla="*/ 30 h 40"/>
                    <a:gd name="T22" fmla="*/ 51 w 60"/>
                    <a:gd name="T23" fmla="*/ 19 h 40"/>
                    <a:gd name="T24" fmla="*/ 47 w 60"/>
                    <a:gd name="T25" fmla="*/ 22 h 40"/>
                    <a:gd name="T26" fmla="*/ 38 w 60"/>
                    <a:gd name="T27" fmla="*/ 22 h 40"/>
                    <a:gd name="T28" fmla="*/ 26 w 60"/>
                    <a:gd name="T29" fmla="*/ 21 h 40"/>
                    <a:gd name="T30" fmla="*/ 18 w 60"/>
                    <a:gd name="T31" fmla="*/ 16 h 40"/>
                    <a:gd name="T32" fmla="*/ 11 w 60"/>
                    <a:gd name="T33" fmla="*/ 10 h 40"/>
                    <a:gd name="T34" fmla="*/ 4 w 60"/>
                    <a:gd name="T35" fmla="*/ 0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
                    <a:gd name="T55" fmla="*/ 0 h 40"/>
                    <a:gd name="T56" fmla="*/ 60 w 6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 h="40">
                      <a:moveTo>
                        <a:pt x="4" y="0"/>
                      </a:moveTo>
                      <a:lnTo>
                        <a:pt x="0" y="6"/>
                      </a:lnTo>
                      <a:lnTo>
                        <a:pt x="0" y="17"/>
                      </a:lnTo>
                      <a:lnTo>
                        <a:pt x="6" y="13"/>
                      </a:lnTo>
                      <a:lnTo>
                        <a:pt x="12" y="19"/>
                      </a:lnTo>
                      <a:lnTo>
                        <a:pt x="14" y="27"/>
                      </a:lnTo>
                      <a:lnTo>
                        <a:pt x="24" y="34"/>
                      </a:lnTo>
                      <a:lnTo>
                        <a:pt x="38" y="38"/>
                      </a:lnTo>
                      <a:lnTo>
                        <a:pt x="49" y="39"/>
                      </a:lnTo>
                      <a:lnTo>
                        <a:pt x="59" y="38"/>
                      </a:lnTo>
                      <a:lnTo>
                        <a:pt x="59" y="30"/>
                      </a:lnTo>
                      <a:lnTo>
                        <a:pt x="51" y="19"/>
                      </a:lnTo>
                      <a:lnTo>
                        <a:pt x="47" y="22"/>
                      </a:lnTo>
                      <a:lnTo>
                        <a:pt x="38" y="22"/>
                      </a:lnTo>
                      <a:lnTo>
                        <a:pt x="26" y="21"/>
                      </a:lnTo>
                      <a:lnTo>
                        <a:pt x="18" y="16"/>
                      </a:lnTo>
                      <a:lnTo>
                        <a:pt x="11" y="10"/>
                      </a:lnTo>
                      <a:lnTo>
                        <a:pt x="4" y="0"/>
                      </a:lnTo>
                    </a:path>
                  </a:pathLst>
                </a:custGeom>
                <a:solidFill>
                  <a:srgbClr val="7F5F3F"/>
                </a:solidFill>
                <a:ln w="12700" cap="rnd">
                  <a:noFill/>
                  <a:round/>
                  <a:headEnd/>
                  <a:tailEnd/>
                </a:ln>
              </p:spPr>
              <p:txBody>
                <a:bodyPr/>
                <a:lstStyle/>
                <a:p>
                  <a:endParaRPr lang="en-US"/>
                </a:p>
              </p:txBody>
            </p:sp>
            <p:sp>
              <p:nvSpPr>
                <p:cNvPr id="34603" name="Freeform 85"/>
                <p:cNvSpPr>
                  <a:spLocks/>
                </p:cNvSpPr>
                <p:nvPr/>
              </p:nvSpPr>
              <p:spPr bwMode="auto">
                <a:xfrm>
                  <a:off x="3158" y="2119"/>
                  <a:ext cx="54" cy="43"/>
                </a:xfrm>
                <a:custGeom>
                  <a:avLst/>
                  <a:gdLst>
                    <a:gd name="T0" fmla="*/ 52 w 54"/>
                    <a:gd name="T1" fmla="*/ 0 h 43"/>
                    <a:gd name="T2" fmla="*/ 53 w 54"/>
                    <a:gd name="T3" fmla="*/ 17 h 43"/>
                    <a:gd name="T4" fmla="*/ 50 w 54"/>
                    <a:gd name="T5" fmla="*/ 13 h 43"/>
                    <a:gd name="T6" fmla="*/ 45 w 54"/>
                    <a:gd name="T7" fmla="*/ 18 h 43"/>
                    <a:gd name="T8" fmla="*/ 42 w 54"/>
                    <a:gd name="T9" fmla="*/ 26 h 43"/>
                    <a:gd name="T10" fmla="*/ 37 w 54"/>
                    <a:gd name="T11" fmla="*/ 33 h 43"/>
                    <a:gd name="T12" fmla="*/ 26 w 54"/>
                    <a:gd name="T13" fmla="*/ 38 h 43"/>
                    <a:gd name="T14" fmla="*/ 17 w 54"/>
                    <a:gd name="T15" fmla="*/ 41 h 43"/>
                    <a:gd name="T16" fmla="*/ 7 w 54"/>
                    <a:gd name="T17" fmla="*/ 42 h 43"/>
                    <a:gd name="T18" fmla="*/ 4 w 54"/>
                    <a:gd name="T19" fmla="*/ 40 h 43"/>
                    <a:gd name="T20" fmla="*/ 1 w 54"/>
                    <a:gd name="T21" fmla="*/ 36 h 43"/>
                    <a:gd name="T22" fmla="*/ 0 w 54"/>
                    <a:gd name="T23" fmla="*/ 32 h 43"/>
                    <a:gd name="T24" fmla="*/ 1 w 54"/>
                    <a:gd name="T25" fmla="*/ 28 h 43"/>
                    <a:gd name="T26" fmla="*/ 6 w 54"/>
                    <a:gd name="T27" fmla="*/ 21 h 43"/>
                    <a:gd name="T28" fmla="*/ 13 w 54"/>
                    <a:gd name="T29" fmla="*/ 23 h 43"/>
                    <a:gd name="T30" fmla="*/ 25 w 54"/>
                    <a:gd name="T31" fmla="*/ 23 h 43"/>
                    <a:gd name="T32" fmla="*/ 33 w 54"/>
                    <a:gd name="T33" fmla="*/ 23 h 43"/>
                    <a:gd name="T34" fmla="*/ 47 w 54"/>
                    <a:gd name="T35" fmla="*/ 9 h 43"/>
                    <a:gd name="T36" fmla="*/ 52 w 54"/>
                    <a:gd name="T37" fmla="*/ 0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43"/>
                    <a:gd name="T59" fmla="*/ 54 w 54"/>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43">
                      <a:moveTo>
                        <a:pt x="52" y="0"/>
                      </a:moveTo>
                      <a:lnTo>
                        <a:pt x="53" y="17"/>
                      </a:lnTo>
                      <a:lnTo>
                        <a:pt x="50" y="13"/>
                      </a:lnTo>
                      <a:lnTo>
                        <a:pt x="45" y="18"/>
                      </a:lnTo>
                      <a:lnTo>
                        <a:pt x="42" y="26"/>
                      </a:lnTo>
                      <a:lnTo>
                        <a:pt x="37" y="33"/>
                      </a:lnTo>
                      <a:lnTo>
                        <a:pt x="26" y="38"/>
                      </a:lnTo>
                      <a:lnTo>
                        <a:pt x="17" y="41"/>
                      </a:lnTo>
                      <a:lnTo>
                        <a:pt x="7" y="42"/>
                      </a:lnTo>
                      <a:lnTo>
                        <a:pt x="4" y="40"/>
                      </a:lnTo>
                      <a:lnTo>
                        <a:pt x="1" y="36"/>
                      </a:lnTo>
                      <a:lnTo>
                        <a:pt x="0" y="32"/>
                      </a:lnTo>
                      <a:lnTo>
                        <a:pt x="1" y="28"/>
                      </a:lnTo>
                      <a:lnTo>
                        <a:pt x="6" y="21"/>
                      </a:lnTo>
                      <a:lnTo>
                        <a:pt x="13" y="23"/>
                      </a:lnTo>
                      <a:lnTo>
                        <a:pt x="25" y="23"/>
                      </a:lnTo>
                      <a:lnTo>
                        <a:pt x="33" y="23"/>
                      </a:lnTo>
                      <a:lnTo>
                        <a:pt x="47" y="9"/>
                      </a:lnTo>
                      <a:lnTo>
                        <a:pt x="52" y="0"/>
                      </a:lnTo>
                    </a:path>
                  </a:pathLst>
                </a:custGeom>
                <a:solidFill>
                  <a:srgbClr val="7F5F3F"/>
                </a:solidFill>
                <a:ln w="12700" cap="rnd">
                  <a:noFill/>
                  <a:round/>
                  <a:headEnd/>
                  <a:tailEnd/>
                </a:ln>
              </p:spPr>
              <p:txBody>
                <a:bodyPr/>
                <a:lstStyle/>
                <a:p>
                  <a:endParaRPr lang="en-US"/>
                </a:p>
              </p:txBody>
            </p:sp>
          </p:grpSp>
          <p:grpSp>
            <p:nvGrpSpPr>
              <p:cNvPr id="34591" name="Group 96"/>
              <p:cNvGrpSpPr>
                <a:grpSpLocks/>
              </p:cNvGrpSpPr>
              <p:nvPr/>
            </p:nvGrpSpPr>
            <p:grpSpPr bwMode="auto">
              <a:xfrm>
                <a:off x="3129" y="1805"/>
                <a:ext cx="220" cy="308"/>
                <a:chOff x="3129" y="1805"/>
                <a:chExt cx="220" cy="308"/>
              </a:xfrm>
            </p:grpSpPr>
            <p:grpSp>
              <p:nvGrpSpPr>
                <p:cNvPr id="34593" name="Group 91"/>
                <p:cNvGrpSpPr>
                  <a:grpSpLocks/>
                </p:cNvGrpSpPr>
                <p:nvPr/>
              </p:nvGrpSpPr>
              <p:grpSpPr bwMode="auto">
                <a:xfrm>
                  <a:off x="3129" y="1805"/>
                  <a:ext cx="220" cy="308"/>
                  <a:chOff x="3129" y="1805"/>
                  <a:chExt cx="220" cy="308"/>
                </a:xfrm>
              </p:grpSpPr>
              <p:sp>
                <p:nvSpPr>
                  <p:cNvPr id="34598" name="Freeform 87"/>
                  <p:cNvSpPr>
                    <a:spLocks/>
                  </p:cNvSpPr>
                  <p:nvPr/>
                </p:nvSpPr>
                <p:spPr bwMode="auto">
                  <a:xfrm>
                    <a:off x="3129" y="1805"/>
                    <a:ext cx="220" cy="308"/>
                  </a:xfrm>
                  <a:custGeom>
                    <a:avLst/>
                    <a:gdLst>
                      <a:gd name="T0" fmla="*/ 62 w 220"/>
                      <a:gd name="T1" fmla="*/ 3 h 308"/>
                      <a:gd name="T2" fmla="*/ 19 w 220"/>
                      <a:gd name="T3" fmla="*/ 13 h 308"/>
                      <a:gd name="T4" fmla="*/ 8 w 220"/>
                      <a:gd name="T5" fmla="*/ 21 h 308"/>
                      <a:gd name="T6" fmla="*/ 0 w 220"/>
                      <a:gd name="T7" fmla="*/ 92 h 308"/>
                      <a:gd name="T8" fmla="*/ 3 w 220"/>
                      <a:gd name="T9" fmla="*/ 109 h 308"/>
                      <a:gd name="T10" fmla="*/ 30 w 220"/>
                      <a:gd name="T11" fmla="*/ 108 h 308"/>
                      <a:gd name="T12" fmla="*/ 28 w 220"/>
                      <a:gd name="T13" fmla="*/ 149 h 308"/>
                      <a:gd name="T14" fmla="*/ 41 w 220"/>
                      <a:gd name="T15" fmla="*/ 149 h 308"/>
                      <a:gd name="T16" fmla="*/ 56 w 220"/>
                      <a:gd name="T17" fmla="*/ 236 h 308"/>
                      <a:gd name="T18" fmla="*/ 57 w 220"/>
                      <a:gd name="T19" fmla="*/ 282 h 308"/>
                      <a:gd name="T20" fmla="*/ 59 w 220"/>
                      <a:gd name="T21" fmla="*/ 303 h 308"/>
                      <a:gd name="T22" fmla="*/ 70 w 220"/>
                      <a:gd name="T23" fmla="*/ 307 h 308"/>
                      <a:gd name="T24" fmla="*/ 89 w 220"/>
                      <a:gd name="T25" fmla="*/ 304 h 308"/>
                      <a:gd name="T26" fmla="*/ 99 w 220"/>
                      <a:gd name="T27" fmla="*/ 268 h 308"/>
                      <a:gd name="T28" fmla="*/ 107 w 220"/>
                      <a:gd name="T29" fmla="*/ 305 h 308"/>
                      <a:gd name="T30" fmla="*/ 123 w 220"/>
                      <a:gd name="T31" fmla="*/ 307 h 308"/>
                      <a:gd name="T32" fmla="*/ 137 w 220"/>
                      <a:gd name="T33" fmla="*/ 304 h 308"/>
                      <a:gd name="T34" fmla="*/ 153 w 220"/>
                      <a:gd name="T35" fmla="*/ 234 h 308"/>
                      <a:gd name="T36" fmla="*/ 173 w 220"/>
                      <a:gd name="T37" fmla="*/ 183 h 308"/>
                      <a:gd name="T38" fmla="*/ 202 w 220"/>
                      <a:gd name="T39" fmla="*/ 136 h 308"/>
                      <a:gd name="T40" fmla="*/ 219 w 220"/>
                      <a:gd name="T41" fmla="*/ 135 h 308"/>
                      <a:gd name="T42" fmla="*/ 204 w 220"/>
                      <a:gd name="T43" fmla="*/ 70 h 308"/>
                      <a:gd name="T44" fmla="*/ 203 w 220"/>
                      <a:gd name="T45" fmla="*/ 18 h 308"/>
                      <a:gd name="T46" fmla="*/ 193 w 220"/>
                      <a:gd name="T47" fmla="*/ 13 h 308"/>
                      <a:gd name="T48" fmla="*/ 148 w 220"/>
                      <a:gd name="T49" fmla="*/ 0 h 308"/>
                      <a:gd name="T50" fmla="*/ 109 w 220"/>
                      <a:gd name="T51" fmla="*/ 27 h 308"/>
                      <a:gd name="T52" fmla="*/ 62 w 220"/>
                      <a:gd name="T53" fmla="*/ 3 h 30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0"/>
                      <a:gd name="T82" fmla="*/ 0 h 308"/>
                      <a:gd name="T83" fmla="*/ 220 w 220"/>
                      <a:gd name="T84" fmla="*/ 308 h 30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0" h="308">
                        <a:moveTo>
                          <a:pt x="62" y="3"/>
                        </a:moveTo>
                        <a:lnTo>
                          <a:pt x="19" y="13"/>
                        </a:lnTo>
                        <a:lnTo>
                          <a:pt x="8" y="21"/>
                        </a:lnTo>
                        <a:lnTo>
                          <a:pt x="0" y="92"/>
                        </a:lnTo>
                        <a:lnTo>
                          <a:pt x="3" y="109"/>
                        </a:lnTo>
                        <a:lnTo>
                          <a:pt x="30" y="108"/>
                        </a:lnTo>
                        <a:lnTo>
                          <a:pt x="28" y="149"/>
                        </a:lnTo>
                        <a:lnTo>
                          <a:pt x="41" y="149"/>
                        </a:lnTo>
                        <a:lnTo>
                          <a:pt x="56" y="236"/>
                        </a:lnTo>
                        <a:lnTo>
                          <a:pt x="57" y="282"/>
                        </a:lnTo>
                        <a:lnTo>
                          <a:pt x="59" y="303"/>
                        </a:lnTo>
                        <a:lnTo>
                          <a:pt x="70" y="307"/>
                        </a:lnTo>
                        <a:lnTo>
                          <a:pt x="89" y="304"/>
                        </a:lnTo>
                        <a:lnTo>
                          <a:pt x="99" y="268"/>
                        </a:lnTo>
                        <a:lnTo>
                          <a:pt x="107" y="305"/>
                        </a:lnTo>
                        <a:lnTo>
                          <a:pt x="123" y="307"/>
                        </a:lnTo>
                        <a:lnTo>
                          <a:pt x="137" y="304"/>
                        </a:lnTo>
                        <a:lnTo>
                          <a:pt x="153" y="234"/>
                        </a:lnTo>
                        <a:lnTo>
                          <a:pt x="173" y="183"/>
                        </a:lnTo>
                        <a:lnTo>
                          <a:pt x="202" y="136"/>
                        </a:lnTo>
                        <a:lnTo>
                          <a:pt x="219" y="135"/>
                        </a:lnTo>
                        <a:lnTo>
                          <a:pt x="204" y="70"/>
                        </a:lnTo>
                        <a:lnTo>
                          <a:pt x="203" y="18"/>
                        </a:lnTo>
                        <a:lnTo>
                          <a:pt x="193" y="13"/>
                        </a:lnTo>
                        <a:lnTo>
                          <a:pt x="148" y="0"/>
                        </a:lnTo>
                        <a:lnTo>
                          <a:pt x="109" y="27"/>
                        </a:lnTo>
                        <a:lnTo>
                          <a:pt x="62" y="3"/>
                        </a:lnTo>
                      </a:path>
                    </a:pathLst>
                  </a:custGeom>
                  <a:solidFill>
                    <a:srgbClr val="7F5F3F"/>
                  </a:solidFill>
                  <a:ln w="12700" cap="rnd">
                    <a:noFill/>
                    <a:round/>
                    <a:headEnd/>
                    <a:tailEnd/>
                  </a:ln>
                </p:spPr>
                <p:txBody>
                  <a:bodyPr/>
                  <a:lstStyle/>
                  <a:p>
                    <a:endParaRPr lang="en-US"/>
                  </a:p>
                </p:txBody>
              </p:sp>
              <p:grpSp>
                <p:nvGrpSpPr>
                  <p:cNvPr id="34599" name="Group 90"/>
                  <p:cNvGrpSpPr>
                    <a:grpSpLocks/>
                  </p:cNvGrpSpPr>
                  <p:nvPr/>
                </p:nvGrpSpPr>
                <p:grpSpPr bwMode="auto">
                  <a:xfrm>
                    <a:off x="3164" y="1891"/>
                    <a:ext cx="99" cy="67"/>
                    <a:chOff x="3164" y="1891"/>
                    <a:chExt cx="99" cy="67"/>
                  </a:xfrm>
                </p:grpSpPr>
                <p:sp>
                  <p:nvSpPr>
                    <p:cNvPr id="34600" name="Freeform 88"/>
                    <p:cNvSpPr>
                      <a:spLocks/>
                    </p:cNvSpPr>
                    <p:nvPr/>
                  </p:nvSpPr>
                  <p:spPr bwMode="auto">
                    <a:xfrm>
                      <a:off x="3176" y="1891"/>
                      <a:ext cx="87" cy="67"/>
                    </a:xfrm>
                    <a:custGeom>
                      <a:avLst/>
                      <a:gdLst>
                        <a:gd name="T0" fmla="*/ 0 w 87"/>
                        <a:gd name="T1" fmla="*/ 66 h 67"/>
                        <a:gd name="T2" fmla="*/ 84 w 87"/>
                        <a:gd name="T3" fmla="*/ 62 h 67"/>
                        <a:gd name="T4" fmla="*/ 86 w 87"/>
                        <a:gd name="T5" fmla="*/ 0 h 67"/>
                        <a:gd name="T6" fmla="*/ 0 60000 65536"/>
                        <a:gd name="T7" fmla="*/ 0 60000 65536"/>
                        <a:gd name="T8" fmla="*/ 0 60000 65536"/>
                        <a:gd name="T9" fmla="*/ 0 w 87"/>
                        <a:gd name="T10" fmla="*/ 0 h 67"/>
                        <a:gd name="T11" fmla="*/ 87 w 87"/>
                        <a:gd name="T12" fmla="*/ 67 h 67"/>
                      </a:gdLst>
                      <a:ahLst/>
                      <a:cxnLst>
                        <a:cxn ang="T6">
                          <a:pos x="T0" y="T1"/>
                        </a:cxn>
                        <a:cxn ang="T7">
                          <a:pos x="T2" y="T3"/>
                        </a:cxn>
                        <a:cxn ang="T8">
                          <a:pos x="T4" y="T5"/>
                        </a:cxn>
                      </a:cxnLst>
                      <a:rect l="T9" t="T10" r="T11" b="T12"/>
                      <a:pathLst>
                        <a:path w="87" h="67">
                          <a:moveTo>
                            <a:pt x="0" y="66"/>
                          </a:moveTo>
                          <a:lnTo>
                            <a:pt x="84" y="62"/>
                          </a:lnTo>
                          <a:lnTo>
                            <a:pt x="86" y="0"/>
                          </a:lnTo>
                        </a:path>
                      </a:pathLst>
                    </a:custGeom>
                    <a:noFill/>
                    <a:ln w="12700" cap="rnd">
                      <a:solidFill>
                        <a:srgbClr val="5F3F1F"/>
                      </a:solidFill>
                      <a:round/>
                      <a:headEnd/>
                      <a:tailEnd/>
                    </a:ln>
                  </p:spPr>
                  <p:txBody>
                    <a:bodyPr/>
                    <a:lstStyle/>
                    <a:p>
                      <a:endParaRPr lang="en-US"/>
                    </a:p>
                  </p:txBody>
                </p:sp>
                <p:sp>
                  <p:nvSpPr>
                    <p:cNvPr id="34601" name="Freeform 89"/>
                    <p:cNvSpPr>
                      <a:spLocks/>
                    </p:cNvSpPr>
                    <p:nvPr/>
                  </p:nvSpPr>
                  <p:spPr bwMode="auto">
                    <a:xfrm>
                      <a:off x="3164" y="1898"/>
                      <a:ext cx="97" cy="17"/>
                    </a:xfrm>
                    <a:custGeom>
                      <a:avLst/>
                      <a:gdLst>
                        <a:gd name="T0" fmla="*/ 0 w 97"/>
                        <a:gd name="T1" fmla="*/ 16 h 17"/>
                        <a:gd name="T2" fmla="*/ 34 w 97"/>
                        <a:gd name="T3" fmla="*/ 12 h 17"/>
                        <a:gd name="T4" fmla="*/ 96 w 97"/>
                        <a:gd name="T5" fmla="*/ 0 h 17"/>
                        <a:gd name="T6" fmla="*/ 0 60000 65536"/>
                        <a:gd name="T7" fmla="*/ 0 60000 65536"/>
                        <a:gd name="T8" fmla="*/ 0 60000 65536"/>
                        <a:gd name="T9" fmla="*/ 0 w 97"/>
                        <a:gd name="T10" fmla="*/ 0 h 17"/>
                        <a:gd name="T11" fmla="*/ 97 w 97"/>
                        <a:gd name="T12" fmla="*/ 17 h 17"/>
                      </a:gdLst>
                      <a:ahLst/>
                      <a:cxnLst>
                        <a:cxn ang="T6">
                          <a:pos x="T0" y="T1"/>
                        </a:cxn>
                        <a:cxn ang="T7">
                          <a:pos x="T2" y="T3"/>
                        </a:cxn>
                        <a:cxn ang="T8">
                          <a:pos x="T4" y="T5"/>
                        </a:cxn>
                      </a:cxnLst>
                      <a:rect l="T9" t="T10" r="T11" b="T12"/>
                      <a:pathLst>
                        <a:path w="97" h="17">
                          <a:moveTo>
                            <a:pt x="0" y="16"/>
                          </a:moveTo>
                          <a:lnTo>
                            <a:pt x="34" y="12"/>
                          </a:lnTo>
                          <a:lnTo>
                            <a:pt x="96" y="0"/>
                          </a:lnTo>
                        </a:path>
                      </a:pathLst>
                    </a:custGeom>
                    <a:noFill/>
                    <a:ln w="12700" cap="rnd">
                      <a:solidFill>
                        <a:srgbClr val="5F3F1F"/>
                      </a:solidFill>
                      <a:round/>
                      <a:headEnd/>
                      <a:tailEnd/>
                    </a:ln>
                  </p:spPr>
                  <p:txBody>
                    <a:bodyPr/>
                    <a:lstStyle/>
                    <a:p>
                      <a:endParaRPr lang="en-US"/>
                    </a:p>
                  </p:txBody>
                </p:sp>
              </p:grpSp>
            </p:grpSp>
            <p:grpSp>
              <p:nvGrpSpPr>
                <p:cNvPr id="34594" name="Group 95"/>
                <p:cNvGrpSpPr>
                  <a:grpSpLocks/>
                </p:cNvGrpSpPr>
                <p:nvPr/>
              </p:nvGrpSpPr>
              <p:grpSpPr bwMode="auto">
                <a:xfrm>
                  <a:off x="3159" y="1838"/>
                  <a:ext cx="134" cy="74"/>
                  <a:chOff x="3159" y="1838"/>
                  <a:chExt cx="134" cy="74"/>
                </a:xfrm>
              </p:grpSpPr>
              <p:sp>
                <p:nvSpPr>
                  <p:cNvPr id="34595" name="Freeform 92"/>
                  <p:cNvSpPr>
                    <a:spLocks/>
                  </p:cNvSpPr>
                  <p:nvPr/>
                </p:nvSpPr>
                <p:spPr bwMode="auto">
                  <a:xfrm>
                    <a:off x="3169" y="1838"/>
                    <a:ext cx="114" cy="56"/>
                  </a:xfrm>
                  <a:custGeom>
                    <a:avLst/>
                    <a:gdLst>
                      <a:gd name="T0" fmla="*/ 0 w 114"/>
                      <a:gd name="T1" fmla="*/ 19 h 56"/>
                      <a:gd name="T2" fmla="*/ 73 w 114"/>
                      <a:gd name="T3" fmla="*/ 0 h 56"/>
                      <a:gd name="T4" fmla="*/ 113 w 114"/>
                      <a:gd name="T5" fmla="*/ 37 h 56"/>
                      <a:gd name="T6" fmla="*/ 40 w 114"/>
                      <a:gd name="T7" fmla="*/ 55 h 56"/>
                      <a:gd name="T8" fmla="*/ 0 w 114"/>
                      <a:gd name="T9" fmla="*/ 19 h 56"/>
                      <a:gd name="T10" fmla="*/ 0 60000 65536"/>
                      <a:gd name="T11" fmla="*/ 0 60000 65536"/>
                      <a:gd name="T12" fmla="*/ 0 60000 65536"/>
                      <a:gd name="T13" fmla="*/ 0 60000 65536"/>
                      <a:gd name="T14" fmla="*/ 0 60000 65536"/>
                      <a:gd name="T15" fmla="*/ 0 w 114"/>
                      <a:gd name="T16" fmla="*/ 0 h 56"/>
                      <a:gd name="T17" fmla="*/ 114 w 114"/>
                      <a:gd name="T18" fmla="*/ 56 h 56"/>
                    </a:gdLst>
                    <a:ahLst/>
                    <a:cxnLst>
                      <a:cxn ang="T10">
                        <a:pos x="T0" y="T1"/>
                      </a:cxn>
                      <a:cxn ang="T11">
                        <a:pos x="T2" y="T3"/>
                      </a:cxn>
                      <a:cxn ang="T12">
                        <a:pos x="T4" y="T5"/>
                      </a:cxn>
                      <a:cxn ang="T13">
                        <a:pos x="T6" y="T7"/>
                      </a:cxn>
                      <a:cxn ang="T14">
                        <a:pos x="T8" y="T9"/>
                      </a:cxn>
                    </a:cxnLst>
                    <a:rect l="T15" t="T16" r="T17" b="T18"/>
                    <a:pathLst>
                      <a:path w="114" h="56">
                        <a:moveTo>
                          <a:pt x="0" y="19"/>
                        </a:moveTo>
                        <a:lnTo>
                          <a:pt x="73" y="0"/>
                        </a:lnTo>
                        <a:lnTo>
                          <a:pt x="113" y="37"/>
                        </a:lnTo>
                        <a:lnTo>
                          <a:pt x="40" y="55"/>
                        </a:lnTo>
                        <a:lnTo>
                          <a:pt x="0" y="19"/>
                        </a:lnTo>
                      </a:path>
                    </a:pathLst>
                  </a:custGeom>
                  <a:solidFill>
                    <a:srgbClr val="DFDFFF"/>
                  </a:solidFill>
                  <a:ln w="12700" cap="rnd">
                    <a:noFill/>
                    <a:round/>
                    <a:headEnd/>
                    <a:tailEnd/>
                  </a:ln>
                </p:spPr>
                <p:txBody>
                  <a:bodyPr/>
                  <a:lstStyle/>
                  <a:p>
                    <a:endParaRPr lang="en-US"/>
                  </a:p>
                </p:txBody>
              </p:sp>
              <p:sp>
                <p:nvSpPr>
                  <p:cNvPr id="34596" name="Freeform 93"/>
                  <p:cNvSpPr>
                    <a:spLocks/>
                  </p:cNvSpPr>
                  <p:nvPr/>
                </p:nvSpPr>
                <p:spPr bwMode="auto">
                  <a:xfrm>
                    <a:off x="3245" y="1861"/>
                    <a:ext cx="48" cy="31"/>
                  </a:xfrm>
                  <a:custGeom>
                    <a:avLst/>
                    <a:gdLst>
                      <a:gd name="T0" fmla="*/ 0 w 48"/>
                      <a:gd name="T1" fmla="*/ 18 h 31"/>
                      <a:gd name="T2" fmla="*/ 12 w 48"/>
                      <a:gd name="T3" fmla="*/ 14 h 31"/>
                      <a:gd name="T4" fmla="*/ 18 w 48"/>
                      <a:gd name="T5" fmla="*/ 5 h 31"/>
                      <a:gd name="T6" fmla="*/ 27 w 48"/>
                      <a:gd name="T7" fmla="*/ 2 h 31"/>
                      <a:gd name="T8" fmla="*/ 32 w 48"/>
                      <a:gd name="T9" fmla="*/ 0 h 31"/>
                      <a:gd name="T10" fmla="*/ 35 w 48"/>
                      <a:gd name="T11" fmla="*/ 1 h 31"/>
                      <a:gd name="T12" fmla="*/ 35 w 48"/>
                      <a:gd name="T13" fmla="*/ 3 h 31"/>
                      <a:gd name="T14" fmla="*/ 44 w 48"/>
                      <a:gd name="T15" fmla="*/ 7 h 31"/>
                      <a:gd name="T16" fmla="*/ 47 w 48"/>
                      <a:gd name="T17" fmla="*/ 15 h 31"/>
                      <a:gd name="T18" fmla="*/ 44 w 48"/>
                      <a:gd name="T19" fmla="*/ 20 h 31"/>
                      <a:gd name="T20" fmla="*/ 31 w 48"/>
                      <a:gd name="T21" fmla="*/ 26 h 31"/>
                      <a:gd name="T22" fmla="*/ 5 w 48"/>
                      <a:gd name="T23" fmla="*/ 30 h 31"/>
                      <a:gd name="T24" fmla="*/ 0 w 48"/>
                      <a:gd name="T25" fmla="*/ 18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8"/>
                      <a:gd name="T40" fmla="*/ 0 h 31"/>
                      <a:gd name="T41" fmla="*/ 48 w 48"/>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8" h="31">
                        <a:moveTo>
                          <a:pt x="0" y="18"/>
                        </a:moveTo>
                        <a:lnTo>
                          <a:pt x="12" y="14"/>
                        </a:lnTo>
                        <a:lnTo>
                          <a:pt x="18" y="5"/>
                        </a:lnTo>
                        <a:lnTo>
                          <a:pt x="27" y="2"/>
                        </a:lnTo>
                        <a:lnTo>
                          <a:pt x="32" y="0"/>
                        </a:lnTo>
                        <a:lnTo>
                          <a:pt x="35" y="1"/>
                        </a:lnTo>
                        <a:lnTo>
                          <a:pt x="35" y="3"/>
                        </a:lnTo>
                        <a:lnTo>
                          <a:pt x="44" y="7"/>
                        </a:lnTo>
                        <a:lnTo>
                          <a:pt x="47" y="15"/>
                        </a:lnTo>
                        <a:lnTo>
                          <a:pt x="44" y="20"/>
                        </a:lnTo>
                        <a:lnTo>
                          <a:pt x="31" y="26"/>
                        </a:lnTo>
                        <a:lnTo>
                          <a:pt x="5" y="30"/>
                        </a:lnTo>
                        <a:lnTo>
                          <a:pt x="0" y="18"/>
                        </a:lnTo>
                      </a:path>
                    </a:pathLst>
                  </a:custGeom>
                  <a:solidFill>
                    <a:srgbClr val="FF7F3F"/>
                  </a:solidFill>
                  <a:ln w="12700" cap="rnd">
                    <a:noFill/>
                    <a:round/>
                    <a:headEnd/>
                    <a:tailEnd/>
                  </a:ln>
                </p:spPr>
                <p:txBody>
                  <a:bodyPr/>
                  <a:lstStyle/>
                  <a:p>
                    <a:endParaRPr lang="en-US"/>
                  </a:p>
                </p:txBody>
              </p:sp>
              <p:sp>
                <p:nvSpPr>
                  <p:cNvPr id="34597" name="Freeform 94"/>
                  <p:cNvSpPr>
                    <a:spLocks/>
                  </p:cNvSpPr>
                  <p:nvPr/>
                </p:nvSpPr>
                <p:spPr bwMode="auto">
                  <a:xfrm>
                    <a:off x="3159" y="1880"/>
                    <a:ext cx="92" cy="32"/>
                  </a:xfrm>
                  <a:custGeom>
                    <a:avLst/>
                    <a:gdLst>
                      <a:gd name="T0" fmla="*/ 0 w 92"/>
                      <a:gd name="T1" fmla="*/ 31 h 32"/>
                      <a:gd name="T2" fmla="*/ 37 w 92"/>
                      <a:gd name="T3" fmla="*/ 26 h 32"/>
                      <a:gd name="T4" fmla="*/ 65 w 92"/>
                      <a:gd name="T5" fmla="*/ 19 h 32"/>
                      <a:gd name="T6" fmla="*/ 91 w 92"/>
                      <a:gd name="T7" fmla="*/ 13 h 32"/>
                      <a:gd name="T8" fmla="*/ 81 w 92"/>
                      <a:gd name="T9" fmla="*/ 0 h 32"/>
                      <a:gd name="T10" fmla="*/ 33 w 92"/>
                      <a:gd name="T11" fmla="*/ 9 h 32"/>
                      <a:gd name="T12" fmla="*/ 4 w 92"/>
                      <a:gd name="T13" fmla="*/ 13 h 32"/>
                      <a:gd name="T14" fmla="*/ 3 w 92"/>
                      <a:gd name="T15" fmla="*/ 10 h 32"/>
                      <a:gd name="T16" fmla="*/ 0 w 92"/>
                      <a:gd name="T17" fmla="*/ 31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32"/>
                      <a:gd name="T29" fmla="*/ 92 w 92"/>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32">
                        <a:moveTo>
                          <a:pt x="0" y="31"/>
                        </a:moveTo>
                        <a:lnTo>
                          <a:pt x="37" y="26"/>
                        </a:lnTo>
                        <a:lnTo>
                          <a:pt x="65" y="19"/>
                        </a:lnTo>
                        <a:lnTo>
                          <a:pt x="91" y="13"/>
                        </a:lnTo>
                        <a:lnTo>
                          <a:pt x="81" y="0"/>
                        </a:lnTo>
                        <a:lnTo>
                          <a:pt x="33" y="9"/>
                        </a:lnTo>
                        <a:lnTo>
                          <a:pt x="4" y="13"/>
                        </a:lnTo>
                        <a:lnTo>
                          <a:pt x="3" y="10"/>
                        </a:lnTo>
                        <a:lnTo>
                          <a:pt x="0" y="31"/>
                        </a:lnTo>
                      </a:path>
                    </a:pathLst>
                  </a:custGeom>
                  <a:solidFill>
                    <a:srgbClr val="7F5F3F"/>
                  </a:solidFill>
                  <a:ln w="12700" cap="rnd">
                    <a:noFill/>
                    <a:round/>
                    <a:headEnd/>
                    <a:tailEnd/>
                  </a:ln>
                </p:spPr>
                <p:txBody>
                  <a:bodyPr/>
                  <a:lstStyle/>
                  <a:p>
                    <a:endParaRPr lang="en-US"/>
                  </a:p>
                </p:txBody>
              </p:sp>
            </p:grpSp>
          </p:grpSp>
          <p:sp>
            <p:nvSpPr>
              <p:cNvPr id="34592" name="Freeform 97"/>
              <p:cNvSpPr>
                <a:spLocks/>
              </p:cNvSpPr>
              <p:nvPr/>
            </p:nvSpPr>
            <p:spPr bwMode="auto">
              <a:xfrm>
                <a:off x="3231" y="1964"/>
                <a:ext cx="14" cy="116"/>
              </a:xfrm>
              <a:custGeom>
                <a:avLst/>
                <a:gdLst>
                  <a:gd name="T0" fmla="*/ 13 w 14"/>
                  <a:gd name="T1" fmla="*/ 0 h 116"/>
                  <a:gd name="T2" fmla="*/ 9 w 14"/>
                  <a:gd name="T3" fmla="*/ 62 h 116"/>
                  <a:gd name="T4" fmla="*/ 0 w 14"/>
                  <a:gd name="T5" fmla="*/ 115 h 116"/>
                  <a:gd name="T6" fmla="*/ 0 60000 65536"/>
                  <a:gd name="T7" fmla="*/ 0 60000 65536"/>
                  <a:gd name="T8" fmla="*/ 0 60000 65536"/>
                  <a:gd name="T9" fmla="*/ 0 w 14"/>
                  <a:gd name="T10" fmla="*/ 0 h 116"/>
                  <a:gd name="T11" fmla="*/ 14 w 14"/>
                  <a:gd name="T12" fmla="*/ 116 h 116"/>
                </a:gdLst>
                <a:ahLst/>
                <a:cxnLst>
                  <a:cxn ang="T6">
                    <a:pos x="T0" y="T1"/>
                  </a:cxn>
                  <a:cxn ang="T7">
                    <a:pos x="T2" y="T3"/>
                  </a:cxn>
                  <a:cxn ang="T8">
                    <a:pos x="T4" y="T5"/>
                  </a:cxn>
                </a:cxnLst>
                <a:rect l="T9" t="T10" r="T11" b="T12"/>
                <a:pathLst>
                  <a:path w="14" h="116">
                    <a:moveTo>
                      <a:pt x="13" y="0"/>
                    </a:moveTo>
                    <a:lnTo>
                      <a:pt x="9" y="62"/>
                    </a:lnTo>
                    <a:lnTo>
                      <a:pt x="0" y="115"/>
                    </a:lnTo>
                  </a:path>
                </a:pathLst>
              </a:custGeom>
              <a:noFill/>
              <a:ln w="12700" cap="rnd">
                <a:solidFill>
                  <a:srgbClr val="5F3F1F"/>
                </a:solidFill>
                <a:round/>
                <a:headEnd/>
                <a:tailEnd/>
              </a:ln>
            </p:spPr>
            <p:txBody>
              <a:bodyPr/>
              <a:lstStyle/>
              <a:p>
                <a:endParaRPr lang="en-US"/>
              </a:p>
            </p:txBody>
          </p:sp>
        </p:grpSp>
        <p:grpSp>
          <p:nvGrpSpPr>
            <p:cNvPr id="34515" name="Group 118"/>
            <p:cNvGrpSpPr>
              <a:grpSpLocks/>
            </p:cNvGrpSpPr>
            <p:nvPr/>
          </p:nvGrpSpPr>
          <p:grpSpPr bwMode="auto">
            <a:xfrm>
              <a:off x="2448" y="1762"/>
              <a:ext cx="217" cy="399"/>
              <a:chOff x="2448" y="1762"/>
              <a:chExt cx="217" cy="399"/>
            </a:xfrm>
          </p:grpSpPr>
          <p:grpSp>
            <p:nvGrpSpPr>
              <p:cNvPr id="34569" name="Group 101"/>
              <p:cNvGrpSpPr>
                <a:grpSpLocks/>
              </p:cNvGrpSpPr>
              <p:nvPr/>
            </p:nvGrpSpPr>
            <p:grpSpPr bwMode="auto">
              <a:xfrm>
                <a:off x="2451" y="1887"/>
                <a:ext cx="204" cy="116"/>
                <a:chOff x="2451" y="1887"/>
                <a:chExt cx="204" cy="116"/>
              </a:xfrm>
            </p:grpSpPr>
            <p:sp>
              <p:nvSpPr>
                <p:cNvPr id="34586" name="Freeform 99"/>
                <p:cNvSpPr>
                  <a:spLocks/>
                </p:cNvSpPr>
                <p:nvPr/>
              </p:nvSpPr>
              <p:spPr bwMode="auto">
                <a:xfrm>
                  <a:off x="2451" y="1891"/>
                  <a:ext cx="51" cy="112"/>
                </a:xfrm>
                <a:custGeom>
                  <a:avLst/>
                  <a:gdLst>
                    <a:gd name="T0" fmla="*/ 3 w 51"/>
                    <a:gd name="T1" fmla="*/ 0 h 112"/>
                    <a:gd name="T2" fmla="*/ 0 w 51"/>
                    <a:gd name="T3" fmla="*/ 25 h 112"/>
                    <a:gd name="T4" fmla="*/ 8 w 51"/>
                    <a:gd name="T5" fmla="*/ 60 h 112"/>
                    <a:gd name="T6" fmla="*/ 15 w 51"/>
                    <a:gd name="T7" fmla="*/ 89 h 112"/>
                    <a:gd name="T8" fmla="*/ 28 w 51"/>
                    <a:gd name="T9" fmla="*/ 108 h 112"/>
                    <a:gd name="T10" fmla="*/ 33 w 51"/>
                    <a:gd name="T11" fmla="*/ 111 h 112"/>
                    <a:gd name="T12" fmla="*/ 37 w 51"/>
                    <a:gd name="T13" fmla="*/ 106 h 112"/>
                    <a:gd name="T14" fmla="*/ 39 w 51"/>
                    <a:gd name="T15" fmla="*/ 93 h 112"/>
                    <a:gd name="T16" fmla="*/ 50 w 51"/>
                    <a:gd name="T17" fmla="*/ 90 h 112"/>
                    <a:gd name="T18" fmla="*/ 35 w 51"/>
                    <a:gd name="T19" fmla="*/ 80 h 112"/>
                    <a:gd name="T20" fmla="*/ 25 w 51"/>
                    <a:gd name="T21" fmla="*/ 74 h 112"/>
                    <a:gd name="T22" fmla="*/ 26 w 51"/>
                    <a:gd name="T23" fmla="*/ 23 h 112"/>
                    <a:gd name="T24" fmla="*/ 31 w 51"/>
                    <a:gd name="T25" fmla="*/ 2 h 112"/>
                    <a:gd name="T26" fmla="*/ 3 w 51"/>
                    <a:gd name="T27" fmla="*/ 0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12"/>
                    <a:gd name="T44" fmla="*/ 51 w 51"/>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12">
                      <a:moveTo>
                        <a:pt x="3" y="0"/>
                      </a:moveTo>
                      <a:lnTo>
                        <a:pt x="0" y="25"/>
                      </a:lnTo>
                      <a:lnTo>
                        <a:pt x="8" y="60"/>
                      </a:lnTo>
                      <a:lnTo>
                        <a:pt x="15" y="89"/>
                      </a:lnTo>
                      <a:lnTo>
                        <a:pt x="28" y="108"/>
                      </a:lnTo>
                      <a:lnTo>
                        <a:pt x="33" y="111"/>
                      </a:lnTo>
                      <a:lnTo>
                        <a:pt x="37" y="106"/>
                      </a:lnTo>
                      <a:lnTo>
                        <a:pt x="39" y="93"/>
                      </a:lnTo>
                      <a:lnTo>
                        <a:pt x="50" y="90"/>
                      </a:lnTo>
                      <a:lnTo>
                        <a:pt x="35" y="80"/>
                      </a:lnTo>
                      <a:lnTo>
                        <a:pt x="25" y="74"/>
                      </a:lnTo>
                      <a:lnTo>
                        <a:pt x="26" y="23"/>
                      </a:lnTo>
                      <a:lnTo>
                        <a:pt x="31" y="2"/>
                      </a:lnTo>
                      <a:lnTo>
                        <a:pt x="3" y="0"/>
                      </a:lnTo>
                    </a:path>
                  </a:pathLst>
                </a:custGeom>
                <a:solidFill>
                  <a:srgbClr val="FFBF7F"/>
                </a:solidFill>
                <a:ln w="12700" cap="rnd">
                  <a:noFill/>
                  <a:round/>
                  <a:headEnd/>
                  <a:tailEnd/>
                </a:ln>
              </p:spPr>
              <p:txBody>
                <a:bodyPr/>
                <a:lstStyle/>
                <a:p>
                  <a:endParaRPr lang="en-US"/>
                </a:p>
              </p:txBody>
            </p:sp>
            <p:sp>
              <p:nvSpPr>
                <p:cNvPr id="34587" name="Freeform 100"/>
                <p:cNvSpPr>
                  <a:spLocks/>
                </p:cNvSpPr>
                <p:nvPr/>
              </p:nvSpPr>
              <p:spPr bwMode="auto">
                <a:xfrm>
                  <a:off x="2610" y="1887"/>
                  <a:ext cx="45" cy="104"/>
                </a:xfrm>
                <a:custGeom>
                  <a:avLst/>
                  <a:gdLst>
                    <a:gd name="T0" fmla="*/ 13 w 45"/>
                    <a:gd name="T1" fmla="*/ 3 h 104"/>
                    <a:gd name="T2" fmla="*/ 19 w 45"/>
                    <a:gd name="T3" fmla="*/ 21 h 104"/>
                    <a:gd name="T4" fmla="*/ 18 w 45"/>
                    <a:gd name="T5" fmla="*/ 65 h 104"/>
                    <a:gd name="T6" fmla="*/ 0 w 45"/>
                    <a:gd name="T7" fmla="*/ 84 h 104"/>
                    <a:gd name="T8" fmla="*/ 4 w 45"/>
                    <a:gd name="T9" fmla="*/ 86 h 104"/>
                    <a:gd name="T10" fmla="*/ 0 w 45"/>
                    <a:gd name="T11" fmla="*/ 95 h 104"/>
                    <a:gd name="T12" fmla="*/ 4 w 45"/>
                    <a:gd name="T13" fmla="*/ 103 h 104"/>
                    <a:gd name="T14" fmla="*/ 18 w 45"/>
                    <a:gd name="T15" fmla="*/ 90 h 104"/>
                    <a:gd name="T16" fmla="*/ 31 w 45"/>
                    <a:gd name="T17" fmla="*/ 68 h 104"/>
                    <a:gd name="T18" fmla="*/ 44 w 45"/>
                    <a:gd name="T19" fmla="*/ 17 h 104"/>
                    <a:gd name="T20" fmla="*/ 38 w 45"/>
                    <a:gd name="T21" fmla="*/ 0 h 104"/>
                    <a:gd name="T22" fmla="*/ 13 w 45"/>
                    <a:gd name="T23" fmla="*/ 3 h 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104"/>
                    <a:gd name="T38" fmla="*/ 45 w 45"/>
                    <a:gd name="T39" fmla="*/ 104 h 1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104">
                      <a:moveTo>
                        <a:pt x="13" y="3"/>
                      </a:moveTo>
                      <a:lnTo>
                        <a:pt x="19" y="21"/>
                      </a:lnTo>
                      <a:lnTo>
                        <a:pt x="18" y="65"/>
                      </a:lnTo>
                      <a:lnTo>
                        <a:pt x="0" y="84"/>
                      </a:lnTo>
                      <a:lnTo>
                        <a:pt x="4" y="86"/>
                      </a:lnTo>
                      <a:lnTo>
                        <a:pt x="0" y="95"/>
                      </a:lnTo>
                      <a:lnTo>
                        <a:pt x="4" y="103"/>
                      </a:lnTo>
                      <a:lnTo>
                        <a:pt x="18" y="90"/>
                      </a:lnTo>
                      <a:lnTo>
                        <a:pt x="31" y="68"/>
                      </a:lnTo>
                      <a:lnTo>
                        <a:pt x="44" y="17"/>
                      </a:lnTo>
                      <a:lnTo>
                        <a:pt x="38" y="0"/>
                      </a:lnTo>
                      <a:lnTo>
                        <a:pt x="13" y="3"/>
                      </a:lnTo>
                    </a:path>
                  </a:pathLst>
                </a:custGeom>
                <a:solidFill>
                  <a:srgbClr val="FFBF7F"/>
                </a:solidFill>
                <a:ln w="12700" cap="rnd">
                  <a:noFill/>
                  <a:round/>
                  <a:headEnd/>
                  <a:tailEnd/>
                </a:ln>
              </p:spPr>
              <p:txBody>
                <a:bodyPr/>
                <a:lstStyle/>
                <a:p>
                  <a:endParaRPr lang="en-US"/>
                </a:p>
              </p:txBody>
            </p:sp>
          </p:grpSp>
          <p:sp>
            <p:nvSpPr>
              <p:cNvPr id="34570" name="Freeform 102"/>
              <p:cNvSpPr>
                <a:spLocks/>
              </p:cNvSpPr>
              <p:nvPr/>
            </p:nvSpPr>
            <p:spPr bwMode="auto">
              <a:xfrm>
                <a:off x="2448" y="1821"/>
                <a:ext cx="217" cy="172"/>
              </a:xfrm>
              <a:custGeom>
                <a:avLst/>
                <a:gdLst>
                  <a:gd name="T0" fmla="*/ 87 w 217"/>
                  <a:gd name="T1" fmla="*/ 0 h 172"/>
                  <a:gd name="T2" fmla="*/ 34 w 217"/>
                  <a:gd name="T3" fmla="*/ 12 h 172"/>
                  <a:gd name="T4" fmla="*/ 28 w 217"/>
                  <a:gd name="T5" fmla="*/ 16 h 172"/>
                  <a:gd name="T6" fmla="*/ 0 w 217"/>
                  <a:gd name="T7" fmla="*/ 70 h 172"/>
                  <a:gd name="T8" fmla="*/ 4 w 217"/>
                  <a:gd name="T9" fmla="*/ 128 h 172"/>
                  <a:gd name="T10" fmla="*/ 38 w 217"/>
                  <a:gd name="T11" fmla="*/ 124 h 172"/>
                  <a:gd name="T12" fmla="*/ 41 w 217"/>
                  <a:gd name="T13" fmla="*/ 73 h 172"/>
                  <a:gd name="T14" fmla="*/ 47 w 217"/>
                  <a:gd name="T15" fmla="*/ 59 h 172"/>
                  <a:gd name="T16" fmla="*/ 48 w 217"/>
                  <a:gd name="T17" fmla="*/ 89 h 172"/>
                  <a:gd name="T18" fmla="*/ 38 w 217"/>
                  <a:gd name="T19" fmla="*/ 141 h 172"/>
                  <a:gd name="T20" fmla="*/ 54 w 217"/>
                  <a:gd name="T21" fmla="*/ 141 h 172"/>
                  <a:gd name="T22" fmla="*/ 53 w 217"/>
                  <a:gd name="T23" fmla="*/ 159 h 172"/>
                  <a:gd name="T24" fmla="*/ 54 w 217"/>
                  <a:gd name="T25" fmla="*/ 169 h 172"/>
                  <a:gd name="T26" fmla="*/ 110 w 217"/>
                  <a:gd name="T27" fmla="*/ 171 h 172"/>
                  <a:gd name="T28" fmla="*/ 156 w 217"/>
                  <a:gd name="T29" fmla="*/ 167 h 172"/>
                  <a:gd name="T30" fmla="*/ 182 w 217"/>
                  <a:gd name="T31" fmla="*/ 166 h 172"/>
                  <a:gd name="T32" fmla="*/ 179 w 217"/>
                  <a:gd name="T33" fmla="*/ 138 h 172"/>
                  <a:gd name="T34" fmla="*/ 183 w 217"/>
                  <a:gd name="T35" fmla="*/ 124 h 172"/>
                  <a:gd name="T36" fmla="*/ 169 w 217"/>
                  <a:gd name="T37" fmla="*/ 84 h 172"/>
                  <a:gd name="T38" fmla="*/ 168 w 217"/>
                  <a:gd name="T39" fmla="*/ 63 h 172"/>
                  <a:gd name="T40" fmla="*/ 173 w 217"/>
                  <a:gd name="T41" fmla="*/ 71 h 172"/>
                  <a:gd name="T42" fmla="*/ 179 w 217"/>
                  <a:gd name="T43" fmla="*/ 117 h 172"/>
                  <a:gd name="T44" fmla="*/ 207 w 217"/>
                  <a:gd name="T45" fmla="*/ 120 h 172"/>
                  <a:gd name="T46" fmla="*/ 216 w 217"/>
                  <a:gd name="T47" fmla="*/ 66 h 172"/>
                  <a:gd name="T48" fmla="*/ 183 w 217"/>
                  <a:gd name="T49" fmla="*/ 15 h 172"/>
                  <a:gd name="T50" fmla="*/ 129 w 217"/>
                  <a:gd name="T51" fmla="*/ 0 h 172"/>
                  <a:gd name="T52" fmla="*/ 87 w 217"/>
                  <a:gd name="T53" fmla="*/ 0 h 17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7"/>
                  <a:gd name="T82" fmla="*/ 0 h 172"/>
                  <a:gd name="T83" fmla="*/ 217 w 217"/>
                  <a:gd name="T84" fmla="*/ 172 h 17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7" h="172">
                    <a:moveTo>
                      <a:pt x="87" y="0"/>
                    </a:moveTo>
                    <a:lnTo>
                      <a:pt x="34" y="12"/>
                    </a:lnTo>
                    <a:lnTo>
                      <a:pt x="28" y="16"/>
                    </a:lnTo>
                    <a:lnTo>
                      <a:pt x="0" y="70"/>
                    </a:lnTo>
                    <a:lnTo>
                      <a:pt x="4" y="128"/>
                    </a:lnTo>
                    <a:lnTo>
                      <a:pt x="38" y="124"/>
                    </a:lnTo>
                    <a:lnTo>
                      <a:pt x="41" y="73"/>
                    </a:lnTo>
                    <a:lnTo>
                      <a:pt x="47" y="59"/>
                    </a:lnTo>
                    <a:lnTo>
                      <a:pt x="48" y="89"/>
                    </a:lnTo>
                    <a:lnTo>
                      <a:pt x="38" y="141"/>
                    </a:lnTo>
                    <a:lnTo>
                      <a:pt x="54" y="141"/>
                    </a:lnTo>
                    <a:lnTo>
                      <a:pt x="53" y="159"/>
                    </a:lnTo>
                    <a:lnTo>
                      <a:pt x="54" y="169"/>
                    </a:lnTo>
                    <a:lnTo>
                      <a:pt x="110" y="171"/>
                    </a:lnTo>
                    <a:lnTo>
                      <a:pt x="156" y="167"/>
                    </a:lnTo>
                    <a:lnTo>
                      <a:pt x="182" y="166"/>
                    </a:lnTo>
                    <a:lnTo>
                      <a:pt x="179" y="138"/>
                    </a:lnTo>
                    <a:lnTo>
                      <a:pt x="183" y="124"/>
                    </a:lnTo>
                    <a:lnTo>
                      <a:pt x="169" y="84"/>
                    </a:lnTo>
                    <a:lnTo>
                      <a:pt x="168" y="63"/>
                    </a:lnTo>
                    <a:lnTo>
                      <a:pt x="173" y="71"/>
                    </a:lnTo>
                    <a:lnTo>
                      <a:pt x="179" y="117"/>
                    </a:lnTo>
                    <a:lnTo>
                      <a:pt x="207" y="120"/>
                    </a:lnTo>
                    <a:lnTo>
                      <a:pt x="216" y="66"/>
                    </a:lnTo>
                    <a:lnTo>
                      <a:pt x="183" y="15"/>
                    </a:lnTo>
                    <a:lnTo>
                      <a:pt x="129" y="0"/>
                    </a:lnTo>
                    <a:lnTo>
                      <a:pt x="87" y="0"/>
                    </a:lnTo>
                  </a:path>
                </a:pathLst>
              </a:custGeom>
              <a:solidFill>
                <a:srgbClr val="9FBFFF"/>
              </a:solidFill>
              <a:ln w="12700" cap="rnd">
                <a:solidFill>
                  <a:srgbClr val="9FBFFF"/>
                </a:solidFill>
                <a:round/>
                <a:headEnd/>
                <a:tailEnd/>
              </a:ln>
            </p:spPr>
            <p:txBody>
              <a:bodyPr/>
              <a:lstStyle/>
              <a:p>
                <a:endParaRPr lang="en-US"/>
              </a:p>
            </p:txBody>
          </p:sp>
          <p:grpSp>
            <p:nvGrpSpPr>
              <p:cNvPr id="34571" name="Group 117"/>
              <p:cNvGrpSpPr>
                <a:grpSpLocks/>
              </p:cNvGrpSpPr>
              <p:nvPr/>
            </p:nvGrpSpPr>
            <p:grpSpPr bwMode="auto">
              <a:xfrm>
                <a:off x="2486" y="1762"/>
                <a:ext cx="128" cy="399"/>
                <a:chOff x="2486" y="1762"/>
                <a:chExt cx="128" cy="399"/>
              </a:xfrm>
            </p:grpSpPr>
            <p:sp>
              <p:nvSpPr>
                <p:cNvPr id="34572" name="Freeform 103"/>
                <p:cNvSpPr>
                  <a:spLocks/>
                </p:cNvSpPr>
                <p:nvPr/>
              </p:nvSpPr>
              <p:spPr bwMode="auto">
                <a:xfrm>
                  <a:off x="2492" y="1986"/>
                  <a:ext cx="121" cy="165"/>
                </a:xfrm>
                <a:custGeom>
                  <a:avLst/>
                  <a:gdLst>
                    <a:gd name="T0" fmla="*/ 16 w 121"/>
                    <a:gd name="T1" fmla="*/ 3 h 165"/>
                    <a:gd name="T2" fmla="*/ 22 w 121"/>
                    <a:gd name="T3" fmla="*/ 60 h 165"/>
                    <a:gd name="T4" fmla="*/ 20 w 121"/>
                    <a:gd name="T5" fmla="*/ 76 h 165"/>
                    <a:gd name="T6" fmla="*/ 20 w 121"/>
                    <a:gd name="T7" fmla="*/ 92 h 165"/>
                    <a:gd name="T8" fmla="*/ 22 w 121"/>
                    <a:gd name="T9" fmla="*/ 106 h 165"/>
                    <a:gd name="T10" fmla="*/ 22 w 121"/>
                    <a:gd name="T11" fmla="*/ 118 h 165"/>
                    <a:gd name="T12" fmla="*/ 22 w 121"/>
                    <a:gd name="T13" fmla="*/ 133 h 165"/>
                    <a:gd name="T14" fmla="*/ 20 w 121"/>
                    <a:gd name="T15" fmla="*/ 139 h 165"/>
                    <a:gd name="T16" fmla="*/ 5 w 121"/>
                    <a:gd name="T17" fmla="*/ 157 h 165"/>
                    <a:gd name="T18" fmla="*/ 0 w 121"/>
                    <a:gd name="T19" fmla="*/ 164 h 165"/>
                    <a:gd name="T20" fmla="*/ 24 w 121"/>
                    <a:gd name="T21" fmla="*/ 164 h 165"/>
                    <a:gd name="T22" fmla="*/ 34 w 121"/>
                    <a:gd name="T23" fmla="*/ 156 h 165"/>
                    <a:gd name="T24" fmla="*/ 41 w 121"/>
                    <a:gd name="T25" fmla="*/ 147 h 165"/>
                    <a:gd name="T26" fmla="*/ 45 w 121"/>
                    <a:gd name="T27" fmla="*/ 132 h 165"/>
                    <a:gd name="T28" fmla="*/ 58 w 121"/>
                    <a:gd name="T29" fmla="*/ 92 h 165"/>
                    <a:gd name="T30" fmla="*/ 63 w 121"/>
                    <a:gd name="T31" fmla="*/ 80 h 165"/>
                    <a:gd name="T32" fmla="*/ 60 w 121"/>
                    <a:gd name="T33" fmla="*/ 102 h 165"/>
                    <a:gd name="T34" fmla="*/ 64 w 121"/>
                    <a:gd name="T35" fmla="*/ 116 h 165"/>
                    <a:gd name="T36" fmla="*/ 65 w 121"/>
                    <a:gd name="T37" fmla="*/ 128 h 165"/>
                    <a:gd name="T38" fmla="*/ 62 w 121"/>
                    <a:gd name="T39" fmla="*/ 139 h 165"/>
                    <a:gd name="T40" fmla="*/ 64 w 121"/>
                    <a:gd name="T41" fmla="*/ 145 h 165"/>
                    <a:gd name="T42" fmla="*/ 79 w 121"/>
                    <a:gd name="T43" fmla="*/ 162 h 165"/>
                    <a:gd name="T44" fmla="*/ 93 w 121"/>
                    <a:gd name="T45" fmla="*/ 162 h 165"/>
                    <a:gd name="T46" fmla="*/ 100 w 121"/>
                    <a:gd name="T47" fmla="*/ 162 h 165"/>
                    <a:gd name="T48" fmla="*/ 108 w 121"/>
                    <a:gd name="T49" fmla="*/ 159 h 165"/>
                    <a:gd name="T50" fmla="*/ 87 w 121"/>
                    <a:gd name="T51" fmla="*/ 139 h 165"/>
                    <a:gd name="T52" fmla="*/ 98 w 121"/>
                    <a:gd name="T53" fmla="*/ 99 h 165"/>
                    <a:gd name="T54" fmla="*/ 102 w 121"/>
                    <a:gd name="T55" fmla="*/ 79 h 165"/>
                    <a:gd name="T56" fmla="*/ 120 w 121"/>
                    <a:gd name="T57" fmla="*/ 0 h 165"/>
                    <a:gd name="T58" fmla="*/ 16 w 121"/>
                    <a:gd name="T59" fmla="*/ 3 h 16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1"/>
                    <a:gd name="T91" fmla="*/ 0 h 165"/>
                    <a:gd name="T92" fmla="*/ 121 w 121"/>
                    <a:gd name="T93" fmla="*/ 165 h 16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1" h="165">
                      <a:moveTo>
                        <a:pt x="16" y="3"/>
                      </a:moveTo>
                      <a:lnTo>
                        <a:pt x="22" y="60"/>
                      </a:lnTo>
                      <a:lnTo>
                        <a:pt x="20" y="76"/>
                      </a:lnTo>
                      <a:lnTo>
                        <a:pt x="20" y="92"/>
                      </a:lnTo>
                      <a:lnTo>
                        <a:pt x="22" y="106"/>
                      </a:lnTo>
                      <a:lnTo>
                        <a:pt x="22" y="118"/>
                      </a:lnTo>
                      <a:lnTo>
                        <a:pt x="22" y="133"/>
                      </a:lnTo>
                      <a:lnTo>
                        <a:pt x="20" y="139"/>
                      </a:lnTo>
                      <a:lnTo>
                        <a:pt x="5" y="157"/>
                      </a:lnTo>
                      <a:lnTo>
                        <a:pt x="0" y="164"/>
                      </a:lnTo>
                      <a:lnTo>
                        <a:pt x="24" y="164"/>
                      </a:lnTo>
                      <a:lnTo>
                        <a:pt x="34" y="156"/>
                      </a:lnTo>
                      <a:lnTo>
                        <a:pt x="41" y="147"/>
                      </a:lnTo>
                      <a:lnTo>
                        <a:pt x="45" y="132"/>
                      </a:lnTo>
                      <a:lnTo>
                        <a:pt x="58" y="92"/>
                      </a:lnTo>
                      <a:lnTo>
                        <a:pt x="63" y="80"/>
                      </a:lnTo>
                      <a:lnTo>
                        <a:pt x="60" y="102"/>
                      </a:lnTo>
                      <a:lnTo>
                        <a:pt x="64" y="116"/>
                      </a:lnTo>
                      <a:lnTo>
                        <a:pt x="65" y="128"/>
                      </a:lnTo>
                      <a:lnTo>
                        <a:pt x="62" y="139"/>
                      </a:lnTo>
                      <a:lnTo>
                        <a:pt x="64" y="145"/>
                      </a:lnTo>
                      <a:lnTo>
                        <a:pt x="79" y="162"/>
                      </a:lnTo>
                      <a:lnTo>
                        <a:pt x="93" y="162"/>
                      </a:lnTo>
                      <a:lnTo>
                        <a:pt x="100" y="162"/>
                      </a:lnTo>
                      <a:lnTo>
                        <a:pt x="108" y="159"/>
                      </a:lnTo>
                      <a:lnTo>
                        <a:pt x="87" y="139"/>
                      </a:lnTo>
                      <a:lnTo>
                        <a:pt x="98" y="99"/>
                      </a:lnTo>
                      <a:lnTo>
                        <a:pt x="102" y="79"/>
                      </a:lnTo>
                      <a:lnTo>
                        <a:pt x="120" y="0"/>
                      </a:lnTo>
                      <a:lnTo>
                        <a:pt x="16" y="3"/>
                      </a:lnTo>
                    </a:path>
                  </a:pathLst>
                </a:custGeom>
                <a:solidFill>
                  <a:srgbClr val="FFBF7F"/>
                </a:solidFill>
                <a:ln w="12700" cap="rnd">
                  <a:noFill/>
                  <a:round/>
                  <a:headEnd/>
                  <a:tailEnd/>
                </a:ln>
              </p:spPr>
              <p:txBody>
                <a:bodyPr/>
                <a:lstStyle/>
                <a:p>
                  <a:endParaRPr lang="en-US"/>
                </a:p>
              </p:txBody>
            </p:sp>
            <p:grpSp>
              <p:nvGrpSpPr>
                <p:cNvPr id="34573" name="Group 107"/>
                <p:cNvGrpSpPr>
                  <a:grpSpLocks/>
                </p:cNvGrpSpPr>
                <p:nvPr/>
              </p:nvGrpSpPr>
              <p:grpSpPr bwMode="auto">
                <a:xfrm>
                  <a:off x="2512" y="1821"/>
                  <a:ext cx="94" cy="89"/>
                  <a:chOff x="2512" y="1821"/>
                  <a:chExt cx="94" cy="89"/>
                </a:xfrm>
              </p:grpSpPr>
              <p:sp>
                <p:nvSpPr>
                  <p:cNvPr id="34583" name="Freeform 104"/>
                  <p:cNvSpPr>
                    <a:spLocks/>
                  </p:cNvSpPr>
                  <p:nvPr/>
                </p:nvSpPr>
                <p:spPr bwMode="auto">
                  <a:xfrm>
                    <a:off x="2533" y="1821"/>
                    <a:ext cx="49" cy="9"/>
                  </a:xfrm>
                  <a:custGeom>
                    <a:avLst/>
                    <a:gdLst>
                      <a:gd name="T0" fmla="*/ 0 w 49"/>
                      <a:gd name="T1" fmla="*/ 1 h 9"/>
                      <a:gd name="T2" fmla="*/ 11 w 49"/>
                      <a:gd name="T3" fmla="*/ 8 h 9"/>
                      <a:gd name="T4" fmla="*/ 25 w 49"/>
                      <a:gd name="T5" fmla="*/ 0 h 9"/>
                      <a:gd name="T6" fmla="*/ 39 w 49"/>
                      <a:gd name="T7" fmla="*/ 8 h 9"/>
                      <a:gd name="T8" fmla="*/ 48 w 49"/>
                      <a:gd name="T9" fmla="*/ 1 h 9"/>
                      <a:gd name="T10" fmla="*/ 0 60000 65536"/>
                      <a:gd name="T11" fmla="*/ 0 60000 65536"/>
                      <a:gd name="T12" fmla="*/ 0 60000 65536"/>
                      <a:gd name="T13" fmla="*/ 0 60000 65536"/>
                      <a:gd name="T14" fmla="*/ 0 60000 65536"/>
                      <a:gd name="T15" fmla="*/ 0 w 49"/>
                      <a:gd name="T16" fmla="*/ 0 h 9"/>
                      <a:gd name="T17" fmla="*/ 49 w 49"/>
                      <a:gd name="T18" fmla="*/ 9 h 9"/>
                    </a:gdLst>
                    <a:ahLst/>
                    <a:cxnLst>
                      <a:cxn ang="T10">
                        <a:pos x="T0" y="T1"/>
                      </a:cxn>
                      <a:cxn ang="T11">
                        <a:pos x="T2" y="T3"/>
                      </a:cxn>
                      <a:cxn ang="T12">
                        <a:pos x="T4" y="T5"/>
                      </a:cxn>
                      <a:cxn ang="T13">
                        <a:pos x="T6" y="T7"/>
                      </a:cxn>
                      <a:cxn ang="T14">
                        <a:pos x="T8" y="T9"/>
                      </a:cxn>
                    </a:cxnLst>
                    <a:rect l="T15" t="T16" r="T17" b="T18"/>
                    <a:pathLst>
                      <a:path w="49" h="9">
                        <a:moveTo>
                          <a:pt x="0" y="1"/>
                        </a:moveTo>
                        <a:lnTo>
                          <a:pt x="11" y="8"/>
                        </a:lnTo>
                        <a:lnTo>
                          <a:pt x="25" y="0"/>
                        </a:lnTo>
                        <a:lnTo>
                          <a:pt x="39" y="8"/>
                        </a:lnTo>
                        <a:lnTo>
                          <a:pt x="48" y="1"/>
                        </a:lnTo>
                      </a:path>
                    </a:pathLst>
                  </a:custGeom>
                  <a:noFill/>
                  <a:ln w="12700" cap="rnd">
                    <a:solidFill>
                      <a:srgbClr val="3F7FFF"/>
                    </a:solidFill>
                    <a:round/>
                    <a:headEnd/>
                    <a:tailEnd/>
                  </a:ln>
                </p:spPr>
                <p:txBody>
                  <a:bodyPr/>
                  <a:lstStyle/>
                  <a:p>
                    <a:endParaRPr lang="en-US"/>
                  </a:p>
                </p:txBody>
              </p:sp>
              <p:sp>
                <p:nvSpPr>
                  <p:cNvPr id="34584" name="Freeform 105"/>
                  <p:cNvSpPr>
                    <a:spLocks/>
                  </p:cNvSpPr>
                  <p:nvPr/>
                </p:nvSpPr>
                <p:spPr bwMode="auto">
                  <a:xfrm>
                    <a:off x="2558" y="1823"/>
                    <a:ext cx="5" cy="86"/>
                  </a:xfrm>
                  <a:custGeom>
                    <a:avLst/>
                    <a:gdLst>
                      <a:gd name="T0" fmla="*/ 0 w 5"/>
                      <a:gd name="T1" fmla="*/ 0 h 86"/>
                      <a:gd name="T2" fmla="*/ 4 w 5"/>
                      <a:gd name="T3" fmla="*/ 35 h 86"/>
                      <a:gd name="T4" fmla="*/ 4 w 5"/>
                      <a:gd name="T5" fmla="*/ 85 h 86"/>
                      <a:gd name="T6" fmla="*/ 0 60000 65536"/>
                      <a:gd name="T7" fmla="*/ 0 60000 65536"/>
                      <a:gd name="T8" fmla="*/ 0 60000 65536"/>
                      <a:gd name="T9" fmla="*/ 0 w 5"/>
                      <a:gd name="T10" fmla="*/ 0 h 86"/>
                      <a:gd name="T11" fmla="*/ 5 w 5"/>
                      <a:gd name="T12" fmla="*/ 86 h 86"/>
                    </a:gdLst>
                    <a:ahLst/>
                    <a:cxnLst>
                      <a:cxn ang="T6">
                        <a:pos x="T0" y="T1"/>
                      </a:cxn>
                      <a:cxn ang="T7">
                        <a:pos x="T2" y="T3"/>
                      </a:cxn>
                      <a:cxn ang="T8">
                        <a:pos x="T4" y="T5"/>
                      </a:cxn>
                    </a:cxnLst>
                    <a:rect l="T9" t="T10" r="T11" b="T12"/>
                    <a:pathLst>
                      <a:path w="5" h="86">
                        <a:moveTo>
                          <a:pt x="0" y="0"/>
                        </a:moveTo>
                        <a:lnTo>
                          <a:pt x="4" y="35"/>
                        </a:lnTo>
                        <a:lnTo>
                          <a:pt x="4" y="85"/>
                        </a:lnTo>
                      </a:path>
                    </a:pathLst>
                  </a:custGeom>
                  <a:noFill/>
                  <a:ln w="12700" cap="rnd">
                    <a:solidFill>
                      <a:srgbClr val="3F7FFF"/>
                    </a:solidFill>
                    <a:round/>
                    <a:headEnd/>
                    <a:tailEnd/>
                  </a:ln>
                </p:spPr>
                <p:txBody>
                  <a:bodyPr/>
                  <a:lstStyle/>
                  <a:p>
                    <a:endParaRPr lang="en-US"/>
                  </a:p>
                </p:txBody>
              </p:sp>
              <p:sp>
                <p:nvSpPr>
                  <p:cNvPr id="34585" name="Freeform 106"/>
                  <p:cNvSpPr>
                    <a:spLocks/>
                  </p:cNvSpPr>
                  <p:nvPr/>
                </p:nvSpPr>
                <p:spPr bwMode="auto">
                  <a:xfrm>
                    <a:off x="2512" y="1908"/>
                    <a:ext cx="94" cy="2"/>
                  </a:xfrm>
                  <a:custGeom>
                    <a:avLst/>
                    <a:gdLst>
                      <a:gd name="T0" fmla="*/ 0 w 94"/>
                      <a:gd name="T1" fmla="*/ 1 h 2"/>
                      <a:gd name="T2" fmla="*/ 51 w 94"/>
                      <a:gd name="T3" fmla="*/ 0 h 2"/>
                      <a:gd name="T4" fmla="*/ 93 w 94"/>
                      <a:gd name="T5" fmla="*/ 0 h 2"/>
                      <a:gd name="T6" fmla="*/ 0 60000 65536"/>
                      <a:gd name="T7" fmla="*/ 0 60000 65536"/>
                      <a:gd name="T8" fmla="*/ 0 60000 65536"/>
                      <a:gd name="T9" fmla="*/ 0 w 94"/>
                      <a:gd name="T10" fmla="*/ 0 h 2"/>
                      <a:gd name="T11" fmla="*/ 94 w 94"/>
                      <a:gd name="T12" fmla="*/ 2 h 2"/>
                    </a:gdLst>
                    <a:ahLst/>
                    <a:cxnLst>
                      <a:cxn ang="T6">
                        <a:pos x="T0" y="T1"/>
                      </a:cxn>
                      <a:cxn ang="T7">
                        <a:pos x="T2" y="T3"/>
                      </a:cxn>
                      <a:cxn ang="T8">
                        <a:pos x="T4" y="T5"/>
                      </a:cxn>
                    </a:cxnLst>
                    <a:rect l="T9" t="T10" r="T11" b="T12"/>
                    <a:pathLst>
                      <a:path w="94" h="2">
                        <a:moveTo>
                          <a:pt x="0" y="1"/>
                        </a:moveTo>
                        <a:lnTo>
                          <a:pt x="51" y="0"/>
                        </a:lnTo>
                        <a:lnTo>
                          <a:pt x="93" y="0"/>
                        </a:lnTo>
                      </a:path>
                    </a:pathLst>
                  </a:custGeom>
                  <a:noFill/>
                  <a:ln w="12700" cap="rnd">
                    <a:solidFill>
                      <a:srgbClr val="3F7FFF"/>
                    </a:solidFill>
                    <a:round/>
                    <a:headEnd/>
                    <a:tailEnd/>
                  </a:ln>
                </p:spPr>
                <p:txBody>
                  <a:bodyPr/>
                  <a:lstStyle/>
                  <a:p>
                    <a:endParaRPr lang="en-US"/>
                  </a:p>
                </p:txBody>
              </p:sp>
            </p:grpSp>
            <p:grpSp>
              <p:nvGrpSpPr>
                <p:cNvPr id="34574" name="Group 110"/>
                <p:cNvGrpSpPr>
                  <a:grpSpLocks/>
                </p:cNvGrpSpPr>
                <p:nvPr/>
              </p:nvGrpSpPr>
              <p:grpSpPr bwMode="auto">
                <a:xfrm>
                  <a:off x="2486" y="2126"/>
                  <a:ext cx="122" cy="35"/>
                  <a:chOff x="2486" y="2126"/>
                  <a:chExt cx="122" cy="35"/>
                </a:xfrm>
              </p:grpSpPr>
              <p:sp>
                <p:nvSpPr>
                  <p:cNvPr id="34581" name="Freeform 108"/>
                  <p:cNvSpPr>
                    <a:spLocks/>
                  </p:cNvSpPr>
                  <p:nvPr/>
                </p:nvSpPr>
                <p:spPr bwMode="auto">
                  <a:xfrm>
                    <a:off x="2486" y="2130"/>
                    <a:ext cx="45" cy="31"/>
                  </a:xfrm>
                  <a:custGeom>
                    <a:avLst/>
                    <a:gdLst>
                      <a:gd name="T0" fmla="*/ 8 w 45"/>
                      <a:gd name="T1" fmla="*/ 15 h 31"/>
                      <a:gd name="T2" fmla="*/ 2 w 45"/>
                      <a:gd name="T3" fmla="*/ 19 h 31"/>
                      <a:gd name="T4" fmla="*/ 0 w 45"/>
                      <a:gd name="T5" fmla="*/ 23 h 31"/>
                      <a:gd name="T6" fmla="*/ 0 w 45"/>
                      <a:gd name="T7" fmla="*/ 26 h 31"/>
                      <a:gd name="T8" fmla="*/ 1 w 45"/>
                      <a:gd name="T9" fmla="*/ 28 h 31"/>
                      <a:gd name="T10" fmla="*/ 4 w 45"/>
                      <a:gd name="T11" fmla="*/ 29 h 31"/>
                      <a:gd name="T12" fmla="*/ 10 w 45"/>
                      <a:gd name="T13" fmla="*/ 30 h 31"/>
                      <a:gd name="T14" fmla="*/ 18 w 45"/>
                      <a:gd name="T15" fmla="*/ 30 h 31"/>
                      <a:gd name="T16" fmla="*/ 25 w 45"/>
                      <a:gd name="T17" fmla="*/ 28 h 31"/>
                      <a:gd name="T18" fmla="*/ 31 w 45"/>
                      <a:gd name="T19" fmla="*/ 25 h 31"/>
                      <a:gd name="T20" fmla="*/ 36 w 45"/>
                      <a:gd name="T21" fmla="*/ 21 h 31"/>
                      <a:gd name="T22" fmla="*/ 39 w 45"/>
                      <a:gd name="T23" fmla="*/ 13 h 31"/>
                      <a:gd name="T24" fmla="*/ 44 w 45"/>
                      <a:gd name="T25" fmla="*/ 5 h 31"/>
                      <a:gd name="T26" fmla="*/ 43 w 45"/>
                      <a:gd name="T27" fmla="*/ 0 h 31"/>
                      <a:gd name="T28" fmla="*/ 35 w 45"/>
                      <a:gd name="T29" fmla="*/ 12 h 31"/>
                      <a:gd name="T30" fmla="*/ 27 w 45"/>
                      <a:gd name="T31" fmla="*/ 19 h 31"/>
                      <a:gd name="T32" fmla="*/ 16 w 45"/>
                      <a:gd name="T33" fmla="*/ 19 h 31"/>
                      <a:gd name="T34" fmla="*/ 6 w 45"/>
                      <a:gd name="T35" fmla="*/ 18 h 31"/>
                      <a:gd name="T36" fmla="*/ 8 w 45"/>
                      <a:gd name="T37" fmla="*/ 15 h 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5"/>
                      <a:gd name="T58" fmla="*/ 0 h 31"/>
                      <a:gd name="T59" fmla="*/ 45 w 45"/>
                      <a:gd name="T60" fmla="*/ 31 h 3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5" h="31">
                        <a:moveTo>
                          <a:pt x="8" y="15"/>
                        </a:moveTo>
                        <a:lnTo>
                          <a:pt x="2" y="19"/>
                        </a:lnTo>
                        <a:lnTo>
                          <a:pt x="0" y="23"/>
                        </a:lnTo>
                        <a:lnTo>
                          <a:pt x="0" y="26"/>
                        </a:lnTo>
                        <a:lnTo>
                          <a:pt x="1" y="28"/>
                        </a:lnTo>
                        <a:lnTo>
                          <a:pt x="4" y="29"/>
                        </a:lnTo>
                        <a:lnTo>
                          <a:pt x="10" y="30"/>
                        </a:lnTo>
                        <a:lnTo>
                          <a:pt x="18" y="30"/>
                        </a:lnTo>
                        <a:lnTo>
                          <a:pt x="25" y="28"/>
                        </a:lnTo>
                        <a:lnTo>
                          <a:pt x="31" y="25"/>
                        </a:lnTo>
                        <a:lnTo>
                          <a:pt x="36" y="21"/>
                        </a:lnTo>
                        <a:lnTo>
                          <a:pt x="39" y="13"/>
                        </a:lnTo>
                        <a:lnTo>
                          <a:pt x="44" y="5"/>
                        </a:lnTo>
                        <a:lnTo>
                          <a:pt x="43" y="0"/>
                        </a:lnTo>
                        <a:lnTo>
                          <a:pt x="35" y="12"/>
                        </a:lnTo>
                        <a:lnTo>
                          <a:pt x="27" y="19"/>
                        </a:lnTo>
                        <a:lnTo>
                          <a:pt x="16" y="19"/>
                        </a:lnTo>
                        <a:lnTo>
                          <a:pt x="6" y="18"/>
                        </a:lnTo>
                        <a:lnTo>
                          <a:pt x="8" y="15"/>
                        </a:lnTo>
                      </a:path>
                    </a:pathLst>
                  </a:custGeom>
                  <a:solidFill>
                    <a:srgbClr val="000000"/>
                  </a:solidFill>
                  <a:ln w="12700" cap="rnd">
                    <a:noFill/>
                    <a:round/>
                    <a:headEnd/>
                    <a:tailEnd/>
                  </a:ln>
                </p:spPr>
                <p:txBody>
                  <a:bodyPr/>
                  <a:lstStyle/>
                  <a:p>
                    <a:endParaRPr lang="en-US"/>
                  </a:p>
                </p:txBody>
              </p:sp>
              <p:sp>
                <p:nvSpPr>
                  <p:cNvPr id="34582" name="Freeform 109"/>
                  <p:cNvSpPr>
                    <a:spLocks/>
                  </p:cNvSpPr>
                  <p:nvPr/>
                </p:nvSpPr>
                <p:spPr bwMode="auto">
                  <a:xfrm>
                    <a:off x="2558" y="2126"/>
                    <a:ext cx="50" cy="35"/>
                  </a:xfrm>
                  <a:custGeom>
                    <a:avLst/>
                    <a:gdLst>
                      <a:gd name="T0" fmla="*/ 1 w 50"/>
                      <a:gd name="T1" fmla="*/ 0 h 35"/>
                      <a:gd name="T2" fmla="*/ 0 w 50"/>
                      <a:gd name="T3" fmla="*/ 3 h 35"/>
                      <a:gd name="T4" fmla="*/ 6 w 50"/>
                      <a:gd name="T5" fmla="*/ 12 h 35"/>
                      <a:gd name="T6" fmla="*/ 11 w 50"/>
                      <a:gd name="T7" fmla="*/ 19 h 35"/>
                      <a:gd name="T8" fmla="*/ 16 w 50"/>
                      <a:gd name="T9" fmla="*/ 26 h 35"/>
                      <a:gd name="T10" fmla="*/ 20 w 50"/>
                      <a:gd name="T11" fmla="*/ 30 h 35"/>
                      <a:gd name="T12" fmla="*/ 25 w 50"/>
                      <a:gd name="T13" fmla="*/ 32 h 35"/>
                      <a:gd name="T14" fmla="*/ 32 w 50"/>
                      <a:gd name="T15" fmla="*/ 33 h 35"/>
                      <a:gd name="T16" fmla="*/ 40 w 50"/>
                      <a:gd name="T17" fmla="*/ 34 h 35"/>
                      <a:gd name="T18" fmla="*/ 43 w 50"/>
                      <a:gd name="T19" fmla="*/ 33 h 35"/>
                      <a:gd name="T20" fmla="*/ 47 w 50"/>
                      <a:gd name="T21" fmla="*/ 32 h 35"/>
                      <a:gd name="T22" fmla="*/ 49 w 50"/>
                      <a:gd name="T23" fmla="*/ 29 h 35"/>
                      <a:gd name="T24" fmla="*/ 48 w 50"/>
                      <a:gd name="T25" fmla="*/ 24 h 35"/>
                      <a:gd name="T26" fmla="*/ 43 w 50"/>
                      <a:gd name="T27" fmla="*/ 19 h 35"/>
                      <a:gd name="T28" fmla="*/ 40 w 50"/>
                      <a:gd name="T29" fmla="*/ 16 h 35"/>
                      <a:gd name="T30" fmla="*/ 39 w 50"/>
                      <a:gd name="T31" fmla="*/ 19 h 35"/>
                      <a:gd name="T32" fmla="*/ 37 w 50"/>
                      <a:gd name="T33" fmla="*/ 20 h 35"/>
                      <a:gd name="T34" fmla="*/ 31 w 50"/>
                      <a:gd name="T35" fmla="*/ 21 h 35"/>
                      <a:gd name="T36" fmla="*/ 26 w 50"/>
                      <a:gd name="T37" fmla="*/ 21 h 35"/>
                      <a:gd name="T38" fmla="*/ 16 w 50"/>
                      <a:gd name="T39" fmla="*/ 20 h 35"/>
                      <a:gd name="T40" fmla="*/ 6 w 50"/>
                      <a:gd name="T41" fmla="*/ 7 h 35"/>
                      <a:gd name="T42" fmla="*/ 1 w 50"/>
                      <a:gd name="T43" fmla="*/ 0 h 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35"/>
                      <a:gd name="T68" fmla="*/ 50 w 50"/>
                      <a:gd name="T69" fmla="*/ 35 h 3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35">
                        <a:moveTo>
                          <a:pt x="1" y="0"/>
                        </a:moveTo>
                        <a:lnTo>
                          <a:pt x="0" y="3"/>
                        </a:lnTo>
                        <a:lnTo>
                          <a:pt x="6" y="12"/>
                        </a:lnTo>
                        <a:lnTo>
                          <a:pt x="11" y="19"/>
                        </a:lnTo>
                        <a:lnTo>
                          <a:pt x="16" y="26"/>
                        </a:lnTo>
                        <a:lnTo>
                          <a:pt x="20" y="30"/>
                        </a:lnTo>
                        <a:lnTo>
                          <a:pt x="25" y="32"/>
                        </a:lnTo>
                        <a:lnTo>
                          <a:pt x="32" y="33"/>
                        </a:lnTo>
                        <a:lnTo>
                          <a:pt x="40" y="34"/>
                        </a:lnTo>
                        <a:lnTo>
                          <a:pt x="43" y="33"/>
                        </a:lnTo>
                        <a:lnTo>
                          <a:pt x="47" y="32"/>
                        </a:lnTo>
                        <a:lnTo>
                          <a:pt x="49" y="29"/>
                        </a:lnTo>
                        <a:lnTo>
                          <a:pt x="48" y="24"/>
                        </a:lnTo>
                        <a:lnTo>
                          <a:pt x="43" y="19"/>
                        </a:lnTo>
                        <a:lnTo>
                          <a:pt x="40" y="16"/>
                        </a:lnTo>
                        <a:lnTo>
                          <a:pt x="39" y="19"/>
                        </a:lnTo>
                        <a:lnTo>
                          <a:pt x="37" y="20"/>
                        </a:lnTo>
                        <a:lnTo>
                          <a:pt x="31" y="21"/>
                        </a:lnTo>
                        <a:lnTo>
                          <a:pt x="26" y="21"/>
                        </a:lnTo>
                        <a:lnTo>
                          <a:pt x="16" y="20"/>
                        </a:lnTo>
                        <a:lnTo>
                          <a:pt x="6" y="7"/>
                        </a:lnTo>
                        <a:lnTo>
                          <a:pt x="1" y="0"/>
                        </a:lnTo>
                      </a:path>
                    </a:pathLst>
                  </a:custGeom>
                  <a:solidFill>
                    <a:srgbClr val="000000"/>
                  </a:solidFill>
                  <a:ln w="12700" cap="rnd">
                    <a:noFill/>
                    <a:round/>
                    <a:headEnd/>
                    <a:tailEnd/>
                  </a:ln>
                </p:spPr>
                <p:txBody>
                  <a:bodyPr/>
                  <a:lstStyle/>
                  <a:p>
                    <a:endParaRPr lang="en-US"/>
                  </a:p>
                </p:txBody>
              </p:sp>
            </p:grpSp>
            <p:grpSp>
              <p:nvGrpSpPr>
                <p:cNvPr id="34575" name="Group 116"/>
                <p:cNvGrpSpPr>
                  <a:grpSpLocks/>
                </p:cNvGrpSpPr>
                <p:nvPr/>
              </p:nvGrpSpPr>
              <p:grpSpPr bwMode="auto">
                <a:xfrm>
                  <a:off x="2501" y="1762"/>
                  <a:ext cx="113" cy="55"/>
                  <a:chOff x="2501" y="1762"/>
                  <a:chExt cx="113" cy="55"/>
                </a:xfrm>
              </p:grpSpPr>
              <p:sp>
                <p:nvSpPr>
                  <p:cNvPr id="34576" name="Freeform 111"/>
                  <p:cNvSpPr>
                    <a:spLocks/>
                  </p:cNvSpPr>
                  <p:nvPr/>
                </p:nvSpPr>
                <p:spPr bwMode="auto">
                  <a:xfrm>
                    <a:off x="2516" y="1766"/>
                    <a:ext cx="82" cy="51"/>
                  </a:xfrm>
                  <a:custGeom>
                    <a:avLst/>
                    <a:gdLst>
                      <a:gd name="T0" fmla="*/ 20 w 82"/>
                      <a:gd name="T1" fmla="*/ 50 h 51"/>
                      <a:gd name="T2" fmla="*/ 20 w 82"/>
                      <a:gd name="T3" fmla="*/ 42 h 51"/>
                      <a:gd name="T4" fmla="*/ 13 w 82"/>
                      <a:gd name="T5" fmla="*/ 37 h 51"/>
                      <a:gd name="T6" fmla="*/ 7 w 82"/>
                      <a:gd name="T7" fmla="*/ 33 h 51"/>
                      <a:gd name="T8" fmla="*/ 4 w 82"/>
                      <a:gd name="T9" fmla="*/ 26 h 51"/>
                      <a:gd name="T10" fmla="*/ 1 w 82"/>
                      <a:gd name="T11" fmla="*/ 23 h 51"/>
                      <a:gd name="T12" fmla="*/ 0 w 82"/>
                      <a:gd name="T13" fmla="*/ 16 h 51"/>
                      <a:gd name="T14" fmla="*/ 7 w 82"/>
                      <a:gd name="T15" fmla="*/ 7 h 51"/>
                      <a:gd name="T16" fmla="*/ 19 w 82"/>
                      <a:gd name="T17" fmla="*/ 2 h 51"/>
                      <a:gd name="T18" fmla="*/ 33 w 82"/>
                      <a:gd name="T19" fmla="*/ 0 h 51"/>
                      <a:gd name="T20" fmla="*/ 50 w 82"/>
                      <a:gd name="T21" fmla="*/ 0 h 51"/>
                      <a:gd name="T22" fmla="*/ 65 w 82"/>
                      <a:gd name="T23" fmla="*/ 2 h 51"/>
                      <a:gd name="T24" fmla="*/ 76 w 82"/>
                      <a:gd name="T25" fmla="*/ 6 h 51"/>
                      <a:gd name="T26" fmla="*/ 81 w 82"/>
                      <a:gd name="T27" fmla="*/ 13 h 51"/>
                      <a:gd name="T28" fmla="*/ 81 w 82"/>
                      <a:gd name="T29" fmla="*/ 19 h 51"/>
                      <a:gd name="T30" fmla="*/ 79 w 82"/>
                      <a:gd name="T31" fmla="*/ 25 h 51"/>
                      <a:gd name="T32" fmla="*/ 71 w 82"/>
                      <a:gd name="T33" fmla="*/ 33 h 51"/>
                      <a:gd name="T34" fmla="*/ 67 w 82"/>
                      <a:gd name="T35" fmla="*/ 36 h 51"/>
                      <a:gd name="T36" fmla="*/ 64 w 82"/>
                      <a:gd name="T37" fmla="*/ 39 h 51"/>
                      <a:gd name="T38" fmla="*/ 62 w 82"/>
                      <a:gd name="T39" fmla="*/ 42 h 51"/>
                      <a:gd name="T40" fmla="*/ 59 w 82"/>
                      <a:gd name="T41" fmla="*/ 50 h 51"/>
                      <a:gd name="T42" fmla="*/ 20 w 82"/>
                      <a:gd name="T43" fmla="*/ 50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51"/>
                      <a:gd name="T68" fmla="*/ 82 w 82"/>
                      <a:gd name="T69" fmla="*/ 51 h 5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51">
                        <a:moveTo>
                          <a:pt x="20" y="50"/>
                        </a:moveTo>
                        <a:lnTo>
                          <a:pt x="20" y="42"/>
                        </a:lnTo>
                        <a:lnTo>
                          <a:pt x="13" y="37"/>
                        </a:lnTo>
                        <a:lnTo>
                          <a:pt x="7" y="33"/>
                        </a:lnTo>
                        <a:lnTo>
                          <a:pt x="4" y="26"/>
                        </a:lnTo>
                        <a:lnTo>
                          <a:pt x="1" y="23"/>
                        </a:lnTo>
                        <a:lnTo>
                          <a:pt x="0" y="16"/>
                        </a:lnTo>
                        <a:lnTo>
                          <a:pt x="7" y="7"/>
                        </a:lnTo>
                        <a:lnTo>
                          <a:pt x="19" y="2"/>
                        </a:lnTo>
                        <a:lnTo>
                          <a:pt x="33" y="0"/>
                        </a:lnTo>
                        <a:lnTo>
                          <a:pt x="50" y="0"/>
                        </a:lnTo>
                        <a:lnTo>
                          <a:pt x="65" y="2"/>
                        </a:lnTo>
                        <a:lnTo>
                          <a:pt x="76" y="6"/>
                        </a:lnTo>
                        <a:lnTo>
                          <a:pt x="81" y="13"/>
                        </a:lnTo>
                        <a:lnTo>
                          <a:pt x="81" y="19"/>
                        </a:lnTo>
                        <a:lnTo>
                          <a:pt x="79" y="25"/>
                        </a:lnTo>
                        <a:lnTo>
                          <a:pt x="71" y="33"/>
                        </a:lnTo>
                        <a:lnTo>
                          <a:pt x="67" y="36"/>
                        </a:lnTo>
                        <a:lnTo>
                          <a:pt x="64" y="39"/>
                        </a:lnTo>
                        <a:lnTo>
                          <a:pt x="62" y="42"/>
                        </a:lnTo>
                        <a:lnTo>
                          <a:pt x="59" y="50"/>
                        </a:lnTo>
                        <a:lnTo>
                          <a:pt x="20" y="50"/>
                        </a:lnTo>
                      </a:path>
                    </a:pathLst>
                  </a:custGeom>
                  <a:solidFill>
                    <a:srgbClr val="FFBF7F"/>
                  </a:solidFill>
                  <a:ln w="12700" cap="rnd">
                    <a:noFill/>
                    <a:round/>
                    <a:headEnd/>
                    <a:tailEnd/>
                  </a:ln>
                </p:spPr>
                <p:txBody>
                  <a:bodyPr/>
                  <a:lstStyle/>
                  <a:p>
                    <a:endParaRPr lang="en-US"/>
                  </a:p>
                </p:txBody>
              </p:sp>
              <p:sp>
                <p:nvSpPr>
                  <p:cNvPr id="34577" name="Freeform 112"/>
                  <p:cNvSpPr>
                    <a:spLocks/>
                  </p:cNvSpPr>
                  <p:nvPr/>
                </p:nvSpPr>
                <p:spPr bwMode="auto">
                  <a:xfrm>
                    <a:off x="2501" y="1762"/>
                    <a:ext cx="113" cy="42"/>
                  </a:xfrm>
                  <a:custGeom>
                    <a:avLst/>
                    <a:gdLst>
                      <a:gd name="T0" fmla="*/ 8 w 113"/>
                      <a:gd name="T1" fmla="*/ 35 h 42"/>
                      <a:gd name="T2" fmla="*/ 1 w 113"/>
                      <a:gd name="T3" fmla="*/ 31 h 42"/>
                      <a:gd name="T4" fmla="*/ 0 w 113"/>
                      <a:gd name="T5" fmla="*/ 27 h 42"/>
                      <a:gd name="T6" fmla="*/ 1 w 113"/>
                      <a:gd name="T7" fmla="*/ 21 h 42"/>
                      <a:gd name="T8" fmla="*/ 4 w 113"/>
                      <a:gd name="T9" fmla="*/ 17 h 42"/>
                      <a:gd name="T10" fmla="*/ 8 w 113"/>
                      <a:gd name="T11" fmla="*/ 12 h 42"/>
                      <a:gd name="T12" fmla="*/ 14 w 113"/>
                      <a:gd name="T13" fmla="*/ 9 h 42"/>
                      <a:gd name="T14" fmla="*/ 19 w 113"/>
                      <a:gd name="T15" fmla="*/ 5 h 42"/>
                      <a:gd name="T16" fmla="*/ 30 w 113"/>
                      <a:gd name="T17" fmla="*/ 2 h 42"/>
                      <a:gd name="T18" fmla="*/ 38 w 113"/>
                      <a:gd name="T19" fmla="*/ 1 h 42"/>
                      <a:gd name="T20" fmla="*/ 55 w 113"/>
                      <a:gd name="T21" fmla="*/ 0 h 42"/>
                      <a:gd name="T22" fmla="*/ 70 w 113"/>
                      <a:gd name="T23" fmla="*/ 0 h 42"/>
                      <a:gd name="T24" fmla="*/ 81 w 113"/>
                      <a:gd name="T25" fmla="*/ 2 h 42"/>
                      <a:gd name="T26" fmla="*/ 90 w 113"/>
                      <a:gd name="T27" fmla="*/ 3 h 42"/>
                      <a:gd name="T28" fmla="*/ 98 w 113"/>
                      <a:gd name="T29" fmla="*/ 7 h 42"/>
                      <a:gd name="T30" fmla="*/ 104 w 113"/>
                      <a:gd name="T31" fmla="*/ 10 h 42"/>
                      <a:gd name="T32" fmla="*/ 109 w 113"/>
                      <a:gd name="T33" fmla="*/ 14 h 42"/>
                      <a:gd name="T34" fmla="*/ 112 w 113"/>
                      <a:gd name="T35" fmla="*/ 18 h 42"/>
                      <a:gd name="T36" fmla="*/ 112 w 113"/>
                      <a:gd name="T37" fmla="*/ 25 h 42"/>
                      <a:gd name="T38" fmla="*/ 112 w 113"/>
                      <a:gd name="T39" fmla="*/ 30 h 42"/>
                      <a:gd name="T40" fmla="*/ 108 w 113"/>
                      <a:gd name="T41" fmla="*/ 33 h 42"/>
                      <a:gd name="T42" fmla="*/ 102 w 113"/>
                      <a:gd name="T43" fmla="*/ 36 h 42"/>
                      <a:gd name="T44" fmla="*/ 98 w 113"/>
                      <a:gd name="T45" fmla="*/ 38 h 42"/>
                      <a:gd name="T46" fmla="*/ 87 w 113"/>
                      <a:gd name="T47" fmla="*/ 40 h 42"/>
                      <a:gd name="T48" fmla="*/ 77 w 113"/>
                      <a:gd name="T49" fmla="*/ 41 h 42"/>
                      <a:gd name="T50" fmla="*/ 85 w 113"/>
                      <a:gd name="T51" fmla="*/ 36 h 42"/>
                      <a:gd name="T52" fmla="*/ 93 w 113"/>
                      <a:gd name="T53" fmla="*/ 27 h 42"/>
                      <a:gd name="T54" fmla="*/ 90 w 113"/>
                      <a:gd name="T55" fmla="*/ 17 h 42"/>
                      <a:gd name="T56" fmla="*/ 72 w 113"/>
                      <a:gd name="T57" fmla="*/ 19 h 42"/>
                      <a:gd name="T58" fmla="*/ 51 w 113"/>
                      <a:gd name="T59" fmla="*/ 19 h 42"/>
                      <a:gd name="T60" fmla="*/ 36 w 113"/>
                      <a:gd name="T61" fmla="*/ 19 h 42"/>
                      <a:gd name="T62" fmla="*/ 25 w 113"/>
                      <a:gd name="T63" fmla="*/ 18 h 42"/>
                      <a:gd name="T64" fmla="*/ 24 w 113"/>
                      <a:gd name="T65" fmla="*/ 20 h 42"/>
                      <a:gd name="T66" fmla="*/ 18 w 113"/>
                      <a:gd name="T67" fmla="*/ 28 h 42"/>
                      <a:gd name="T68" fmla="*/ 26 w 113"/>
                      <a:gd name="T69" fmla="*/ 36 h 42"/>
                      <a:gd name="T70" fmla="*/ 31 w 113"/>
                      <a:gd name="T71" fmla="*/ 41 h 42"/>
                      <a:gd name="T72" fmla="*/ 18 w 113"/>
                      <a:gd name="T73" fmla="*/ 38 h 42"/>
                      <a:gd name="T74" fmla="*/ 8 w 113"/>
                      <a:gd name="T75" fmla="*/ 35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3"/>
                      <a:gd name="T115" fmla="*/ 0 h 42"/>
                      <a:gd name="T116" fmla="*/ 113 w 113"/>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3" h="42">
                        <a:moveTo>
                          <a:pt x="8" y="35"/>
                        </a:moveTo>
                        <a:lnTo>
                          <a:pt x="1" y="31"/>
                        </a:lnTo>
                        <a:lnTo>
                          <a:pt x="0" y="27"/>
                        </a:lnTo>
                        <a:lnTo>
                          <a:pt x="1" y="21"/>
                        </a:lnTo>
                        <a:lnTo>
                          <a:pt x="4" y="17"/>
                        </a:lnTo>
                        <a:lnTo>
                          <a:pt x="8" y="12"/>
                        </a:lnTo>
                        <a:lnTo>
                          <a:pt x="14" y="9"/>
                        </a:lnTo>
                        <a:lnTo>
                          <a:pt x="19" y="5"/>
                        </a:lnTo>
                        <a:lnTo>
                          <a:pt x="30" y="2"/>
                        </a:lnTo>
                        <a:lnTo>
                          <a:pt x="38" y="1"/>
                        </a:lnTo>
                        <a:lnTo>
                          <a:pt x="55" y="0"/>
                        </a:lnTo>
                        <a:lnTo>
                          <a:pt x="70" y="0"/>
                        </a:lnTo>
                        <a:lnTo>
                          <a:pt x="81" y="2"/>
                        </a:lnTo>
                        <a:lnTo>
                          <a:pt x="90" y="3"/>
                        </a:lnTo>
                        <a:lnTo>
                          <a:pt x="98" y="7"/>
                        </a:lnTo>
                        <a:lnTo>
                          <a:pt x="104" y="10"/>
                        </a:lnTo>
                        <a:lnTo>
                          <a:pt x="109" y="14"/>
                        </a:lnTo>
                        <a:lnTo>
                          <a:pt x="112" y="18"/>
                        </a:lnTo>
                        <a:lnTo>
                          <a:pt x="112" y="25"/>
                        </a:lnTo>
                        <a:lnTo>
                          <a:pt x="112" y="30"/>
                        </a:lnTo>
                        <a:lnTo>
                          <a:pt x="108" y="33"/>
                        </a:lnTo>
                        <a:lnTo>
                          <a:pt x="102" y="36"/>
                        </a:lnTo>
                        <a:lnTo>
                          <a:pt x="98" y="38"/>
                        </a:lnTo>
                        <a:lnTo>
                          <a:pt x="87" y="40"/>
                        </a:lnTo>
                        <a:lnTo>
                          <a:pt x="77" y="41"/>
                        </a:lnTo>
                        <a:lnTo>
                          <a:pt x="85" y="36"/>
                        </a:lnTo>
                        <a:lnTo>
                          <a:pt x="93" y="27"/>
                        </a:lnTo>
                        <a:lnTo>
                          <a:pt x="90" y="17"/>
                        </a:lnTo>
                        <a:lnTo>
                          <a:pt x="72" y="19"/>
                        </a:lnTo>
                        <a:lnTo>
                          <a:pt x="51" y="19"/>
                        </a:lnTo>
                        <a:lnTo>
                          <a:pt x="36" y="19"/>
                        </a:lnTo>
                        <a:lnTo>
                          <a:pt x="25" y="18"/>
                        </a:lnTo>
                        <a:lnTo>
                          <a:pt x="24" y="20"/>
                        </a:lnTo>
                        <a:lnTo>
                          <a:pt x="18" y="28"/>
                        </a:lnTo>
                        <a:lnTo>
                          <a:pt x="26" y="36"/>
                        </a:lnTo>
                        <a:lnTo>
                          <a:pt x="31" y="41"/>
                        </a:lnTo>
                        <a:lnTo>
                          <a:pt x="18" y="38"/>
                        </a:lnTo>
                        <a:lnTo>
                          <a:pt x="8" y="35"/>
                        </a:lnTo>
                      </a:path>
                    </a:pathLst>
                  </a:custGeom>
                  <a:solidFill>
                    <a:srgbClr val="7F3F00"/>
                  </a:solidFill>
                  <a:ln w="12700" cap="rnd">
                    <a:noFill/>
                    <a:round/>
                    <a:headEnd/>
                    <a:tailEnd/>
                  </a:ln>
                </p:spPr>
                <p:txBody>
                  <a:bodyPr/>
                  <a:lstStyle/>
                  <a:p>
                    <a:endParaRPr lang="en-US"/>
                  </a:p>
                </p:txBody>
              </p:sp>
              <p:grpSp>
                <p:nvGrpSpPr>
                  <p:cNvPr id="34578" name="Group 115"/>
                  <p:cNvGrpSpPr>
                    <a:grpSpLocks/>
                  </p:cNvGrpSpPr>
                  <p:nvPr/>
                </p:nvGrpSpPr>
                <p:grpSpPr bwMode="auto">
                  <a:xfrm>
                    <a:off x="2515" y="1792"/>
                    <a:ext cx="87" cy="3"/>
                    <a:chOff x="2515" y="1792"/>
                    <a:chExt cx="87" cy="3"/>
                  </a:xfrm>
                </p:grpSpPr>
                <p:sp>
                  <p:nvSpPr>
                    <p:cNvPr id="34579" name="Oval 113"/>
                    <p:cNvSpPr>
                      <a:spLocks noChangeArrowheads="1"/>
                    </p:cNvSpPr>
                    <p:nvPr/>
                  </p:nvSpPr>
                  <p:spPr bwMode="auto">
                    <a:xfrm>
                      <a:off x="2515" y="1792"/>
                      <a:ext cx="6" cy="3"/>
                    </a:xfrm>
                    <a:prstGeom prst="ellipse">
                      <a:avLst/>
                    </a:prstGeom>
                    <a:solidFill>
                      <a:srgbClr val="5F7FFF"/>
                    </a:solidFill>
                    <a:ln w="12700">
                      <a:noFill/>
                      <a:round/>
                      <a:headEnd/>
                      <a:tailEnd/>
                    </a:ln>
                  </p:spPr>
                  <p:txBody>
                    <a:bodyPr wrap="none" anchor="ctr"/>
                    <a:lstStyle/>
                    <a:p>
                      <a:pPr eaLnBrk="0" hangingPunct="0"/>
                      <a:endParaRPr lang="en-US"/>
                    </a:p>
                  </p:txBody>
                </p:sp>
                <p:sp>
                  <p:nvSpPr>
                    <p:cNvPr id="34580" name="Oval 114"/>
                    <p:cNvSpPr>
                      <a:spLocks noChangeArrowheads="1"/>
                    </p:cNvSpPr>
                    <p:nvPr/>
                  </p:nvSpPr>
                  <p:spPr bwMode="auto">
                    <a:xfrm>
                      <a:off x="2597" y="1792"/>
                      <a:ext cx="5" cy="3"/>
                    </a:xfrm>
                    <a:prstGeom prst="ellipse">
                      <a:avLst/>
                    </a:prstGeom>
                    <a:solidFill>
                      <a:srgbClr val="5F7FFF"/>
                    </a:solidFill>
                    <a:ln w="12700">
                      <a:noFill/>
                      <a:round/>
                      <a:headEnd/>
                      <a:tailEnd/>
                    </a:ln>
                  </p:spPr>
                  <p:txBody>
                    <a:bodyPr wrap="none" anchor="ctr"/>
                    <a:lstStyle/>
                    <a:p>
                      <a:pPr eaLnBrk="0" hangingPunct="0"/>
                      <a:endParaRPr lang="en-US"/>
                    </a:p>
                  </p:txBody>
                </p:sp>
              </p:grpSp>
            </p:grpSp>
          </p:grpSp>
        </p:grpSp>
        <p:grpSp>
          <p:nvGrpSpPr>
            <p:cNvPr id="34516" name="Group 141"/>
            <p:cNvGrpSpPr>
              <a:grpSpLocks/>
            </p:cNvGrpSpPr>
            <p:nvPr/>
          </p:nvGrpSpPr>
          <p:grpSpPr bwMode="auto">
            <a:xfrm>
              <a:off x="2777" y="1728"/>
              <a:ext cx="259" cy="445"/>
              <a:chOff x="2777" y="1728"/>
              <a:chExt cx="259" cy="445"/>
            </a:xfrm>
          </p:grpSpPr>
          <p:grpSp>
            <p:nvGrpSpPr>
              <p:cNvPr id="34547" name="Group 121"/>
              <p:cNvGrpSpPr>
                <a:grpSpLocks/>
              </p:cNvGrpSpPr>
              <p:nvPr/>
            </p:nvGrpSpPr>
            <p:grpSpPr bwMode="auto">
              <a:xfrm>
                <a:off x="2777" y="2130"/>
                <a:ext cx="254" cy="43"/>
                <a:chOff x="2777" y="2130"/>
                <a:chExt cx="254" cy="43"/>
              </a:xfrm>
            </p:grpSpPr>
            <p:sp>
              <p:nvSpPr>
                <p:cNvPr id="34567" name="Freeform 119"/>
                <p:cNvSpPr>
                  <a:spLocks/>
                </p:cNvSpPr>
                <p:nvPr/>
              </p:nvSpPr>
              <p:spPr bwMode="auto">
                <a:xfrm>
                  <a:off x="2777" y="2130"/>
                  <a:ext cx="102" cy="26"/>
                </a:xfrm>
                <a:custGeom>
                  <a:avLst/>
                  <a:gdLst>
                    <a:gd name="T0" fmla="*/ 51 w 102"/>
                    <a:gd name="T1" fmla="*/ 0 h 26"/>
                    <a:gd name="T2" fmla="*/ 35 w 102"/>
                    <a:gd name="T3" fmla="*/ 6 h 26"/>
                    <a:gd name="T4" fmla="*/ 21 w 102"/>
                    <a:gd name="T5" fmla="*/ 14 h 26"/>
                    <a:gd name="T6" fmla="*/ 2 w 102"/>
                    <a:gd name="T7" fmla="*/ 20 h 26"/>
                    <a:gd name="T8" fmla="*/ 0 w 102"/>
                    <a:gd name="T9" fmla="*/ 23 h 26"/>
                    <a:gd name="T10" fmla="*/ 18 w 102"/>
                    <a:gd name="T11" fmla="*/ 25 h 26"/>
                    <a:gd name="T12" fmla="*/ 37 w 102"/>
                    <a:gd name="T13" fmla="*/ 24 h 26"/>
                    <a:gd name="T14" fmla="*/ 60 w 102"/>
                    <a:gd name="T15" fmla="*/ 20 h 26"/>
                    <a:gd name="T16" fmla="*/ 77 w 102"/>
                    <a:gd name="T17" fmla="*/ 16 h 26"/>
                    <a:gd name="T18" fmla="*/ 95 w 102"/>
                    <a:gd name="T19" fmla="*/ 15 h 26"/>
                    <a:gd name="T20" fmla="*/ 101 w 102"/>
                    <a:gd name="T21" fmla="*/ 13 h 26"/>
                    <a:gd name="T22" fmla="*/ 99 w 102"/>
                    <a:gd name="T23" fmla="*/ 1 h 26"/>
                    <a:gd name="T24" fmla="*/ 51 w 102"/>
                    <a:gd name="T25" fmla="*/ 0 h 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
                    <a:gd name="T40" fmla="*/ 0 h 26"/>
                    <a:gd name="T41" fmla="*/ 102 w 102"/>
                    <a:gd name="T42" fmla="*/ 26 h 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 h="26">
                      <a:moveTo>
                        <a:pt x="51" y="0"/>
                      </a:moveTo>
                      <a:lnTo>
                        <a:pt x="35" y="6"/>
                      </a:lnTo>
                      <a:lnTo>
                        <a:pt x="21" y="14"/>
                      </a:lnTo>
                      <a:lnTo>
                        <a:pt x="2" y="20"/>
                      </a:lnTo>
                      <a:lnTo>
                        <a:pt x="0" y="23"/>
                      </a:lnTo>
                      <a:lnTo>
                        <a:pt x="18" y="25"/>
                      </a:lnTo>
                      <a:lnTo>
                        <a:pt x="37" y="24"/>
                      </a:lnTo>
                      <a:lnTo>
                        <a:pt x="60" y="20"/>
                      </a:lnTo>
                      <a:lnTo>
                        <a:pt x="77" y="16"/>
                      </a:lnTo>
                      <a:lnTo>
                        <a:pt x="95" y="15"/>
                      </a:lnTo>
                      <a:lnTo>
                        <a:pt x="101" y="13"/>
                      </a:lnTo>
                      <a:lnTo>
                        <a:pt x="99" y="1"/>
                      </a:lnTo>
                      <a:lnTo>
                        <a:pt x="51" y="0"/>
                      </a:lnTo>
                    </a:path>
                  </a:pathLst>
                </a:custGeom>
                <a:solidFill>
                  <a:srgbClr val="000000"/>
                </a:solidFill>
                <a:ln w="12700" cap="rnd">
                  <a:noFill/>
                  <a:round/>
                  <a:headEnd/>
                  <a:tailEnd/>
                </a:ln>
              </p:spPr>
              <p:txBody>
                <a:bodyPr/>
                <a:lstStyle/>
                <a:p>
                  <a:endParaRPr lang="en-US"/>
                </a:p>
              </p:txBody>
            </p:sp>
            <p:sp>
              <p:nvSpPr>
                <p:cNvPr id="34568" name="Freeform 120"/>
                <p:cNvSpPr>
                  <a:spLocks/>
                </p:cNvSpPr>
                <p:nvPr/>
              </p:nvSpPr>
              <p:spPr bwMode="auto">
                <a:xfrm>
                  <a:off x="2969" y="2144"/>
                  <a:ext cx="62" cy="29"/>
                </a:xfrm>
                <a:custGeom>
                  <a:avLst/>
                  <a:gdLst>
                    <a:gd name="T0" fmla="*/ 1 w 62"/>
                    <a:gd name="T1" fmla="*/ 1 h 29"/>
                    <a:gd name="T2" fmla="*/ 0 w 62"/>
                    <a:gd name="T3" fmla="*/ 8 h 29"/>
                    <a:gd name="T4" fmla="*/ 8 w 62"/>
                    <a:gd name="T5" fmla="*/ 12 h 29"/>
                    <a:gd name="T6" fmla="*/ 10 w 62"/>
                    <a:gd name="T7" fmla="*/ 18 h 29"/>
                    <a:gd name="T8" fmla="*/ 24 w 62"/>
                    <a:gd name="T9" fmla="*/ 24 h 29"/>
                    <a:gd name="T10" fmla="*/ 36 w 62"/>
                    <a:gd name="T11" fmla="*/ 27 h 29"/>
                    <a:gd name="T12" fmla="*/ 46 w 62"/>
                    <a:gd name="T13" fmla="*/ 28 h 29"/>
                    <a:gd name="T14" fmla="*/ 56 w 62"/>
                    <a:gd name="T15" fmla="*/ 28 h 29"/>
                    <a:gd name="T16" fmla="*/ 61 w 62"/>
                    <a:gd name="T17" fmla="*/ 23 h 29"/>
                    <a:gd name="T18" fmla="*/ 60 w 62"/>
                    <a:gd name="T19" fmla="*/ 17 h 29"/>
                    <a:gd name="T20" fmla="*/ 49 w 62"/>
                    <a:gd name="T21" fmla="*/ 10 h 29"/>
                    <a:gd name="T22" fmla="*/ 34 w 62"/>
                    <a:gd name="T23" fmla="*/ 2 h 29"/>
                    <a:gd name="T24" fmla="*/ 34 w 62"/>
                    <a:gd name="T25" fmla="*/ 0 h 29"/>
                    <a:gd name="T26" fmla="*/ 1 w 62"/>
                    <a:gd name="T27" fmla="*/ 1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2"/>
                    <a:gd name="T43" fmla="*/ 0 h 29"/>
                    <a:gd name="T44" fmla="*/ 62 w 62"/>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2" h="29">
                      <a:moveTo>
                        <a:pt x="1" y="1"/>
                      </a:moveTo>
                      <a:lnTo>
                        <a:pt x="0" y="8"/>
                      </a:lnTo>
                      <a:lnTo>
                        <a:pt x="8" y="12"/>
                      </a:lnTo>
                      <a:lnTo>
                        <a:pt x="10" y="18"/>
                      </a:lnTo>
                      <a:lnTo>
                        <a:pt x="24" y="24"/>
                      </a:lnTo>
                      <a:lnTo>
                        <a:pt x="36" y="27"/>
                      </a:lnTo>
                      <a:lnTo>
                        <a:pt x="46" y="28"/>
                      </a:lnTo>
                      <a:lnTo>
                        <a:pt x="56" y="28"/>
                      </a:lnTo>
                      <a:lnTo>
                        <a:pt x="61" y="23"/>
                      </a:lnTo>
                      <a:lnTo>
                        <a:pt x="60" y="17"/>
                      </a:lnTo>
                      <a:lnTo>
                        <a:pt x="49" y="10"/>
                      </a:lnTo>
                      <a:lnTo>
                        <a:pt x="34" y="2"/>
                      </a:lnTo>
                      <a:lnTo>
                        <a:pt x="34" y="0"/>
                      </a:lnTo>
                      <a:lnTo>
                        <a:pt x="1" y="1"/>
                      </a:lnTo>
                    </a:path>
                  </a:pathLst>
                </a:custGeom>
                <a:solidFill>
                  <a:srgbClr val="000000"/>
                </a:solidFill>
                <a:ln w="12700" cap="rnd">
                  <a:noFill/>
                  <a:round/>
                  <a:headEnd/>
                  <a:tailEnd/>
                </a:ln>
              </p:spPr>
              <p:txBody>
                <a:bodyPr/>
                <a:lstStyle/>
                <a:p>
                  <a:endParaRPr lang="en-US"/>
                </a:p>
              </p:txBody>
            </p:sp>
          </p:grpSp>
          <p:grpSp>
            <p:nvGrpSpPr>
              <p:cNvPr id="34548" name="Group 133"/>
              <p:cNvGrpSpPr>
                <a:grpSpLocks/>
              </p:cNvGrpSpPr>
              <p:nvPr/>
            </p:nvGrpSpPr>
            <p:grpSpPr bwMode="auto">
              <a:xfrm>
                <a:off x="2804" y="1783"/>
                <a:ext cx="232" cy="358"/>
                <a:chOff x="2804" y="1783"/>
                <a:chExt cx="232" cy="358"/>
              </a:xfrm>
            </p:grpSpPr>
            <p:sp>
              <p:nvSpPr>
                <p:cNvPr id="34556" name="Freeform 122"/>
                <p:cNvSpPr>
                  <a:spLocks/>
                </p:cNvSpPr>
                <p:nvPr/>
              </p:nvSpPr>
              <p:spPr bwMode="auto">
                <a:xfrm>
                  <a:off x="2810" y="1972"/>
                  <a:ext cx="25" cy="31"/>
                </a:xfrm>
                <a:custGeom>
                  <a:avLst/>
                  <a:gdLst>
                    <a:gd name="T0" fmla="*/ 1 w 25"/>
                    <a:gd name="T1" fmla="*/ 0 h 31"/>
                    <a:gd name="T2" fmla="*/ 0 w 25"/>
                    <a:gd name="T3" fmla="*/ 17 h 31"/>
                    <a:gd name="T4" fmla="*/ 12 w 25"/>
                    <a:gd name="T5" fmla="*/ 27 h 31"/>
                    <a:gd name="T6" fmla="*/ 19 w 25"/>
                    <a:gd name="T7" fmla="*/ 30 h 31"/>
                    <a:gd name="T8" fmla="*/ 18 w 25"/>
                    <a:gd name="T9" fmla="*/ 16 h 31"/>
                    <a:gd name="T10" fmla="*/ 20 w 25"/>
                    <a:gd name="T11" fmla="*/ 17 h 31"/>
                    <a:gd name="T12" fmla="*/ 23 w 25"/>
                    <a:gd name="T13" fmla="*/ 22 h 31"/>
                    <a:gd name="T14" fmla="*/ 24 w 25"/>
                    <a:gd name="T15" fmla="*/ 17 h 31"/>
                    <a:gd name="T16" fmla="*/ 21 w 25"/>
                    <a:gd name="T17" fmla="*/ 8 h 31"/>
                    <a:gd name="T18" fmla="*/ 13 w 25"/>
                    <a:gd name="T19" fmla="*/ 0 h 31"/>
                    <a:gd name="T20" fmla="*/ 1 w 25"/>
                    <a:gd name="T21" fmla="*/ 0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31"/>
                    <a:gd name="T35" fmla="*/ 25 w 25"/>
                    <a:gd name="T36" fmla="*/ 31 h 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31">
                      <a:moveTo>
                        <a:pt x="1" y="0"/>
                      </a:moveTo>
                      <a:lnTo>
                        <a:pt x="0" y="17"/>
                      </a:lnTo>
                      <a:lnTo>
                        <a:pt x="12" y="27"/>
                      </a:lnTo>
                      <a:lnTo>
                        <a:pt x="19" y="30"/>
                      </a:lnTo>
                      <a:lnTo>
                        <a:pt x="18" y="16"/>
                      </a:lnTo>
                      <a:lnTo>
                        <a:pt x="20" y="17"/>
                      </a:lnTo>
                      <a:lnTo>
                        <a:pt x="23" y="22"/>
                      </a:lnTo>
                      <a:lnTo>
                        <a:pt x="24" y="17"/>
                      </a:lnTo>
                      <a:lnTo>
                        <a:pt x="21" y="8"/>
                      </a:lnTo>
                      <a:lnTo>
                        <a:pt x="13" y="0"/>
                      </a:lnTo>
                      <a:lnTo>
                        <a:pt x="1" y="0"/>
                      </a:lnTo>
                    </a:path>
                  </a:pathLst>
                </a:custGeom>
                <a:solidFill>
                  <a:srgbClr val="FF7F3F"/>
                </a:solidFill>
                <a:ln w="12700" cap="rnd">
                  <a:noFill/>
                  <a:round/>
                  <a:headEnd/>
                  <a:tailEnd/>
                </a:ln>
              </p:spPr>
              <p:txBody>
                <a:bodyPr/>
                <a:lstStyle/>
                <a:p>
                  <a:endParaRPr lang="en-US"/>
                </a:p>
              </p:txBody>
            </p:sp>
            <p:sp>
              <p:nvSpPr>
                <p:cNvPr id="34557" name="Freeform 123"/>
                <p:cNvSpPr>
                  <a:spLocks/>
                </p:cNvSpPr>
                <p:nvPr/>
              </p:nvSpPr>
              <p:spPr bwMode="auto">
                <a:xfrm>
                  <a:off x="2825" y="1898"/>
                  <a:ext cx="182" cy="243"/>
                </a:xfrm>
                <a:custGeom>
                  <a:avLst/>
                  <a:gdLst>
                    <a:gd name="T0" fmla="*/ 2 w 182"/>
                    <a:gd name="T1" fmla="*/ 0 h 243"/>
                    <a:gd name="T2" fmla="*/ 0 w 182"/>
                    <a:gd name="T3" fmla="*/ 131 h 243"/>
                    <a:gd name="T4" fmla="*/ 2 w 182"/>
                    <a:gd name="T5" fmla="*/ 229 h 243"/>
                    <a:gd name="T6" fmla="*/ 56 w 182"/>
                    <a:gd name="T7" fmla="*/ 233 h 243"/>
                    <a:gd name="T8" fmla="*/ 64 w 182"/>
                    <a:gd name="T9" fmla="*/ 154 h 243"/>
                    <a:gd name="T10" fmla="*/ 58 w 182"/>
                    <a:gd name="T11" fmla="*/ 146 h 243"/>
                    <a:gd name="T12" fmla="*/ 64 w 182"/>
                    <a:gd name="T13" fmla="*/ 142 h 243"/>
                    <a:gd name="T14" fmla="*/ 64 w 182"/>
                    <a:gd name="T15" fmla="*/ 93 h 243"/>
                    <a:gd name="T16" fmla="*/ 77 w 182"/>
                    <a:gd name="T17" fmla="*/ 108 h 243"/>
                    <a:gd name="T18" fmla="*/ 108 w 182"/>
                    <a:gd name="T19" fmla="*/ 174 h 243"/>
                    <a:gd name="T20" fmla="*/ 135 w 182"/>
                    <a:gd name="T21" fmla="*/ 242 h 243"/>
                    <a:gd name="T22" fmla="*/ 181 w 182"/>
                    <a:gd name="T23" fmla="*/ 242 h 243"/>
                    <a:gd name="T24" fmla="*/ 160 w 182"/>
                    <a:gd name="T25" fmla="*/ 151 h 243"/>
                    <a:gd name="T26" fmla="*/ 152 w 182"/>
                    <a:gd name="T27" fmla="*/ 74 h 243"/>
                    <a:gd name="T28" fmla="*/ 156 w 182"/>
                    <a:gd name="T29" fmla="*/ 2 h 243"/>
                    <a:gd name="T30" fmla="*/ 2 w 182"/>
                    <a:gd name="T31" fmla="*/ 0 h 2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2"/>
                    <a:gd name="T49" fmla="*/ 0 h 243"/>
                    <a:gd name="T50" fmla="*/ 182 w 182"/>
                    <a:gd name="T51" fmla="*/ 243 h 24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2" h="243">
                      <a:moveTo>
                        <a:pt x="2" y="0"/>
                      </a:moveTo>
                      <a:lnTo>
                        <a:pt x="0" y="131"/>
                      </a:lnTo>
                      <a:lnTo>
                        <a:pt x="2" y="229"/>
                      </a:lnTo>
                      <a:lnTo>
                        <a:pt x="56" y="233"/>
                      </a:lnTo>
                      <a:lnTo>
                        <a:pt x="64" y="154"/>
                      </a:lnTo>
                      <a:lnTo>
                        <a:pt x="58" y="146"/>
                      </a:lnTo>
                      <a:lnTo>
                        <a:pt x="64" y="142"/>
                      </a:lnTo>
                      <a:lnTo>
                        <a:pt x="64" y="93"/>
                      </a:lnTo>
                      <a:lnTo>
                        <a:pt x="77" y="108"/>
                      </a:lnTo>
                      <a:lnTo>
                        <a:pt x="108" y="174"/>
                      </a:lnTo>
                      <a:lnTo>
                        <a:pt x="135" y="242"/>
                      </a:lnTo>
                      <a:lnTo>
                        <a:pt x="181" y="242"/>
                      </a:lnTo>
                      <a:lnTo>
                        <a:pt x="160" y="151"/>
                      </a:lnTo>
                      <a:lnTo>
                        <a:pt x="152" y="74"/>
                      </a:lnTo>
                      <a:lnTo>
                        <a:pt x="156" y="2"/>
                      </a:lnTo>
                      <a:lnTo>
                        <a:pt x="2" y="0"/>
                      </a:lnTo>
                    </a:path>
                  </a:pathLst>
                </a:custGeom>
                <a:solidFill>
                  <a:srgbClr val="00007F"/>
                </a:solidFill>
                <a:ln w="12700" cap="rnd">
                  <a:noFill/>
                  <a:round/>
                  <a:headEnd/>
                  <a:tailEnd/>
                </a:ln>
              </p:spPr>
              <p:txBody>
                <a:bodyPr/>
                <a:lstStyle/>
                <a:p>
                  <a:endParaRPr lang="en-US"/>
                </a:p>
              </p:txBody>
            </p:sp>
            <p:sp>
              <p:nvSpPr>
                <p:cNvPr id="34558" name="Freeform 124"/>
                <p:cNvSpPr>
                  <a:spLocks/>
                </p:cNvSpPr>
                <p:nvPr/>
              </p:nvSpPr>
              <p:spPr bwMode="auto">
                <a:xfrm>
                  <a:off x="2804" y="1783"/>
                  <a:ext cx="232" cy="190"/>
                </a:xfrm>
                <a:custGeom>
                  <a:avLst/>
                  <a:gdLst>
                    <a:gd name="T0" fmla="*/ 76 w 232"/>
                    <a:gd name="T1" fmla="*/ 2 h 190"/>
                    <a:gd name="T2" fmla="*/ 6 w 232"/>
                    <a:gd name="T3" fmla="*/ 25 h 190"/>
                    <a:gd name="T4" fmla="*/ 1 w 232"/>
                    <a:gd name="T5" fmla="*/ 86 h 190"/>
                    <a:gd name="T6" fmla="*/ 0 w 232"/>
                    <a:gd name="T7" fmla="*/ 117 h 190"/>
                    <a:gd name="T8" fmla="*/ 4 w 232"/>
                    <a:gd name="T9" fmla="*/ 189 h 190"/>
                    <a:gd name="T10" fmla="*/ 20 w 232"/>
                    <a:gd name="T11" fmla="*/ 189 h 190"/>
                    <a:gd name="T12" fmla="*/ 28 w 232"/>
                    <a:gd name="T13" fmla="*/ 115 h 190"/>
                    <a:gd name="T14" fmla="*/ 176 w 232"/>
                    <a:gd name="T15" fmla="*/ 115 h 190"/>
                    <a:gd name="T16" fmla="*/ 180 w 232"/>
                    <a:gd name="T17" fmla="*/ 96 h 190"/>
                    <a:gd name="T18" fmla="*/ 185 w 232"/>
                    <a:gd name="T19" fmla="*/ 109 h 190"/>
                    <a:gd name="T20" fmla="*/ 174 w 232"/>
                    <a:gd name="T21" fmla="*/ 138 h 190"/>
                    <a:gd name="T22" fmla="*/ 165 w 232"/>
                    <a:gd name="T23" fmla="*/ 179 h 190"/>
                    <a:gd name="T24" fmla="*/ 190 w 232"/>
                    <a:gd name="T25" fmla="*/ 182 h 190"/>
                    <a:gd name="T26" fmla="*/ 231 w 232"/>
                    <a:gd name="T27" fmla="*/ 108 h 190"/>
                    <a:gd name="T28" fmla="*/ 205 w 232"/>
                    <a:gd name="T29" fmla="*/ 21 h 190"/>
                    <a:gd name="T30" fmla="*/ 126 w 232"/>
                    <a:gd name="T31" fmla="*/ 0 h 190"/>
                    <a:gd name="T32" fmla="*/ 91 w 232"/>
                    <a:gd name="T33" fmla="*/ 10 h 190"/>
                    <a:gd name="T34" fmla="*/ 76 w 232"/>
                    <a:gd name="T35" fmla="*/ 2 h 1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32"/>
                    <a:gd name="T55" fmla="*/ 0 h 190"/>
                    <a:gd name="T56" fmla="*/ 232 w 232"/>
                    <a:gd name="T57" fmla="*/ 190 h 19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32" h="190">
                      <a:moveTo>
                        <a:pt x="76" y="2"/>
                      </a:moveTo>
                      <a:lnTo>
                        <a:pt x="6" y="25"/>
                      </a:lnTo>
                      <a:lnTo>
                        <a:pt x="1" y="86"/>
                      </a:lnTo>
                      <a:lnTo>
                        <a:pt x="0" y="117"/>
                      </a:lnTo>
                      <a:lnTo>
                        <a:pt x="4" y="189"/>
                      </a:lnTo>
                      <a:lnTo>
                        <a:pt x="20" y="189"/>
                      </a:lnTo>
                      <a:lnTo>
                        <a:pt x="28" y="115"/>
                      </a:lnTo>
                      <a:lnTo>
                        <a:pt x="176" y="115"/>
                      </a:lnTo>
                      <a:lnTo>
                        <a:pt x="180" y="96"/>
                      </a:lnTo>
                      <a:lnTo>
                        <a:pt x="185" y="109"/>
                      </a:lnTo>
                      <a:lnTo>
                        <a:pt x="174" y="138"/>
                      </a:lnTo>
                      <a:lnTo>
                        <a:pt x="165" y="179"/>
                      </a:lnTo>
                      <a:lnTo>
                        <a:pt x="190" y="182"/>
                      </a:lnTo>
                      <a:lnTo>
                        <a:pt x="231" y="108"/>
                      </a:lnTo>
                      <a:lnTo>
                        <a:pt x="205" y="21"/>
                      </a:lnTo>
                      <a:lnTo>
                        <a:pt x="126" y="0"/>
                      </a:lnTo>
                      <a:lnTo>
                        <a:pt x="91" y="10"/>
                      </a:lnTo>
                      <a:lnTo>
                        <a:pt x="76" y="2"/>
                      </a:lnTo>
                    </a:path>
                  </a:pathLst>
                </a:custGeom>
                <a:solidFill>
                  <a:srgbClr val="3F7FFF"/>
                </a:solidFill>
                <a:ln w="12700" cap="rnd">
                  <a:noFill/>
                  <a:round/>
                  <a:headEnd/>
                  <a:tailEnd/>
                </a:ln>
              </p:spPr>
              <p:txBody>
                <a:bodyPr/>
                <a:lstStyle/>
                <a:p>
                  <a:endParaRPr lang="en-US"/>
                </a:p>
              </p:txBody>
            </p:sp>
            <p:sp>
              <p:nvSpPr>
                <p:cNvPr id="34559" name="Freeform 125"/>
                <p:cNvSpPr>
                  <a:spLocks/>
                </p:cNvSpPr>
                <p:nvPr/>
              </p:nvSpPr>
              <p:spPr bwMode="auto">
                <a:xfrm>
                  <a:off x="2965" y="1963"/>
                  <a:ext cx="32" cy="28"/>
                </a:xfrm>
                <a:custGeom>
                  <a:avLst/>
                  <a:gdLst>
                    <a:gd name="T0" fmla="*/ 9 w 32"/>
                    <a:gd name="T1" fmla="*/ 0 h 28"/>
                    <a:gd name="T2" fmla="*/ 0 w 32"/>
                    <a:gd name="T3" fmla="*/ 14 h 28"/>
                    <a:gd name="T4" fmla="*/ 16 w 32"/>
                    <a:gd name="T5" fmla="*/ 27 h 28"/>
                    <a:gd name="T6" fmla="*/ 22 w 32"/>
                    <a:gd name="T7" fmla="*/ 26 h 28"/>
                    <a:gd name="T8" fmla="*/ 31 w 32"/>
                    <a:gd name="T9" fmla="*/ 24 h 28"/>
                    <a:gd name="T10" fmla="*/ 27 w 32"/>
                    <a:gd name="T11" fmla="*/ 20 h 28"/>
                    <a:gd name="T12" fmla="*/ 26 w 32"/>
                    <a:gd name="T13" fmla="*/ 15 h 28"/>
                    <a:gd name="T14" fmla="*/ 31 w 32"/>
                    <a:gd name="T15" fmla="*/ 10 h 28"/>
                    <a:gd name="T16" fmla="*/ 27 w 32"/>
                    <a:gd name="T17" fmla="*/ 1 h 28"/>
                    <a:gd name="T18" fmla="*/ 9 w 32"/>
                    <a:gd name="T19" fmla="*/ 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28"/>
                    <a:gd name="T32" fmla="*/ 32 w 32"/>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28">
                      <a:moveTo>
                        <a:pt x="9" y="0"/>
                      </a:moveTo>
                      <a:lnTo>
                        <a:pt x="0" y="14"/>
                      </a:lnTo>
                      <a:lnTo>
                        <a:pt x="16" y="27"/>
                      </a:lnTo>
                      <a:lnTo>
                        <a:pt x="22" y="26"/>
                      </a:lnTo>
                      <a:lnTo>
                        <a:pt x="31" y="24"/>
                      </a:lnTo>
                      <a:lnTo>
                        <a:pt x="27" y="20"/>
                      </a:lnTo>
                      <a:lnTo>
                        <a:pt x="26" y="15"/>
                      </a:lnTo>
                      <a:lnTo>
                        <a:pt x="31" y="10"/>
                      </a:lnTo>
                      <a:lnTo>
                        <a:pt x="27" y="1"/>
                      </a:lnTo>
                      <a:lnTo>
                        <a:pt x="9" y="0"/>
                      </a:lnTo>
                    </a:path>
                  </a:pathLst>
                </a:custGeom>
                <a:solidFill>
                  <a:srgbClr val="FF7F3F"/>
                </a:solidFill>
                <a:ln w="12700" cap="rnd">
                  <a:noFill/>
                  <a:round/>
                  <a:headEnd/>
                  <a:tailEnd/>
                </a:ln>
              </p:spPr>
              <p:txBody>
                <a:bodyPr/>
                <a:lstStyle/>
                <a:p>
                  <a:endParaRPr lang="en-US"/>
                </a:p>
              </p:txBody>
            </p:sp>
            <p:grpSp>
              <p:nvGrpSpPr>
                <p:cNvPr id="34560" name="Group 132"/>
                <p:cNvGrpSpPr>
                  <a:grpSpLocks/>
                </p:cNvGrpSpPr>
                <p:nvPr/>
              </p:nvGrpSpPr>
              <p:grpSpPr bwMode="auto">
                <a:xfrm>
                  <a:off x="2846" y="1789"/>
                  <a:ext cx="126" cy="116"/>
                  <a:chOff x="2846" y="1789"/>
                  <a:chExt cx="126" cy="116"/>
                </a:xfrm>
              </p:grpSpPr>
              <p:grpSp>
                <p:nvGrpSpPr>
                  <p:cNvPr id="34561" name="Group 130"/>
                  <p:cNvGrpSpPr>
                    <a:grpSpLocks/>
                  </p:cNvGrpSpPr>
                  <p:nvPr/>
                </p:nvGrpSpPr>
                <p:grpSpPr bwMode="auto">
                  <a:xfrm>
                    <a:off x="2846" y="1789"/>
                    <a:ext cx="126" cy="116"/>
                    <a:chOff x="2846" y="1789"/>
                    <a:chExt cx="126" cy="116"/>
                  </a:xfrm>
                </p:grpSpPr>
                <p:grpSp>
                  <p:nvGrpSpPr>
                    <p:cNvPr id="34563" name="Group 128"/>
                    <p:cNvGrpSpPr>
                      <a:grpSpLocks/>
                    </p:cNvGrpSpPr>
                    <p:nvPr/>
                  </p:nvGrpSpPr>
                  <p:grpSpPr bwMode="auto">
                    <a:xfrm>
                      <a:off x="2846" y="1898"/>
                      <a:ext cx="126" cy="7"/>
                      <a:chOff x="2846" y="1898"/>
                      <a:chExt cx="126" cy="7"/>
                    </a:xfrm>
                  </p:grpSpPr>
                  <p:sp>
                    <p:nvSpPr>
                      <p:cNvPr id="34565" name="Line 126"/>
                      <p:cNvSpPr>
                        <a:spLocks noChangeShapeType="1"/>
                      </p:cNvSpPr>
                      <p:nvPr/>
                    </p:nvSpPr>
                    <p:spPr bwMode="auto">
                      <a:xfrm>
                        <a:off x="2846" y="1905"/>
                        <a:ext cx="126" cy="0"/>
                      </a:xfrm>
                      <a:prstGeom prst="line">
                        <a:avLst/>
                      </a:prstGeom>
                      <a:noFill/>
                      <a:ln w="12700">
                        <a:solidFill>
                          <a:srgbClr val="000000"/>
                        </a:solidFill>
                        <a:round/>
                        <a:headEnd/>
                        <a:tailEnd/>
                      </a:ln>
                    </p:spPr>
                    <p:txBody>
                      <a:bodyPr wrap="none" anchor="ctr"/>
                      <a:lstStyle/>
                      <a:p>
                        <a:endParaRPr lang="en-US"/>
                      </a:p>
                    </p:txBody>
                  </p:sp>
                  <p:sp>
                    <p:nvSpPr>
                      <p:cNvPr id="34566" name="Line 127"/>
                      <p:cNvSpPr>
                        <a:spLocks noChangeShapeType="1"/>
                      </p:cNvSpPr>
                      <p:nvPr/>
                    </p:nvSpPr>
                    <p:spPr bwMode="auto">
                      <a:xfrm>
                        <a:off x="2846" y="1898"/>
                        <a:ext cx="126" cy="0"/>
                      </a:xfrm>
                      <a:prstGeom prst="line">
                        <a:avLst/>
                      </a:prstGeom>
                      <a:noFill/>
                      <a:ln w="12700">
                        <a:solidFill>
                          <a:srgbClr val="000000"/>
                        </a:solidFill>
                        <a:round/>
                        <a:headEnd/>
                        <a:tailEnd/>
                      </a:ln>
                    </p:spPr>
                    <p:txBody>
                      <a:bodyPr wrap="none" anchor="ctr"/>
                      <a:lstStyle/>
                      <a:p>
                        <a:endParaRPr lang="en-US"/>
                      </a:p>
                    </p:txBody>
                  </p:sp>
                </p:grpSp>
                <p:sp>
                  <p:nvSpPr>
                    <p:cNvPr id="34564" name="Freeform 129"/>
                    <p:cNvSpPr>
                      <a:spLocks/>
                    </p:cNvSpPr>
                    <p:nvPr/>
                  </p:nvSpPr>
                  <p:spPr bwMode="auto">
                    <a:xfrm>
                      <a:off x="2873" y="1789"/>
                      <a:ext cx="72" cy="17"/>
                    </a:xfrm>
                    <a:custGeom>
                      <a:avLst/>
                      <a:gdLst>
                        <a:gd name="T0" fmla="*/ 0 w 72"/>
                        <a:gd name="T1" fmla="*/ 2 h 17"/>
                        <a:gd name="T2" fmla="*/ 3 w 72"/>
                        <a:gd name="T3" fmla="*/ 16 h 17"/>
                        <a:gd name="T4" fmla="*/ 23 w 72"/>
                        <a:gd name="T5" fmla="*/ 6 h 17"/>
                        <a:gd name="T6" fmla="*/ 37 w 72"/>
                        <a:gd name="T7" fmla="*/ 16 h 17"/>
                        <a:gd name="T8" fmla="*/ 71 w 72"/>
                        <a:gd name="T9" fmla="*/ 0 h 17"/>
                        <a:gd name="T10" fmla="*/ 0 60000 65536"/>
                        <a:gd name="T11" fmla="*/ 0 60000 65536"/>
                        <a:gd name="T12" fmla="*/ 0 60000 65536"/>
                        <a:gd name="T13" fmla="*/ 0 60000 65536"/>
                        <a:gd name="T14" fmla="*/ 0 60000 65536"/>
                        <a:gd name="T15" fmla="*/ 0 w 72"/>
                        <a:gd name="T16" fmla="*/ 0 h 17"/>
                        <a:gd name="T17" fmla="*/ 72 w 72"/>
                        <a:gd name="T18" fmla="*/ 17 h 17"/>
                      </a:gdLst>
                      <a:ahLst/>
                      <a:cxnLst>
                        <a:cxn ang="T10">
                          <a:pos x="T0" y="T1"/>
                        </a:cxn>
                        <a:cxn ang="T11">
                          <a:pos x="T2" y="T3"/>
                        </a:cxn>
                        <a:cxn ang="T12">
                          <a:pos x="T4" y="T5"/>
                        </a:cxn>
                        <a:cxn ang="T13">
                          <a:pos x="T6" y="T7"/>
                        </a:cxn>
                        <a:cxn ang="T14">
                          <a:pos x="T8" y="T9"/>
                        </a:cxn>
                      </a:cxnLst>
                      <a:rect l="T15" t="T16" r="T17" b="T18"/>
                      <a:pathLst>
                        <a:path w="72" h="17">
                          <a:moveTo>
                            <a:pt x="0" y="2"/>
                          </a:moveTo>
                          <a:lnTo>
                            <a:pt x="3" y="16"/>
                          </a:lnTo>
                          <a:lnTo>
                            <a:pt x="23" y="6"/>
                          </a:lnTo>
                          <a:lnTo>
                            <a:pt x="37" y="16"/>
                          </a:lnTo>
                          <a:lnTo>
                            <a:pt x="71" y="0"/>
                          </a:lnTo>
                        </a:path>
                      </a:pathLst>
                    </a:custGeom>
                    <a:noFill/>
                    <a:ln w="12700" cap="rnd">
                      <a:solidFill>
                        <a:srgbClr val="000000"/>
                      </a:solidFill>
                      <a:round/>
                      <a:headEnd/>
                      <a:tailEnd/>
                    </a:ln>
                  </p:spPr>
                  <p:txBody>
                    <a:bodyPr/>
                    <a:lstStyle/>
                    <a:p>
                      <a:endParaRPr lang="en-US"/>
                    </a:p>
                  </p:txBody>
                </p:sp>
              </p:grpSp>
              <p:sp>
                <p:nvSpPr>
                  <p:cNvPr id="34562" name="Line 131"/>
                  <p:cNvSpPr>
                    <a:spLocks noChangeShapeType="1"/>
                  </p:cNvSpPr>
                  <p:nvPr/>
                </p:nvSpPr>
                <p:spPr bwMode="auto">
                  <a:xfrm>
                    <a:off x="2897" y="1812"/>
                    <a:ext cx="0" cy="80"/>
                  </a:xfrm>
                  <a:prstGeom prst="line">
                    <a:avLst/>
                  </a:prstGeom>
                  <a:noFill/>
                  <a:ln w="12700">
                    <a:solidFill>
                      <a:srgbClr val="000000"/>
                    </a:solidFill>
                    <a:round/>
                    <a:headEnd/>
                    <a:tailEnd/>
                  </a:ln>
                </p:spPr>
                <p:txBody>
                  <a:bodyPr wrap="none" anchor="ctr"/>
                  <a:lstStyle/>
                  <a:p>
                    <a:endParaRPr lang="en-US"/>
                  </a:p>
                </p:txBody>
              </p:sp>
            </p:grpSp>
          </p:grpSp>
          <p:grpSp>
            <p:nvGrpSpPr>
              <p:cNvPr id="34549" name="Group 140"/>
              <p:cNvGrpSpPr>
                <a:grpSpLocks/>
              </p:cNvGrpSpPr>
              <p:nvPr/>
            </p:nvGrpSpPr>
            <p:grpSpPr bwMode="auto">
              <a:xfrm>
                <a:off x="2853" y="1728"/>
                <a:ext cx="93" cy="65"/>
                <a:chOff x="2853" y="1728"/>
                <a:chExt cx="93" cy="65"/>
              </a:xfrm>
            </p:grpSpPr>
            <p:grpSp>
              <p:nvGrpSpPr>
                <p:cNvPr id="34550" name="Group 138"/>
                <p:cNvGrpSpPr>
                  <a:grpSpLocks/>
                </p:cNvGrpSpPr>
                <p:nvPr/>
              </p:nvGrpSpPr>
              <p:grpSpPr bwMode="auto">
                <a:xfrm>
                  <a:off x="2855" y="1731"/>
                  <a:ext cx="87" cy="62"/>
                  <a:chOff x="2855" y="1731"/>
                  <a:chExt cx="87" cy="62"/>
                </a:xfrm>
              </p:grpSpPr>
              <p:sp>
                <p:nvSpPr>
                  <p:cNvPr id="34552" name="Freeform 134"/>
                  <p:cNvSpPr>
                    <a:spLocks/>
                  </p:cNvSpPr>
                  <p:nvPr/>
                </p:nvSpPr>
                <p:spPr bwMode="auto">
                  <a:xfrm>
                    <a:off x="2855" y="1731"/>
                    <a:ext cx="87" cy="62"/>
                  </a:xfrm>
                  <a:custGeom>
                    <a:avLst/>
                    <a:gdLst>
                      <a:gd name="T0" fmla="*/ 3 w 87"/>
                      <a:gd name="T1" fmla="*/ 11 h 62"/>
                      <a:gd name="T2" fmla="*/ 1 w 87"/>
                      <a:gd name="T3" fmla="*/ 17 h 62"/>
                      <a:gd name="T4" fmla="*/ 1 w 87"/>
                      <a:gd name="T5" fmla="*/ 19 h 62"/>
                      <a:gd name="T6" fmla="*/ 3 w 87"/>
                      <a:gd name="T7" fmla="*/ 22 h 62"/>
                      <a:gd name="T8" fmla="*/ 0 w 87"/>
                      <a:gd name="T9" fmla="*/ 26 h 62"/>
                      <a:gd name="T10" fmla="*/ 2 w 87"/>
                      <a:gd name="T11" fmla="*/ 33 h 62"/>
                      <a:gd name="T12" fmla="*/ 4 w 87"/>
                      <a:gd name="T13" fmla="*/ 37 h 62"/>
                      <a:gd name="T14" fmla="*/ 6 w 87"/>
                      <a:gd name="T15" fmla="*/ 40 h 62"/>
                      <a:gd name="T16" fmla="*/ 9 w 87"/>
                      <a:gd name="T17" fmla="*/ 44 h 62"/>
                      <a:gd name="T18" fmla="*/ 12 w 87"/>
                      <a:gd name="T19" fmla="*/ 48 h 62"/>
                      <a:gd name="T20" fmla="*/ 19 w 87"/>
                      <a:gd name="T21" fmla="*/ 48 h 62"/>
                      <a:gd name="T22" fmla="*/ 25 w 87"/>
                      <a:gd name="T23" fmla="*/ 49 h 62"/>
                      <a:gd name="T24" fmla="*/ 25 w 87"/>
                      <a:gd name="T25" fmla="*/ 52 h 62"/>
                      <a:gd name="T26" fmla="*/ 24 w 87"/>
                      <a:gd name="T27" fmla="*/ 54 h 62"/>
                      <a:gd name="T28" fmla="*/ 38 w 87"/>
                      <a:gd name="T29" fmla="*/ 61 h 62"/>
                      <a:gd name="T30" fmla="*/ 73 w 87"/>
                      <a:gd name="T31" fmla="*/ 52 h 62"/>
                      <a:gd name="T32" fmla="*/ 75 w 87"/>
                      <a:gd name="T33" fmla="*/ 35 h 62"/>
                      <a:gd name="T34" fmla="*/ 79 w 87"/>
                      <a:gd name="T35" fmla="*/ 30 h 62"/>
                      <a:gd name="T36" fmla="*/ 82 w 87"/>
                      <a:gd name="T37" fmla="*/ 27 h 62"/>
                      <a:gd name="T38" fmla="*/ 85 w 87"/>
                      <a:gd name="T39" fmla="*/ 22 h 62"/>
                      <a:gd name="T40" fmla="*/ 86 w 87"/>
                      <a:gd name="T41" fmla="*/ 18 h 62"/>
                      <a:gd name="T42" fmla="*/ 85 w 87"/>
                      <a:gd name="T43" fmla="*/ 14 h 62"/>
                      <a:gd name="T44" fmla="*/ 84 w 87"/>
                      <a:gd name="T45" fmla="*/ 10 h 62"/>
                      <a:gd name="T46" fmla="*/ 82 w 87"/>
                      <a:gd name="T47" fmla="*/ 7 h 62"/>
                      <a:gd name="T48" fmla="*/ 79 w 87"/>
                      <a:gd name="T49" fmla="*/ 5 h 62"/>
                      <a:gd name="T50" fmla="*/ 73 w 87"/>
                      <a:gd name="T51" fmla="*/ 3 h 62"/>
                      <a:gd name="T52" fmla="*/ 67 w 87"/>
                      <a:gd name="T53" fmla="*/ 2 h 62"/>
                      <a:gd name="T54" fmla="*/ 60 w 87"/>
                      <a:gd name="T55" fmla="*/ 1 h 62"/>
                      <a:gd name="T56" fmla="*/ 52 w 87"/>
                      <a:gd name="T57" fmla="*/ 0 h 62"/>
                      <a:gd name="T58" fmla="*/ 42 w 87"/>
                      <a:gd name="T59" fmla="*/ 0 h 62"/>
                      <a:gd name="T60" fmla="*/ 32 w 87"/>
                      <a:gd name="T61" fmla="*/ 0 h 62"/>
                      <a:gd name="T62" fmla="*/ 22 w 87"/>
                      <a:gd name="T63" fmla="*/ 1 h 62"/>
                      <a:gd name="T64" fmla="*/ 16 w 87"/>
                      <a:gd name="T65" fmla="*/ 3 h 62"/>
                      <a:gd name="T66" fmla="*/ 10 w 87"/>
                      <a:gd name="T67" fmla="*/ 5 h 62"/>
                      <a:gd name="T68" fmla="*/ 6 w 87"/>
                      <a:gd name="T69" fmla="*/ 8 h 62"/>
                      <a:gd name="T70" fmla="*/ 3 w 87"/>
                      <a:gd name="T71" fmla="*/ 11 h 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7"/>
                      <a:gd name="T109" fmla="*/ 0 h 62"/>
                      <a:gd name="T110" fmla="*/ 87 w 87"/>
                      <a:gd name="T111" fmla="*/ 62 h 6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7" h="62">
                        <a:moveTo>
                          <a:pt x="3" y="11"/>
                        </a:moveTo>
                        <a:lnTo>
                          <a:pt x="1" y="17"/>
                        </a:lnTo>
                        <a:lnTo>
                          <a:pt x="1" y="19"/>
                        </a:lnTo>
                        <a:lnTo>
                          <a:pt x="3" y="22"/>
                        </a:lnTo>
                        <a:lnTo>
                          <a:pt x="0" y="26"/>
                        </a:lnTo>
                        <a:lnTo>
                          <a:pt x="2" y="33"/>
                        </a:lnTo>
                        <a:lnTo>
                          <a:pt x="4" y="37"/>
                        </a:lnTo>
                        <a:lnTo>
                          <a:pt x="6" y="40"/>
                        </a:lnTo>
                        <a:lnTo>
                          <a:pt x="9" y="44"/>
                        </a:lnTo>
                        <a:lnTo>
                          <a:pt x="12" y="48"/>
                        </a:lnTo>
                        <a:lnTo>
                          <a:pt x="19" y="48"/>
                        </a:lnTo>
                        <a:lnTo>
                          <a:pt x="25" y="49"/>
                        </a:lnTo>
                        <a:lnTo>
                          <a:pt x="25" y="52"/>
                        </a:lnTo>
                        <a:lnTo>
                          <a:pt x="24" y="54"/>
                        </a:lnTo>
                        <a:lnTo>
                          <a:pt x="38" y="61"/>
                        </a:lnTo>
                        <a:lnTo>
                          <a:pt x="73" y="52"/>
                        </a:lnTo>
                        <a:lnTo>
                          <a:pt x="75" y="35"/>
                        </a:lnTo>
                        <a:lnTo>
                          <a:pt x="79" y="30"/>
                        </a:lnTo>
                        <a:lnTo>
                          <a:pt x="82" y="27"/>
                        </a:lnTo>
                        <a:lnTo>
                          <a:pt x="85" y="22"/>
                        </a:lnTo>
                        <a:lnTo>
                          <a:pt x="86" y="18"/>
                        </a:lnTo>
                        <a:lnTo>
                          <a:pt x="85" y="14"/>
                        </a:lnTo>
                        <a:lnTo>
                          <a:pt x="84" y="10"/>
                        </a:lnTo>
                        <a:lnTo>
                          <a:pt x="82" y="7"/>
                        </a:lnTo>
                        <a:lnTo>
                          <a:pt x="79" y="5"/>
                        </a:lnTo>
                        <a:lnTo>
                          <a:pt x="73" y="3"/>
                        </a:lnTo>
                        <a:lnTo>
                          <a:pt x="67" y="2"/>
                        </a:lnTo>
                        <a:lnTo>
                          <a:pt x="60" y="1"/>
                        </a:lnTo>
                        <a:lnTo>
                          <a:pt x="52" y="0"/>
                        </a:lnTo>
                        <a:lnTo>
                          <a:pt x="42" y="0"/>
                        </a:lnTo>
                        <a:lnTo>
                          <a:pt x="32" y="0"/>
                        </a:lnTo>
                        <a:lnTo>
                          <a:pt x="22" y="1"/>
                        </a:lnTo>
                        <a:lnTo>
                          <a:pt x="16" y="3"/>
                        </a:lnTo>
                        <a:lnTo>
                          <a:pt x="10" y="5"/>
                        </a:lnTo>
                        <a:lnTo>
                          <a:pt x="6" y="8"/>
                        </a:lnTo>
                        <a:lnTo>
                          <a:pt x="3" y="11"/>
                        </a:lnTo>
                      </a:path>
                    </a:pathLst>
                  </a:custGeom>
                  <a:solidFill>
                    <a:srgbClr val="FF7F3F"/>
                  </a:solidFill>
                  <a:ln w="12700" cap="rnd">
                    <a:noFill/>
                    <a:round/>
                    <a:headEnd/>
                    <a:tailEnd/>
                  </a:ln>
                </p:spPr>
                <p:txBody>
                  <a:bodyPr/>
                  <a:lstStyle/>
                  <a:p>
                    <a:endParaRPr lang="en-US"/>
                  </a:p>
                </p:txBody>
              </p:sp>
              <p:sp>
                <p:nvSpPr>
                  <p:cNvPr id="34553" name="Freeform 135"/>
                  <p:cNvSpPr>
                    <a:spLocks/>
                  </p:cNvSpPr>
                  <p:nvPr/>
                </p:nvSpPr>
                <p:spPr bwMode="auto">
                  <a:xfrm>
                    <a:off x="2878" y="1751"/>
                    <a:ext cx="30" cy="15"/>
                  </a:xfrm>
                  <a:custGeom>
                    <a:avLst/>
                    <a:gdLst>
                      <a:gd name="T0" fmla="*/ 4 w 30"/>
                      <a:gd name="T1" fmla="*/ 1 h 15"/>
                      <a:gd name="T2" fmla="*/ 10 w 30"/>
                      <a:gd name="T3" fmla="*/ 0 h 15"/>
                      <a:gd name="T4" fmla="*/ 19 w 30"/>
                      <a:gd name="T5" fmla="*/ 0 h 15"/>
                      <a:gd name="T6" fmla="*/ 25 w 30"/>
                      <a:gd name="T7" fmla="*/ 1 h 15"/>
                      <a:gd name="T8" fmla="*/ 27 w 30"/>
                      <a:gd name="T9" fmla="*/ 1 h 15"/>
                      <a:gd name="T10" fmla="*/ 27 w 30"/>
                      <a:gd name="T11" fmla="*/ 2 h 15"/>
                      <a:gd name="T12" fmla="*/ 29 w 30"/>
                      <a:gd name="T13" fmla="*/ 3 h 15"/>
                      <a:gd name="T14" fmla="*/ 16 w 30"/>
                      <a:gd name="T15" fmla="*/ 3 h 15"/>
                      <a:gd name="T16" fmla="*/ 18 w 30"/>
                      <a:gd name="T17" fmla="*/ 4 h 15"/>
                      <a:gd name="T18" fmla="*/ 25 w 30"/>
                      <a:gd name="T19" fmla="*/ 4 h 15"/>
                      <a:gd name="T20" fmla="*/ 10 w 30"/>
                      <a:gd name="T21" fmla="*/ 4 h 15"/>
                      <a:gd name="T22" fmla="*/ 5 w 30"/>
                      <a:gd name="T23" fmla="*/ 4 h 15"/>
                      <a:gd name="T24" fmla="*/ 2 w 30"/>
                      <a:gd name="T25" fmla="*/ 11 h 15"/>
                      <a:gd name="T26" fmla="*/ 4 w 30"/>
                      <a:gd name="T27" fmla="*/ 13 h 15"/>
                      <a:gd name="T28" fmla="*/ 5 w 30"/>
                      <a:gd name="T29" fmla="*/ 14 h 15"/>
                      <a:gd name="T30" fmla="*/ 0 w 30"/>
                      <a:gd name="T31" fmla="*/ 12 h 15"/>
                      <a:gd name="T32" fmla="*/ 3 w 30"/>
                      <a:gd name="T33" fmla="*/ 3 h 15"/>
                      <a:gd name="T34" fmla="*/ 4 w 30"/>
                      <a:gd name="T35" fmla="*/ 1 h 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
                      <a:gd name="T55" fmla="*/ 0 h 15"/>
                      <a:gd name="T56" fmla="*/ 30 w 30"/>
                      <a:gd name="T57" fmla="*/ 15 h 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 h="15">
                        <a:moveTo>
                          <a:pt x="4" y="1"/>
                        </a:moveTo>
                        <a:lnTo>
                          <a:pt x="10" y="0"/>
                        </a:lnTo>
                        <a:lnTo>
                          <a:pt x="19" y="0"/>
                        </a:lnTo>
                        <a:lnTo>
                          <a:pt x="25" y="1"/>
                        </a:lnTo>
                        <a:lnTo>
                          <a:pt x="27" y="1"/>
                        </a:lnTo>
                        <a:lnTo>
                          <a:pt x="27" y="2"/>
                        </a:lnTo>
                        <a:lnTo>
                          <a:pt x="29" y="3"/>
                        </a:lnTo>
                        <a:lnTo>
                          <a:pt x="16" y="3"/>
                        </a:lnTo>
                        <a:lnTo>
                          <a:pt x="18" y="4"/>
                        </a:lnTo>
                        <a:lnTo>
                          <a:pt x="25" y="4"/>
                        </a:lnTo>
                        <a:lnTo>
                          <a:pt x="10" y="4"/>
                        </a:lnTo>
                        <a:lnTo>
                          <a:pt x="5" y="4"/>
                        </a:lnTo>
                        <a:lnTo>
                          <a:pt x="2" y="11"/>
                        </a:lnTo>
                        <a:lnTo>
                          <a:pt x="4" y="13"/>
                        </a:lnTo>
                        <a:lnTo>
                          <a:pt x="5" y="14"/>
                        </a:lnTo>
                        <a:lnTo>
                          <a:pt x="0" y="12"/>
                        </a:lnTo>
                        <a:lnTo>
                          <a:pt x="3" y="3"/>
                        </a:lnTo>
                        <a:lnTo>
                          <a:pt x="4" y="1"/>
                        </a:lnTo>
                      </a:path>
                    </a:pathLst>
                  </a:custGeom>
                  <a:solidFill>
                    <a:srgbClr val="7F3F00"/>
                  </a:solidFill>
                  <a:ln w="12700" cap="rnd">
                    <a:noFill/>
                    <a:round/>
                    <a:headEnd/>
                    <a:tailEnd/>
                  </a:ln>
                </p:spPr>
                <p:txBody>
                  <a:bodyPr/>
                  <a:lstStyle/>
                  <a:p>
                    <a:endParaRPr lang="en-US"/>
                  </a:p>
                </p:txBody>
              </p:sp>
              <p:sp>
                <p:nvSpPr>
                  <p:cNvPr id="34554" name="Freeform 136"/>
                  <p:cNvSpPr>
                    <a:spLocks/>
                  </p:cNvSpPr>
                  <p:nvPr/>
                </p:nvSpPr>
                <p:spPr bwMode="auto">
                  <a:xfrm>
                    <a:off x="2857" y="1755"/>
                    <a:ext cx="13" cy="2"/>
                  </a:xfrm>
                  <a:custGeom>
                    <a:avLst/>
                    <a:gdLst>
                      <a:gd name="T0" fmla="*/ 11 w 13"/>
                      <a:gd name="T1" fmla="*/ 0 h 2"/>
                      <a:gd name="T2" fmla="*/ 5 w 13"/>
                      <a:gd name="T3" fmla="*/ 0 h 2"/>
                      <a:gd name="T4" fmla="*/ 0 w 13"/>
                      <a:gd name="T5" fmla="*/ 0 h 2"/>
                      <a:gd name="T6" fmla="*/ 1 w 13"/>
                      <a:gd name="T7" fmla="*/ 0 h 2"/>
                      <a:gd name="T8" fmla="*/ 0 w 13"/>
                      <a:gd name="T9" fmla="*/ 1 h 2"/>
                      <a:gd name="T10" fmla="*/ 5 w 13"/>
                      <a:gd name="T11" fmla="*/ 1 h 2"/>
                      <a:gd name="T12" fmla="*/ 8 w 13"/>
                      <a:gd name="T13" fmla="*/ 1 h 2"/>
                      <a:gd name="T14" fmla="*/ 4 w 13"/>
                      <a:gd name="T15" fmla="*/ 1 h 2"/>
                      <a:gd name="T16" fmla="*/ 1 w 13"/>
                      <a:gd name="T17" fmla="*/ 1 h 2"/>
                      <a:gd name="T18" fmla="*/ 10 w 13"/>
                      <a:gd name="T19" fmla="*/ 1 h 2"/>
                      <a:gd name="T20" fmla="*/ 12 w 13"/>
                      <a:gd name="T21" fmla="*/ 1 h 2"/>
                      <a:gd name="T22" fmla="*/ 11 w 13"/>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2"/>
                      <a:gd name="T38" fmla="*/ 13 w 13"/>
                      <a:gd name="T39" fmla="*/ 2 h 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2">
                        <a:moveTo>
                          <a:pt x="11" y="0"/>
                        </a:moveTo>
                        <a:lnTo>
                          <a:pt x="5" y="0"/>
                        </a:lnTo>
                        <a:lnTo>
                          <a:pt x="0" y="0"/>
                        </a:lnTo>
                        <a:lnTo>
                          <a:pt x="1" y="0"/>
                        </a:lnTo>
                        <a:lnTo>
                          <a:pt x="0" y="1"/>
                        </a:lnTo>
                        <a:lnTo>
                          <a:pt x="5" y="1"/>
                        </a:lnTo>
                        <a:lnTo>
                          <a:pt x="8" y="1"/>
                        </a:lnTo>
                        <a:lnTo>
                          <a:pt x="4" y="1"/>
                        </a:lnTo>
                        <a:lnTo>
                          <a:pt x="1" y="1"/>
                        </a:lnTo>
                        <a:lnTo>
                          <a:pt x="10" y="1"/>
                        </a:lnTo>
                        <a:lnTo>
                          <a:pt x="12" y="1"/>
                        </a:lnTo>
                        <a:lnTo>
                          <a:pt x="11" y="0"/>
                        </a:lnTo>
                      </a:path>
                    </a:pathLst>
                  </a:custGeom>
                  <a:solidFill>
                    <a:srgbClr val="7F3F00"/>
                  </a:solidFill>
                  <a:ln w="12700" cap="rnd">
                    <a:noFill/>
                    <a:round/>
                    <a:headEnd/>
                    <a:tailEnd/>
                  </a:ln>
                </p:spPr>
                <p:txBody>
                  <a:bodyPr/>
                  <a:lstStyle/>
                  <a:p>
                    <a:endParaRPr lang="en-US"/>
                  </a:p>
                </p:txBody>
              </p:sp>
              <p:sp>
                <p:nvSpPr>
                  <p:cNvPr id="34555" name="Freeform 137"/>
                  <p:cNvSpPr>
                    <a:spLocks/>
                  </p:cNvSpPr>
                  <p:nvPr/>
                </p:nvSpPr>
                <p:spPr bwMode="auto">
                  <a:xfrm>
                    <a:off x="2888" y="1766"/>
                    <a:ext cx="42" cy="17"/>
                  </a:xfrm>
                  <a:custGeom>
                    <a:avLst/>
                    <a:gdLst>
                      <a:gd name="T0" fmla="*/ 34 w 42"/>
                      <a:gd name="T1" fmla="*/ 4 h 17"/>
                      <a:gd name="T2" fmla="*/ 30 w 42"/>
                      <a:gd name="T3" fmla="*/ 8 h 17"/>
                      <a:gd name="T4" fmla="*/ 0 w 42"/>
                      <a:gd name="T5" fmla="*/ 14 h 17"/>
                      <a:gd name="T6" fmla="*/ 16 w 42"/>
                      <a:gd name="T7" fmla="*/ 12 h 17"/>
                      <a:gd name="T8" fmla="*/ 23 w 42"/>
                      <a:gd name="T9" fmla="*/ 12 h 17"/>
                      <a:gd name="T10" fmla="*/ 31 w 42"/>
                      <a:gd name="T11" fmla="*/ 12 h 17"/>
                      <a:gd name="T12" fmla="*/ 37 w 42"/>
                      <a:gd name="T13" fmla="*/ 13 h 17"/>
                      <a:gd name="T14" fmla="*/ 40 w 42"/>
                      <a:gd name="T15" fmla="*/ 16 h 17"/>
                      <a:gd name="T16" fmla="*/ 41 w 42"/>
                      <a:gd name="T17" fmla="*/ 5 h 17"/>
                      <a:gd name="T18" fmla="*/ 40 w 42"/>
                      <a:gd name="T19" fmla="*/ 2 h 17"/>
                      <a:gd name="T20" fmla="*/ 35 w 42"/>
                      <a:gd name="T21" fmla="*/ 0 h 17"/>
                      <a:gd name="T22" fmla="*/ 34 w 42"/>
                      <a:gd name="T23" fmla="*/ 4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
                      <a:gd name="T37" fmla="*/ 0 h 17"/>
                      <a:gd name="T38" fmla="*/ 42 w 42"/>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 h="17">
                        <a:moveTo>
                          <a:pt x="34" y="4"/>
                        </a:moveTo>
                        <a:lnTo>
                          <a:pt x="30" y="8"/>
                        </a:lnTo>
                        <a:lnTo>
                          <a:pt x="0" y="14"/>
                        </a:lnTo>
                        <a:lnTo>
                          <a:pt x="16" y="12"/>
                        </a:lnTo>
                        <a:lnTo>
                          <a:pt x="23" y="12"/>
                        </a:lnTo>
                        <a:lnTo>
                          <a:pt x="31" y="12"/>
                        </a:lnTo>
                        <a:lnTo>
                          <a:pt x="37" y="13"/>
                        </a:lnTo>
                        <a:lnTo>
                          <a:pt x="40" y="16"/>
                        </a:lnTo>
                        <a:lnTo>
                          <a:pt x="41" y="5"/>
                        </a:lnTo>
                        <a:lnTo>
                          <a:pt x="40" y="2"/>
                        </a:lnTo>
                        <a:lnTo>
                          <a:pt x="35" y="0"/>
                        </a:lnTo>
                        <a:lnTo>
                          <a:pt x="34" y="4"/>
                        </a:lnTo>
                      </a:path>
                    </a:pathLst>
                  </a:custGeom>
                  <a:solidFill>
                    <a:srgbClr val="7F3F00"/>
                  </a:solidFill>
                  <a:ln w="12700" cap="rnd">
                    <a:noFill/>
                    <a:round/>
                    <a:headEnd/>
                    <a:tailEnd/>
                  </a:ln>
                </p:spPr>
                <p:txBody>
                  <a:bodyPr/>
                  <a:lstStyle/>
                  <a:p>
                    <a:endParaRPr lang="en-US"/>
                  </a:p>
                </p:txBody>
              </p:sp>
            </p:grpSp>
            <p:sp>
              <p:nvSpPr>
                <p:cNvPr id="34551" name="Freeform 139"/>
                <p:cNvSpPr>
                  <a:spLocks/>
                </p:cNvSpPr>
                <p:nvPr/>
              </p:nvSpPr>
              <p:spPr bwMode="auto">
                <a:xfrm>
                  <a:off x="2853" y="1728"/>
                  <a:ext cx="93" cy="45"/>
                </a:xfrm>
                <a:custGeom>
                  <a:avLst/>
                  <a:gdLst>
                    <a:gd name="T0" fmla="*/ 16 w 93"/>
                    <a:gd name="T1" fmla="*/ 4 h 45"/>
                    <a:gd name="T2" fmla="*/ 24 w 93"/>
                    <a:gd name="T3" fmla="*/ 2 h 45"/>
                    <a:gd name="T4" fmla="*/ 31 w 93"/>
                    <a:gd name="T5" fmla="*/ 1 h 45"/>
                    <a:gd name="T6" fmla="*/ 43 w 93"/>
                    <a:gd name="T7" fmla="*/ 0 h 45"/>
                    <a:gd name="T8" fmla="*/ 51 w 93"/>
                    <a:gd name="T9" fmla="*/ 0 h 45"/>
                    <a:gd name="T10" fmla="*/ 59 w 93"/>
                    <a:gd name="T11" fmla="*/ 0 h 45"/>
                    <a:gd name="T12" fmla="*/ 68 w 93"/>
                    <a:gd name="T13" fmla="*/ 1 h 45"/>
                    <a:gd name="T14" fmla="*/ 74 w 93"/>
                    <a:gd name="T15" fmla="*/ 1 h 45"/>
                    <a:gd name="T16" fmla="*/ 80 w 93"/>
                    <a:gd name="T17" fmla="*/ 2 h 45"/>
                    <a:gd name="T18" fmla="*/ 85 w 93"/>
                    <a:gd name="T19" fmla="*/ 4 h 45"/>
                    <a:gd name="T20" fmla="*/ 89 w 93"/>
                    <a:gd name="T21" fmla="*/ 6 h 45"/>
                    <a:gd name="T22" fmla="*/ 89 w 93"/>
                    <a:gd name="T23" fmla="*/ 9 h 45"/>
                    <a:gd name="T24" fmla="*/ 91 w 93"/>
                    <a:gd name="T25" fmla="*/ 13 h 45"/>
                    <a:gd name="T26" fmla="*/ 92 w 93"/>
                    <a:gd name="T27" fmla="*/ 19 h 45"/>
                    <a:gd name="T28" fmla="*/ 91 w 93"/>
                    <a:gd name="T29" fmla="*/ 24 h 45"/>
                    <a:gd name="T30" fmla="*/ 89 w 93"/>
                    <a:gd name="T31" fmla="*/ 29 h 45"/>
                    <a:gd name="T32" fmla="*/ 87 w 93"/>
                    <a:gd name="T33" fmla="*/ 33 h 45"/>
                    <a:gd name="T34" fmla="*/ 84 w 93"/>
                    <a:gd name="T35" fmla="*/ 36 h 45"/>
                    <a:gd name="T36" fmla="*/ 81 w 93"/>
                    <a:gd name="T37" fmla="*/ 39 h 45"/>
                    <a:gd name="T38" fmla="*/ 79 w 93"/>
                    <a:gd name="T39" fmla="*/ 41 h 45"/>
                    <a:gd name="T40" fmla="*/ 76 w 93"/>
                    <a:gd name="T41" fmla="*/ 44 h 45"/>
                    <a:gd name="T42" fmla="*/ 72 w 93"/>
                    <a:gd name="T43" fmla="*/ 44 h 45"/>
                    <a:gd name="T44" fmla="*/ 74 w 93"/>
                    <a:gd name="T45" fmla="*/ 40 h 45"/>
                    <a:gd name="T46" fmla="*/ 72 w 93"/>
                    <a:gd name="T47" fmla="*/ 38 h 45"/>
                    <a:gd name="T48" fmla="*/ 70 w 93"/>
                    <a:gd name="T49" fmla="*/ 36 h 45"/>
                    <a:gd name="T50" fmla="*/ 72 w 93"/>
                    <a:gd name="T51" fmla="*/ 33 h 45"/>
                    <a:gd name="T52" fmla="*/ 74 w 93"/>
                    <a:gd name="T53" fmla="*/ 29 h 45"/>
                    <a:gd name="T54" fmla="*/ 71 w 93"/>
                    <a:gd name="T55" fmla="*/ 28 h 45"/>
                    <a:gd name="T56" fmla="*/ 67 w 93"/>
                    <a:gd name="T57" fmla="*/ 30 h 45"/>
                    <a:gd name="T58" fmla="*/ 64 w 93"/>
                    <a:gd name="T59" fmla="*/ 32 h 45"/>
                    <a:gd name="T60" fmla="*/ 64 w 93"/>
                    <a:gd name="T61" fmla="*/ 28 h 45"/>
                    <a:gd name="T62" fmla="*/ 62 w 93"/>
                    <a:gd name="T63" fmla="*/ 22 h 45"/>
                    <a:gd name="T64" fmla="*/ 62 w 93"/>
                    <a:gd name="T65" fmla="*/ 17 h 45"/>
                    <a:gd name="T66" fmla="*/ 62 w 93"/>
                    <a:gd name="T67" fmla="*/ 14 h 45"/>
                    <a:gd name="T68" fmla="*/ 65 w 93"/>
                    <a:gd name="T69" fmla="*/ 12 h 45"/>
                    <a:gd name="T70" fmla="*/ 58 w 93"/>
                    <a:gd name="T71" fmla="*/ 13 h 45"/>
                    <a:gd name="T72" fmla="*/ 53 w 93"/>
                    <a:gd name="T73" fmla="*/ 14 h 45"/>
                    <a:gd name="T74" fmla="*/ 49 w 93"/>
                    <a:gd name="T75" fmla="*/ 14 h 45"/>
                    <a:gd name="T76" fmla="*/ 39 w 93"/>
                    <a:gd name="T77" fmla="*/ 15 h 45"/>
                    <a:gd name="T78" fmla="*/ 34 w 93"/>
                    <a:gd name="T79" fmla="*/ 16 h 45"/>
                    <a:gd name="T80" fmla="*/ 42 w 93"/>
                    <a:gd name="T81" fmla="*/ 14 h 45"/>
                    <a:gd name="T82" fmla="*/ 37 w 93"/>
                    <a:gd name="T83" fmla="*/ 14 h 45"/>
                    <a:gd name="T84" fmla="*/ 26 w 93"/>
                    <a:gd name="T85" fmla="*/ 14 h 45"/>
                    <a:gd name="T86" fmla="*/ 18 w 93"/>
                    <a:gd name="T87" fmla="*/ 13 h 45"/>
                    <a:gd name="T88" fmla="*/ 9 w 93"/>
                    <a:gd name="T89" fmla="*/ 14 h 45"/>
                    <a:gd name="T90" fmla="*/ 6 w 93"/>
                    <a:gd name="T91" fmla="*/ 17 h 45"/>
                    <a:gd name="T92" fmla="*/ 5 w 93"/>
                    <a:gd name="T93" fmla="*/ 20 h 45"/>
                    <a:gd name="T94" fmla="*/ 3 w 93"/>
                    <a:gd name="T95" fmla="*/ 16 h 45"/>
                    <a:gd name="T96" fmla="*/ 0 w 93"/>
                    <a:gd name="T97" fmla="*/ 11 h 45"/>
                    <a:gd name="T98" fmla="*/ 5 w 93"/>
                    <a:gd name="T99" fmla="*/ 8 h 45"/>
                    <a:gd name="T100" fmla="*/ 10 w 93"/>
                    <a:gd name="T101" fmla="*/ 5 h 45"/>
                    <a:gd name="T102" fmla="*/ 16 w 93"/>
                    <a:gd name="T103" fmla="*/ 4 h 4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3"/>
                    <a:gd name="T157" fmla="*/ 0 h 45"/>
                    <a:gd name="T158" fmla="*/ 93 w 93"/>
                    <a:gd name="T159" fmla="*/ 45 h 4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3" h="45">
                      <a:moveTo>
                        <a:pt x="16" y="4"/>
                      </a:moveTo>
                      <a:lnTo>
                        <a:pt x="24" y="2"/>
                      </a:lnTo>
                      <a:lnTo>
                        <a:pt x="31" y="1"/>
                      </a:lnTo>
                      <a:lnTo>
                        <a:pt x="43" y="0"/>
                      </a:lnTo>
                      <a:lnTo>
                        <a:pt x="51" y="0"/>
                      </a:lnTo>
                      <a:lnTo>
                        <a:pt x="59" y="0"/>
                      </a:lnTo>
                      <a:lnTo>
                        <a:pt x="68" y="1"/>
                      </a:lnTo>
                      <a:lnTo>
                        <a:pt x="74" y="1"/>
                      </a:lnTo>
                      <a:lnTo>
                        <a:pt x="80" y="2"/>
                      </a:lnTo>
                      <a:lnTo>
                        <a:pt x="85" y="4"/>
                      </a:lnTo>
                      <a:lnTo>
                        <a:pt x="89" y="6"/>
                      </a:lnTo>
                      <a:lnTo>
                        <a:pt x="89" y="9"/>
                      </a:lnTo>
                      <a:lnTo>
                        <a:pt x="91" y="13"/>
                      </a:lnTo>
                      <a:lnTo>
                        <a:pt x="92" y="19"/>
                      </a:lnTo>
                      <a:lnTo>
                        <a:pt x="91" y="24"/>
                      </a:lnTo>
                      <a:lnTo>
                        <a:pt x="89" y="29"/>
                      </a:lnTo>
                      <a:lnTo>
                        <a:pt x="87" y="33"/>
                      </a:lnTo>
                      <a:lnTo>
                        <a:pt x="84" y="36"/>
                      </a:lnTo>
                      <a:lnTo>
                        <a:pt x="81" y="39"/>
                      </a:lnTo>
                      <a:lnTo>
                        <a:pt x="79" y="41"/>
                      </a:lnTo>
                      <a:lnTo>
                        <a:pt x="76" y="44"/>
                      </a:lnTo>
                      <a:lnTo>
                        <a:pt x="72" y="44"/>
                      </a:lnTo>
                      <a:lnTo>
                        <a:pt x="74" y="40"/>
                      </a:lnTo>
                      <a:lnTo>
                        <a:pt x="72" y="38"/>
                      </a:lnTo>
                      <a:lnTo>
                        <a:pt x="70" y="36"/>
                      </a:lnTo>
                      <a:lnTo>
                        <a:pt x="72" y="33"/>
                      </a:lnTo>
                      <a:lnTo>
                        <a:pt x="74" y="29"/>
                      </a:lnTo>
                      <a:lnTo>
                        <a:pt x="71" y="28"/>
                      </a:lnTo>
                      <a:lnTo>
                        <a:pt x="67" y="30"/>
                      </a:lnTo>
                      <a:lnTo>
                        <a:pt x="64" y="32"/>
                      </a:lnTo>
                      <a:lnTo>
                        <a:pt x="64" y="28"/>
                      </a:lnTo>
                      <a:lnTo>
                        <a:pt x="62" y="22"/>
                      </a:lnTo>
                      <a:lnTo>
                        <a:pt x="62" y="17"/>
                      </a:lnTo>
                      <a:lnTo>
                        <a:pt x="62" y="14"/>
                      </a:lnTo>
                      <a:lnTo>
                        <a:pt x="65" y="12"/>
                      </a:lnTo>
                      <a:lnTo>
                        <a:pt x="58" y="13"/>
                      </a:lnTo>
                      <a:lnTo>
                        <a:pt x="53" y="14"/>
                      </a:lnTo>
                      <a:lnTo>
                        <a:pt x="49" y="14"/>
                      </a:lnTo>
                      <a:lnTo>
                        <a:pt x="39" y="15"/>
                      </a:lnTo>
                      <a:lnTo>
                        <a:pt x="34" y="16"/>
                      </a:lnTo>
                      <a:lnTo>
                        <a:pt x="42" y="14"/>
                      </a:lnTo>
                      <a:lnTo>
                        <a:pt x="37" y="14"/>
                      </a:lnTo>
                      <a:lnTo>
                        <a:pt x="26" y="14"/>
                      </a:lnTo>
                      <a:lnTo>
                        <a:pt x="18" y="13"/>
                      </a:lnTo>
                      <a:lnTo>
                        <a:pt x="9" y="14"/>
                      </a:lnTo>
                      <a:lnTo>
                        <a:pt x="6" y="17"/>
                      </a:lnTo>
                      <a:lnTo>
                        <a:pt x="5" y="20"/>
                      </a:lnTo>
                      <a:lnTo>
                        <a:pt x="3" y="16"/>
                      </a:lnTo>
                      <a:lnTo>
                        <a:pt x="0" y="11"/>
                      </a:lnTo>
                      <a:lnTo>
                        <a:pt x="5" y="8"/>
                      </a:lnTo>
                      <a:lnTo>
                        <a:pt x="10" y="5"/>
                      </a:lnTo>
                      <a:lnTo>
                        <a:pt x="16" y="4"/>
                      </a:lnTo>
                    </a:path>
                  </a:pathLst>
                </a:custGeom>
                <a:solidFill>
                  <a:srgbClr val="000000"/>
                </a:solidFill>
                <a:ln w="12700" cap="rnd">
                  <a:noFill/>
                  <a:round/>
                  <a:headEnd/>
                  <a:tailEnd/>
                </a:ln>
              </p:spPr>
              <p:txBody>
                <a:bodyPr/>
                <a:lstStyle/>
                <a:p>
                  <a:endParaRPr lang="en-US"/>
                </a:p>
              </p:txBody>
            </p:sp>
          </p:grpSp>
        </p:grpSp>
        <p:grpSp>
          <p:nvGrpSpPr>
            <p:cNvPr id="34517" name="Group 171"/>
            <p:cNvGrpSpPr>
              <a:grpSpLocks/>
            </p:cNvGrpSpPr>
            <p:nvPr/>
          </p:nvGrpSpPr>
          <p:grpSpPr bwMode="auto">
            <a:xfrm>
              <a:off x="2625" y="1739"/>
              <a:ext cx="221" cy="428"/>
              <a:chOff x="2625" y="1739"/>
              <a:chExt cx="221" cy="428"/>
            </a:xfrm>
          </p:grpSpPr>
          <p:grpSp>
            <p:nvGrpSpPr>
              <p:cNvPr id="34518" name="Group 151"/>
              <p:cNvGrpSpPr>
                <a:grpSpLocks/>
              </p:cNvGrpSpPr>
              <p:nvPr/>
            </p:nvGrpSpPr>
            <p:grpSpPr bwMode="auto">
              <a:xfrm>
                <a:off x="2674" y="1739"/>
                <a:ext cx="114" cy="74"/>
                <a:chOff x="2674" y="1739"/>
                <a:chExt cx="114" cy="74"/>
              </a:xfrm>
            </p:grpSpPr>
            <p:sp>
              <p:nvSpPr>
                <p:cNvPr id="34538" name="Freeform 142"/>
                <p:cNvSpPr>
                  <a:spLocks/>
                </p:cNvSpPr>
                <p:nvPr/>
              </p:nvSpPr>
              <p:spPr bwMode="auto">
                <a:xfrm>
                  <a:off x="2674" y="1739"/>
                  <a:ext cx="114" cy="56"/>
                </a:xfrm>
                <a:custGeom>
                  <a:avLst/>
                  <a:gdLst>
                    <a:gd name="T0" fmla="*/ 43 w 114"/>
                    <a:gd name="T1" fmla="*/ 1 h 56"/>
                    <a:gd name="T2" fmla="*/ 30 w 114"/>
                    <a:gd name="T3" fmla="*/ 3 h 56"/>
                    <a:gd name="T4" fmla="*/ 23 w 114"/>
                    <a:gd name="T5" fmla="*/ 6 h 56"/>
                    <a:gd name="T6" fmla="*/ 17 w 114"/>
                    <a:gd name="T7" fmla="*/ 10 h 56"/>
                    <a:gd name="T8" fmla="*/ 11 w 114"/>
                    <a:gd name="T9" fmla="*/ 18 h 56"/>
                    <a:gd name="T10" fmla="*/ 4 w 114"/>
                    <a:gd name="T11" fmla="*/ 29 h 56"/>
                    <a:gd name="T12" fmla="*/ 0 w 114"/>
                    <a:gd name="T13" fmla="*/ 39 h 56"/>
                    <a:gd name="T14" fmla="*/ 1 w 114"/>
                    <a:gd name="T15" fmla="*/ 43 h 56"/>
                    <a:gd name="T16" fmla="*/ 3 w 114"/>
                    <a:gd name="T17" fmla="*/ 48 h 56"/>
                    <a:gd name="T18" fmla="*/ 5 w 114"/>
                    <a:gd name="T19" fmla="*/ 52 h 56"/>
                    <a:gd name="T20" fmla="*/ 5 w 114"/>
                    <a:gd name="T21" fmla="*/ 54 h 56"/>
                    <a:gd name="T22" fmla="*/ 9 w 114"/>
                    <a:gd name="T23" fmla="*/ 54 h 56"/>
                    <a:gd name="T24" fmla="*/ 15 w 114"/>
                    <a:gd name="T25" fmla="*/ 53 h 56"/>
                    <a:gd name="T26" fmla="*/ 23 w 114"/>
                    <a:gd name="T27" fmla="*/ 54 h 56"/>
                    <a:gd name="T28" fmla="*/ 33 w 114"/>
                    <a:gd name="T29" fmla="*/ 55 h 56"/>
                    <a:gd name="T30" fmla="*/ 39 w 114"/>
                    <a:gd name="T31" fmla="*/ 55 h 56"/>
                    <a:gd name="T32" fmla="*/ 39 w 114"/>
                    <a:gd name="T33" fmla="*/ 51 h 56"/>
                    <a:gd name="T34" fmla="*/ 31 w 114"/>
                    <a:gd name="T35" fmla="*/ 44 h 56"/>
                    <a:gd name="T36" fmla="*/ 29 w 114"/>
                    <a:gd name="T37" fmla="*/ 32 h 56"/>
                    <a:gd name="T38" fmla="*/ 31 w 114"/>
                    <a:gd name="T39" fmla="*/ 21 h 56"/>
                    <a:gd name="T40" fmla="*/ 46 w 114"/>
                    <a:gd name="T41" fmla="*/ 14 h 56"/>
                    <a:gd name="T42" fmla="*/ 73 w 114"/>
                    <a:gd name="T43" fmla="*/ 13 h 56"/>
                    <a:gd name="T44" fmla="*/ 86 w 114"/>
                    <a:gd name="T45" fmla="*/ 20 h 56"/>
                    <a:gd name="T46" fmla="*/ 85 w 114"/>
                    <a:gd name="T47" fmla="*/ 43 h 56"/>
                    <a:gd name="T48" fmla="*/ 73 w 114"/>
                    <a:gd name="T49" fmla="*/ 52 h 56"/>
                    <a:gd name="T50" fmla="*/ 73 w 114"/>
                    <a:gd name="T51" fmla="*/ 55 h 56"/>
                    <a:gd name="T52" fmla="*/ 80 w 114"/>
                    <a:gd name="T53" fmla="*/ 55 h 56"/>
                    <a:gd name="T54" fmla="*/ 88 w 114"/>
                    <a:gd name="T55" fmla="*/ 54 h 56"/>
                    <a:gd name="T56" fmla="*/ 96 w 114"/>
                    <a:gd name="T57" fmla="*/ 54 h 56"/>
                    <a:gd name="T58" fmla="*/ 102 w 114"/>
                    <a:gd name="T59" fmla="*/ 54 h 56"/>
                    <a:gd name="T60" fmla="*/ 105 w 114"/>
                    <a:gd name="T61" fmla="*/ 55 h 56"/>
                    <a:gd name="T62" fmla="*/ 106 w 114"/>
                    <a:gd name="T63" fmla="*/ 51 h 56"/>
                    <a:gd name="T64" fmla="*/ 110 w 114"/>
                    <a:gd name="T65" fmla="*/ 46 h 56"/>
                    <a:gd name="T66" fmla="*/ 112 w 114"/>
                    <a:gd name="T67" fmla="*/ 41 h 56"/>
                    <a:gd name="T68" fmla="*/ 113 w 114"/>
                    <a:gd name="T69" fmla="*/ 37 h 56"/>
                    <a:gd name="T70" fmla="*/ 112 w 114"/>
                    <a:gd name="T71" fmla="*/ 32 h 56"/>
                    <a:gd name="T72" fmla="*/ 110 w 114"/>
                    <a:gd name="T73" fmla="*/ 28 h 56"/>
                    <a:gd name="T74" fmla="*/ 108 w 114"/>
                    <a:gd name="T75" fmla="*/ 24 h 56"/>
                    <a:gd name="T76" fmla="*/ 106 w 114"/>
                    <a:gd name="T77" fmla="*/ 20 h 56"/>
                    <a:gd name="T78" fmla="*/ 106 w 114"/>
                    <a:gd name="T79" fmla="*/ 18 h 56"/>
                    <a:gd name="T80" fmla="*/ 104 w 114"/>
                    <a:gd name="T81" fmla="*/ 13 h 56"/>
                    <a:gd name="T82" fmla="*/ 101 w 114"/>
                    <a:gd name="T83" fmla="*/ 9 h 56"/>
                    <a:gd name="T84" fmla="*/ 93 w 114"/>
                    <a:gd name="T85" fmla="*/ 4 h 56"/>
                    <a:gd name="T86" fmla="*/ 81 w 114"/>
                    <a:gd name="T87" fmla="*/ 1 h 56"/>
                    <a:gd name="T88" fmla="*/ 69 w 114"/>
                    <a:gd name="T89" fmla="*/ 0 h 56"/>
                    <a:gd name="T90" fmla="*/ 59 w 114"/>
                    <a:gd name="T91" fmla="*/ 0 h 56"/>
                    <a:gd name="T92" fmla="*/ 43 w 114"/>
                    <a:gd name="T93" fmla="*/ 1 h 5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4"/>
                    <a:gd name="T142" fmla="*/ 0 h 56"/>
                    <a:gd name="T143" fmla="*/ 114 w 114"/>
                    <a:gd name="T144" fmla="*/ 56 h 5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4" h="56">
                      <a:moveTo>
                        <a:pt x="43" y="1"/>
                      </a:moveTo>
                      <a:lnTo>
                        <a:pt x="30" y="3"/>
                      </a:lnTo>
                      <a:lnTo>
                        <a:pt x="23" y="6"/>
                      </a:lnTo>
                      <a:lnTo>
                        <a:pt x="17" y="10"/>
                      </a:lnTo>
                      <a:lnTo>
                        <a:pt x="11" y="18"/>
                      </a:lnTo>
                      <a:lnTo>
                        <a:pt x="4" y="29"/>
                      </a:lnTo>
                      <a:lnTo>
                        <a:pt x="0" y="39"/>
                      </a:lnTo>
                      <a:lnTo>
                        <a:pt x="1" y="43"/>
                      </a:lnTo>
                      <a:lnTo>
                        <a:pt x="3" y="48"/>
                      </a:lnTo>
                      <a:lnTo>
                        <a:pt x="5" y="52"/>
                      </a:lnTo>
                      <a:lnTo>
                        <a:pt x="5" y="54"/>
                      </a:lnTo>
                      <a:lnTo>
                        <a:pt x="9" y="54"/>
                      </a:lnTo>
                      <a:lnTo>
                        <a:pt x="15" y="53"/>
                      </a:lnTo>
                      <a:lnTo>
                        <a:pt x="23" y="54"/>
                      </a:lnTo>
                      <a:lnTo>
                        <a:pt x="33" y="55"/>
                      </a:lnTo>
                      <a:lnTo>
                        <a:pt x="39" y="55"/>
                      </a:lnTo>
                      <a:lnTo>
                        <a:pt x="39" y="51"/>
                      </a:lnTo>
                      <a:lnTo>
                        <a:pt x="31" y="44"/>
                      </a:lnTo>
                      <a:lnTo>
                        <a:pt x="29" y="32"/>
                      </a:lnTo>
                      <a:lnTo>
                        <a:pt x="31" y="21"/>
                      </a:lnTo>
                      <a:lnTo>
                        <a:pt x="46" y="14"/>
                      </a:lnTo>
                      <a:lnTo>
                        <a:pt x="73" y="13"/>
                      </a:lnTo>
                      <a:lnTo>
                        <a:pt x="86" y="20"/>
                      </a:lnTo>
                      <a:lnTo>
                        <a:pt x="85" y="43"/>
                      </a:lnTo>
                      <a:lnTo>
                        <a:pt x="73" y="52"/>
                      </a:lnTo>
                      <a:lnTo>
                        <a:pt x="73" y="55"/>
                      </a:lnTo>
                      <a:lnTo>
                        <a:pt x="80" y="55"/>
                      </a:lnTo>
                      <a:lnTo>
                        <a:pt x="88" y="54"/>
                      </a:lnTo>
                      <a:lnTo>
                        <a:pt x="96" y="54"/>
                      </a:lnTo>
                      <a:lnTo>
                        <a:pt x="102" y="54"/>
                      </a:lnTo>
                      <a:lnTo>
                        <a:pt x="105" y="55"/>
                      </a:lnTo>
                      <a:lnTo>
                        <a:pt x="106" y="51"/>
                      </a:lnTo>
                      <a:lnTo>
                        <a:pt x="110" y="46"/>
                      </a:lnTo>
                      <a:lnTo>
                        <a:pt x="112" y="41"/>
                      </a:lnTo>
                      <a:lnTo>
                        <a:pt x="113" y="37"/>
                      </a:lnTo>
                      <a:lnTo>
                        <a:pt x="112" y="32"/>
                      </a:lnTo>
                      <a:lnTo>
                        <a:pt x="110" y="28"/>
                      </a:lnTo>
                      <a:lnTo>
                        <a:pt x="108" y="24"/>
                      </a:lnTo>
                      <a:lnTo>
                        <a:pt x="106" y="20"/>
                      </a:lnTo>
                      <a:lnTo>
                        <a:pt x="106" y="18"/>
                      </a:lnTo>
                      <a:lnTo>
                        <a:pt x="104" y="13"/>
                      </a:lnTo>
                      <a:lnTo>
                        <a:pt x="101" y="9"/>
                      </a:lnTo>
                      <a:lnTo>
                        <a:pt x="93" y="4"/>
                      </a:lnTo>
                      <a:lnTo>
                        <a:pt x="81" y="1"/>
                      </a:lnTo>
                      <a:lnTo>
                        <a:pt x="69" y="0"/>
                      </a:lnTo>
                      <a:lnTo>
                        <a:pt x="59" y="0"/>
                      </a:lnTo>
                      <a:lnTo>
                        <a:pt x="43" y="1"/>
                      </a:lnTo>
                    </a:path>
                  </a:pathLst>
                </a:custGeom>
                <a:solidFill>
                  <a:srgbClr val="BF3F00"/>
                </a:solidFill>
                <a:ln w="12700" cap="rnd">
                  <a:noFill/>
                  <a:round/>
                  <a:headEnd/>
                  <a:tailEnd/>
                </a:ln>
              </p:spPr>
              <p:txBody>
                <a:bodyPr/>
                <a:lstStyle/>
                <a:p>
                  <a:endParaRPr lang="en-US"/>
                </a:p>
              </p:txBody>
            </p:sp>
            <p:sp>
              <p:nvSpPr>
                <p:cNvPr id="34539" name="Freeform 143"/>
                <p:cNvSpPr>
                  <a:spLocks/>
                </p:cNvSpPr>
                <p:nvPr/>
              </p:nvSpPr>
              <p:spPr bwMode="auto">
                <a:xfrm>
                  <a:off x="2700" y="1749"/>
                  <a:ext cx="65" cy="64"/>
                </a:xfrm>
                <a:custGeom>
                  <a:avLst/>
                  <a:gdLst>
                    <a:gd name="T0" fmla="*/ 6 w 65"/>
                    <a:gd name="T1" fmla="*/ 7 h 64"/>
                    <a:gd name="T2" fmla="*/ 2 w 65"/>
                    <a:gd name="T3" fmla="*/ 11 h 64"/>
                    <a:gd name="T4" fmla="*/ 1 w 65"/>
                    <a:gd name="T5" fmla="*/ 16 h 64"/>
                    <a:gd name="T6" fmla="*/ 0 w 65"/>
                    <a:gd name="T7" fmla="*/ 22 h 64"/>
                    <a:gd name="T8" fmla="*/ 1 w 65"/>
                    <a:gd name="T9" fmla="*/ 26 h 64"/>
                    <a:gd name="T10" fmla="*/ 2 w 65"/>
                    <a:gd name="T11" fmla="*/ 30 h 64"/>
                    <a:gd name="T12" fmla="*/ 14 w 65"/>
                    <a:gd name="T13" fmla="*/ 43 h 64"/>
                    <a:gd name="T14" fmla="*/ 14 w 65"/>
                    <a:gd name="T15" fmla="*/ 55 h 64"/>
                    <a:gd name="T16" fmla="*/ 33 w 65"/>
                    <a:gd name="T17" fmla="*/ 63 h 64"/>
                    <a:gd name="T18" fmla="*/ 48 w 65"/>
                    <a:gd name="T19" fmla="*/ 54 h 64"/>
                    <a:gd name="T20" fmla="*/ 48 w 65"/>
                    <a:gd name="T21" fmla="*/ 43 h 64"/>
                    <a:gd name="T22" fmla="*/ 61 w 65"/>
                    <a:gd name="T23" fmla="*/ 33 h 64"/>
                    <a:gd name="T24" fmla="*/ 63 w 65"/>
                    <a:gd name="T25" fmla="*/ 26 h 64"/>
                    <a:gd name="T26" fmla="*/ 64 w 65"/>
                    <a:gd name="T27" fmla="*/ 22 h 64"/>
                    <a:gd name="T28" fmla="*/ 63 w 65"/>
                    <a:gd name="T29" fmla="*/ 17 h 64"/>
                    <a:gd name="T30" fmla="*/ 63 w 65"/>
                    <a:gd name="T31" fmla="*/ 13 h 64"/>
                    <a:gd name="T32" fmla="*/ 61 w 65"/>
                    <a:gd name="T33" fmla="*/ 9 h 64"/>
                    <a:gd name="T34" fmla="*/ 56 w 65"/>
                    <a:gd name="T35" fmla="*/ 4 h 64"/>
                    <a:gd name="T36" fmla="*/ 50 w 65"/>
                    <a:gd name="T37" fmla="*/ 2 h 64"/>
                    <a:gd name="T38" fmla="*/ 40 w 65"/>
                    <a:gd name="T39" fmla="*/ 1 h 64"/>
                    <a:gd name="T40" fmla="*/ 29 w 65"/>
                    <a:gd name="T41" fmla="*/ 0 h 64"/>
                    <a:gd name="T42" fmla="*/ 20 w 65"/>
                    <a:gd name="T43" fmla="*/ 1 h 64"/>
                    <a:gd name="T44" fmla="*/ 12 w 65"/>
                    <a:gd name="T45" fmla="*/ 3 h 64"/>
                    <a:gd name="T46" fmla="*/ 6 w 65"/>
                    <a:gd name="T47" fmla="*/ 7 h 6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5"/>
                    <a:gd name="T73" fmla="*/ 0 h 64"/>
                    <a:gd name="T74" fmla="*/ 65 w 65"/>
                    <a:gd name="T75" fmla="*/ 64 h 6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5" h="64">
                      <a:moveTo>
                        <a:pt x="6" y="7"/>
                      </a:moveTo>
                      <a:lnTo>
                        <a:pt x="2" y="11"/>
                      </a:lnTo>
                      <a:lnTo>
                        <a:pt x="1" y="16"/>
                      </a:lnTo>
                      <a:lnTo>
                        <a:pt x="0" y="22"/>
                      </a:lnTo>
                      <a:lnTo>
                        <a:pt x="1" y="26"/>
                      </a:lnTo>
                      <a:lnTo>
                        <a:pt x="2" y="30"/>
                      </a:lnTo>
                      <a:lnTo>
                        <a:pt x="14" y="43"/>
                      </a:lnTo>
                      <a:lnTo>
                        <a:pt x="14" y="55"/>
                      </a:lnTo>
                      <a:lnTo>
                        <a:pt x="33" y="63"/>
                      </a:lnTo>
                      <a:lnTo>
                        <a:pt x="48" y="54"/>
                      </a:lnTo>
                      <a:lnTo>
                        <a:pt x="48" y="43"/>
                      </a:lnTo>
                      <a:lnTo>
                        <a:pt x="61" y="33"/>
                      </a:lnTo>
                      <a:lnTo>
                        <a:pt x="63" y="26"/>
                      </a:lnTo>
                      <a:lnTo>
                        <a:pt x="64" y="22"/>
                      </a:lnTo>
                      <a:lnTo>
                        <a:pt x="63" y="17"/>
                      </a:lnTo>
                      <a:lnTo>
                        <a:pt x="63" y="13"/>
                      </a:lnTo>
                      <a:lnTo>
                        <a:pt x="61" y="9"/>
                      </a:lnTo>
                      <a:lnTo>
                        <a:pt x="56" y="4"/>
                      </a:lnTo>
                      <a:lnTo>
                        <a:pt x="50" y="2"/>
                      </a:lnTo>
                      <a:lnTo>
                        <a:pt x="40" y="1"/>
                      </a:lnTo>
                      <a:lnTo>
                        <a:pt x="29" y="0"/>
                      </a:lnTo>
                      <a:lnTo>
                        <a:pt x="20" y="1"/>
                      </a:lnTo>
                      <a:lnTo>
                        <a:pt x="12" y="3"/>
                      </a:lnTo>
                      <a:lnTo>
                        <a:pt x="6" y="7"/>
                      </a:lnTo>
                    </a:path>
                  </a:pathLst>
                </a:custGeom>
                <a:solidFill>
                  <a:srgbClr val="FF7F7F"/>
                </a:solidFill>
                <a:ln w="12700" cap="rnd">
                  <a:noFill/>
                  <a:round/>
                  <a:headEnd/>
                  <a:tailEnd/>
                </a:ln>
              </p:spPr>
              <p:txBody>
                <a:bodyPr/>
                <a:lstStyle/>
                <a:p>
                  <a:endParaRPr lang="en-US"/>
                </a:p>
              </p:txBody>
            </p:sp>
            <p:grpSp>
              <p:nvGrpSpPr>
                <p:cNvPr id="34540" name="Group 150"/>
                <p:cNvGrpSpPr>
                  <a:grpSpLocks/>
                </p:cNvGrpSpPr>
                <p:nvPr/>
              </p:nvGrpSpPr>
              <p:grpSpPr bwMode="auto">
                <a:xfrm>
                  <a:off x="2694" y="1778"/>
                  <a:ext cx="76" cy="5"/>
                  <a:chOff x="2694" y="1778"/>
                  <a:chExt cx="76" cy="5"/>
                </a:xfrm>
              </p:grpSpPr>
              <p:grpSp>
                <p:nvGrpSpPr>
                  <p:cNvPr id="34541" name="Group 146"/>
                  <p:cNvGrpSpPr>
                    <a:grpSpLocks/>
                  </p:cNvGrpSpPr>
                  <p:nvPr/>
                </p:nvGrpSpPr>
                <p:grpSpPr bwMode="auto">
                  <a:xfrm>
                    <a:off x="2694" y="1778"/>
                    <a:ext cx="6" cy="5"/>
                    <a:chOff x="2694" y="1778"/>
                    <a:chExt cx="6" cy="5"/>
                  </a:xfrm>
                </p:grpSpPr>
                <p:sp>
                  <p:nvSpPr>
                    <p:cNvPr id="34545" name="Oval 144"/>
                    <p:cNvSpPr>
                      <a:spLocks noChangeArrowheads="1"/>
                    </p:cNvSpPr>
                    <p:nvPr/>
                  </p:nvSpPr>
                  <p:spPr bwMode="auto">
                    <a:xfrm>
                      <a:off x="2694" y="1778"/>
                      <a:ext cx="6" cy="5"/>
                    </a:xfrm>
                    <a:prstGeom prst="ellipse">
                      <a:avLst/>
                    </a:prstGeom>
                    <a:solidFill>
                      <a:srgbClr val="5F009F"/>
                    </a:solidFill>
                    <a:ln w="12700">
                      <a:noFill/>
                      <a:round/>
                      <a:headEnd/>
                      <a:tailEnd/>
                    </a:ln>
                  </p:spPr>
                  <p:txBody>
                    <a:bodyPr wrap="none" anchor="ctr"/>
                    <a:lstStyle/>
                    <a:p>
                      <a:pPr eaLnBrk="0" hangingPunct="0"/>
                      <a:endParaRPr lang="en-US"/>
                    </a:p>
                  </p:txBody>
                </p:sp>
                <p:sp>
                  <p:nvSpPr>
                    <p:cNvPr id="34546" name="Oval 145"/>
                    <p:cNvSpPr>
                      <a:spLocks noChangeArrowheads="1"/>
                    </p:cNvSpPr>
                    <p:nvPr/>
                  </p:nvSpPr>
                  <p:spPr bwMode="auto">
                    <a:xfrm>
                      <a:off x="2695" y="1778"/>
                      <a:ext cx="4" cy="4"/>
                    </a:xfrm>
                    <a:prstGeom prst="ellipse">
                      <a:avLst/>
                    </a:prstGeom>
                    <a:solidFill>
                      <a:srgbClr val="BF5FFF"/>
                    </a:solidFill>
                    <a:ln w="12700">
                      <a:noFill/>
                      <a:round/>
                      <a:headEnd/>
                      <a:tailEnd/>
                    </a:ln>
                  </p:spPr>
                  <p:txBody>
                    <a:bodyPr wrap="none" anchor="ctr"/>
                    <a:lstStyle/>
                    <a:p>
                      <a:pPr eaLnBrk="0" hangingPunct="0"/>
                      <a:endParaRPr lang="en-US"/>
                    </a:p>
                  </p:txBody>
                </p:sp>
              </p:grpSp>
              <p:grpSp>
                <p:nvGrpSpPr>
                  <p:cNvPr id="34542" name="Group 149"/>
                  <p:cNvGrpSpPr>
                    <a:grpSpLocks/>
                  </p:cNvGrpSpPr>
                  <p:nvPr/>
                </p:nvGrpSpPr>
                <p:grpSpPr bwMode="auto">
                  <a:xfrm>
                    <a:off x="2762" y="1778"/>
                    <a:ext cx="8" cy="5"/>
                    <a:chOff x="2762" y="1778"/>
                    <a:chExt cx="8" cy="5"/>
                  </a:xfrm>
                </p:grpSpPr>
                <p:sp>
                  <p:nvSpPr>
                    <p:cNvPr id="34543" name="Oval 147"/>
                    <p:cNvSpPr>
                      <a:spLocks noChangeArrowheads="1"/>
                    </p:cNvSpPr>
                    <p:nvPr/>
                  </p:nvSpPr>
                  <p:spPr bwMode="auto">
                    <a:xfrm>
                      <a:off x="2762" y="1778"/>
                      <a:ext cx="8" cy="5"/>
                    </a:xfrm>
                    <a:prstGeom prst="ellipse">
                      <a:avLst/>
                    </a:prstGeom>
                    <a:solidFill>
                      <a:srgbClr val="5F009F"/>
                    </a:solidFill>
                    <a:ln w="12700">
                      <a:noFill/>
                      <a:round/>
                      <a:headEnd/>
                      <a:tailEnd/>
                    </a:ln>
                  </p:spPr>
                  <p:txBody>
                    <a:bodyPr wrap="none" anchor="ctr"/>
                    <a:lstStyle/>
                    <a:p>
                      <a:pPr eaLnBrk="0" hangingPunct="0"/>
                      <a:endParaRPr lang="en-US"/>
                    </a:p>
                  </p:txBody>
                </p:sp>
                <p:sp>
                  <p:nvSpPr>
                    <p:cNvPr id="34544" name="Oval 148"/>
                    <p:cNvSpPr>
                      <a:spLocks noChangeArrowheads="1"/>
                    </p:cNvSpPr>
                    <p:nvPr/>
                  </p:nvSpPr>
                  <p:spPr bwMode="auto">
                    <a:xfrm>
                      <a:off x="2764" y="1778"/>
                      <a:ext cx="3" cy="4"/>
                    </a:xfrm>
                    <a:prstGeom prst="ellipse">
                      <a:avLst/>
                    </a:prstGeom>
                    <a:solidFill>
                      <a:srgbClr val="BF5FFF"/>
                    </a:solidFill>
                    <a:ln w="12700">
                      <a:noFill/>
                      <a:round/>
                      <a:headEnd/>
                      <a:tailEnd/>
                    </a:ln>
                  </p:spPr>
                  <p:txBody>
                    <a:bodyPr wrap="none" anchor="ctr"/>
                    <a:lstStyle/>
                    <a:p>
                      <a:pPr eaLnBrk="0" hangingPunct="0"/>
                      <a:endParaRPr lang="en-US"/>
                    </a:p>
                  </p:txBody>
                </p:sp>
              </p:grpSp>
            </p:grpSp>
          </p:grpSp>
          <p:grpSp>
            <p:nvGrpSpPr>
              <p:cNvPr id="34519" name="Group 156"/>
              <p:cNvGrpSpPr>
                <a:grpSpLocks/>
              </p:cNvGrpSpPr>
              <p:nvPr/>
            </p:nvGrpSpPr>
            <p:grpSpPr bwMode="auto">
              <a:xfrm>
                <a:off x="2662" y="1947"/>
                <a:ext cx="180" cy="203"/>
                <a:chOff x="2662" y="1947"/>
                <a:chExt cx="180" cy="203"/>
              </a:xfrm>
            </p:grpSpPr>
            <p:grpSp>
              <p:nvGrpSpPr>
                <p:cNvPr id="34534" name="Group 154"/>
                <p:cNvGrpSpPr>
                  <a:grpSpLocks/>
                </p:cNvGrpSpPr>
                <p:nvPr/>
              </p:nvGrpSpPr>
              <p:grpSpPr bwMode="auto">
                <a:xfrm>
                  <a:off x="2662" y="1947"/>
                  <a:ext cx="180" cy="203"/>
                  <a:chOff x="2662" y="1947"/>
                  <a:chExt cx="180" cy="203"/>
                </a:xfrm>
              </p:grpSpPr>
              <p:sp>
                <p:nvSpPr>
                  <p:cNvPr id="34536" name="Freeform 152"/>
                  <p:cNvSpPr>
                    <a:spLocks/>
                  </p:cNvSpPr>
                  <p:nvPr/>
                </p:nvSpPr>
                <p:spPr bwMode="auto">
                  <a:xfrm>
                    <a:off x="2662" y="1990"/>
                    <a:ext cx="128" cy="160"/>
                  </a:xfrm>
                  <a:custGeom>
                    <a:avLst/>
                    <a:gdLst>
                      <a:gd name="T0" fmla="*/ 23 w 128"/>
                      <a:gd name="T1" fmla="*/ 3 h 160"/>
                      <a:gd name="T2" fmla="*/ 24 w 128"/>
                      <a:gd name="T3" fmla="*/ 49 h 160"/>
                      <a:gd name="T4" fmla="*/ 24 w 128"/>
                      <a:gd name="T5" fmla="*/ 88 h 160"/>
                      <a:gd name="T6" fmla="*/ 29 w 128"/>
                      <a:gd name="T7" fmla="*/ 125 h 160"/>
                      <a:gd name="T8" fmla="*/ 15 w 128"/>
                      <a:gd name="T9" fmla="*/ 141 h 160"/>
                      <a:gd name="T10" fmla="*/ 3 w 128"/>
                      <a:gd name="T11" fmla="*/ 152 h 160"/>
                      <a:gd name="T12" fmla="*/ 0 w 128"/>
                      <a:gd name="T13" fmla="*/ 155 h 160"/>
                      <a:gd name="T14" fmla="*/ 5 w 128"/>
                      <a:gd name="T15" fmla="*/ 159 h 160"/>
                      <a:gd name="T16" fmla="*/ 28 w 128"/>
                      <a:gd name="T17" fmla="*/ 158 h 160"/>
                      <a:gd name="T18" fmla="*/ 48 w 128"/>
                      <a:gd name="T19" fmla="*/ 137 h 160"/>
                      <a:gd name="T20" fmla="*/ 50 w 128"/>
                      <a:gd name="T21" fmla="*/ 124 h 160"/>
                      <a:gd name="T22" fmla="*/ 65 w 128"/>
                      <a:gd name="T23" fmla="*/ 80 h 160"/>
                      <a:gd name="T24" fmla="*/ 67 w 128"/>
                      <a:gd name="T25" fmla="*/ 70 h 160"/>
                      <a:gd name="T26" fmla="*/ 66 w 128"/>
                      <a:gd name="T27" fmla="*/ 90 h 160"/>
                      <a:gd name="T28" fmla="*/ 73 w 128"/>
                      <a:gd name="T29" fmla="*/ 120 h 160"/>
                      <a:gd name="T30" fmla="*/ 71 w 128"/>
                      <a:gd name="T31" fmla="*/ 133 h 160"/>
                      <a:gd name="T32" fmla="*/ 81 w 128"/>
                      <a:gd name="T33" fmla="*/ 147 h 160"/>
                      <a:gd name="T34" fmla="*/ 94 w 128"/>
                      <a:gd name="T35" fmla="*/ 157 h 160"/>
                      <a:gd name="T36" fmla="*/ 115 w 128"/>
                      <a:gd name="T37" fmla="*/ 157 h 160"/>
                      <a:gd name="T38" fmla="*/ 121 w 128"/>
                      <a:gd name="T39" fmla="*/ 154 h 160"/>
                      <a:gd name="T40" fmla="*/ 99 w 128"/>
                      <a:gd name="T41" fmla="*/ 133 h 160"/>
                      <a:gd name="T42" fmla="*/ 97 w 128"/>
                      <a:gd name="T43" fmla="*/ 123 h 160"/>
                      <a:gd name="T44" fmla="*/ 101 w 128"/>
                      <a:gd name="T45" fmla="*/ 102 h 160"/>
                      <a:gd name="T46" fmla="*/ 109 w 128"/>
                      <a:gd name="T47" fmla="*/ 67 h 160"/>
                      <a:gd name="T48" fmla="*/ 127 w 128"/>
                      <a:gd name="T49" fmla="*/ 0 h 160"/>
                      <a:gd name="T50" fmla="*/ 23 w 128"/>
                      <a:gd name="T51" fmla="*/ 3 h 16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8"/>
                      <a:gd name="T79" fmla="*/ 0 h 160"/>
                      <a:gd name="T80" fmla="*/ 128 w 128"/>
                      <a:gd name="T81" fmla="*/ 160 h 16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8" h="160">
                        <a:moveTo>
                          <a:pt x="23" y="3"/>
                        </a:moveTo>
                        <a:lnTo>
                          <a:pt x="24" y="49"/>
                        </a:lnTo>
                        <a:lnTo>
                          <a:pt x="24" y="88"/>
                        </a:lnTo>
                        <a:lnTo>
                          <a:pt x="29" y="125"/>
                        </a:lnTo>
                        <a:lnTo>
                          <a:pt x="15" y="141"/>
                        </a:lnTo>
                        <a:lnTo>
                          <a:pt x="3" y="152"/>
                        </a:lnTo>
                        <a:lnTo>
                          <a:pt x="0" y="155"/>
                        </a:lnTo>
                        <a:lnTo>
                          <a:pt x="5" y="159"/>
                        </a:lnTo>
                        <a:lnTo>
                          <a:pt x="28" y="158"/>
                        </a:lnTo>
                        <a:lnTo>
                          <a:pt x="48" y="137"/>
                        </a:lnTo>
                        <a:lnTo>
                          <a:pt x="50" y="124"/>
                        </a:lnTo>
                        <a:lnTo>
                          <a:pt x="65" y="80"/>
                        </a:lnTo>
                        <a:lnTo>
                          <a:pt x="67" y="70"/>
                        </a:lnTo>
                        <a:lnTo>
                          <a:pt x="66" y="90"/>
                        </a:lnTo>
                        <a:lnTo>
                          <a:pt x="73" y="120"/>
                        </a:lnTo>
                        <a:lnTo>
                          <a:pt x="71" y="133"/>
                        </a:lnTo>
                        <a:lnTo>
                          <a:pt x="81" y="147"/>
                        </a:lnTo>
                        <a:lnTo>
                          <a:pt x="94" y="157"/>
                        </a:lnTo>
                        <a:lnTo>
                          <a:pt x="115" y="157"/>
                        </a:lnTo>
                        <a:lnTo>
                          <a:pt x="121" y="154"/>
                        </a:lnTo>
                        <a:lnTo>
                          <a:pt x="99" y="133"/>
                        </a:lnTo>
                        <a:lnTo>
                          <a:pt x="97" y="123"/>
                        </a:lnTo>
                        <a:lnTo>
                          <a:pt x="101" y="102"/>
                        </a:lnTo>
                        <a:lnTo>
                          <a:pt x="109" y="67"/>
                        </a:lnTo>
                        <a:lnTo>
                          <a:pt x="127" y="0"/>
                        </a:lnTo>
                        <a:lnTo>
                          <a:pt x="23" y="3"/>
                        </a:lnTo>
                      </a:path>
                    </a:pathLst>
                  </a:custGeom>
                  <a:solidFill>
                    <a:srgbClr val="FF7F3F"/>
                  </a:solidFill>
                  <a:ln w="12700" cap="rnd">
                    <a:noFill/>
                    <a:round/>
                    <a:headEnd/>
                    <a:tailEnd/>
                  </a:ln>
                </p:spPr>
                <p:txBody>
                  <a:bodyPr/>
                  <a:lstStyle/>
                  <a:p>
                    <a:endParaRPr lang="en-US"/>
                  </a:p>
                </p:txBody>
              </p:sp>
              <p:sp>
                <p:nvSpPr>
                  <p:cNvPr id="34537" name="Freeform 153"/>
                  <p:cNvSpPr>
                    <a:spLocks/>
                  </p:cNvSpPr>
                  <p:nvPr/>
                </p:nvSpPr>
                <p:spPr bwMode="auto">
                  <a:xfrm>
                    <a:off x="2816" y="1947"/>
                    <a:ext cx="26" cy="17"/>
                  </a:xfrm>
                  <a:custGeom>
                    <a:avLst/>
                    <a:gdLst>
                      <a:gd name="T0" fmla="*/ 25 w 26"/>
                      <a:gd name="T1" fmla="*/ 0 h 17"/>
                      <a:gd name="T2" fmla="*/ 25 w 26"/>
                      <a:gd name="T3" fmla="*/ 8 h 17"/>
                      <a:gd name="T4" fmla="*/ 0 w 26"/>
                      <a:gd name="T5" fmla="*/ 16 h 17"/>
                      <a:gd name="T6" fmla="*/ 11 w 26"/>
                      <a:gd name="T7" fmla="*/ 1 h 17"/>
                      <a:gd name="T8" fmla="*/ 25 w 26"/>
                      <a:gd name="T9" fmla="*/ 0 h 17"/>
                      <a:gd name="T10" fmla="*/ 0 60000 65536"/>
                      <a:gd name="T11" fmla="*/ 0 60000 65536"/>
                      <a:gd name="T12" fmla="*/ 0 60000 65536"/>
                      <a:gd name="T13" fmla="*/ 0 60000 65536"/>
                      <a:gd name="T14" fmla="*/ 0 60000 65536"/>
                      <a:gd name="T15" fmla="*/ 0 w 26"/>
                      <a:gd name="T16" fmla="*/ 0 h 17"/>
                      <a:gd name="T17" fmla="*/ 26 w 26"/>
                      <a:gd name="T18" fmla="*/ 17 h 17"/>
                    </a:gdLst>
                    <a:ahLst/>
                    <a:cxnLst>
                      <a:cxn ang="T10">
                        <a:pos x="T0" y="T1"/>
                      </a:cxn>
                      <a:cxn ang="T11">
                        <a:pos x="T2" y="T3"/>
                      </a:cxn>
                      <a:cxn ang="T12">
                        <a:pos x="T4" y="T5"/>
                      </a:cxn>
                      <a:cxn ang="T13">
                        <a:pos x="T6" y="T7"/>
                      </a:cxn>
                      <a:cxn ang="T14">
                        <a:pos x="T8" y="T9"/>
                      </a:cxn>
                    </a:cxnLst>
                    <a:rect l="T15" t="T16" r="T17" b="T18"/>
                    <a:pathLst>
                      <a:path w="26" h="17">
                        <a:moveTo>
                          <a:pt x="25" y="0"/>
                        </a:moveTo>
                        <a:lnTo>
                          <a:pt x="25" y="8"/>
                        </a:lnTo>
                        <a:lnTo>
                          <a:pt x="0" y="16"/>
                        </a:lnTo>
                        <a:lnTo>
                          <a:pt x="11" y="1"/>
                        </a:lnTo>
                        <a:lnTo>
                          <a:pt x="25" y="0"/>
                        </a:lnTo>
                      </a:path>
                    </a:pathLst>
                  </a:custGeom>
                  <a:solidFill>
                    <a:srgbClr val="FF7F3F"/>
                  </a:solidFill>
                  <a:ln w="12700" cap="rnd">
                    <a:noFill/>
                    <a:round/>
                    <a:headEnd/>
                    <a:tailEnd/>
                  </a:ln>
                </p:spPr>
                <p:txBody>
                  <a:bodyPr/>
                  <a:lstStyle/>
                  <a:p>
                    <a:endParaRPr lang="en-US"/>
                  </a:p>
                </p:txBody>
              </p:sp>
            </p:grpSp>
            <p:sp>
              <p:nvSpPr>
                <p:cNvPr id="34535" name="Freeform 155"/>
                <p:cNvSpPr>
                  <a:spLocks/>
                </p:cNvSpPr>
                <p:nvPr/>
              </p:nvSpPr>
              <p:spPr bwMode="auto">
                <a:xfrm>
                  <a:off x="2731" y="1990"/>
                  <a:ext cx="11" cy="73"/>
                </a:xfrm>
                <a:custGeom>
                  <a:avLst/>
                  <a:gdLst>
                    <a:gd name="T0" fmla="*/ 10 w 11"/>
                    <a:gd name="T1" fmla="*/ 0 h 73"/>
                    <a:gd name="T2" fmla="*/ 10 w 11"/>
                    <a:gd name="T3" fmla="*/ 24 h 73"/>
                    <a:gd name="T4" fmla="*/ 8 w 11"/>
                    <a:gd name="T5" fmla="*/ 38 h 73"/>
                    <a:gd name="T6" fmla="*/ 6 w 11"/>
                    <a:gd name="T7" fmla="*/ 54 h 73"/>
                    <a:gd name="T8" fmla="*/ 0 w 11"/>
                    <a:gd name="T9" fmla="*/ 68 h 73"/>
                    <a:gd name="T10" fmla="*/ 1 w 11"/>
                    <a:gd name="T11" fmla="*/ 72 h 73"/>
                    <a:gd name="T12" fmla="*/ 10 w 11"/>
                    <a:gd name="T13" fmla="*/ 0 h 73"/>
                    <a:gd name="T14" fmla="*/ 0 60000 65536"/>
                    <a:gd name="T15" fmla="*/ 0 60000 65536"/>
                    <a:gd name="T16" fmla="*/ 0 60000 65536"/>
                    <a:gd name="T17" fmla="*/ 0 60000 65536"/>
                    <a:gd name="T18" fmla="*/ 0 60000 65536"/>
                    <a:gd name="T19" fmla="*/ 0 60000 65536"/>
                    <a:gd name="T20" fmla="*/ 0 60000 65536"/>
                    <a:gd name="T21" fmla="*/ 0 w 11"/>
                    <a:gd name="T22" fmla="*/ 0 h 73"/>
                    <a:gd name="T23" fmla="*/ 11 w 11"/>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73">
                      <a:moveTo>
                        <a:pt x="10" y="0"/>
                      </a:moveTo>
                      <a:lnTo>
                        <a:pt x="10" y="24"/>
                      </a:lnTo>
                      <a:lnTo>
                        <a:pt x="8" y="38"/>
                      </a:lnTo>
                      <a:lnTo>
                        <a:pt x="6" y="54"/>
                      </a:lnTo>
                      <a:lnTo>
                        <a:pt x="0" y="68"/>
                      </a:lnTo>
                      <a:lnTo>
                        <a:pt x="1" y="72"/>
                      </a:lnTo>
                      <a:lnTo>
                        <a:pt x="10" y="0"/>
                      </a:lnTo>
                    </a:path>
                  </a:pathLst>
                </a:custGeom>
                <a:solidFill>
                  <a:srgbClr val="FF5F1F"/>
                </a:solidFill>
                <a:ln w="12700" cap="rnd">
                  <a:solidFill>
                    <a:srgbClr val="FF5F1F"/>
                  </a:solidFill>
                  <a:round/>
                  <a:headEnd/>
                  <a:tailEnd/>
                </a:ln>
              </p:spPr>
              <p:txBody>
                <a:bodyPr/>
                <a:lstStyle/>
                <a:p>
                  <a:endParaRPr lang="en-US"/>
                </a:p>
              </p:txBody>
            </p:sp>
          </p:grpSp>
          <p:grpSp>
            <p:nvGrpSpPr>
              <p:cNvPr id="34520" name="Group 167"/>
              <p:cNvGrpSpPr>
                <a:grpSpLocks/>
              </p:cNvGrpSpPr>
              <p:nvPr/>
            </p:nvGrpSpPr>
            <p:grpSpPr bwMode="auto">
              <a:xfrm>
                <a:off x="2625" y="1804"/>
                <a:ext cx="221" cy="189"/>
                <a:chOff x="2625" y="1804"/>
                <a:chExt cx="221" cy="189"/>
              </a:xfrm>
            </p:grpSpPr>
            <p:sp>
              <p:nvSpPr>
                <p:cNvPr id="34524" name="Freeform 157"/>
                <p:cNvSpPr>
                  <a:spLocks/>
                </p:cNvSpPr>
                <p:nvPr/>
              </p:nvSpPr>
              <p:spPr bwMode="auto">
                <a:xfrm>
                  <a:off x="2625" y="1804"/>
                  <a:ext cx="221" cy="189"/>
                </a:xfrm>
                <a:custGeom>
                  <a:avLst/>
                  <a:gdLst>
                    <a:gd name="T0" fmla="*/ 87 w 221"/>
                    <a:gd name="T1" fmla="*/ 1 h 189"/>
                    <a:gd name="T2" fmla="*/ 19 w 221"/>
                    <a:gd name="T3" fmla="*/ 19 h 189"/>
                    <a:gd name="T4" fmla="*/ 8 w 221"/>
                    <a:gd name="T5" fmla="*/ 27 h 189"/>
                    <a:gd name="T6" fmla="*/ 0 w 221"/>
                    <a:gd name="T7" fmla="*/ 98 h 189"/>
                    <a:gd name="T8" fmla="*/ 3 w 221"/>
                    <a:gd name="T9" fmla="*/ 115 h 189"/>
                    <a:gd name="T10" fmla="*/ 30 w 221"/>
                    <a:gd name="T11" fmla="*/ 113 h 189"/>
                    <a:gd name="T12" fmla="*/ 28 w 221"/>
                    <a:gd name="T13" fmla="*/ 154 h 189"/>
                    <a:gd name="T14" fmla="*/ 41 w 221"/>
                    <a:gd name="T15" fmla="*/ 154 h 189"/>
                    <a:gd name="T16" fmla="*/ 53 w 221"/>
                    <a:gd name="T17" fmla="*/ 187 h 189"/>
                    <a:gd name="T18" fmla="*/ 99 w 221"/>
                    <a:gd name="T19" fmla="*/ 187 h 189"/>
                    <a:gd name="T20" fmla="*/ 138 w 221"/>
                    <a:gd name="T21" fmla="*/ 185 h 189"/>
                    <a:gd name="T22" fmla="*/ 165 w 221"/>
                    <a:gd name="T23" fmla="*/ 188 h 189"/>
                    <a:gd name="T24" fmla="*/ 203 w 221"/>
                    <a:gd name="T25" fmla="*/ 141 h 189"/>
                    <a:gd name="T26" fmla="*/ 220 w 221"/>
                    <a:gd name="T27" fmla="*/ 141 h 189"/>
                    <a:gd name="T28" fmla="*/ 204 w 221"/>
                    <a:gd name="T29" fmla="*/ 75 h 189"/>
                    <a:gd name="T30" fmla="*/ 203 w 221"/>
                    <a:gd name="T31" fmla="*/ 24 h 189"/>
                    <a:gd name="T32" fmla="*/ 194 w 221"/>
                    <a:gd name="T33" fmla="*/ 18 h 189"/>
                    <a:gd name="T34" fmla="*/ 121 w 221"/>
                    <a:gd name="T35" fmla="*/ 0 h 189"/>
                    <a:gd name="T36" fmla="*/ 107 w 221"/>
                    <a:gd name="T37" fmla="*/ 8 h 189"/>
                    <a:gd name="T38" fmla="*/ 87 w 221"/>
                    <a:gd name="T39" fmla="*/ 1 h 1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1"/>
                    <a:gd name="T61" fmla="*/ 0 h 189"/>
                    <a:gd name="T62" fmla="*/ 221 w 221"/>
                    <a:gd name="T63" fmla="*/ 189 h 18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1" h="189">
                      <a:moveTo>
                        <a:pt x="87" y="1"/>
                      </a:moveTo>
                      <a:lnTo>
                        <a:pt x="19" y="19"/>
                      </a:lnTo>
                      <a:lnTo>
                        <a:pt x="8" y="27"/>
                      </a:lnTo>
                      <a:lnTo>
                        <a:pt x="0" y="98"/>
                      </a:lnTo>
                      <a:lnTo>
                        <a:pt x="3" y="115"/>
                      </a:lnTo>
                      <a:lnTo>
                        <a:pt x="30" y="113"/>
                      </a:lnTo>
                      <a:lnTo>
                        <a:pt x="28" y="154"/>
                      </a:lnTo>
                      <a:lnTo>
                        <a:pt x="41" y="154"/>
                      </a:lnTo>
                      <a:lnTo>
                        <a:pt x="53" y="187"/>
                      </a:lnTo>
                      <a:lnTo>
                        <a:pt x="99" y="187"/>
                      </a:lnTo>
                      <a:lnTo>
                        <a:pt x="138" y="185"/>
                      </a:lnTo>
                      <a:lnTo>
                        <a:pt x="165" y="188"/>
                      </a:lnTo>
                      <a:lnTo>
                        <a:pt x="203" y="141"/>
                      </a:lnTo>
                      <a:lnTo>
                        <a:pt x="220" y="141"/>
                      </a:lnTo>
                      <a:lnTo>
                        <a:pt x="204" y="75"/>
                      </a:lnTo>
                      <a:lnTo>
                        <a:pt x="203" y="24"/>
                      </a:lnTo>
                      <a:lnTo>
                        <a:pt x="194" y="18"/>
                      </a:lnTo>
                      <a:lnTo>
                        <a:pt x="121" y="0"/>
                      </a:lnTo>
                      <a:lnTo>
                        <a:pt x="107" y="8"/>
                      </a:lnTo>
                      <a:lnTo>
                        <a:pt x="87" y="1"/>
                      </a:lnTo>
                    </a:path>
                  </a:pathLst>
                </a:custGeom>
                <a:solidFill>
                  <a:srgbClr val="5F009F"/>
                </a:solidFill>
                <a:ln w="12700" cap="rnd">
                  <a:noFill/>
                  <a:round/>
                  <a:headEnd/>
                  <a:tailEnd/>
                </a:ln>
              </p:spPr>
              <p:txBody>
                <a:bodyPr/>
                <a:lstStyle/>
                <a:p>
                  <a:endParaRPr lang="en-US"/>
                </a:p>
              </p:txBody>
            </p:sp>
            <p:grpSp>
              <p:nvGrpSpPr>
                <p:cNvPr id="34525" name="Group 166"/>
                <p:cNvGrpSpPr>
                  <a:grpSpLocks/>
                </p:cNvGrpSpPr>
                <p:nvPr/>
              </p:nvGrpSpPr>
              <p:grpSpPr bwMode="auto">
                <a:xfrm>
                  <a:off x="2655" y="1842"/>
                  <a:ext cx="135" cy="121"/>
                  <a:chOff x="2655" y="1842"/>
                  <a:chExt cx="135" cy="121"/>
                </a:xfrm>
              </p:grpSpPr>
              <p:grpSp>
                <p:nvGrpSpPr>
                  <p:cNvPr id="34526" name="Group 160"/>
                  <p:cNvGrpSpPr>
                    <a:grpSpLocks/>
                  </p:cNvGrpSpPr>
                  <p:nvPr/>
                </p:nvGrpSpPr>
                <p:grpSpPr bwMode="auto">
                  <a:xfrm>
                    <a:off x="2660" y="1897"/>
                    <a:ext cx="100" cy="66"/>
                    <a:chOff x="2660" y="1897"/>
                    <a:chExt cx="100" cy="66"/>
                  </a:xfrm>
                </p:grpSpPr>
                <p:sp>
                  <p:nvSpPr>
                    <p:cNvPr id="34532" name="Freeform 158"/>
                    <p:cNvSpPr>
                      <a:spLocks/>
                    </p:cNvSpPr>
                    <p:nvPr/>
                  </p:nvSpPr>
                  <p:spPr bwMode="auto">
                    <a:xfrm>
                      <a:off x="2672" y="1897"/>
                      <a:ext cx="88" cy="66"/>
                    </a:xfrm>
                    <a:custGeom>
                      <a:avLst/>
                      <a:gdLst>
                        <a:gd name="T0" fmla="*/ 0 w 88"/>
                        <a:gd name="T1" fmla="*/ 65 h 66"/>
                        <a:gd name="T2" fmla="*/ 85 w 88"/>
                        <a:gd name="T3" fmla="*/ 62 h 66"/>
                        <a:gd name="T4" fmla="*/ 87 w 88"/>
                        <a:gd name="T5" fmla="*/ 0 h 66"/>
                        <a:gd name="T6" fmla="*/ 0 60000 65536"/>
                        <a:gd name="T7" fmla="*/ 0 60000 65536"/>
                        <a:gd name="T8" fmla="*/ 0 60000 65536"/>
                        <a:gd name="T9" fmla="*/ 0 w 88"/>
                        <a:gd name="T10" fmla="*/ 0 h 66"/>
                        <a:gd name="T11" fmla="*/ 88 w 88"/>
                        <a:gd name="T12" fmla="*/ 66 h 66"/>
                      </a:gdLst>
                      <a:ahLst/>
                      <a:cxnLst>
                        <a:cxn ang="T6">
                          <a:pos x="T0" y="T1"/>
                        </a:cxn>
                        <a:cxn ang="T7">
                          <a:pos x="T2" y="T3"/>
                        </a:cxn>
                        <a:cxn ang="T8">
                          <a:pos x="T4" y="T5"/>
                        </a:cxn>
                      </a:cxnLst>
                      <a:rect l="T9" t="T10" r="T11" b="T12"/>
                      <a:pathLst>
                        <a:path w="88" h="66">
                          <a:moveTo>
                            <a:pt x="0" y="65"/>
                          </a:moveTo>
                          <a:lnTo>
                            <a:pt x="85" y="62"/>
                          </a:lnTo>
                          <a:lnTo>
                            <a:pt x="87" y="0"/>
                          </a:lnTo>
                        </a:path>
                      </a:pathLst>
                    </a:custGeom>
                    <a:noFill/>
                    <a:ln w="12700" cap="rnd">
                      <a:solidFill>
                        <a:srgbClr val="9F3FDF"/>
                      </a:solidFill>
                      <a:round/>
                      <a:headEnd/>
                      <a:tailEnd/>
                    </a:ln>
                  </p:spPr>
                  <p:txBody>
                    <a:bodyPr/>
                    <a:lstStyle/>
                    <a:p>
                      <a:endParaRPr lang="en-US"/>
                    </a:p>
                  </p:txBody>
                </p:sp>
                <p:sp>
                  <p:nvSpPr>
                    <p:cNvPr id="34533" name="Freeform 159"/>
                    <p:cNvSpPr>
                      <a:spLocks/>
                    </p:cNvSpPr>
                    <p:nvPr/>
                  </p:nvSpPr>
                  <p:spPr bwMode="auto">
                    <a:xfrm>
                      <a:off x="2660" y="1904"/>
                      <a:ext cx="98" cy="18"/>
                    </a:xfrm>
                    <a:custGeom>
                      <a:avLst/>
                      <a:gdLst>
                        <a:gd name="T0" fmla="*/ 0 w 98"/>
                        <a:gd name="T1" fmla="*/ 17 h 18"/>
                        <a:gd name="T2" fmla="*/ 34 w 98"/>
                        <a:gd name="T3" fmla="*/ 12 h 18"/>
                        <a:gd name="T4" fmla="*/ 97 w 98"/>
                        <a:gd name="T5" fmla="*/ 0 h 18"/>
                        <a:gd name="T6" fmla="*/ 0 60000 65536"/>
                        <a:gd name="T7" fmla="*/ 0 60000 65536"/>
                        <a:gd name="T8" fmla="*/ 0 60000 65536"/>
                        <a:gd name="T9" fmla="*/ 0 w 98"/>
                        <a:gd name="T10" fmla="*/ 0 h 18"/>
                        <a:gd name="T11" fmla="*/ 98 w 98"/>
                        <a:gd name="T12" fmla="*/ 18 h 18"/>
                      </a:gdLst>
                      <a:ahLst/>
                      <a:cxnLst>
                        <a:cxn ang="T6">
                          <a:pos x="T0" y="T1"/>
                        </a:cxn>
                        <a:cxn ang="T7">
                          <a:pos x="T2" y="T3"/>
                        </a:cxn>
                        <a:cxn ang="T8">
                          <a:pos x="T4" y="T5"/>
                        </a:cxn>
                      </a:cxnLst>
                      <a:rect l="T9" t="T10" r="T11" b="T12"/>
                      <a:pathLst>
                        <a:path w="98" h="18">
                          <a:moveTo>
                            <a:pt x="0" y="17"/>
                          </a:moveTo>
                          <a:lnTo>
                            <a:pt x="34" y="12"/>
                          </a:lnTo>
                          <a:lnTo>
                            <a:pt x="97" y="0"/>
                          </a:lnTo>
                        </a:path>
                      </a:pathLst>
                    </a:custGeom>
                    <a:noFill/>
                    <a:ln w="12700" cap="rnd">
                      <a:solidFill>
                        <a:srgbClr val="9F3FDF"/>
                      </a:solidFill>
                      <a:round/>
                      <a:headEnd/>
                      <a:tailEnd/>
                    </a:ln>
                  </p:spPr>
                  <p:txBody>
                    <a:bodyPr/>
                    <a:lstStyle/>
                    <a:p>
                      <a:endParaRPr lang="en-US"/>
                    </a:p>
                  </p:txBody>
                </p:sp>
              </p:grpSp>
              <p:grpSp>
                <p:nvGrpSpPr>
                  <p:cNvPr id="34527" name="Group 165"/>
                  <p:cNvGrpSpPr>
                    <a:grpSpLocks/>
                  </p:cNvGrpSpPr>
                  <p:nvPr/>
                </p:nvGrpSpPr>
                <p:grpSpPr bwMode="auto">
                  <a:xfrm>
                    <a:off x="2655" y="1842"/>
                    <a:ext cx="135" cy="77"/>
                    <a:chOff x="2655" y="1842"/>
                    <a:chExt cx="135" cy="77"/>
                  </a:xfrm>
                </p:grpSpPr>
                <p:sp>
                  <p:nvSpPr>
                    <p:cNvPr id="34528" name="Freeform 161"/>
                    <p:cNvSpPr>
                      <a:spLocks/>
                    </p:cNvSpPr>
                    <p:nvPr/>
                  </p:nvSpPr>
                  <p:spPr bwMode="auto">
                    <a:xfrm>
                      <a:off x="2666" y="1842"/>
                      <a:ext cx="115" cy="57"/>
                    </a:xfrm>
                    <a:custGeom>
                      <a:avLst/>
                      <a:gdLst>
                        <a:gd name="T0" fmla="*/ 0 w 115"/>
                        <a:gd name="T1" fmla="*/ 20 h 57"/>
                        <a:gd name="T2" fmla="*/ 73 w 115"/>
                        <a:gd name="T3" fmla="*/ 0 h 57"/>
                        <a:gd name="T4" fmla="*/ 114 w 115"/>
                        <a:gd name="T5" fmla="*/ 38 h 57"/>
                        <a:gd name="T6" fmla="*/ 41 w 115"/>
                        <a:gd name="T7" fmla="*/ 56 h 57"/>
                        <a:gd name="T8" fmla="*/ 0 w 115"/>
                        <a:gd name="T9" fmla="*/ 20 h 57"/>
                        <a:gd name="T10" fmla="*/ 0 60000 65536"/>
                        <a:gd name="T11" fmla="*/ 0 60000 65536"/>
                        <a:gd name="T12" fmla="*/ 0 60000 65536"/>
                        <a:gd name="T13" fmla="*/ 0 60000 65536"/>
                        <a:gd name="T14" fmla="*/ 0 60000 65536"/>
                        <a:gd name="T15" fmla="*/ 0 w 115"/>
                        <a:gd name="T16" fmla="*/ 0 h 57"/>
                        <a:gd name="T17" fmla="*/ 115 w 115"/>
                        <a:gd name="T18" fmla="*/ 57 h 57"/>
                      </a:gdLst>
                      <a:ahLst/>
                      <a:cxnLst>
                        <a:cxn ang="T10">
                          <a:pos x="T0" y="T1"/>
                        </a:cxn>
                        <a:cxn ang="T11">
                          <a:pos x="T2" y="T3"/>
                        </a:cxn>
                        <a:cxn ang="T12">
                          <a:pos x="T4" y="T5"/>
                        </a:cxn>
                        <a:cxn ang="T13">
                          <a:pos x="T6" y="T7"/>
                        </a:cxn>
                        <a:cxn ang="T14">
                          <a:pos x="T8" y="T9"/>
                        </a:cxn>
                      </a:cxnLst>
                      <a:rect l="T15" t="T16" r="T17" b="T18"/>
                      <a:pathLst>
                        <a:path w="115" h="57">
                          <a:moveTo>
                            <a:pt x="0" y="20"/>
                          </a:moveTo>
                          <a:lnTo>
                            <a:pt x="73" y="0"/>
                          </a:lnTo>
                          <a:lnTo>
                            <a:pt x="114" y="38"/>
                          </a:lnTo>
                          <a:lnTo>
                            <a:pt x="41" y="56"/>
                          </a:lnTo>
                          <a:lnTo>
                            <a:pt x="0" y="20"/>
                          </a:lnTo>
                        </a:path>
                      </a:pathLst>
                    </a:custGeom>
                    <a:solidFill>
                      <a:srgbClr val="DFDFFF"/>
                    </a:solidFill>
                    <a:ln w="12700" cap="rnd">
                      <a:noFill/>
                      <a:round/>
                      <a:headEnd/>
                      <a:tailEnd/>
                    </a:ln>
                  </p:spPr>
                  <p:txBody>
                    <a:bodyPr/>
                    <a:lstStyle/>
                    <a:p>
                      <a:endParaRPr lang="en-US"/>
                    </a:p>
                  </p:txBody>
                </p:sp>
                <p:grpSp>
                  <p:nvGrpSpPr>
                    <p:cNvPr id="34529" name="Group 164"/>
                    <p:cNvGrpSpPr>
                      <a:grpSpLocks/>
                    </p:cNvGrpSpPr>
                    <p:nvPr/>
                  </p:nvGrpSpPr>
                  <p:grpSpPr bwMode="auto">
                    <a:xfrm>
                      <a:off x="2655" y="1866"/>
                      <a:ext cx="135" cy="53"/>
                      <a:chOff x="2655" y="1866"/>
                      <a:chExt cx="135" cy="53"/>
                    </a:xfrm>
                  </p:grpSpPr>
                  <p:sp>
                    <p:nvSpPr>
                      <p:cNvPr id="34530" name="Freeform 162"/>
                      <p:cNvSpPr>
                        <a:spLocks/>
                      </p:cNvSpPr>
                      <p:nvPr/>
                    </p:nvSpPr>
                    <p:spPr bwMode="auto">
                      <a:xfrm>
                        <a:off x="2743" y="1866"/>
                        <a:ext cx="47" cy="32"/>
                      </a:xfrm>
                      <a:custGeom>
                        <a:avLst/>
                        <a:gdLst>
                          <a:gd name="T0" fmla="*/ 0 w 47"/>
                          <a:gd name="T1" fmla="*/ 19 h 32"/>
                          <a:gd name="T2" fmla="*/ 11 w 47"/>
                          <a:gd name="T3" fmla="*/ 14 h 32"/>
                          <a:gd name="T4" fmla="*/ 18 w 47"/>
                          <a:gd name="T5" fmla="*/ 5 h 32"/>
                          <a:gd name="T6" fmla="*/ 26 w 47"/>
                          <a:gd name="T7" fmla="*/ 2 h 32"/>
                          <a:gd name="T8" fmla="*/ 31 w 47"/>
                          <a:gd name="T9" fmla="*/ 0 h 32"/>
                          <a:gd name="T10" fmla="*/ 34 w 47"/>
                          <a:gd name="T11" fmla="*/ 1 h 32"/>
                          <a:gd name="T12" fmla="*/ 35 w 47"/>
                          <a:gd name="T13" fmla="*/ 3 h 32"/>
                          <a:gd name="T14" fmla="*/ 43 w 47"/>
                          <a:gd name="T15" fmla="*/ 7 h 32"/>
                          <a:gd name="T16" fmla="*/ 46 w 47"/>
                          <a:gd name="T17" fmla="*/ 15 h 32"/>
                          <a:gd name="T18" fmla="*/ 43 w 47"/>
                          <a:gd name="T19" fmla="*/ 21 h 32"/>
                          <a:gd name="T20" fmla="*/ 30 w 47"/>
                          <a:gd name="T21" fmla="*/ 27 h 32"/>
                          <a:gd name="T22" fmla="*/ 4 w 47"/>
                          <a:gd name="T23" fmla="*/ 31 h 32"/>
                          <a:gd name="T24" fmla="*/ 0 w 47"/>
                          <a:gd name="T25" fmla="*/ 19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
                          <a:gd name="T40" fmla="*/ 0 h 32"/>
                          <a:gd name="T41" fmla="*/ 47 w 47"/>
                          <a:gd name="T42" fmla="*/ 32 h 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 h="32">
                            <a:moveTo>
                              <a:pt x="0" y="19"/>
                            </a:moveTo>
                            <a:lnTo>
                              <a:pt x="11" y="14"/>
                            </a:lnTo>
                            <a:lnTo>
                              <a:pt x="18" y="5"/>
                            </a:lnTo>
                            <a:lnTo>
                              <a:pt x="26" y="2"/>
                            </a:lnTo>
                            <a:lnTo>
                              <a:pt x="31" y="0"/>
                            </a:lnTo>
                            <a:lnTo>
                              <a:pt x="34" y="1"/>
                            </a:lnTo>
                            <a:lnTo>
                              <a:pt x="35" y="3"/>
                            </a:lnTo>
                            <a:lnTo>
                              <a:pt x="43" y="7"/>
                            </a:lnTo>
                            <a:lnTo>
                              <a:pt x="46" y="15"/>
                            </a:lnTo>
                            <a:lnTo>
                              <a:pt x="43" y="21"/>
                            </a:lnTo>
                            <a:lnTo>
                              <a:pt x="30" y="27"/>
                            </a:lnTo>
                            <a:lnTo>
                              <a:pt x="4" y="31"/>
                            </a:lnTo>
                            <a:lnTo>
                              <a:pt x="0" y="19"/>
                            </a:lnTo>
                          </a:path>
                        </a:pathLst>
                      </a:custGeom>
                      <a:solidFill>
                        <a:srgbClr val="FF7F3F"/>
                      </a:solidFill>
                      <a:ln w="12700" cap="rnd">
                        <a:noFill/>
                        <a:round/>
                        <a:headEnd/>
                        <a:tailEnd/>
                      </a:ln>
                    </p:spPr>
                    <p:txBody>
                      <a:bodyPr/>
                      <a:lstStyle/>
                      <a:p>
                        <a:endParaRPr lang="en-US"/>
                      </a:p>
                    </p:txBody>
                  </p:sp>
                  <p:sp>
                    <p:nvSpPr>
                      <p:cNvPr id="34531" name="Freeform 163"/>
                      <p:cNvSpPr>
                        <a:spLocks/>
                      </p:cNvSpPr>
                      <p:nvPr/>
                    </p:nvSpPr>
                    <p:spPr bwMode="auto">
                      <a:xfrm>
                        <a:off x="2655" y="1886"/>
                        <a:ext cx="92" cy="33"/>
                      </a:xfrm>
                      <a:custGeom>
                        <a:avLst/>
                        <a:gdLst>
                          <a:gd name="T0" fmla="*/ 0 w 92"/>
                          <a:gd name="T1" fmla="*/ 32 h 33"/>
                          <a:gd name="T2" fmla="*/ 37 w 92"/>
                          <a:gd name="T3" fmla="*/ 26 h 33"/>
                          <a:gd name="T4" fmla="*/ 65 w 92"/>
                          <a:gd name="T5" fmla="*/ 20 h 33"/>
                          <a:gd name="T6" fmla="*/ 91 w 92"/>
                          <a:gd name="T7" fmla="*/ 14 h 33"/>
                          <a:gd name="T8" fmla="*/ 81 w 92"/>
                          <a:gd name="T9" fmla="*/ 0 h 33"/>
                          <a:gd name="T10" fmla="*/ 33 w 92"/>
                          <a:gd name="T11" fmla="*/ 9 h 33"/>
                          <a:gd name="T12" fmla="*/ 4 w 92"/>
                          <a:gd name="T13" fmla="*/ 13 h 33"/>
                          <a:gd name="T14" fmla="*/ 3 w 92"/>
                          <a:gd name="T15" fmla="*/ 11 h 33"/>
                          <a:gd name="T16" fmla="*/ 0 w 92"/>
                          <a:gd name="T17" fmla="*/ 32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33"/>
                          <a:gd name="T29" fmla="*/ 92 w 92"/>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33">
                            <a:moveTo>
                              <a:pt x="0" y="32"/>
                            </a:moveTo>
                            <a:lnTo>
                              <a:pt x="37" y="26"/>
                            </a:lnTo>
                            <a:lnTo>
                              <a:pt x="65" y="20"/>
                            </a:lnTo>
                            <a:lnTo>
                              <a:pt x="91" y="14"/>
                            </a:lnTo>
                            <a:lnTo>
                              <a:pt x="81" y="0"/>
                            </a:lnTo>
                            <a:lnTo>
                              <a:pt x="33" y="9"/>
                            </a:lnTo>
                            <a:lnTo>
                              <a:pt x="4" y="13"/>
                            </a:lnTo>
                            <a:lnTo>
                              <a:pt x="3" y="11"/>
                            </a:lnTo>
                            <a:lnTo>
                              <a:pt x="0" y="32"/>
                            </a:lnTo>
                          </a:path>
                        </a:pathLst>
                      </a:custGeom>
                      <a:solidFill>
                        <a:srgbClr val="5F009F"/>
                      </a:solidFill>
                      <a:ln w="12700" cap="rnd">
                        <a:noFill/>
                        <a:round/>
                        <a:headEnd/>
                        <a:tailEnd/>
                      </a:ln>
                    </p:spPr>
                    <p:txBody>
                      <a:bodyPr/>
                      <a:lstStyle/>
                      <a:p>
                        <a:endParaRPr lang="en-US"/>
                      </a:p>
                    </p:txBody>
                  </p:sp>
                </p:grpSp>
              </p:grpSp>
            </p:grpSp>
          </p:grpSp>
          <p:grpSp>
            <p:nvGrpSpPr>
              <p:cNvPr id="34521" name="Group 170"/>
              <p:cNvGrpSpPr>
                <a:grpSpLocks/>
              </p:cNvGrpSpPr>
              <p:nvPr/>
            </p:nvGrpSpPr>
            <p:grpSpPr bwMode="auto">
              <a:xfrm>
                <a:off x="2655" y="2125"/>
                <a:ext cx="136" cy="42"/>
                <a:chOff x="2655" y="2125"/>
                <a:chExt cx="136" cy="42"/>
              </a:xfrm>
            </p:grpSpPr>
            <p:sp>
              <p:nvSpPr>
                <p:cNvPr id="34522" name="Freeform 168"/>
                <p:cNvSpPr>
                  <a:spLocks/>
                </p:cNvSpPr>
                <p:nvPr/>
              </p:nvSpPr>
              <p:spPr bwMode="auto">
                <a:xfrm>
                  <a:off x="2731" y="2125"/>
                  <a:ext cx="60" cy="41"/>
                </a:xfrm>
                <a:custGeom>
                  <a:avLst/>
                  <a:gdLst>
                    <a:gd name="T0" fmla="*/ 4 w 60"/>
                    <a:gd name="T1" fmla="*/ 0 h 41"/>
                    <a:gd name="T2" fmla="*/ 0 w 60"/>
                    <a:gd name="T3" fmla="*/ 6 h 41"/>
                    <a:gd name="T4" fmla="*/ 0 w 60"/>
                    <a:gd name="T5" fmla="*/ 18 h 41"/>
                    <a:gd name="T6" fmla="*/ 6 w 60"/>
                    <a:gd name="T7" fmla="*/ 13 h 41"/>
                    <a:gd name="T8" fmla="*/ 12 w 60"/>
                    <a:gd name="T9" fmla="*/ 19 h 41"/>
                    <a:gd name="T10" fmla="*/ 14 w 60"/>
                    <a:gd name="T11" fmla="*/ 27 h 41"/>
                    <a:gd name="T12" fmla="*/ 24 w 60"/>
                    <a:gd name="T13" fmla="*/ 35 h 41"/>
                    <a:gd name="T14" fmla="*/ 38 w 60"/>
                    <a:gd name="T15" fmla="*/ 39 h 41"/>
                    <a:gd name="T16" fmla="*/ 49 w 60"/>
                    <a:gd name="T17" fmla="*/ 40 h 41"/>
                    <a:gd name="T18" fmla="*/ 59 w 60"/>
                    <a:gd name="T19" fmla="*/ 39 h 41"/>
                    <a:gd name="T20" fmla="*/ 59 w 60"/>
                    <a:gd name="T21" fmla="*/ 31 h 41"/>
                    <a:gd name="T22" fmla="*/ 51 w 60"/>
                    <a:gd name="T23" fmla="*/ 19 h 41"/>
                    <a:gd name="T24" fmla="*/ 47 w 60"/>
                    <a:gd name="T25" fmla="*/ 22 h 41"/>
                    <a:gd name="T26" fmla="*/ 38 w 60"/>
                    <a:gd name="T27" fmla="*/ 22 h 41"/>
                    <a:gd name="T28" fmla="*/ 26 w 60"/>
                    <a:gd name="T29" fmla="*/ 22 h 41"/>
                    <a:gd name="T30" fmla="*/ 18 w 60"/>
                    <a:gd name="T31" fmla="*/ 17 h 41"/>
                    <a:gd name="T32" fmla="*/ 11 w 60"/>
                    <a:gd name="T33" fmla="*/ 10 h 41"/>
                    <a:gd name="T34" fmla="*/ 4 w 60"/>
                    <a:gd name="T35" fmla="*/ 0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
                    <a:gd name="T55" fmla="*/ 0 h 41"/>
                    <a:gd name="T56" fmla="*/ 60 w 60"/>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 h="41">
                      <a:moveTo>
                        <a:pt x="4" y="0"/>
                      </a:moveTo>
                      <a:lnTo>
                        <a:pt x="0" y="6"/>
                      </a:lnTo>
                      <a:lnTo>
                        <a:pt x="0" y="18"/>
                      </a:lnTo>
                      <a:lnTo>
                        <a:pt x="6" y="13"/>
                      </a:lnTo>
                      <a:lnTo>
                        <a:pt x="12" y="19"/>
                      </a:lnTo>
                      <a:lnTo>
                        <a:pt x="14" y="27"/>
                      </a:lnTo>
                      <a:lnTo>
                        <a:pt x="24" y="35"/>
                      </a:lnTo>
                      <a:lnTo>
                        <a:pt x="38" y="39"/>
                      </a:lnTo>
                      <a:lnTo>
                        <a:pt x="49" y="40"/>
                      </a:lnTo>
                      <a:lnTo>
                        <a:pt x="59" y="39"/>
                      </a:lnTo>
                      <a:lnTo>
                        <a:pt x="59" y="31"/>
                      </a:lnTo>
                      <a:lnTo>
                        <a:pt x="51" y="19"/>
                      </a:lnTo>
                      <a:lnTo>
                        <a:pt x="47" y="22"/>
                      </a:lnTo>
                      <a:lnTo>
                        <a:pt x="38" y="22"/>
                      </a:lnTo>
                      <a:lnTo>
                        <a:pt x="26" y="22"/>
                      </a:lnTo>
                      <a:lnTo>
                        <a:pt x="18" y="17"/>
                      </a:lnTo>
                      <a:lnTo>
                        <a:pt x="11" y="10"/>
                      </a:lnTo>
                      <a:lnTo>
                        <a:pt x="4" y="0"/>
                      </a:lnTo>
                    </a:path>
                  </a:pathLst>
                </a:custGeom>
                <a:solidFill>
                  <a:srgbClr val="DF3F5F"/>
                </a:solidFill>
                <a:ln w="12700" cap="rnd">
                  <a:noFill/>
                  <a:round/>
                  <a:headEnd/>
                  <a:tailEnd/>
                </a:ln>
              </p:spPr>
              <p:txBody>
                <a:bodyPr/>
                <a:lstStyle/>
                <a:p>
                  <a:endParaRPr lang="en-US"/>
                </a:p>
              </p:txBody>
            </p:sp>
            <p:sp>
              <p:nvSpPr>
                <p:cNvPr id="34523" name="Freeform 169"/>
                <p:cNvSpPr>
                  <a:spLocks/>
                </p:cNvSpPr>
                <p:nvPr/>
              </p:nvSpPr>
              <p:spPr bwMode="auto">
                <a:xfrm>
                  <a:off x="2655" y="2125"/>
                  <a:ext cx="54" cy="42"/>
                </a:xfrm>
                <a:custGeom>
                  <a:avLst/>
                  <a:gdLst>
                    <a:gd name="T0" fmla="*/ 52 w 54"/>
                    <a:gd name="T1" fmla="*/ 0 h 42"/>
                    <a:gd name="T2" fmla="*/ 53 w 54"/>
                    <a:gd name="T3" fmla="*/ 16 h 42"/>
                    <a:gd name="T4" fmla="*/ 50 w 54"/>
                    <a:gd name="T5" fmla="*/ 12 h 42"/>
                    <a:gd name="T6" fmla="*/ 45 w 54"/>
                    <a:gd name="T7" fmla="*/ 17 h 42"/>
                    <a:gd name="T8" fmla="*/ 42 w 54"/>
                    <a:gd name="T9" fmla="*/ 25 h 42"/>
                    <a:gd name="T10" fmla="*/ 37 w 54"/>
                    <a:gd name="T11" fmla="*/ 32 h 42"/>
                    <a:gd name="T12" fmla="*/ 26 w 54"/>
                    <a:gd name="T13" fmla="*/ 37 h 42"/>
                    <a:gd name="T14" fmla="*/ 17 w 54"/>
                    <a:gd name="T15" fmla="*/ 40 h 42"/>
                    <a:gd name="T16" fmla="*/ 7 w 54"/>
                    <a:gd name="T17" fmla="*/ 41 h 42"/>
                    <a:gd name="T18" fmla="*/ 4 w 54"/>
                    <a:gd name="T19" fmla="*/ 39 h 42"/>
                    <a:gd name="T20" fmla="*/ 1 w 54"/>
                    <a:gd name="T21" fmla="*/ 35 h 42"/>
                    <a:gd name="T22" fmla="*/ 0 w 54"/>
                    <a:gd name="T23" fmla="*/ 31 h 42"/>
                    <a:gd name="T24" fmla="*/ 1 w 54"/>
                    <a:gd name="T25" fmla="*/ 27 h 42"/>
                    <a:gd name="T26" fmla="*/ 6 w 54"/>
                    <a:gd name="T27" fmla="*/ 20 h 42"/>
                    <a:gd name="T28" fmla="*/ 13 w 54"/>
                    <a:gd name="T29" fmla="*/ 23 h 42"/>
                    <a:gd name="T30" fmla="*/ 25 w 54"/>
                    <a:gd name="T31" fmla="*/ 23 h 42"/>
                    <a:gd name="T32" fmla="*/ 33 w 54"/>
                    <a:gd name="T33" fmla="*/ 22 h 42"/>
                    <a:gd name="T34" fmla="*/ 47 w 54"/>
                    <a:gd name="T35" fmla="*/ 8 h 42"/>
                    <a:gd name="T36" fmla="*/ 52 w 54"/>
                    <a:gd name="T37" fmla="*/ 0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42"/>
                    <a:gd name="T59" fmla="*/ 54 w 54"/>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42">
                      <a:moveTo>
                        <a:pt x="52" y="0"/>
                      </a:moveTo>
                      <a:lnTo>
                        <a:pt x="53" y="16"/>
                      </a:lnTo>
                      <a:lnTo>
                        <a:pt x="50" y="12"/>
                      </a:lnTo>
                      <a:lnTo>
                        <a:pt x="45" y="17"/>
                      </a:lnTo>
                      <a:lnTo>
                        <a:pt x="42" y="25"/>
                      </a:lnTo>
                      <a:lnTo>
                        <a:pt x="37" y="32"/>
                      </a:lnTo>
                      <a:lnTo>
                        <a:pt x="26" y="37"/>
                      </a:lnTo>
                      <a:lnTo>
                        <a:pt x="17" y="40"/>
                      </a:lnTo>
                      <a:lnTo>
                        <a:pt x="7" y="41"/>
                      </a:lnTo>
                      <a:lnTo>
                        <a:pt x="4" y="39"/>
                      </a:lnTo>
                      <a:lnTo>
                        <a:pt x="1" y="35"/>
                      </a:lnTo>
                      <a:lnTo>
                        <a:pt x="0" y="31"/>
                      </a:lnTo>
                      <a:lnTo>
                        <a:pt x="1" y="27"/>
                      </a:lnTo>
                      <a:lnTo>
                        <a:pt x="6" y="20"/>
                      </a:lnTo>
                      <a:lnTo>
                        <a:pt x="13" y="23"/>
                      </a:lnTo>
                      <a:lnTo>
                        <a:pt x="25" y="23"/>
                      </a:lnTo>
                      <a:lnTo>
                        <a:pt x="33" y="22"/>
                      </a:lnTo>
                      <a:lnTo>
                        <a:pt x="47" y="8"/>
                      </a:lnTo>
                      <a:lnTo>
                        <a:pt x="52" y="0"/>
                      </a:lnTo>
                    </a:path>
                  </a:pathLst>
                </a:custGeom>
                <a:solidFill>
                  <a:srgbClr val="DF3F5F"/>
                </a:solidFill>
                <a:ln w="12700" cap="rnd">
                  <a:noFill/>
                  <a:round/>
                  <a:headEnd/>
                  <a:tailEnd/>
                </a:ln>
              </p:spPr>
              <p:txBody>
                <a:bodyPr/>
                <a:lstStyle/>
                <a:p>
                  <a:endParaRPr lang="en-US"/>
                </a:p>
              </p:txBody>
            </p:sp>
          </p:grpSp>
        </p:grpSp>
      </p:grpSp>
      <p:grpSp>
        <p:nvGrpSpPr>
          <p:cNvPr id="33800" name="Group 277"/>
          <p:cNvGrpSpPr>
            <a:grpSpLocks/>
          </p:cNvGrpSpPr>
          <p:nvPr/>
        </p:nvGrpSpPr>
        <p:grpSpPr bwMode="auto">
          <a:xfrm>
            <a:off x="1093788" y="3517900"/>
            <a:ext cx="1254125" cy="744538"/>
            <a:chOff x="758" y="2511"/>
            <a:chExt cx="869" cy="532"/>
          </a:xfrm>
        </p:grpSpPr>
        <p:grpSp>
          <p:nvGrpSpPr>
            <p:cNvPr id="34409" name="Group 190"/>
            <p:cNvGrpSpPr>
              <a:grpSpLocks/>
            </p:cNvGrpSpPr>
            <p:nvPr/>
          </p:nvGrpSpPr>
          <p:grpSpPr bwMode="auto">
            <a:xfrm>
              <a:off x="949" y="2511"/>
              <a:ext cx="283" cy="470"/>
              <a:chOff x="949" y="2511"/>
              <a:chExt cx="283" cy="470"/>
            </a:xfrm>
          </p:grpSpPr>
          <p:grpSp>
            <p:nvGrpSpPr>
              <p:cNvPr id="34496" name="Group 180"/>
              <p:cNvGrpSpPr>
                <a:grpSpLocks/>
              </p:cNvGrpSpPr>
              <p:nvPr/>
            </p:nvGrpSpPr>
            <p:grpSpPr bwMode="auto">
              <a:xfrm>
                <a:off x="949" y="2580"/>
                <a:ext cx="283" cy="131"/>
                <a:chOff x="949" y="2580"/>
                <a:chExt cx="283" cy="131"/>
              </a:xfrm>
            </p:grpSpPr>
            <p:sp>
              <p:nvSpPr>
                <p:cNvPr id="34506" name="Freeform 173"/>
                <p:cNvSpPr>
                  <a:spLocks/>
                </p:cNvSpPr>
                <p:nvPr/>
              </p:nvSpPr>
              <p:spPr bwMode="auto">
                <a:xfrm>
                  <a:off x="949" y="2580"/>
                  <a:ext cx="283" cy="131"/>
                </a:xfrm>
                <a:custGeom>
                  <a:avLst/>
                  <a:gdLst>
                    <a:gd name="T0" fmla="*/ 106 w 283"/>
                    <a:gd name="T1" fmla="*/ 0 h 131"/>
                    <a:gd name="T2" fmla="*/ 73 w 283"/>
                    <a:gd name="T3" fmla="*/ 11 h 131"/>
                    <a:gd name="T4" fmla="*/ 39 w 283"/>
                    <a:gd name="T5" fmla="*/ 20 h 131"/>
                    <a:gd name="T6" fmla="*/ 18 w 283"/>
                    <a:gd name="T7" fmla="*/ 57 h 131"/>
                    <a:gd name="T8" fmla="*/ 1 w 283"/>
                    <a:gd name="T9" fmla="*/ 86 h 131"/>
                    <a:gd name="T10" fmla="*/ 0 w 283"/>
                    <a:gd name="T11" fmla="*/ 91 h 131"/>
                    <a:gd name="T12" fmla="*/ 15 w 283"/>
                    <a:gd name="T13" fmla="*/ 106 h 131"/>
                    <a:gd name="T14" fmla="*/ 25 w 283"/>
                    <a:gd name="T15" fmla="*/ 110 h 131"/>
                    <a:gd name="T16" fmla="*/ 34 w 283"/>
                    <a:gd name="T17" fmla="*/ 111 h 131"/>
                    <a:gd name="T18" fmla="*/ 35 w 283"/>
                    <a:gd name="T19" fmla="*/ 115 h 131"/>
                    <a:gd name="T20" fmla="*/ 51 w 283"/>
                    <a:gd name="T21" fmla="*/ 109 h 131"/>
                    <a:gd name="T22" fmla="*/ 53 w 283"/>
                    <a:gd name="T23" fmla="*/ 125 h 131"/>
                    <a:gd name="T24" fmla="*/ 63 w 283"/>
                    <a:gd name="T25" fmla="*/ 130 h 131"/>
                    <a:gd name="T26" fmla="*/ 227 w 283"/>
                    <a:gd name="T27" fmla="*/ 130 h 131"/>
                    <a:gd name="T28" fmla="*/ 241 w 283"/>
                    <a:gd name="T29" fmla="*/ 123 h 131"/>
                    <a:gd name="T30" fmla="*/ 238 w 283"/>
                    <a:gd name="T31" fmla="*/ 109 h 131"/>
                    <a:gd name="T32" fmla="*/ 257 w 283"/>
                    <a:gd name="T33" fmla="*/ 118 h 131"/>
                    <a:gd name="T34" fmla="*/ 282 w 283"/>
                    <a:gd name="T35" fmla="*/ 93 h 131"/>
                    <a:gd name="T36" fmla="*/ 231 w 283"/>
                    <a:gd name="T37" fmla="*/ 17 h 131"/>
                    <a:gd name="T38" fmla="*/ 177 w 283"/>
                    <a:gd name="T39" fmla="*/ 7 h 131"/>
                    <a:gd name="T40" fmla="*/ 160 w 283"/>
                    <a:gd name="T41" fmla="*/ 2 h 131"/>
                    <a:gd name="T42" fmla="*/ 135 w 283"/>
                    <a:gd name="T43" fmla="*/ 15 h 131"/>
                    <a:gd name="T44" fmla="*/ 106 w 283"/>
                    <a:gd name="T45" fmla="*/ 0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3"/>
                    <a:gd name="T70" fmla="*/ 0 h 131"/>
                    <a:gd name="T71" fmla="*/ 283 w 283"/>
                    <a:gd name="T72" fmla="*/ 131 h 1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3" h="131">
                      <a:moveTo>
                        <a:pt x="106" y="0"/>
                      </a:moveTo>
                      <a:lnTo>
                        <a:pt x="73" y="11"/>
                      </a:lnTo>
                      <a:lnTo>
                        <a:pt x="39" y="20"/>
                      </a:lnTo>
                      <a:lnTo>
                        <a:pt x="18" y="57"/>
                      </a:lnTo>
                      <a:lnTo>
                        <a:pt x="1" y="86"/>
                      </a:lnTo>
                      <a:lnTo>
                        <a:pt x="0" y="91"/>
                      </a:lnTo>
                      <a:lnTo>
                        <a:pt x="15" y="106"/>
                      </a:lnTo>
                      <a:lnTo>
                        <a:pt x="25" y="110"/>
                      </a:lnTo>
                      <a:lnTo>
                        <a:pt x="34" y="111"/>
                      </a:lnTo>
                      <a:lnTo>
                        <a:pt x="35" y="115"/>
                      </a:lnTo>
                      <a:lnTo>
                        <a:pt x="51" y="109"/>
                      </a:lnTo>
                      <a:lnTo>
                        <a:pt x="53" y="125"/>
                      </a:lnTo>
                      <a:lnTo>
                        <a:pt x="63" y="130"/>
                      </a:lnTo>
                      <a:lnTo>
                        <a:pt x="227" y="130"/>
                      </a:lnTo>
                      <a:lnTo>
                        <a:pt x="241" y="123"/>
                      </a:lnTo>
                      <a:lnTo>
                        <a:pt x="238" y="109"/>
                      </a:lnTo>
                      <a:lnTo>
                        <a:pt x="257" y="118"/>
                      </a:lnTo>
                      <a:lnTo>
                        <a:pt x="282" y="93"/>
                      </a:lnTo>
                      <a:lnTo>
                        <a:pt x="231" y="17"/>
                      </a:lnTo>
                      <a:lnTo>
                        <a:pt x="177" y="7"/>
                      </a:lnTo>
                      <a:lnTo>
                        <a:pt x="160" y="2"/>
                      </a:lnTo>
                      <a:lnTo>
                        <a:pt x="135" y="15"/>
                      </a:lnTo>
                      <a:lnTo>
                        <a:pt x="106" y="0"/>
                      </a:lnTo>
                    </a:path>
                  </a:pathLst>
                </a:custGeom>
                <a:solidFill>
                  <a:srgbClr val="3F7FFF"/>
                </a:solidFill>
                <a:ln w="12700" cap="rnd">
                  <a:noFill/>
                  <a:round/>
                  <a:headEnd/>
                  <a:tailEnd/>
                </a:ln>
              </p:spPr>
              <p:txBody>
                <a:bodyPr/>
                <a:lstStyle/>
                <a:p>
                  <a:endParaRPr lang="en-US"/>
                </a:p>
              </p:txBody>
            </p:sp>
            <p:grpSp>
              <p:nvGrpSpPr>
                <p:cNvPr id="34507" name="Group 179"/>
                <p:cNvGrpSpPr>
                  <a:grpSpLocks/>
                </p:cNvGrpSpPr>
                <p:nvPr/>
              </p:nvGrpSpPr>
              <p:grpSpPr bwMode="auto">
                <a:xfrm>
                  <a:off x="1005" y="2594"/>
                  <a:ext cx="196" cy="117"/>
                  <a:chOff x="1005" y="2594"/>
                  <a:chExt cx="196" cy="117"/>
                </a:xfrm>
              </p:grpSpPr>
              <p:sp>
                <p:nvSpPr>
                  <p:cNvPr id="34508" name="Freeform 174"/>
                  <p:cNvSpPr>
                    <a:spLocks/>
                  </p:cNvSpPr>
                  <p:nvPr/>
                </p:nvSpPr>
                <p:spPr bwMode="auto">
                  <a:xfrm>
                    <a:off x="1068" y="2594"/>
                    <a:ext cx="38" cy="117"/>
                  </a:xfrm>
                  <a:custGeom>
                    <a:avLst/>
                    <a:gdLst>
                      <a:gd name="T0" fmla="*/ 10 w 38"/>
                      <a:gd name="T1" fmla="*/ 0 h 117"/>
                      <a:gd name="T2" fmla="*/ 3 w 38"/>
                      <a:gd name="T3" fmla="*/ 8 h 117"/>
                      <a:gd name="T4" fmla="*/ 10 w 38"/>
                      <a:gd name="T5" fmla="*/ 12 h 117"/>
                      <a:gd name="T6" fmla="*/ 0 w 38"/>
                      <a:gd name="T7" fmla="*/ 93 h 117"/>
                      <a:gd name="T8" fmla="*/ 1 w 38"/>
                      <a:gd name="T9" fmla="*/ 107 h 117"/>
                      <a:gd name="T10" fmla="*/ 20 w 38"/>
                      <a:gd name="T11" fmla="*/ 116 h 117"/>
                      <a:gd name="T12" fmla="*/ 37 w 38"/>
                      <a:gd name="T13" fmla="*/ 106 h 117"/>
                      <a:gd name="T14" fmla="*/ 37 w 38"/>
                      <a:gd name="T15" fmla="*/ 90 h 117"/>
                      <a:gd name="T16" fmla="*/ 22 w 38"/>
                      <a:gd name="T17" fmla="*/ 12 h 117"/>
                      <a:gd name="T18" fmla="*/ 28 w 38"/>
                      <a:gd name="T19" fmla="*/ 8 h 117"/>
                      <a:gd name="T20" fmla="*/ 22 w 38"/>
                      <a:gd name="T21" fmla="*/ 0 h 117"/>
                      <a:gd name="T22" fmla="*/ 17 w 38"/>
                      <a:gd name="T23" fmla="*/ 3 h 117"/>
                      <a:gd name="T24" fmla="*/ 10 w 38"/>
                      <a:gd name="T25" fmla="*/ 0 h 1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17"/>
                      <a:gd name="T41" fmla="*/ 38 w 38"/>
                      <a:gd name="T42" fmla="*/ 117 h 1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17">
                        <a:moveTo>
                          <a:pt x="10" y="0"/>
                        </a:moveTo>
                        <a:lnTo>
                          <a:pt x="3" y="8"/>
                        </a:lnTo>
                        <a:lnTo>
                          <a:pt x="10" y="12"/>
                        </a:lnTo>
                        <a:lnTo>
                          <a:pt x="0" y="93"/>
                        </a:lnTo>
                        <a:lnTo>
                          <a:pt x="1" y="107"/>
                        </a:lnTo>
                        <a:lnTo>
                          <a:pt x="20" y="116"/>
                        </a:lnTo>
                        <a:lnTo>
                          <a:pt x="37" y="106"/>
                        </a:lnTo>
                        <a:lnTo>
                          <a:pt x="37" y="90"/>
                        </a:lnTo>
                        <a:lnTo>
                          <a:pt x="22" y="12"/>
                        </a:lnTo>
                        <a:lnTo>
                          <a:pt x="28" y="8"/>
                        </a:lnTo>
                        <a:lnTo>
                          <a:pt x="22" y="0"/>
                        </a:lnTo>
                        <a:lnTo>
                          <a:pt x="17" y="3"/>
                        </a:lnTo>
                        <a:lnTo>
                          <a:pt x="10" y="0"/>
                        </a:lnTo>
                      </a:path>
                    </a:pathLst>
                  </a:custGeom>
                  <a:solidFill>
                    <a:srgbClr val="001F9F"/>
                  </a:solidFill>
                  <a:ln w="12700" cap="rnd">
                    <a:noFill/>
                    <a:round/>
                    <a:headEnd/>
                    <a:tailEnd/>
                  </a:ln>
                </p:spPr>
                <p:txBody>
                  <a:bodyPr/>
                  <a:lstStyle/>
                  <a:p>
                    <a:endParaRPr lang="en-US"/>
                  </a:p>
                </p:txBody>
              </p:sp>
              <p:grpSp>
                <p:nvGrpSpPr>
                  <p:cNvPr id="34509" name="Group 178"/>
                  <p:cNvGrpSpPr>
                    <a:grpSpLocks/>
                  </p:cNvGrpSpPr>
                  <p:nvPr/>
                </p:nvGrpSpPr>
                <p:grpSpPr bwMode="auto">
                  <a:xfrm>
                    <a:off x="1005" y="2645"/>
                    <a:ext cx="196" cy="38"/>
                    <a:chOff x="1005" y="2645"/>
                    <a:chExt cx="196" cy="38"/>
                  </a:xfrm>
                </p:grpSpPr>
                <p:sp>
                  <p:nvSpPr>
                    <p:cNvPr id="34510" name="Freeform 175"/>
                    <p:cNvSpPr>
                      <a:spLocks/>
                    </p:cNvSpPr>
                    <p:nvPr/>
                  </p:nvSpPr>
                  <p:spPr bwMode="auto">
                    <a:xfrm>
                      <a:off x="1048" y="2653"/>
                      <a:ext cx="152" cy="24"/>
                    </a:xfrm>
                    <a:custGeom>
                      <a:avLst/>
                      <a:gdLst>
                        <a:gd name="T0" fmla="*/ 13 w 152"/>
                        <a:gd name="T1" fmla="*/ 14 h 24"/>
                        <a:gd name="T2" fmla="*/ 115 w 152"/>
                        <a:gd name="T3" fmla="*/ 0 h 24"/>
                        <a:gd name="T4" fmla="*/ 151 w 152"/>
                        <a:gd name="T5" fmla="*/ 2 h 24"/>
                        <a:gd name="T6" fmla="*/ 25 w 152"/>
                        <a:gd name="T7" fmla="*/ 23 h 24"/>
                        <a:gd name="T8" fmla="*/ 0 w 152"/>
                        <a:gd name="T9" fmla="*/ 17 h 24"/>
                        <a:gd name="T10" fmla="*/ 13 w 152"/>
                        <a:gd name="T11" fmla="*/ 14 h 24"/>
                        <a:gd name="T12" fmla="*/ 0 60000 65536"/>
                        <a:gd name="T13" fmla="*/ 0 60000 65536"/>
                        <a:gd name="T14" fmla="*/ 0 60000 65536"/>
                        <a:gd name="T15" fmla="*/ 0 60000 65536"/>
                        <a:gd name="T16" fmla="*/ 0 60000 65536"/>
                        <a:gd name="T17" fmla="*/ 0 60000 65536"/>
                        <a:gd name="T18" fmla="*/ 0 w 152"/>
                        <a:gd name="T19" fmla="*/ 0 h 24"/>
                        <a:gd name="T20" fmla="*/ 152 w 152"/>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52" h="24">
                          <a:moveTo>
                            <a:pt x="13" y="14"/>
                          </a:moveTo>
                          <a:lnTo>
                            <a:pt x="115" y="0"/>
                          </a:lnTo>
                          <a:lnTo>
                            <a:pt x="151" y="2"/>
                          </a:lnTo>
                          <a:lnTo>
                            <a:pt x="25" y="23"/>
                          </a:lnTo>
                          <a:lnTo>
                            <a:pt x="0" y="17"/>
                          </a:lnTo>
                          <a:lnTo>
                            <a:pt x="13" y="14"/>
                          </a:lnTo>
                        </a:path>
                      </a:pathLst>
                    </a:custGeom>
                    <a:solidFill>
                      <a:srgbClr val="000000"/>
                    </a:solidFill>
                    <a:ln w="12700" cap="rnd">
                      <a:noFill/>
                      <a:round/>
                      <a:headEnd/>
                      <a:tailEnd/>
                    </a:ln>
                  </p:spPr>
                  <p:txBody>
                    <a:bodyPr/>
                    <a:lstStyle/>
                    <a:p>
                      <a:endParaRPr lang="en-US"/>
                    </a:p>
                  </p:txBody>
                </p:sp>
                <p:sp>
                  <p:nvSpPr>
                    <p:cNvPr id="34511" name="Freeform 176"/>
                    <p:cNvSpPr>
                      <a:spLocks/>
                    </p:cNvSpPr>
                    <p:nvPr/>
                  </p:nvSpPr>
                  <p:spPr bwMode="auto">
                    <a:xfrm>
                      <a:off x="1117" y="2654"/>
                      <a:ext cx="84" cy="28"/>
                    </a:xfrm>
                    <a:custGeom>
                      <a:avLst/>
                      <a:gdLst>
                        <a:gd name="T0" fmla="*/ 43 w 84"/>
                        <a:gd name="T1" fmla="*/ 0 h 28"/>
                        <a:gd name="T2" fmla="*/ 10 w 84"/>
                        <a:gd name="T3" fmla="*/ 4 h 28"/>
                        <a:gd name="T4" fmla="*/ 8 w 84"/>
                        <a:gd name="T5" fmla="*/ 10 h 28"/>
                        <a:gd name="T6" fmla="*/ 0 w 84"/>
                        <a:gd name="T7" fmla="*/ 14 h 28"/>
                        <a:gd name="T8" fmla="*/ 14 w 84"/>
                        <a:gd name="T9" fmla="*/ 22 h 28"/>
                        <a:gd name="T10" fmla="*/ 32 w 84"/>
                        <a:gd name="T11" fmla="*/ 26 h 28"/>
                        <a:gd name="T12" fmla="*/ 59 w 84"/>
                        <a:gd name="T13" fmla="*/ 27 h 28"/>
                        <a:gd name="T14" fmla="*/ 83 w 84"/>
                        <a:gd name="T15" fmla="*/ 15 h 28"/>
                        <a:gd name="T16" fmla="*/ 80 w 84"/>
                        <a:gd name="T17" fmla="*/ 1 h 28"/>
                        <a:gd name="T18" fmla="*/ 59 w 84"/>
                        <a:gd name="T19" fmla="*/ 8 h 28"/>
                        <a:gd name="T20" fmla="*/ 43 w 8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4"/>
                        <a:gd name="T34" fmla="*/ 0 h 28"/>
                        <a:gd name="T35" fmla="*/ 84 w 84"/>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4" h="28">
                          <a:moveTo>
                            <a:pt x="43" y="0"/>
                          </a:moveTo>
                          <a:lnTo>
                            <a:pt x="10" y="4"/>
                          </a:lnTo>
                          <a:lnTo>
                            <a:pt x="8" y="10"/>
                          </a:lnTo>
                          <a:lnTo>
                            <a:pt x="0" y="14"/>
                          </a:lnTo>
                          <a:lnTo>
                            <a:pt x="14" y="22"/>
                          </a:lnTo>
                          <a:lnTo>
                            <a:pt x="32" y="26"/>
                          </a:lnTo>
                          <a:lnTo>
                            <a:pt x="59" y="27"/>
                          </a:lnTo>
                          <a:lnTo>
                            <a:pt x="83" y="15"/>
                          </a:lnTo>
                          <a:lnTo>
                            <a:pt x="80" y="1"/>
                          </a:lnTo>
                          <a:lnTo>
                            <a:pt x="59" y="8"/>
                          </a:lnTo>
                          <a:lnTo>
                            <a:pt x="43" y="0"/>
                          </a:lnTo>
                        </a:path>
                      </a:pathLst>
                    </a:custGeom>
                    <a:solidFill>
                      <a:srgbClr val="FF7F7F"/>
                    </a:solidFill>
                    <a:ln w="12700" cap="rnd">
                      <a:noFill/>
                      <a:round/>
                      <a:headEnd/>
                      <a:tailEnd/>
                    </a:ln>
                  </p:spPr>
                  <p:txBody>
                    <a:bodyPr/>
                    <a:lstStyle/>
                    <a:p>
                      <a:endParaRPr lang="en-US"/>
                    </a:p>
                  </p:txBody>
                </p:sp>
                <p:sp>
                  <p:nvSpPr>
                    <p:cNvPr id="34512" name="Freeform 177"/>
                    <p:cNvSpPr>
                      <a:spLocks/>
                    </p:cNvSpPr>
                    <p:nvPr/>
                  </p:nvSpPr>
                  <p:spPr bwMode="auto">
                    <a:xfrm>
                      <a:off x="1005" y="2645"/>
                      <a:ext cx="67" cy="38"/>
                    </a:xfrm>
                    <a:custGeom>
                      <a:avLst/>
                      <a:gdLst>
                        <a:gd name="T0" fmla="*/ 0 w 67"/>
                        <a:gd name="T1" fmla="*/ 23 h 38"/>
                        <a:gd name="T2" fmla="*/ 8 w 67"/>
                        <a:gd name="T3" fmla="*/ 17 h 38"/>
                        <a:gd name="T4" fmla="*/ 15 w 67"/>
                        <a:gd name="T5" fmla="*/ 9 h 38"/>
                        <a:gd name="T6" fmla="*/ 18 w 67"/>
                        <a:gd name="T7" fmla="*/ 3 h 38"/>
                        <a:gd name="T8" fmla="*/ 38 w 67"/>
                        <a:gd name="T9" fmla="*/ 0 h 38"/>
                        <a:gd name="T10" fmla="*/ 53 w 67"/>
                        <a:gd name="T11" fmla="*/ 0 h 38"/>
                        <a:gd name="T12" fmla="*/ 66 w 67"/>
                        <a:gd name="T13" fmla="*/ 19 h 38"/>
                        <a:gd name="T14" fmla="*/ 62 w 67"/>
                        <a:gd name="T15" fmla="*/ 23 h 38"/>
                        <a:gd name="T16" fmla="*/ 53 w 67"/>
                        <a:gd name="T17" fmla="*/ 28 h 38"/>
                        <a:gd name="T18" fmla="*/ 40 w 67"/>
                        <a:gd name="T19" fmla="*/ 30 h 38"/>
                        <a:gd name="T20" fmla="*/ 30 w 67"/>
                        <a:gd name="T21" fmla="*/ 30 h 38"/>
                        <a:gd name="T22" fmla="*/ 25 w 67"/>
                        <a:gd name="T23" fmla="*/ 31 h 38"/>
                        <a:gd name="T24" fmla="*/ 19 w 67"/>
                        <a:gd name="T25" fmla="*/ 35 h 38"/>
                        <a:gd name="T26" fmla="*/ 8 w 67"/>
                        <a:gd name="T27" fmla="*/ 37 h 38"/>
                        <a:gd name="T28" fmla="*/ 2 w 67"/>
                        <a:gd name="T29" fmla="*/ 37 h 38"/>
                        <a:gd name="T30" fmla="*/ 0 w 67"/>
                        <a:gd name="T31" fmla="*/ 23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7"/>
                        <a:gd name="T49" fmla="*/ 0 h 38"/>
                        <a:gd name="T50" fmla="*/ 67 w 67"/>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7" h="38">
                          <a:moveTo>
                            <a:pt x="0" y="23"/>
                          </a:moveTo>
                          <a:lnTo>
                            <a:pt x="8" y="17"/>
                          </a:lnTo>
                          <a:lnTo>
                            <a:pt x="15" y="9"/>
                          </a:lnTo>
                          <a:lnTo>
                            <a:pt x="18" y="3"/>
                          </a:lnTo>
                          <a:lnTo>
                            <a:pt x="38" y="0"/>
                          </a:lnTo>
                          <a:lnTo>
                            <a:pt x="53" y="0"/>
                          </a:lnTo>
                          <a:lnTo>
                            <a:pt x="66" y="19"/>
                          </a:lnTo>
                          <a:lnTo>
                            <a:pt x="62" y="23"/>
                          </a:lnTo>
                          <a:lnTo>
                            <a:pt x="53" y="28"/>
                          </a:lnTo>
                          <a:lnTo>
                            <a:pt x="40" y="30"/>
                          </a:lnTo>
                          <a:lnTo>
                            <a:pt x="30" y="30"/>
                          </a:lnTo>
                          <a:lnTo>
                            <a:pt x="25" y="31"/>
                          </a:lnTo>
                          <a:lnTo>
                            <a:pt x="19" y="35"/>
                          </a:lnTo>
                          <a:lnTo>
                            <a:pt x="8" y="37"/>
                          </a:lnTo>
                          <a:lnTo>
                            <a:pt x="2" y="37"/>
                          </a:lnTo>
                          <a:lnTo>
                            <a:pt x="0" y="23"/>
                          </a:lnTo>
                        </a:path>
                      </a:pathLst>
                    </a:custGeom>
                    <a:solidFill>
                      <a:srgbClr val="FF7F7F"/>
                    </a:solidFill>
                    <a:ln w="12700" cap="rnd">
                      <a:noFill/>
                      <a:round/>
                      <a:headEnd/>
                      <a:tailEnd/>
                    </a:ln>
                  </p:spPr>
                  <p:txBody>
                    <a:bodyPr/>
                    <a:lstStyle/>
                    <a:p>
                      <a:endParaRPr lang="en-US"/>
                    </a:p>
                  </p:txBody>
                </p:sp>
              </p:grpSp>
            </p:grpSp>
          </p:grpSp>
          <p:grpSp>
            <p:nvGrpSpPr>
              <p:cNvPr id="34497" name="Group 189"/>
              <p:cNvGrpSpPr>
                <a:grpSpLocks/>
              </p:cNvGrpSpPr>
              <p:nvPr/>
            </p:nvGrpSpPr>
            <p:grpSpPr bwMode="auto">
              <a:xfrm>
                <a:off x="956" y="2511"/>
                <a:ext cx="266" cy="470"/>
                <a:chOff x="956" y="2511"/>
                <a:chExt cx="266" cy="470"/>
              </a:xfrm>
            </p:grpSpPr>
            <p:grpSp>
              <p:nvGrpSpPr>
                <p:cNvPr id="34498" name="Group 184"/>
                <p:cNvGrpSpPr>
                  <a:grpSpLocks/>
                </p:cNvGrpSpPr>
                <p:nvPr/>
              </p:nvGrpSpPr>
              <p:grpSpPr bwMode="auto">
                <a:xfrm>
                  <a:off x="1039" y="2511"/>
                  <a:ext cx="95" cy="84"/>
                  <a:chOff x="1039" y="2511"/>
                  <a:chExt cx="95" cy="84"/>
                </a:xfrm>
              </p:grpSpPr>
              <p:sp>
                <p:nvSpPr>
                  <p:cNvPr id="34503" name="Freeform 181"/>
                  <p:cNvSpPr>
                    <a:spLocks/>
                  </p:cNvSpPr>
                  <p:nvPr/>
                </p:nvSpPr>
                <p:spPr bwMode="auto">
                  <a:xfrm>
                    <a:off x="1041" y="2516"/>
                    <a:ext cx="88" cy="79"/>
                  </a:xfrm>
                  <a:custGeom>
                    <a:avLst/>
                    <a:gdLst>
                      <a:gd name="T0" fmla="*/ 0 w 88"/>
                      <a:gd name="T1" fmla="*/ 33 h 79"/>
                      <a:gd name="T2" fmla="*/ 4 w 88"/>
                      <a:gd name="T3" fmla="*/ 40 h 79"/>
                      <a:gd name="T4" fmla="*/ 7 w 88"/>
                      <a:gd name="T5" fmla="*/ 44 h 79"/>
                      <a:gd name="T6" fmla="*/ 10 w 88"/>
                      <a:gd name="T7" fmla="*/ 47 h 79"/>
                      <a:gd name="T8" fmla="*/ 15 w 88"/>
                      <a:gd name="T9" fmla="*/ 47 h 79"/>
                      <a:gd name="T10" fmla="*/ 16 w 88"/>
                      <a:gd name="T11" fmla="*/ 47 h 79"/>
                      <a:gd name="T12" fmla="*/ 16 w 88"/>
                      <a:gd name="T13" fmla="*/ 62 h 79"/>
                      <a:gd name="T14" fmla="*/ 44 w 88"/>
                      <a:gd name="T15" fmla="*/ 78 h 79"/>
                      <a:gd name="T16" fmla="*/ 68 w 88"/>
                      <a:gd name="T17" fmla="*/ 66 h 79"/>
                      <a:gd name="T18" fmla="*/ 69 w 88"/>
                      <a:gd name="T19" fmla="*/ 62 h 79"/>
                      <a:gd name="T20" fmla="*/ 72 w 88"/>
                      <a:gd name="T21" fmla="*/ 59 h 79"/>
                      <a:gd name="T22" fmla="*/ 76 w 88"/>
                      <a:gd name="T23" fmla="*/ 56 h 79"/>
                      <a:gd name="T24" fmla="*/ 79 w 88"/>
                      <a:gd name="T25" fmla="*/ 49 h 79"/>
                      <a:gd name="T26" fmla="*/ 85 w 88"/>
                      <a:gd name="T27" fmla="*/ 43 h 79"/>
                      <a:gd name="T28" fmla="*/ 86 w 88"/>
                      <a:gd name="T29" fmla="*/ 36 h 79"/>
                      <a:gd name="T30" fmla="*/ 86 w 88"/>
                      <a:gd name="T31" fmla="*/ 23 h 79"/>
                      <a:gd name="T32" fmla="*/ 87 w 88"/>
                      <a:gd name="T33" fmla="*/ 18 h 79"/>
                      <a:gd name="T34" fmla="*/ 85 w 88"/>
                      <a:gd name="T35" fmla="*/ 12 h 79"/>
                      <a:gd name="T36" fmla="*/ 80 w 88"/>
                      <a:gd name="T37" fmla="*/ 7 h 79"/>
                      <a:gd name="T38" fmla="*/ 70 w 88"/>
                      <a:gd name="T39" fmla="*/ 3 h 79"/>
                      <a:gd name="T40" fmla="*/ 59 w 88"/>
                      <a:gd name="T41" fmla="*/ 1 h 79"/>
                      <a:gd name="T42" fmla="*/ 47 w 88"/>
                      <a:gd name="T43" fmla="*/ 0 h 79"/>
                      <a:gd name="T44" fmla="*/ 34 w 88"/>
                      <a:gd name="T45" fmla="*/ 1 h 79"/>
                      <a:gd name="T46" fmla="*/ 25 w 88"/>
                      <a:gd name="T47" fmla="*/ 3 h 79"/>
                      <a:gd name="T48" fmla="*/ 17 w 88"/>
                      <a:gd name="T49" fmla="*/ 6 h 79"/>
                      <a:gd name="T50" fmla="*/ 10 w 88"/>
                      <a:gd name="T51" fmla="*/ 9 h 79"/>
                      <a:gd name="T52" fmla="*/ 7 w 88"/>
                      <a:gd name="T53" fmla="*/ 13 h 79"/>
                      <a:gd name="T54" fmla="*/ 3 w 88"/>
                      <a:gd name="T55" fmla="*/ 17 h 79"/>
                      <a:gd name="T56" fmla="*/ 2 w 88"/>
                      <a:gd name="T57" fmla="*/ 22 h 79"/>
                      <a:gd name="T58" fmla="*/ 1 w 88"/>
                      <a:gd name="T59" fmla="*/ 27 h 79"/>
                      <a:gd name="T60" fmla="*/ 2 w 88"/>
                      <a:gd name="T61" fmla="*/ 31 h 79"/>
                      <a:gd name="T62" fmla="*/ 0 w 88"/>
                      <a:gd name="T63" fmla="*/ 33 h 7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8"/>
                      <a:gd name="T97" fmla="*/ 0 h 79"/>
                      <a:gd name="T98" fmla="*/ 88 w 88"/>
                      <a:gd name="T99" fmla="*/ 79 h 7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8" h="79">
                        <a:moveTo>
                          <a:pt x="0" y="33"/>
                        </a:moveTo>
                        <a:lnTo>
                          <a:pt x="4" y="40"/>
                        </a:lnTo>
                        <a:lnTo>
                          <a:pt x="7" y="44"/>
                        </a:lnTo>
                        <a:lnTo>
                          <a:pt x="10" y="47"/>
                        </a:lnTo>
                        <a:lnTo>
                          <a:pt x="15" y="47"/>
                        </a:lnTo>
                        <a:lnTo>
                          <a:pt x="16" y="47"/>
                        </a:lnTo>
                        <a:lnTo>
                          <a:pt x="16" y="62"/>
                        </a:lnTo>
                        <a:lnTo>
                          <a:pt x="44" y="78"/>
                        </a:lnTo>
                        <a:lnTo>
                          <a:pt x="68" y="66"/>
                        </a:lnTo>
                        <a:lnTo>
                          <a:pt x="69" y="62"/>
                        </a:lnTo>
                        <a:lnTo>
                          <a:pt x="72" y="59"/>
                        </a:lnTo>
                        <a:lnTo>
                          <a:pt x="76" y="56"/>
                        </a:lnTo>
                        <a:lnTo>
                          <a:pt x="79" y="49"/>
                        </a:lnTo>
                        <a:lnTo>
                          <a:pt x="85" y="43"/>
                        </a:lnTo>
                        <a:lnTo>
                          <a:pt x="86" y="36"/>
                        </a:lnTo>
                        <a:lnTo>
                          <a:pt x="86" y="23"/>
                        </a:lnTo>
                        <a:lnTo>
                          <a:pt x="87" y="18"/>
                        </a:lnTo>
                        <a:lnTo>
                          <a:pt x="85" y="12"/>
                        </a:lnTo>
                        <a:lnTo>
                          <a:pt x="80" y="7"/>
                        </a:lnTo>
                        <a:lnTo>
                          <a:pt x="70" y="3"/>
                        </a:lnTo>
                        <a:lnTo>
                          <a:pt x="59" y="1"/>
                        </a:lnTo>
                        <a:lnTo>
                          <a:pt x="47" y="0"/>
                        </a:lnTo>
                        <a:lnTo>
                          <a:pt x="34" y="1"/>
                        </a:lnTo>
                        <a:lnTo>
                          <a:pt x="25" y="3"/>
                        </a:lnTo>
                        <a:lnTo>
                          <a:pt x="17" y="6"/>
                        </a:lnTo>
                        <a:lnTo>
                          <a:pt x="10" y="9"/>
                        </a:lnTo>
                        <a:lnTo>
                          <a:pt x="7" y="13"/>
                        </a:lnTo>
                        <a:lnTo>
                          <a:pt x="3" y="17"/>
                        </a:lnTo>
                        <a:lnTo>
                          <a:pt x="2" y="22"/>
                        </a:lnTo>
                        <a:lnTo>
                          <a:pt x="1" y="27"/>
                        </a:lnTo>
                        <a:lnTo>
                          <a:pt x="2" y="31"/>
                        </a:lnTo>
                        <a:lnTo>
                          <a:pt x="0" y="33"/>
                        </a:lnTo>
                      </a:path>
                    </a:pathLst>
                  </a:custGeom>
                  <a:solidFill>
                    <a:srgbClr val="FF9F7F"/>
                  </a:solidFill>
                  <a:ln w="12700" cap="rnd">
                    <a:noFill/>
                    <a:round/>
                    <a:headEnd/>
                    <a:tailEnd/>
                  </a:ln>
                </p:spPr>
                <p:txBody>
                  <a:bodyPr/>
                  <a:lstStyle/>
                  <a:p>
                    <a:endParaRPr lang="en-US"/>
                  </a:p>
                </p:txBody>
              </p:sp>
              <p:sp>
                <p:nvSpPr>
                  <p:cNvPr id="34504" name="Freeform 182"/>
                  <p:cNvSpPr>
                    <a:spLocks/>
                  </p:cNvSpPr>
                  <p:nvPr/>
                </p:nvSpPr>
                <p:spPr bwMode="auto">
                  <a:xfrm>
                    <a:off x="1041" y="2523"/>
                    <a:ext cx="61" cy="71"/>
                  </a:xfrm>
                  <a:custGeom>
                    <a:avLst/>
                    <a:gdLst>
                      <a:gd name="T0" fmla="*/ 9 w 61"/>
                      <a:gd name="T1" fmla="*/ 5 h 71"/>
                      <a:gd name="T2" fmla="*/ 13 w 61"/>
                      <a:gd name="T3" fmla="*/ 3 h 71"/>
                      <a:gd name="T4" fmla="*/ 17 w 61"/>
                      <a:gd name="T5" fmla="*/ 0 h 71"/>
                      <a:gd name="T6" fmla="*/ 34 w 61"/>
                      <a:gd name="T7" fmla="*/ 8 h 71"/>
                      <a:gd name="T8" fmla="*/ 34 w 61"/>
                      <a:gd name="T9" fmla="*/ 20 h 71"/>
                      <a:gd name="T10" fmla="*/ 51 w 61"/>
                      <a:gd name="T11" fmla="*/ 22 h 71"/>
                      <a:gd name="T12" fmla="*/ 58 w 61"/>
                      <a:gd name="T13" fmla="*/ 23 h 71"/>
                      <a:gd name="T14" fmla="*/ 60 w 61"/>
                      <a:gd name="T15" fmla="*/ 38 h 71"/>
                      <a:gd name="T16" fmla="*/ 55 w 61"/>
                      <a:gd name="T17" fmla="*/ 37 h 71"/>
                      <a:gd name="T18" fmla="*/ 52 w 61"/>
                      <a:gd name="T19" fmla="*/ 39 h 71"/>
                      <a:gd name="T20" fmla="*/ 52 w 61"/>
                      <a:gd name="T21" fmla="*/ 25 h 71"/>
                      <a:gd name="T22" fmla="*/ 35 w 61"/>
                      <a:gd name="T23" fmla="*/ 27 h 71"/>
                      <a:gd name="T24" fmla="*/ 31 w 61"/>
                      <a:gd name="T25" fmla="*/ 29 h 71"/>
                      <a:gd name="T26" fmla="*/ 27 w 61"/>
                      <a:gd name="T27" fmla="*/ 32 h 71"/>
                      <a:gd name="T28" fmla="*/ 34 w 61"/>
                      <a:gd name="T29" fmla="*/ 38 h 71"/>
                      <a:gd name="T30" fmla="*/ 28 w 61"/>
                      <a:gd name="T31" fmla="*/ 41 h 71"/>
                      <a:gd name="T32" fmla="*/ 28 w 61"/>
                      <a:gd name="T33" fmla="*/ 51 h 71"/>
                      <a:gd name="T34" fmla="*/ 36 w 61"/>
                      <a:gd name="T35" fmla="*/ 54 h 71"/>
                      <a:gd name="T36" fmla="*/ 46 w 61"/>
                      <a:gd name="T37" fmla="*/ 56 h 71"/>
                      <a:gd name="T38" fmla="*/ 41 w 61"/>
                      <a:gd name="T39" fmla="*/ 70 h 71"/>
                      <a:gd name="T40" fmla="*/ 16 w 61"/>
                      <a:gd name="T41" fmla="*/ 56 h 71"/>
                      <a:gd name="T42" fmla="*/ 16 w 61"/>
                      <a:gd name="T43" fmla="*/ 40 h 71"/>
                      <a:gd name="T44" fmla="*/ 9 w 61"/>
                      <a:gd name="T45" fmla="*/ 40 h 71"/>
                      <a:gd name="T46" fmla="*/ 0 w 61"/>
                      <a:gd name="T47" fmla="*/ 28 h 71"/>
                      <a:gd name="T48" fmla="*/ 2 w 61"/>
                      <a:gd name="T49" fmla="*/ 25 h 71"/>
                      <a:gd name="T50" fmla="*/ 1 w 61"/>
                      <a:gd name="T51" fmla="*/ 21 h 71"/>
                      <a:gd name="T52" fmla="*/ 2 w 61"/>
                      <a:gd name="T53" fmla="*/ 18 h 71"/>
                      <a:gd name="T54" fmla="*/ 2 w 61"/>
                      <a:gd name="T55" fmla="*/ 14 h 71"/>
                      <a:gd name="T56" fmla="*/ 4 w 61"/>
                      <a:gd name="T57" fmla="*/ 10 h 71"/>
                      <a:gd name="T58" fmla="*/ 9 w 61"/>
                      <a:gd name="T59" fmla="*/ 5 h 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1"/>
                      <a:gd name="T91" fmla="*/ 0 h 71"/>
                      <a:gd name="T92" fmla="*/ 61 w 61"/>
                      <a:gd name="T93" fmla="*/ 71 h 7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1" h="71">
                        <a:moveTo>
                          <a:pt x="9" y="5"/>
                        </a:moveTo>
                        <a:lnTo>
                          <a:pt x="13" y="3"/>
                        </a:lnTo>
                        <a:lnTo>
                          <a:pt x="17" y="0"/>
                        </a:lnTo>
                        <a:lnTo>
                          <a:pt x="34" y="8"/>
                        </a:lnTo>
                        <a:lnTo>
                          <a:pt x="34" y="20"/>
                        </a:lnTo>
                        <a:lnTo>
                          <a:pt x="51" y="22"/>
                        </a:lnTo>
                        <a:lnTo>
                          <a:pt x="58" y="23"/>
                        </a:lnTo>
                        <a:lnTo>
                          <a:pt x="60" y="38"/>
                        </a:lnTo>
                        <a:lnTo>
                          <a:pt x="55" y="37"/>
                        </a:lnTo>
                        <a:lnTo>
                          <a:pt x="52" y="39"/>
                        </a:lnTo>
                        <a:lnTo>
                          <a:pt x="52" y="25"/>
                        </a:lnTo>
                        <a:lnTo>
                          <a:pt x="35" y="27"/>
                        </a:lnTo>
                        <a:lnTo>
                          <a:pt x="31" y="29"/>
                        </a:lnTo>
                        <a:lnTo>
                          <a:pt x="27" y="32"/>
                        </a:lnTo>
                        <a:lnTo>
                          <a:pt x="34" y="38"/>
                        </a:lnTo>
                        <a:lnTo>
                          <a:pt x="28" y="41"/>
                        </a:lnTo>
                        <a:lnTo>
                          <a:pt x="28" y="51"/>
                        </a:lnTo>
                        <a:lnTo>
                          <a:pt x="36" y="54"/>
                        </a:lnTo>
                        <a:lnTo>
                          <a:pt x="46" y="56"/>
                        </a:lnTo>
                        <a:lnTo>
                          <a:pt x="41" y="70"/>
                        </a:lnTo>
                        <a:lnTo>
                          <a:pt x="16" y="56"/>
                        </a:lnTo>
                        <a:lnTo>
                          <a:pt x="16" y="40"/>
                        </a:lnTo>
                        <a:lnTo>
                          <a:pt x="9" y="40"/>
                        </a:lnTo>
                        <a:lnTo>
                          <a:pt x="0" y="28"/>
                        </a:lnTo>
                        <a:lnTo>
                          <a:pt x="2" y="25"/>
                        </a:lnTo>
                        <a:lnTo>
                          <a:pt x="1" y="21"/>
                        </a:lnTo>
                        <a:lnTo>
                          <a:pt x="2" y="18"/>
                        </a:lnTo>
                        <a:lnTo>
                          <a:pt x="2" y="14"/>
                        </a:lnTo>
                        <a:lnTo>
                          <a:pt x="4" y="10"/>
                        </a:lnTo>
                        <a:lnTo>
                          <a:pt x="9" y="5"/>
                        </a:lnTo>
                      </a:path>
                    </a:pathLst>
                  </a:custGeom>
                  <a:solidFill>
                    <a:srgbClr val="FF7F3F"/>
                  </a:solidFill>
                  <a:ln w="12700" cap="rnd">
                    <a:noFill/>
                    <a:round/>
                    <a:headEnd/>
                    <a:tailEnd/>
                  </a:ln>
                </p:spPr>
                <p:txBody>
                  <a:bodyPr/>
                  <a:lstStyle/>
                  <a:p>
                    <a:endParaRPr lang="en-US"/>
                  </a:p>
                </p:txBody>
              </p:sp>
              <p:sp>
                <p:nvSpPr>
                  <p:cNvPr id="34505" name="Freeform 183"/>
                  <p:cNvSpPr>
                    <a:spLocks/>
                  </p:cNvSpPr>
                  <p:nvPr/>
                </p:nvSpPr>
                <p:spPr bwMode="auto">
                  <a:xfrm>
                    <a:off x="1039" y="2511"/>
                    <a:ext cx="95" cy="43"/>
                  </a:xfrm>
                  <a:custGeom>
                    <a:avLst/>
                    <a:gdLst>
                      <a:gd name="T0" fmla="*/ 1 w 95"/>
                      <a:gd name="T1" fmla="*/ 34 h 43"/>
                      <a:gd name="T2" fmla="*/ 0 w 95"/>
                      <a:gd name="T3" fmla="*/ 29 h 43"/>
                      <a:gd name="T4" fmla="*/ 2 w 95"/>
                      <a:gd name="T5" fmla="*/ 22 h 43"/>
                      <a:gd name="T6" fmla="*/ 4 w 95"/>
                      <a:gd name="T7" fmla="*/ 16 h 43"/>
                      <a:gd name="T8" fmla="*/ 7 w 95"/>
                      <a:gd name="T9" fmla="*/ 11 h 43"/>
                      <a:gd name="T10" fmla="*/ 12 w 95"/>
                      <a:gd name="T11" fmla="*/ 7 h 43"/>
                      <a:gd name="T12" fmla="*/ 20 w 95"/>
                      <a:gd name="T13" fmla="*/ 6 h 43"/>
                      <a:gd name="T14" fmla="*/ 25 w 95"/>
                      <a:gd name="T15" fmla="*/ 4 h 43"/>
                      <a:gd name="T16" fmla="*/ 33 w 95"/>
                      <a:gd name="T17" fmla="*/ 2 h 43"/>
                      <a:gd name="T18" fmla="*/ 42 w 95"/>
                      <a:gd name="T19" fmla="*/ 0 h 43"/>
                      <a:gd name="T20" fmla="*/ 53 w 95"/>
                      <a:gd name="T21" fmla="*/ 0 h 43"/>
                      <a:gd name="T22" fmla="*/ 64 w 95"/>
                      <a:gd name="T23" fmla="*/ 1 h 43"/>
                      <a:gd name="T24" fmla="*/ 71 w 95"/>
                      <a:gd name="T25" fmla="*/ 3 h 43"/>
                      <a:gd name="T26" fmla="*/ 76 w 95"/>
                      <a:gd name="T27" fmla="*/ 5 h 43"/>
                      <a:gd name="T28" fmla="*/ 85 w 95"/>
                      <a:gd name="T29" fmla="*/ 9 h 43"/>
                      <a:gd name="T30" fmla="*/ 90 w 95"/>
                      <a:gd name="T31" fmla="*/ 12 h 43"/>
                      <a:gd name="T32" fmla="*/ 94 w 95"/>
                      <a:gd name="T33" fmla="*/ 13 h 43"/>
                      <a:gd name="T34" fmla="*/ 90 w 95"/>
                      <a:gd name="T35" fmla="*/ 14 h 43"/>
                      <a:gd name="T36" fmla="*/ 90 w 95"/>
                      <a:gd name="T37" fmla="*/ 15 h 43"/>
                      <a:gd name="T38" fmla="*/ 90 w 95"/>
                      <a:gd name="T39" fmla="*/ 17 h 43"/>
                      <a:gd name="T40" fmla="*/ 89 w 95"/>
                      <a:gd name="T41" fmla="*/ 20 h 43"/>
                      <a:gd name="T42" fmla="*/ 92 w 95"/>
                      <a:gd name="T43" fmla="*/ 25 h 43"/>
                      <a:gd name="T44" fmla="*/ 92 w 95"/>
                      <a:gd name="T45" fmla="*/ 30 h 43"/>
                      <a:gd name="T46" fmla="*/ 87 w 95"/>
                      <a:gd name="T47" fmla="*/ 36 h 43"/>
                      <a:gd name="T48" fmla="*/ 88 w 95"/>
                      <a:gd name="T49" fmla="*/ 28 h 43"/>
                      <a:gd name="T50" fmla="*/ 87 w 95"/>
                      <a:gd name="T51" fmla="*/ 22 h 43"/>
                      <a:gd name="T52" fmla="*/ 85 w 95"/>
                      <a:gd name="T53" fmla="*/ 20 h 43"/>
                      <a:gd name="T54" fmla="*/ 81 w 95"/>
                      <a:gd name="T55" fmla="*/ 18 h 43"/>
                      <a:gd name="T56" fmla="*/ 79 w 95"/>
                      <a:gd name="T57" fmla="*/ 17 h 43"/>
                      <a:gd name="T58" fmla="*/ 76 w 95"/>
                      <a:gd name="T59" fmla="*/ 17 h 43"/>
                      <a:gd name="T60" fmla="*/ 70 w 95"/>
                      <a:gd name="T61" fmla="*/ 18 h 43"/>
                      <a:gd name="T62" fmla="*/ 64 w 95"/>
                      <a:gd name="T63" fmla="*/ 18 h 43"/>
                      <a:gd name="T64" fmla="*/ 57 w 95"/>
                      <a:gd name="T65" fmla="*/ 18 h 43"/>
                      <a:gd name="T66" fmla="*/ 50 w 95"/>
                      <a:gd name="T67" fmla="*/ 18 h 43"/>
                      <a:gd name="T68" fmla="*/ 46 w 95"/>
                      <a:gd name="T69" fmla="*/ 18 h 43"/>
                      <a:gd name="T70" fmla="*/ 50 w 95"/>
                      <a:gd name="T71" fmla="*/ 19 h 43"/>
                      <a:gd name="T72" fmla="*/ 53 w 95"/>
                      <a:gd name="T73" fmla="*/ 20 h 43"/>
                      <a:gd name="T74" fmla="*/ 49 w 95"/>
                      <a:gd name="T75" fmla="*/ 20 h 43"/>
                      <a:gd name="T76" fmla="*/ 42 w 95"/>
                      <a:gd name="T77" fmla="*/ 20 h 43"/>
                      <a:gd name="T78" fmla="*/ 36 w 95"/>
                      <a:gd name="T79" fmla="*/ 19 h 43"/>
                      <a:gd name="T80" fmla="*/ 28 w 95"/>
                      <a:gd name="T81" fmla="*/ 19 h 43"/>
                      <a:gd name="T82" fmla="*/ 24 w 95"/>
                      <a:gd name="T83" fmla="*/ 19 h 43"/>
                      <a:gd name="T84" fmla="*/ 21 w 95"/>
                      <a:gd name="T85" fmla="*/ 19 h 43"/>
                      <a:gd name="T86" fmla="*/ 22 w 95"/>
                      <a:gd name="T87" fmla="*/ 20 h 43"/>
                      <a:gd name="T88" fmla="*/ 24 w 95"/>
                      <a:gd name="T89" fmla="*/ 21 h 43"/>
                      <a:gd name="T90" fmla="*/ 24 w 95"/>
                      <a:gd name="T91" fmla="*/ 24 h 43"/>
                      <a:gd name="T92" fmla="*/ 23 w 95"/>
                      <a:gd name="T93" fmla="*/ 26 h 43"/>
                      <a:gd name="T94" fmla="*/ 19 w 95"/>
                      <a:gd name="T95" fmla="*/ 29 h 43"/>
                      <a:gd name="T96" fmla="*/ 17 w 95"/>
                      <a:gd name="T97" fmla="*/ 32 h 43"/>
                      <a:gd name="T98" fmla="*/ 17 w 95"/>
                      <a:gd name="T99" fmla="*/ 36 h 43"/>
                      <a:gd name="T100" fmla="*/ 17 w 95"/>
                      <a:gd name="T101" fmla="*/ 40 h 43"/>
                      <a:gd name="T102" fmla="*/ 18 w 95"/>
                      <a:gd name="T103" fmla="*/ 42 h 43"/>
                      <a:gd name="T104" fmla="*/ 13 w 95"/>
                      <a:gd name="T105" fmla="*/ 39 h 43"/>
                      <a:gd name="T106" fmla="*/ 6 w 95"/>
                      <a:gd name="T107" fmla="*/ 36 h 43"/>
                      <a:gd name="T108" fmla="*/ 4 w 95"/>
                      <a:gd name="T109" fmla="*/ 36 h 43"/>
                      <a:gd name="T110" fmla="*/ 2 w 95"/>
                      <a:gd name="T111" fmla="*/ 39 h 43"/>
                      <a:gd name="T112" fmla="*/ 1 w 95"/>
                      <a:gd name="T113" fmla="*/ 34 h 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5"/>
                      <a:gd name="T172" fmla="*/ 0 h 43"/>
                      <a:gd name="T173" fmla="*/ 95 w 95"/>
                      <a:gd name="T174" fmla="*/ 43 h 4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5" h="43">
                        <a:moveTo>
                          <a:pt x="1" y="34"/>
                        </a:moveTo>
                        <a:lnTo>
                          <a:pt x="0" y="29"/>
                        </a:lnTo>
                        <a:lnTo>
                          <a:pt x="2" y="22"/>
                        </a:lnTo>
                        <a:lnTo>
                          <a:pt x="4" y="16"/>
                        </a:lnTo>
                        <a:lnTo>
                          <a:pt x="7" y="11"/>
                        </a:lnTo>
                        <a:lnTo>
                          <a:pt x="12" y="7"/>
                        </a:lnTo>
                        <a:lnTo>
                          <a:pt x="20" y="6"/>
                        </a:lnTo>
                        <a:lnTo>
                          <a:pt x="25" y="4"/>
                        </a:lnTo>
                        <a:lnTo>
                          <a:pt x="33" y="2"/>
                        </a:lnTo>
                        <a:lnTo>
                          <a:pt x="42" y="0"/>
                        </a:lnTo>
                        <a:lnTo>
                          <a:pt x="53" y="0"/>
                        </a:lnTo>
                        <a:lnTo>
                          <a:pt x="64" y="1"/>
                        </a:lnTo>
                        <a:lnTo>
                          <a:pt x="71" y="3"/>
                        </a:lnTo>
                        <a:lnTo>
                          <a:pt x="76" y="5"/>
                        </a:lnTo>
                        <a:lnTo>
                          <a:pt x="85" y="9"/>
                        </a:lnTo>
                        <a:lnTo>
                          <a:pt x="90" y="12"/>
                        </a:lnTo>
                        <a:lnTo>
                          <a:pt x="94" y="13"/>
                        </a:lnTo>
                        <a:lnTo>
                          <a:pt x="90" y="14"/>
                        </a:lnTo>
                        <a:lnTo>
                          <a:pt x="90" y="15"/>
                        </a:lnTo>
                        <a:lnTo>
                          <a:pt x="90" y="17"/>
                        </a:lnTo>
                        <a:lnTo>
                          <a:pt x="89" y="20"/>
                        </a:lnTo>
                        <a:lnTo>
                          <a:pt x="92" y="25"/>
                        </a:lnTo>
                        <a:lnTo>
                          <a:pt x="92" y="30"/>
                        </a:lnTo>
                        <a:lnTo>
                          <a:pt x="87" y="36"/>
                        </a:lnTo>
                        <a:lnTo>
                          <a:pt x="88" y="28"/>
                        </a:lnTo>
                        <a:lnTo>
                          <a:pt x="87" y="22"/>
                        </a:lnTo>
                        <a:lnTo>
                          <a:pt x="85" y="20"/>
                        </a:lnTo>
                        <a:lnTo>
                          <a:pt x="81" y="18"/>
                        </a:lnTo>
                        <a:lnTo>
                          <a:pt x="79" y="17"/>
                        </a:lnTo>
                        <a:lnTo>
                          <a:pt x="76" y="17"/>
                        </a:lnTo>
                        <a:lnTo>
                          <a:pt x="70" y="18"/>
                        </a:lnTo>
                        <a:lnTo>
                          <a:pt x="64" y="18"/>
                        </a:lnTo>
                        <a:lnTo>
                          <a:pt x="57" y="18"/>
                        </a:lnTo>
                        <a:lnTo>
                          <a:pt x="50" y="18"/>
                        </a:lnTo>
                        <a:lnTo>
                          <a:pt x="46" y="18"/>
                        </a:lnTo>
                        <a:lnTo>
                          <a:pt x="50" y="19"/>
                        </a:lnTo>
                        <a:lnTo>
                          <a:pt x="53" y="20"/>
                        </a:lnTo>
                        <a:lnTo>
                          <a:pt x="49" y="20"/>
                        </a:lnTo>
                        <a:lnTo>
                          <a:pt x="42" y="20"/>
                        </a:lnTo>
                        <a:lnTo>
                          <a:pt x="36" y="19"/>
                        </a:lnTo>
                        <a:lnTo>
                          <a:pt x="28" y="19"/>
                        </a:lnTo>
                        <a:lnTo>
                          <a:pt x="24" y="19"/>
                        </a:lnTo>
                        <a:lnTo>
                          <a:pt x="21" y="19"/>
                        </a:lnTo>
                        <a:lnTo>
                          <a:pt x="22" y="20"/>
                        </a:lnTo>
                        <a:lnTo>
                          <a:pt x="24" y="21"/>
                        </a:lnTo>
                        <a:lnTo>
                          <a:pt x="24" y="24"/>
                        </a:lnTo>
                        <a:lnTo>
                          <a:pt x="23" y="26"/>
                        </a:lnTo>
                        <a:lnTo>
                          <a:pt x="19" y="29"/>
                        </a:lnTo>
                        <a:lnTo>
                          <a:pt x="17" y="32"/>
                        </a:lnTo>
                        <a:lnTo>
                          <a:pt x="17" y="36"/>
                        </a:lnTo>
                        <a:lnTo>
                          <a:pt x="17" y="40"/>
                        </a:lnTo>
                        <a:lnTo>
                          <a:pt x="18" y="42"/>
                        </a:lnTo>
                        <a:lnTo>
                          <a:pt x="13" y="39"/>
                        </a:lnTo>
                        <a:lnTo>
                          <a:pt x="6" y="36"/>
                        </a:lnTo>
                        <a:lnTo>
                          <a:pt x="4" y="36"/>
                        </a:lnTo>
                        <a:lnTo>
                          <a:pt x="2" y="39"/>
                        </a:lnTo>
                        <a:lnTo>
                          <a:pt x="1" y="34"/>
                        </a:lnTo>
                      </a:path>
                    </a:pathLst>
                  </a:custGeom>
                  <a:solidFill>
                    <a:srgbClr val="000000"/>
                  </a:solidFill>
                  <a:ln w="12700" cap="rnd">
                    <a:noFill/>
                    <a:round/>
                    <a:headEnd/>
                    <a:tailEnd/>
                  </a:ln>
                </p:spPr>
                <p:txBody>
                  <a:bodyPr/>
                  <a:lstStyle/>
                  <a:p>
                    <a:endParaRPr lang="en-US"/>
                  </a:p>
                </p:txBody>
              </p:sp>
            </p:grpSp>
            <p:grpSp>
              <p:nvGrpSpPr>
                <p:cNvPr id="34499" name="Group 187"/>
                <p:cNvGrpSpPr>
                  <a:grpSpLocks/>
                </p:cNvGrpSpPr>
                <p:nvPr/>
              </p:nvGrpSpPr>
              <p:grpSpPr bwMode="auto">
                <a:xfrm>
                  <a:off x="956" y="2947"/>
                  <a:ext cx="266" cy="34"/>
                  <a:chOff x="956" y="2947"/>
                  <a:chExt cx="266" cy="34"/>
                </a:xfrm>
              </p:grpSpPr>
              <p:sp>
                <p:nvSpPr>
                  <p:cNvPr id="34501" name="Freeform 185"/>
                  <p:cNvSpPr>
                    <a:spLocks/>
                  </p:cNvSpPr>
                  <p:nvPr/>
                </p:nvSpPr>
                <p:spPr bwMode="auto">
                  <a:xfrm>
                    <a:off x="956" y="2947"/>
                    <a:ext cx="113" cy="34"/>
                  </a:xfrm>
                  <a:custGeom>
                    <a:avLst/>
                    <a:gdLst>
                      <a:gd name="T0" fmla="*/ 53 w 113"/>
                      <a:gd name="T1" fmla="*/ 5 h 34"/>
                      <a:gd name="T2" fmla="*/ 40 w 113"/>
                      <a:gd name="T3" fmla="*/ 10 h 34"/>
                      <a:gd name="T4" fmla="*/ 22 w 113"/>
                      <a:gd name="T5" fmla="*/ 16 h 34"/>
                      <a:gd name="T6" fmla="*/ 9 w 113"/>
                      <a:gd name="T7" fmla="*/ 20 h 34"/>
                      <a:gd name="T8" fmla="*/ 1 w 113"/>
                      <a:gd name="T9" fmla="*/ 23 h 34"/>
                      <a:gd name="T10" fmla="*/ 0 w 113"/>
                      <a:gd name="T11" fmla="*/ 29 h 34"/>
                      <a:gd name="T12" fmla="*/ 7 w 113"/>
                      <a:gd name="T13" fmla="*/ 31 h 34"/>
                      <a:gd name="T14" fmla="*/ 23 w 113"/>
                      <a:gd name="T15" fmla="*/ 32 h 34"/>
                      <a:gd name="T16" fmla="*/ 39 w 113"/>
                      <a:gd name="T17" fmla="*/ 33 h 34"/>
                      <a:gd name="T18" fmla="*/ 53 w 113"/>
                      <a:gd name="T19" fmla="*/ 32 h 34"/>
                      <a:gd name="T20" fmla="*/ 64 w 113"/>
                      <a:gd name="T21" fmla="*/ 29 h 34"/>
                      <a:gd name="T22" fmla="*/ 82 w 113"/>
                      <a:gd name="T23" fmla="*/ 25 h 34"/>
                      <a:gd name="T24" fmla="*/ 110 w 113"/>
                      <a:gd name="T25" fmla="*/ 21 h 34"/>
                      <a:gd name="T26" fmla="*/ 112 w 113"/>
                      <a:gd name="T27" fmla="*/ 8 h 34"/>
                      <a:gd name="T28" fmla="*/ 108 w 113"/>
                      <a:gd name="T29" fmla="*/ 0 h 34"/>
                      <a:gd name="T30" fmla="*/ 53 w 113"/>
                      <a:gd name="T31" fmla="*/ 5 h 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3"/>
                      <a:gd name="T49" fmla="*/ 0 h 34"/>
                      <a:gd name="T50" fmla="*/ 113 w 113"/>
                      <a:gd name="T51" fmla="*/ 34 h 3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3" h="34">
                        <a:moveTo>
                          <a:pt x="53" y="5"/>
                        </a:moveTo>
                        <a:lnTo>
                          <a:pt x="40" y="10"/>
                        </a:lnTo>
                        <a:lnTo>
                          <a:pt x="22" y="16"/>
                        </a:lnTo>
                        <a:lnTo>
                          <a:pt x="9" y="20"/>
                        </a:lnTo>
                        <a:lnTo>
                          <a:pt x="1" y="23"/>
                        </a:lnTo>
                        <a:lnTo>
                          <a:pt x="0" y="29"/>
                        </a:lnTo>
                        <a:lnTo>
                          <a:pt x="7" y="31"/>
                        </a:lnTo>
                        <a:lnTo>
                          <a:pt x="23" y="32"/>
                        </a:lnTo>
                        <a:lnTo>
                          <a:pt x="39" y="33"/>
                        </a:lnTo>
                        <a:lnTo>
                          <a:pt x="53" y="32"/>
                        </a:lnTo>
                        <a:lnTo>
                          <a:pt x="64" y="29"/>
                        </a:lnTo>
                        <a:lnTo>
                          <a:pt x="82" y="25"/>
                        </a:lnTo>
                        <a:lnTo>
                          <a:pt x="110" y="21"/>
                        </a:lnTo>
                        <a:lnTo>
                          <a:pt x="112" y="8"/>
                        </a:lnTo>
                        <a:lnTo>
                          <a:pt x="108" y="0"/>
                        </a:lnTo>
                        <a:lnTo>
                          <a:pt x="53" y="5"/>
                        </a:lnTo>
                      </a:path>
                    </a:pathLst>
                  </a:custGeom>
                  <a:solidFill>
                    <a:srgbClr val="3F1F00"/>
                  </a:solidFill>
                  <a:ln w="12700" cap="rnd">
                    <a:noFill/>
                    <a:round/>
                    <a:headEnd/>
                    <a:tailEnd/>
                  </a:ln>
                </p:spPr>
                <p:txBody>
                  <a:bodyPr/>
                  <a:lstStyle/>
                  <a:p>
                    <a:endParaRPr lang="en-US"/>
                  </a:p>
                </p:txBody>
              </p:sp>
              <p:sp>
                <p:nvSpPr>
                  <p:cNvPr id="34502" name="Freeform 186"/>
                  <p:cNvSpPr>
                    <a:spLocks/>
                  </p:cNvSpPr>
                  <p:nvPr/>
                </p:nvSpPr>
                <p:spPr bwMode="auto">
                  <a:xfrm>
                    <a:off x="1102" y="2949"/>
                    <a:ext cx="120" cy="29"/>
                  </a:xfrm>
                  <a:custGeom>
                    <a:avLst/>
                    <a:gdLst>
                      <a:gd name="T0" fmla="*/ 2 w 120"/>
                      <a:gd name="T1" fmla="*/ 0 h 29"/>
                      <a:gd name="T2" fmla="*/ 0 w 120"/>
                      <a:gd name="T3" fmla="*/ 11 h 29"/>
                      <a:gd name="T4" fmla="*/ 2 w 120"/>
                      <a:gd name="T5" fmla="*/ 19 h 29"/>
                      <a:gd name="T6" fmla="*/ 30 w 120"/>
                      <a:gd name="T7" fmla="*/ 22 h 29"/>
                      <a:gd name="T8" fmla="*/ 44 w 120"/>
                      <a:gd name="T9" fmla="*/ 22 h 29"/>
                      <a:gd name="T10" fmla="*/ 64 w 120"/>
                      <a:gd name="T11" fmla="*/ 25 h 29"/>
                      <a:gd name="T12" fmla="*/ 87 w 120"/>
                      <a:gd name="T13" fmla="*/ 27 h 29"/>
                      <a:gd name="T14" fmla="*/ 118 w 120"/>
                      <a:gd name="T15" fmla="*/ 28 h 29"/>
                      <a:gd name="T16" fmla="*/ 119 w 120"/>
                      <a:gd name="T17" fmla="*/ 24 h 29"/>
                      <a:gd name="T18" fmla="*/ 119 w 120"/>
                      <a:gd name="T19" fmla="*/ 20 h 29"/>
                      <a:gd name="T20" fmla="*/ 94 w 120"/>
                      <a:gd name="T21" fmla="*/ 13 h 29"/>
                      <a:gd name="T22" fmla="*/ 67 w 120"/>
                      <a:gd name="T23" fmla="*/ 6 h 29"/>
                      <a:gd name="T24" fmla="*/ 51 w 120"/>
                      <a:gd name="T25" fmla="*/ 0 h 29"/>
                      <a:gd name="T26" fmla="*/ 2 w 120"/>
                      <a:gd name="T27" fmla="*/ 0 h 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29"/>
                      <a:gd name="T44" fmla="*/ 120 w 120"/>
                      <a:gd name="T45" fmla="*/ 29 h 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29">
                        <a:moveTo>
                          <a:pt x="2" y="0"/>
                        </a:moveTo>
                        <a:lnTo>
                          <a:pt x="0" y="11"/>
                        </a:lnTo>
                        <a:lnTo>
                          <a:pt x="2" y="19"/>
                        </a:lnTo>
                        <a:lnTo>
                          <a:pt x="30" y="22"/>
                        </a:lnTo>
                        <a:lnTo>
                          <a:pt x="44" y="22"/>
                        </a:lnTo>
                        <a:lnTo>
                          <a:pt x="64" y="25"/>
                        </a:lnTo>
                        <a:lnTo>
                          <a:pt x="87" y="27"/>
                        </a:lnTo>
                        <a:lnTo>
                          <a:pt x="118" y="28"/>
                        </a:lnTo>
                        <a:lnTo>
                          <a:pt x="119" y="24"/>
                        </a:lnTo>
                        <a:lnTo>
                          <a:pt x="119" y="20"/>
                        </a:lnTo>
                        <a:lnTo>
                          <a:pt x="94" y="13"/>
                        </a:lnTo>
                        <a:lnTo>
                          <a:pt x="67" y="6"/>
                        </a:lnTo>
                        <a:lnTo>
                          <a:pt x="51" y="0"/>
                        </a:lnTo>
                        <a:lnTo>
                          <a:pt x="2" y="0"/>
                        </a:lnTo>
                      </a:path>
                    </a:pathLst>
                  </a:custGeom>
                  <a:solidFill>
                    <a:srgbClr val="3F1F00"/>
                  </a:solidFill>
                  <a:ln w="12700" cap="rnd">
                    <a:noFill/>
                    <a:round/>
                    <a:headEnd/>
                    <a:tailEnd/>
                  </a:ln>
                </p:spPr>
                <p:txBody>
                  <a:bodyPr/>
                  <a:lstStyle/>
                  <a:p>
                    <a:endParaRPr lang="en-US"/>
                  </a:p>
                </p:txBody>
              </p:sp>
            </p:grpSp>
            <p:sp>
              <p:nvSpPr>
                <p:cNvPr id="34500" name="Freeform 188"/>
                <p:cNvSpPr>
                  <a:spLocks/>
                </p:cNvSpPr>
                <p:nvPr/>
              </p:nvSpPr>
              <p:spPr bwMode="auto">
                <a:xfrm>
                  <a:off x="1002" y="2711"/>
                  <a:ext cx="181" cy="247"/>
                </a:xfrm>
                <a:custGeom>
                  <a:avLst/>
                  <a:gdLst>
                    <a:gd name="T0" fmla="*/ 6 w 181"/>
                    <a:gd name="T1" fmla="*/ 0 h 247"/>
                    <a:gd name="T2" fmla="*/ 0 w 181"/>
                    <a:gd name="T3" fmla="*/ 22 h 247"/>
                    <a:gd name="T4" fmla="*/ 0 w 181"/>
                    <a:gd name="T5" fmla="*/ 56 h 247"/>
                    <a:gd name="T6" fmla="*/ 0 w 181"/>
                    <a:gd name="T7" fmla="*/ 95 h 247"/>
                    <a:gd name="T8" fmla="*/ 6 w 181"/>
                    <a:gd name="T9" fmla="*/ 119 h 247"/>
                    <a:gd name="T10" fmla="*/ 6 w 181"/>
                    <a:gd name="T11" fmla="*/ 129 h 247"/>
                    <a:gd name="T12" fmla="*/ 2 w 181"/>
                    <a:gd name="T13" fmla="*/ 166 h 247"/>
                    <a:gd name="T14" fmla="*/ 4 w 181"/>
                    <a:gd name="T15" fmla="*/ 193 h 247"/>
                    <a:gd name="T16" fmla="*/ 8 w 181"/>
                    <a:gd name="T17" fmla="*/ 230 h 247"/>
                    <a:gd name="T18" fmla="*/ 8 w 181"/>
                    <a:gd name="T19" fmla="*/ 240 h 247"/>
                    <a:gd name="T20" fmla="*/ 19 w 181"/>
                    <a:gd name="T21" fmla="*/ 245 h 247"/>
                    <a:gd name="T22" fmla="*/ 64 w 181"/>
                    <a:gd name="T23" fmla="*/ 239 h 247"/>
                    <a:gd name="T24" fmla="*/ 78 w 181"/>
                    <a:gd name="T25" fmla="*/ 160 h 247"/>
                    <a:gd name="T26" fmla="*/ 81 w 181"/>
                    <a:gd name="T27" fmla="*/ 111 h 247"/>
                    <a:gd name="T28" fmla="*/ 87 w 181"/>
                    <a:gd name="T29" fmla="*/ 67 h 247"/>
                    <a:gd name="T30" fmla="*/ 93 w 181"/>
                    <a:gd name="T31" fmla="*/ 137 h 247"/>
                    <a:gd name="T32" fmla="*/ 99 w 181"/>
                    <a:gd name="T33" fmla="*/ 238 h 247"/>
                    <a:gd name="T34" fmla="*/ 144 w 181"/>
                    <a:gd name="T35" fmla="*/ 246 h 247"/>
                    <a:gd name="T36" fmla="*/ 153 w 181"/>
                    <a:gd name="T37" fmla="*/ 240 h 247"/>
                    <a:gd name="T38" fmla="*/ 165 w 181"/>
                    <a:gd name="T39" fmla="*/ 150 h 247"/>
                    <a:gd name="T40" fmla="*/ 167 w 181"/>
                    <a:gd name="T41" fmla="*/ 107 h 247"/>
                    <a:gd name="T42" fmla="*/ 180 w 181"/>
                    <a:gd name="T43" fmla="*/ 12 h 247"/>
                    <a:gd name="T44" fmla="*/ 176 w 181"/>
                    <a:gd name="T45" fmla="*/ 1 h 247"/>
                    <a:gd name="T46" fmla="*/ 6 w 181"/>
                    <a:gd name="T47" fmla="*/ 0 h 2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81"/>
                    <a:gd name="T73" fmla="*/ 0 h 247"/>
                    <a:gd name="T74" fmla="*/ 181 w 181"/>
                    <a:gd name="T75" fmla="*/ 247 h 24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81" h="247">
                      <a:moveTo>
                        <a:pt x="6" y="0"/>
                      </a:moveTo>
                      <a:lnTo>
                        <a:pt x="0" y="22"/>
                      </a:lnTo>
                      <a:lnTo>
                        <a:pt x="0" y="56"/>
                      </a:lnTo>
                      <a:lnTo>
                        <a:pt x="0" y="95"/>
                      </a:lnTo>
                      <a:lnTo>
                        <a:pt x="6" y="119"/>
                      </a:lnTo>
                      <a:lnTo>
                        <a:pt x="6" y="129"/>
                      </a:lnTo>
                      <a:lnTo>
                        <a:pt x="2" y="166"/>
                      </a:lnTo>
                      <a:lnTo>
                        <a:pt x="4" y="193"/>
                      </a:lnTo>
                      <a:lnTo>
                        <a:pt x="8" y="230"/>
                      </a:lnTo>
                      <a:lnTo>
                        <a:pt x="8" y="240"/>
                      </a:lnTo>
                      <a:lnTo>
                        <a:pt x="19" y="245"/>
                      </a:lnTo>
                      <a:lnTo>
                        <a:pt x="64" y="239"/>
                      </a:lnTo>
                      <a:lnTo>
                        <a:pt x="78" y="160"/>
                      </a:lnTo>
                      <a:lnTo>
                        <a:pt x="81" y="111"/>
                      </a:lnTo>
                      <a:lnTo>
                        <a:pt x="87" y="67"/>
                      </a:lnTo>
                      <a:lnTo>
                        <a:pt x="93" y="137"/>
                      </a:lnTo>
                      <a:lnTo>
                        <a:pt x="99" y="238"/>
                      </a:lnTo>
                      <a:lnTo>
                        <a:pt x="144" y="246"/>
                      </a:lnTo>
                      <a:lnTo>
                        <a:pt x="153" y="240"/>
                      </a:lnTo>
                      <a:lnTo>
                        <a:pt x="165" y="150"/>
                      </a:lnTo>
                      <a:lnTo>
                        <a:pt x="167" y="107"/>
                      </a:lnTo>
                      <a:lnTo>
                        <a:pt x="180" y="12"/>
                      </a:lnTo>
                      <a:lnTo>
                        <a:pt x="176" y="1"/>
                      </a:lnTo>
                      <a:lnTo>
                        <a:pt x="6" y="0"/>
                      </a:lnTo>
                    </a:path>
                  </a:pathLst>
                </a:custGeom>
                <a:solidFill>
                  <a:srgbClr val="000000"/>
                </a:solidFill>
                <a:ln w="12700" cap="rnd">
                  <a:noFill/>
                  <a:round/>
                  <a:headEnd/>
                  <a:tailEnd/>
                </a:ln>
              </p:spPr>
              <p:txBody>
                <a:bodyPr/>
                <a:lstStyle/>
                <a:p>
                  <a:endParaRPr lang="en-US"/>
                </a:p>
              </p:txBody>
            </p:sp>
          </p:grpSp>
        </p:grpSp>
        <p:grpSp>
          <p:nvGrpSpPr>
            <p:cNvPr id="34410" name="Group 214"/>
            <p:cNvGrpSpPr>
              <a:grpSpLocks/>
            </p:cNvGrpSpPr>
            <p:nvPr/>
          </p:nvGrpSpPr>
          <p:grpSpPr bwMode="auto">
            <a:xfrm>
              <a:off x="758" y="2540"/>
              <a:ext cx="302" cy="472"/>
              <a:chOff x="758" y="2540"/>
              <a:chExt cx="302" cy="472"/>
            </a:xfrm>
          </p:grpSpPr>
          <p:grpSp>
            <p:nvGrpSpPr>
              <p:cNvPr id="34473" name="Group 203"/>
              <p:cNvGrpSpPr>
                <a:grpSpLocks/>
              </p:cNvGrpSpPr>
              <p:nvPr/>
            </p:nvGrpSpPr>
            <p:grpSpPr bwMode="auto">
              <a:xfrm>
                <a:off x="758" y="2600"/>
                <a:ext cx="302" cy="412"/>
                <a:chOff x="758" y="2600"/>
                <a:chExt cx="302" cy="412"/>
              </a:xfrm>
            </p:grpSpPr>
            <p:grpSp>
              <p:nvGrpSpPr>
                <p:cNvPr id="34484" name="Group 193"/>
                <p:cNvGrpSpPr>
                  <a:grpSpLocks/>
                </p:cNvGrpSpPr>
                <p:nvPr/>
              </p:nvGrpSpPr>
              <p:grpSpPr bwMode="auto">
                <a:xfrm>
                  <a:off x="768" y="2971"/>
                  <a:ext cx="266" cy="41"/>
                  <a:chOff x="768" y="2971"/>
                  <a:chExt cx="266" cy="41"/>
                </a:xfrm>
              </p:grpSpPr>
              <p:sp>
                <p:nvSpPr>
                  <p:cNvPr id="34494" name="Freeform 191"/>
                  <p:cNvSpPr>
                    <a:spLocks/>
                  </p:cNvSpPr>
                  <p:nvPr/>
                </p:nvSpPr>
                <p:spPr bwMode="auto">
                  <a:xfrm>
                    <a:off x="768" y="2980"/>
                    <a:ext cx="80" cy="32"/>
                  </a:xfrm>
                  <a:custGeom>
                    <a:avLst/>
                    <a:gdLst>
                      <a:gd name="T0" fmla="*/ 30 w 80"/>
                      <a:gd name="T1" fmla="*/ 6 h 32"/>
                      <a:gd name="T2" fmla="*/ 13 w 80"/>
                      <a:gd name="T3" fmla="*/ 15 h 32"/>
                      <a:gd name="T4" fmla="*/ 0 w 80"/>
                      <a:gd name="T5" fmla="*/ 23 h 32"/>
                      <a:gd name="T6" fmla="*/ 1 w 80"/>
                      <a:gd name="T7" fmla="*/ 29 h 32"/>
                      <a:gd name="T8" fmla="*/ 10 w 80"/>
                      <a:gd name="T9" fmla="*/ 31 h 32"/>
                      <a:gd name="T10" fmla="*/ 35 w 80"/>
                      <a:gd name="T11" fmla="*/ 30 h 32"/>
                      <a:gd name="T12" fmla="*/ 49 w 80"/>
                      <a:gd name="T13" fmla="*/ 26 h 32"/>
                      <a:gd name="T14" fmla="*/ 57 w 80"/>
                      <a:gd name="T15" fmla="*/ 20 h 32"/>
                      <a:gd name="T16" fmla="*/ 78 w 80"/>
                      <a:gd name="T17" fmla="*/ 16 h 32"/>
                      <a:gd name="T18" fmla="*/ 79 w 80"/>
                      <a:gd name="T19" fmla="*/ 7 h 32"/>
                      <a:gd name="T20" fmla="*/ 75 w 80"/>
                      <a:gd name="T21" fmla="*/ 0 h 32"/>
                      <a:gd name="T22" fmla="*/ 54 w 80"/>
                      <a:gd name="T23" fmla="*/ 5 h 32"/>
                      <a:gd name="T24" fmla="*/ 30 w 80"/>
                      <a:gd name="T25" fmla="*/ 6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
                      <a:gd name="T40" fmla="*/ 0 h 32"/>
                      <a:gd name="T41" fmla="*/ 80 w 80"/>
                      <a:gd name="T42" fmla="*/ 32 h 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 h="32">
                        <a:moveTo>
                          <a:pt x="30" y="6"/>
                        </a:moveTo>
                        <a:lnTo>
                          <a:pt x="13" y="15"/>
                        </a:lnTo>
                        <a:lnTo>
                          <a:pt x="0" y="23"/>
                        </a:lnTo>
                        <a:lnTo>
                          <a:pt x="1" y="29"/>
                        </a:lnTo>
                        <a:lnTo>
                          <a:pt x="10" y="31"/>
                        </a:lnTo>
                        <a:lnTo>
                          <a:pt x="35" y="30"/>
                        </a:lnTo>
                        <a:lnTo>
                          <a:pt x="49" y="26"/>
                        </a:lnTo>
                        <a:lnTo>
                          <a:pt x="57" y="20"/>
                        </a:lnTo>
                        <a:lnTo>
                          <a:pt x="78" y="16"/>
                        </a:lnTo>
                        <a:lnTo>
                          <a:pt x="79" y="7"/>
                        </a:lnTo>
                        <a:lnTo>
                          <a:pt x="75" y="0"/>
                        </a:lnTo>
                        <a:lnTo>
                          <a:pt x="54" y="5"/>
                        </a:lnTo>
                        <a:lnTo>
                          <a:pt x="30" y="6"/>
                        </a:lnTo>
                      </a:path>
                    </a:pathLst>
                  </a:custGeom>
                  <a:solidFill>
                    <a:srgbClr val="000000"/>
                  </a:solidFill>
                  <a:ln w="12700" cap="rnd">
                    <a:noFill/>
                    <a:round/>
                    <a:headEnd/>
                    <a:tailEnd/>
                  </a:ln>
                </p:spPr>
                <p:txBody>
                  <a:bodyPr/>
                  <a:lstStyle/>
                  <a:p>
                    <a:endParaRPr lang="en-US"/>
                  </a:p>
                </p:txBody>
              </p:sp>
              <p:sp>
                <p:nvSpPr>
                  <p:cNvPr id="34495" name="Freeform 192"/>
                  <p:cNvSpPr>
                    <a:spLocks/>
                  </p:cNvSpPr>
                  <p:nvPr/>
                </p:nvSpPr>
                <p:spPr bwMode="auto">
                  <a:xfrm>
                    <a:off x="944" y="2971"/>
                    <a:ext cx="90" cy="33"/>
                  </a:xfrm>
                  <a:custGeom>
                    <a:avLst/>
                    <a:gdLst>
                      <a:gd name="T0" fmla="*/ 1 w 90"/>
                      <a:gd name="T1" fmla="*/ 2 h 33"/>
                      <a:gd name="T2" fmla="*/ 0 w 90"/>
                      <a:gd name="T3" fmla="*/ 15 h 33"/>
                      <a:gd name="T4" fmla="*/ 12 w 90"/>
                      <a:gd name="T5" fmla="*/ 20 h 33"/>
                      <a:gd name="T6" fmla="*/ 25 w 90"/>
                      <a:gd name="T7" fmla="*/ 21 h 33"/>
                      <a:gd name="T8" fmla="*/ 33 w 90"/>
                      <a:gd name="T9" fmla="*/ 24 h 33"/>
                      <a:gd name="T10" fmla="*/ 47 w 90"/>
                      <a:gd name="T11" fmla="*/ 29 h 33"/>
                      <a:gd name="T12" fmla="*/ 73 w 90"/>
                      <a:gd name="T13" fmla="*/ 32 h 33"/>
                      <a:gd name="T14" fmla="*/ 82 w 90"/>
                      <a:gd name="T15" fmla="*/ 31 h 33"/>
                      <a:gd name="T16" fmla="*/ 89 w 90"/>
                      <a:gd name="T17" fmla="*/ 29 h 33"/>
                      <a:gd name="T18" fmla="*/ 89 w 90"/>
                      <a:gd name="T19" fmla="*/ 26 h 33"/>
                      <a:gd name="T20" fmla="*/ 80 w 90"/>
                      <a:gd name="T21" fmla="*/ 18 h 33"/>
                      <a:gd name="T22" fmla="*/ 59 w 90"/>
                      <a:gd name="T23" fmla="*/ 11 h 33"/>
                      <a:gd name="T24" fmla="*/ 44 w 90"/>
                      <a:gd name="T25" fmla="*/ 5 h 33"/>
                      <a:gd name="T26" fmla="*/ 38 w 90"/>
                      <a:gd name="T27" fmla="*/ 0 h 33"/>
                      <a:gd name="T28" fmla="*/ 1 w 90"/>
                      <a:gd name="T29" fmla="*/ 2 h 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33"/>
                      <a:gd name="T47" fmla="*/ 90 w 90"/>
                      <a:gd name="T48" fmla="*/ 33 h 3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33">
                        <a:moveTo>
                          <a:pt x="1" y="2"/>
                        </a:moveTo>
                        <a:lnTo>
                          <a:pt x="0" y="15"/>
                        </a:lnTo>
                        <a:lnTo>
                          <a:pt x="12" y="20"/>
                        </a:lnTo>
                        <a:lnTo>
                          <a:pt x="25" y="21"/>
                        </a:lnTo>
                        <a:lnTo>
                          <a:pt x="33" y="24"/>
                        </a:lnTo>
                        <a:lnTo>
                          <a:pt x="47" y="29"/>
                        </a:lnTo>
                        <a:lnTo>
                          <a:pt x="73" y="32"/>
                        </a:lnTo>
                        <a:lnTo>
                          <a:pt x="82" y="31"/>
                        </a:lnTo>
                        <a:lnTo>
                          <a:pt x="89" y="29"/>
                        </a:lnTo>
                        <a:lnTo>
                          <a:pt x="89" y="26"/>
                        </a:lnTo>
                        <a:lnTo>
                          <a:pt x="80" y="18"/>
                        </a:lnTo>
                        <a:lnTo>
                          <a:pt x="59" y="11"/>
                        </a:lnTo>
                        <a:lnTo>
                          <a:pt x="44" y="5"/>
                        </a:lnTo>
                        <a:lnTo>
                          <a:pt x="38" y="0"/>
                        </a:lnTo>
                        <a:lnTo>
                          <a:pt x="1" y="2"/>
                        </a:lnTo>
                      </a:path>
                    </a:pathLst>
                  </a:custGeom>
                  <a:solidFill>
                    <a:srgbClr val="000000"/>
                  </a:solidFill>
                  <a:ln w="12700" cap="rnd">
                    <a:noFill/>
                    <a:round/>
                    <a:headEnd/>
                    <a:tailEnd/>
                  </a:ln>
                </p:spPr>
                <p:txBody>
                  <a:bodyPr/>
                  <a:lstStyle/>
                  <a:p>
                    <a:endParaRPr lang="en-US"/>
                  </a:p>
                </p:txBody>
              </p:sp>
            </p:grpSp>
            <p:grpSp>
              <p:nvGrpSpPr>
                <p:cNvPr id="34485" name="Group 202"/>
                <p:cNvGrpSpPr>
                  <a:grpSpLocks/>
                </p:cNvGrpSpPr>
                <p:nvPr/>
              </p:nvGrpSpPr>
              <p:grpSpPr bwMode="auto">
                <a:xfrm>
                  <a:off x="758" y="2600"/>
                  <a:ext cx="302" cy="389"/>
                  <a:chOff x="758" y="2600"/>
                  <a:chExt cx="302" cy="389"/>
                </a:xfrm>
              </p:grpSpPr>
              <p:grpSp>
                <p:nvGrpSpPr>
                  <p:cNvPr id="34486" name="Group 197"/>
                  <p:cNvGrpSpPr>
                    <a:grpSpLocks/>
                  </p:cNvGrpSpPr>
                  <p:nvPr/>
                </p:nvGrpSpPr>
                <p:grpSpPr bwMode="auto">
                  <a:xfrm>
                    <a:off x="797" y="2600"/>
                    <a:ext cx="189" cy="124"/>
                    <a:chOff x="797" y="2600"/>
                    <a:chExt cx="189" cy="124"/>
                  </a:xfrm>
                </p:grpSpPr>
                <p:sp>
                  <p:nvSpPr>
                    <p:cNvPr id="34491" name="Freeform 194"/>
                    <p:cNvSpPr>
                      <a:spLocks/>
                    </p:cNvSpPr>
                    <p:nvPr/>
                  </p:nvSpPr>
                  <p:spPr bwMode="auto">
                    <a:xfrm>
                      <a:off x="797" y="2608"/>
                      <a:ext cx="189" cy="116"/>
                    </a:xfrm>
                    <a:custGeom>
                      <a:avLst/>
                      <a:gdLst>
                        <a:gd name="T0" fmla="*/ 0 w 189"/>
                        <a:gd name="T1" fmla="*/ 22 h 116"/>
                        <a:gd name="T2" fmla="*/ 56 w 189"/>
                        <a:gd name="T3" fmla="*/ 0 h 116"/>
                        <a:gd name="T4" fmla="*/ 118 w 189"/>
                        <a:gd name="T5" fmla="*/ 51 h 116"/>
                        <a:gd name="T6" fmla="*/ 129 w 189"/>
                        <a:gd name="T7" fmla="*/ 3 h 116"/>
                        <a:gd name="T8" fmla="*/ 167 w 189"/>
                        <a:gd name="T9" fmla="*/ 9 h 116"/>
                        <a:gd name="T10" fmla="*/ 188 w 189"/>
                        <a:gd name="T11" fmla="*/ 26 h 116"/>
                        <a:gd name="T12" fmla="*/ 184 w 189"/>
                        <a:gd name="T13" fmla="*/ 115 h 116"/>
                        <a:gd name="T14" fmla="*/ 20 w 189"/>
                        <a:gd name="T15" fmla="*/ 115 h 116"/>
                        <a:gd name="T16" fmla="*/ 0 w 189"/>
                        <a:gd name="T17" fmla="*/ 22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116"/>
                        <a:gd name="T29" fmla="*/ 189 w 189"/>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116">
                          <a:moveTo>
                            <a:pt x="0" y="22"/>
                          </a:moveTo>
                          <a:lnTo>
                            <a:pt x="56" y="0"/>
                          </a:lnTo>
                          <a:lnTo>
                            <a:pt x="118" y="51"/>
                          </a:lnTo>
                          <a:lnTo>
                            <a:pt x="129" y="3"/>
                          </a:lnTo>
                          <a:lnTo>
                            <a:pt x="167" y="9"/>
                          </a:lnTo>
                          <a:lnTo>
                            <a:pt x="188" y="26"/>
                          </a:lnTo>
                          <a:lnTo>
                            <a:pt x="184" y="115"/>
                          </a:lnTo>
                          <a:lnTo>
                            <a:pt x="20" y="115"/>
                          </a:lnTo>
                          <a:lnTo>
                            <a:pt x="0" y="22"/>
                          </a:lnTo>
                        </a:path>
                      </a:pathLst>
                    </a:custGeom>
                    <a:solidFill>
                      <a:srgbClr val="7F0000"/>
                    </a:solidFill>
                    <a:ln w="12700" cap="rnd">
                      <a:noFill/>
                      <a:round/>
                      <a:headEnd/>
                      <a:tailEnd/>
                    </a:ln>
                  </p:spPr>
                  <p:txBody>
                    <a:bodyPr/>
                    <a:lstStyle/>
                    <a:p>
                      <a:endParaRPr lang="en-US"/>
                    </a:p>
                  </p:txBody>
                </p:sp>
                <p:sp>
                  <p:nvSpPr>
                    <p:cNvPr id="34492" name="Freeform 195"/>
                    <p:cNvSpPr>
                      <a:spLocks/>
                    </p:cNvSpPr>
                    <p:nvPr/>
                  </p:nvSpPr>
                  <p:spPr bwMode="auto">
                    <a:xfrm>
                      <a:off x="852" y="2600"/>
                      <a:ext cx="74" cy="68"/>
                    </a:xfrm>
                    <a:custGeom>
                      <a:avLst/>
                      <a:gdLst>
                        <a:gd name="T0" fmla="*/ 0 w 74"/>
                        <a:gd name="T1" fmla="*/ 7 h 68"/>
                        <a:gd name="T2" fmla="*/ 6 w 74"/>
                        <a:gd name="T3" fmla="*/ 0 h 68"/>
                        <a:gd name="T4" fmla="*/ 51 w 74"/>
                        <a:gd name="T5" fmla="*/ 12 h 68"/>
                        <a:gd name="T6" fmla="*/ 62 w 74"/>
                        <a:gd name="T7" fmla="*/ 4 h 68"/>
                        <a:gd name="T8" fmla="*/ 70 w 74"/>
                        <a:gd name="T9" fmla="*/ 7 h 68"/>
                        <a:gd name="T10" fmla="*/ 73 w 74"/>
                        <a:gd name="T11" fmla="*/ 46 h 68"/>
                        <a:gd name="T12" fmla="*/ 72 w 74"/>
                        <a:gd name="T13" fmla="*/ 67 h 68"/>
                        <a:gd name="T14" fmla="*/ 0 w 74"/>
                        <a:gd name="T15" fmla="*/ 7 h 68"/>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68"/>
                        <a:gd name="T26" fmla="*/ 74 w 74"/>
                        <a:gd name="T27" fmla="*/ 68 h 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68">
                          <a:moveTo>
                            <a:pt x="0" y="7"/>
                          </a:moveTo>
                          <a:lnTo>
                            <a:pt x="6" y="0"/>
                          </a:lnTo>
                          <a:lnTo>
                            <a:pt x="51" y="12"/>
                          </a:lnTo>
                          <a:lnTo>
                            <a:pt x="62" y="4"/>
                          </a:lnTo>
                          <a:lnTo>
                            <a:pt x="70" y="7"/>
                          </a:lnTo>
                          <a:lnTo>
                            <a:pt x="73" y="46"/>
                          </a:lnTo>
                          <a:lnTo>
                            <a:pt x="72" y="67"/>
                          </a:lnTo>
                          <a:lnTo>
                            <a:pt x="0" y="7"/>
                          </a:lnTo>
                        </a:path>
                      </a:pathLst>
                    </a:custGeom>
                    <a:solidFill>
                      <a:srgbClr val="FFDFBF"/>
                    </a:solidFill>
                    <a:ln w="12700" cap="rnd">
                      <a:noFill/>
                      <a:round/>
                      <a:headEnd/>
                      <a:tailEnd/>
                    </a:ln>
                  </p:spPr>
                  <p:txBody>
                    <a:bodyPr/>
                    <a:lstStyle/>
                    <a:p>
                      <a:endParaRPr lang="en-US"/>
                    </a:p>
                  </p:txBody>
                </p:sp>
                <p:sp>
                  <p:nvSpPr>
                    <p:cNvPr id="34493" name="Freeform 196"/>
                    <p:cNvSpPr>
                      <a:spLocks/>
                    </p:cNvSpPr>
                    <p:nvPr/>
                  </p:nvSpPr>
                  <p:spPr bwMode="auto">
                    <a:xfrm>
                      <a:off x="877" y="2614"/>
                      <a:ext cx="50" cy="16"/>
                    </a:xfrm>
                    <a:custGeom>
                      <a:avLst/>
                      <a:gdLst>
                        <a:gd name="T0" fmla="*/ 0 w 50"/>
                        <a:gd name="T1" fmla="*/ 15 h 16"/>
                        <a:gd name="T2" fmla="*/ 28 w 50"/>
                        <a:gd name="T3" fmla="*/ 0 h 16"/>
                        <a:gd name="T4" fmla="*/ 49 w 50"/>
                        <a:gd name="T5" fmla="*/ 12 h 16"/>
                        <a:gd name="T6" fmla="*/ 0 60000 65536"/>
                        <a:gd name="T7" fmla="*/ 0 60000 65536"/>
                        <a:gd name="T8" fmla="*/ 0 60000 65536"/>
                        <a:gd name="T9" fmla="*/ 0 w 50"/>
                        <a:gd name="T10" fmla="*/ 0 h 16"/>
                        <a:gd name="T11" fmla="*/ 50 w 50"/>
                        <a:gd name="T12" fmla="*/ 16 h 16"/>
                      </a:gdLst>
                      <a:ahLst/>
                      <a:cxnLst>
                        <a:cxn ang="T6">
                          <a:pos x="T0" y="T1"/>
                        </a:cxn>
                        <a:cxn ang="T7">
                          <a:pos x="T2" y="T3"/>
                        </a:cxn>
                        <a:cxn ang="T8">
                          <a:pos x="T4" y="T5"/>
                        </a:cxn>
                      </a:cxnLst>
                      <a:rect l="T9" t="T10" r="T11" b="T12"/>
                      <a:pathLst>
                        <a:path w="50" h="16">
                          <a:moveTo>
                            <a:pt x="0" y="15"/>
                          </a:moveTo>
                          <a:lnTo>
                            <a:pt x="28" y="0"/>
                          </a:lnTo>
                          <a:lnTo>
                            <a:pt x="49" y="12"/>
                          </a:lnTo>
                        </a:path>
                      </a:pathLst>
                    </a:custGeom>
                    <a:noFill/>
                    <a:ln w="12700" cap="rnd">
                      <a:solidFill>
                        <a:srgbClr val="000000"/>
                      </a:solidFill>
                      <a:round/>
                      <a:headEnd/>
                      <a:tailEnd/>
                    </a:ln>
                  </p:spPr>
                  <p:txBody>
                    <a:bodyPr/>
                    <a:lstStyle/>
                    <a:p>
                      <a:endParaRPr lang="en-US"/>
                    </a:p>
                  </p:txBody>
                </p:sp>
              </p:grpSp>
              <p:grpSp>
                <p:nvGrpSpPr>
                  <p:cNvPr id="34487" name="Group 201"/>
                  <p:cNvGrpSpPr>
                    <a:grpSpLocks/>
                  </p:cNvGrpSpPr>
                  <p:nvPr/>
                </p:nvGrpSpPr>
                <p:grpSpPr bwMode="auto">
                  <a:xfrm>
                    <a:off x="758" y="2606"/>
                    <a:ext cx="302" cy="383"/>
                    <a:chOff x="758" y="2606"/>
                    <a:chExt cx="302" cy="383"/>
                  </a:xfrm>
                </p:grpSpPr>
                <p:sp>
                  <p:nvSpPr>
                    <p:cNvPr id="34488" name="Freeform 198"/>
                    <p:cNvSpPr>
                      <a:spLocks/>
                    </p:cNvSpPr>
                    <p:nvPr/>
                  </p:nvSpPr>
                  <p:spPr bwMode="auto">
                    <a:xfrm>
                      <a:off x="758" y="2606"/>
                      <a:ext cx="302" cy="383"/>
                    </a:xfrm>
                    <a:custGeom>
                      <a:avLst/>
                      <a:gdLst>
                        <a:gd name="T0" fmla="*/ 95 w 302"/>
                        <a:gd name="T1" fmla="*/ 0 h 383"/>
                        <a:gd name="T2" fmla="*/ 23 w 302"/>
                        <a:gd name="T3" fmla="*/ 28 h 383"/>
                        <a:gd name="T4" fmla="*/ 0 w 302"/>
                        <a:gd name="T5" fmla="*/ 118 h 383"/>
                        <a:gd name="T6" fmla="*/ 56 w 302"/>
                        <a:gd name="T7" fmla="*/ 178 h 383"/>
                        <a:gd name="T8" fmla="*/ 57 w 302"/>
                        <a:gd name="T9" fmla="*/ 189 h 383"/>
                        <a:gd name="T10" fmla="*/ 60 w 302"/>
                        <a:gd name="T11" fmla="*/ 203 h 383"/>
                        <a:gd name="T12" fmla="*/ 67 w 302"/>
                        <a:gd name="T13" fmla="*/ 212 h 383"/>
                        <a:gd name="T14" fmla="*/ 58 w 302"/>
                        <a:gd name="T15" fmla="*/ 277 h 383"/>
                        <a:gd name="T16" fmla="*/ 39 w 302"/>
                        <a:gd name="T17" fmla="*/ 381 h 383"/>
                        <a:gd name="T18" fmla="*/ 59 w 302"/>
                        <a:gd name="T19" fmla="*/ 382 h 383"/>
                        <a:gd name="T20" fmla="*/ 91 w 302"/>
                        <a:gd name="T21" fmla="*/ 376 h 383"/>
                        <a:gd name="T22" fmla="*/ 114 w 302"/>
                        <a:gd name="T23" fmla="*/ 306 h 383"/>
                        <a:gd name="T24" fmla="*/ 125 w 302"/>
                        <a:gd name="T25" fmla="*/ 281 h 383"/>
                        <a:gd name="T26" fmla="*/ 159 w 302"/>
                        <a:gd name="T27" fmla="*/ 213 h 383"/>
                        <a:gd name="T28" fmla="*/ 163 w 302"/>
                        <a:gd name="T29" fmla="*/ 284 h 383"/>
                        <a:gd name="T30" fmla="*/ 181 w 302"/>
                        <a:gd name="T31" fmla="*/ 370 h 383"/>
                        <a:gd name="T32" fmla="*/ 229 w 302"/>
                        <a:gd name="T33" fmla="*/ 371 h 383"/>
                        <a:gd name="T34" fmla="*/ 234 w 302"/>
                        <a:gd name="T35" fmla="*/ 279 h 383"/>
                        <a:gd name="T36" fmla="*/ 230 w 302"/>
                        <a:gd name="T37" fmla="*/ 186 h 383"/>
                        <a:gd name="T38" fmla="*/ 232 w 302"/>
                        <a:gd name="T39" fmla="*/ 140 h 383"/>
                        <a:gd name="T40" fmla="*/ 241 w 302"/>
                        <a:gd name="T41" fmla="*/ 125 h 383"/>
                        <a:gd name="T42" fmla="*/ 246 w 302"/>
                        <a:gd name="T43" fmla="*/ 126 h 383"/>
                        <a:gd name="T44" fmla="*/ 297 w 302"/>
                        <a:gd name="T45" fmla="*/ 110 h 383"/>
                        <a:gd name="T46" fmla="*/ 301 w 302"/>
                        <a:gd name="T47" fmla="*/ 81 h 383"/>
                        <a:gd name="T48" fmla="*/ 220 w 302"/>
                        <a:gd name="T49" fmla="*/ 10 h 383"/>
                        <a:gd name="T50" fmla="*/ 163 w 302"/>
                        <a:gd name="T51" fmla="*/ 0 h 383"/>
                        <a:gd name="T52" fmla="*/ 175 w 302"/>
                        <a:gd name="T53" fmla="*/ 48 h 383"/>
                        <a:gd name="T54" fmla="*/ 161 w 302"/>
                        <a:gd name="T55" fmla="*/ 95 h 383"/>
                        <a:gd name="T56" fmla="*/ 139 w 302"/>
                        <a:gd name="T57" fmla="*/ 51 h 383"/>
                        <a:gd name="T58" fmla="*/ 95 w 302"/>
                        <a:gd name="T59" fmla="*/ 0 h 38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2"/>
                        <a:gd name="T91" fmla="*/ 0 h 383"/>
                        <a:gd name="T92" fmla="*/ 302 w 302"/>
                        <a:gd name="T93" fmla="*/ 383 h 38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2" h="383">
                          <a:moveTo>
                            <a:pt x="95" y="0"/>
                          </a:moveTo>
                          <a:lnTo>
                            <a:pt x="23" y="28"/>
                          </a:lnTo>
                          <a:lnTo>
                            <a:pt x="0" y="118"/>
                          </a:lnTo>
                          <a:lnTo>
                            <a:pt x="56" y="178"/>
                          </a:lnTo>
                          <a:lnTo>
                            <a:pt x="57" y="189"/>
                          </a:lnTo>
                          <a:lnTo>
                            <a:pt x="60" y="203"/>
                          </a:lnTo>
                          <a:lnTo>
                            <a:pt x="67" y="212"/>
                          </a:lnTo>
                          <a:lnTo>
                            <a:pt x="58" y="277"/>
                          </a:lnTo>
                          <a:lnTo>
                            <a:pt x="39" y="381"/>
                          </a:lnTo>
                          <a:lnTo>
                            <a:pt x="59" y="382"/>
                          </a:lnTo>
                          <a:lnTo>
                            <a:pt x="91" y="376"/>
                          </a:lnTo>
                          <a:lnTo>
                            <a:pt x="114" y="306"/>
                          </a:lnTo>
                          <a:lnTo>
                            <a:pt x="125" y="281"/>
                          </a:lnTo>
                          <a:lnTo>
                            <a:pt x="159" y="213"/>
                          </a:lnTo>
                          <a:lnTo>
                            <a:pt x="163" y="284"/>
                          </a:lnTo>
                          <a:lnTo>
                            <a:pt x="181" y="370"/>
                          </a:lnTo>
                          <a:lnTo>
                            <a:pt x="229" y="371"/>
                          </a:lnTo>
                          <a:lnTo>
                            <a:pt x="234" y="279"/>
                          </a:lnTo>
                          <a:lnTo>
                            <a:pt x="230" y="186"/>
                          </a:lnTo>
                          <a:lnTo>
                            <a:pt x="232" y="140"/>
                          </a:lnTo>
                          <a:lnTo>
                            <a:pt x="241" y="125"/>
                          </a:lnTo>
                          <a:lnTo>
                            <a:pt x="246" y="126"/>
                          </a:lnTo>
                          <a:lnTo>
                            <a:pt x="297" y="110"/>
                          </a:lnTo>
                          <a:lnTo>
                            <a:pt x="301" y="81"/>
                          </a:lnTo>
                          <a:lnTo>
                            <a:pt x="220" y="10"/>
                          </a:lnTo>
                          <a:lnTo>
                            <a:pt x="163" y="0"/>
                          </a:lnTo>
                          <a:lnTo>
                            <a:pt x="175" y="48"/>
                          </a:lnTo>
                          <a:lnTo>
                            <a:pt x="161" y="95"/>
                          </a:lnTo>
                          <a:lnTo>
                            <a:pt x="139" y="51"/>
                          </a:lnTo>
                          <a:lnTo>
                            <a:pt x="95" y="0"/>
                          </a:lnTo>
                        </a:path>
                      </a:pathLst>
                    </a:custGeom>
                    <a:solidFill>
                      <a:srgbClr val="5F3F1F"/>
                    </a:solidFill>
                    <a:ln w="12700" cap="rnd">
                      <a:noFill/>
                      <a:round/>
                      <a:headEnd/>
                      <a:tailEnd/>
                    </a:ln>
                  </p:spPr>
                  <p:txBody>
                    <a:bodyPr/>
                    <a:lstStyle/>
                    <a:p>
                      <a:endParaRPr lang="en-US"/>
                    </a:p>
                  </p:txBody>
                </p:sp>
                <p:sp>
                  <p:nvSpPr>
                    <p:cNvPr id="34489" name="Freeform 199"/>
                    <p:cNvSpPr>
                      <a:spLocks/>
                    </p:cNvSpPr>
                    <p:nvPr/>
                  </p:nvSpPr>
                  <p:spPr bwMode="auto">
                    <a:xfrm>
                      <a:off x="775" y="2648"/>
                      <a:ext cx="72" cy="99"/>
                    </a:xfrm>
                    <a:custGeom>
                      <a:avLst/>
                      <a:gdLst>
                        <a:gd name="T0" fmla="*/ 35 w 72"/>
                        <a:gd name="T1" fmla="*/ 0 h 99"/>
                        <a:gd name="T2" fmla="*/ 42 w 72"/>
                        <a:gd name="T3" fmla="*/ 24 h 99"/>
                        <a:gd name="T4" fmla="*/ 39 w 72"/>
                        <a:gd name="T5" fmla="*/ 59 h 99"/>
                        <a:gd name="T6" fmla="*/ 0 w 72"/>
                        <a:gd name="T7" fmla="*/ 65 h 99"/>
                        <a:gd name="T8" fmla="*/ 39 w 72"/>
                        <a:gd name="T9" fmla="*/ 67 h 99"/>
                        <a:gd name="T10" fmla="*/ 50 w 72"/>
                        <a:gd name="T11" fmla="*/ 88 h 99"/>
                        <a:gd name="T12" fmla="*/ 71 w 72"/>
                        <a:gd name="T13" fmla="*/ 98 h 99"/>
                        <a:gd name="T14" fmla="*/ 64 w 72"/>
                        <a:gd name="T15" fmla="*/ 80 h 99"/>
                        <a:gd name="T16" fmla="*/ 57 w 72"/>
                        <a:gd name="T17" fmla="*/ 71 h 99"/>
                        <a:gd name="T18" fmla="*/ 53 w 72"/>
                        <a:gd name="T19" fmla="*/ 47 h 99"/>
                        <a:gd name="T20" fmla="*/ 35 w 72"/>
                        <a:gd name="T21" fmla="*/ 0 h 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
                        <a:gd name="T34" fmla="*/ 0 h 99"/>
                        <a:gd name="T35" fmla="*/ 72 w 72"/>
                        <a:gd name="T36" fmla="*/ 99 h 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 h="99">
                          <a:moveTo>
                            <a:pt x="35" y="0"/>
                          </a:moveTo>
                          <a:lnTo>
                            <a:pt x="42" y="24"/>
                          </a:lnTo>
                          <a:lnTo>
                            <a:pt x="39" y="59"/>
                          </a:lnTo>
                          <a:lnTo>
                            <a:pt x="0" y="65"/>
                          </a:lnTo>
                          <a:lnTo>
                            <a:pt x="39" y="67"/>
                          </a:lnTo>
                          <a:lnTo>
                            <a:pt x="50" y="88"/>
                          </a:lnTo>
                          <a:lnTo>
                            <a:pt x="71" y="98"/>
                          </a:lnTo>
                          <a:lnTo>
                            <a:pt x="64" y="80"/>
                          </a:lnTo>
                          <a:lnTo>
                            <a:pt x="57" y="71"/>
                          </a:lnTo>
                          <a:lnTo>
                            <a:pt x="53" y="47"/>
                          </a:lnTo>
                          <a:lnTo>
                            <a:pt x="35" y="0"/>
                          </a:lnTo>
                        </a:path>
                      </a:pathLst>
                    </a:custGeom>
                    <a:solidFill>
                      <a:srgbClr val="3F1F00"/>
                    </a:solidFill>
                    <a:ln w="12700" cap="rnd">
                      <a:noFill/>
                      <a:round/>
                      <a:headEnd/>
                      <a:tailEnd/>
                    </a:ln>
                  </p:spPr>
                  <p:txBody>
                    <a:bodyPr/>
                    <a:lstStyle/>
                    <a:p>
                      <a:endParaRPr lang="en-US"/>
                    </a:p>
                  </p:txBody>
                </p:sp>
                <p:sp>
                  <p:nvSpPr>
                    <p:cNvPr id="34490" name="Freeform 200"/>
                    <p:cNvSpPr>
                      <a:spLocks/>
                    </p:cNvSpPr>
                    <p:nvPr/>
                  </p:nvSpPr>
                  <p:spPr bwMode="auto">
                    <a:xfrm>
                      <a:off x="844" y="2653"/>
                      <a:ext cx="23" cy="13"/>
                    </a:xfrm>
                    <a:custGeom>
                      <a:avLst/>
                      <a:gdLst>
                        <a:gd name="T0" fmla="*/ 0 w 23"/>
                        <a:gd name="T1" fmla="*/ 12 h 13"/>
                        <a:gd name="T2" fmla="*/ 5 w 23"/>
                        <a:gd name="T3" fmla="*/ 0 h 13"/>
                        <a:gd name="T4" fmla="*/ 22 w 23"/>
                        <a:gd name="T5" fmla="*/ 10 h 13"/>
                        <a:gd name="T6" fmla="*/ 0 w 23"/>
                        <a:gd name="T7" fmla="*/ 12 h 13"/>
                        <a:gd name="T8" fmla="*/ 0 60000 65536"/>
                        <a:gd name="T9" fmla="*/ 0 60000 65536"/>
                        <a:gd name="T10" fmla="*/ 0 60000 65536"/>
                        <a:gd name="T11" fmla="*/ 0 60000 65536"/>
                        <a:gd name="T12" fmla="*/ 0 w 23"/>
                        <a:gd name="T13" fmla="*/ 0 h 13"/>
                        <a:gd name="T14" fmla="*/ 23 w 23"/>
                        <a:gd name="T15" fmla="*/ 13 h 13"/>
                      </a:gdLst>
                      <a:ahLst/>
                      <a:cxnLst>
                        <a:cxn ang="T8">
                          <a:pos x="T0" y="T1"/>
                        </a:cxn>
                        <a:cxn ang="T9">
                          <a:pos x="T2" y="T3"/>
                        </a:cxn>
                        <a:cxn ang="T10">
                          <a:pos x="T4" y="T5"/>
                        </a:cxn>
                        <a:cxn ang="T11">
                          <a:pos x="T6" y="T7"/>
                        </a:cxn>
                      </a:cxnLst>
                      <a:rect l="T12" t="T13" r="T14" b="T15"/>
                      <a:pathLst>
                        <a:path w="23" h="13">
                          <a:moveTo>
                            <a:pt x="0" y="12"/>
                          </a:moveTo>
                          <a:lnTo>
                            <a:pt x="5" y="0"/>
                          </a:lnTo>
                          <a:lnTo>
                            <a:pt x="22" y="10"/>
                          </a:lnTo>
                          <a:lnTo>
                            <a:pt x="0" y="12"/>
                          </a:lnTo>
                        </a:path>
                      </a:pathLst>
                    </a:custGeom>
                    <a:solidFill>
                      <a:srgbClr val="FFDFBF"/>
                    </a:solidFill>
                    <a:ln w="12700" cap="rnd">
                      <a:noFill/>
                      <a:round/>
                      <a:headEnd/>
                      <a:tailEnd/>
                    </a:ln>
                  </p:spPr>
                  <p:txBody>
                    <a:bodyPr/>
                    <a:lstStyle/>
                    <a:p>
                      <a:endParaRPr lang="en-US"/>
                    </a:p>
                  </p:txBody>
                </p:sp>
              </p:grpSp>
            </p:grpSp>
          </p:grpSp>
          <p:grpSp>
            <p:nvGrpSpPr>
              <p:cNvPr id="34474" name="Group 213"/>
              <p:cNvGrpSpPr>
                <a:grpSpLocks/>
              </p:cNvGrpSpPr>
              <p:nvPr/>
            </p:nvGrpSpPr>
            <p:grpSpPr bwMode="auto">
              <a:xfrm>
                <a:off x="843" y="2540"/>
                <a:ext cx="160" cy="192"/>
                <a:chOff x="843" y="2540"/>
                <a:chExt cx="160" cy="192"/>
              </a:xfrm>
            </p:grpSpPr>
            <p:grpSp>
              <p:nvGrpSpPr>
                <p:cNvPr id="34475" name="Group 211"/>
                <p:cNvGrpSpPr>
                  <a:grpSpLocks/>
                </p:cNvGrpSpPr>
                <p:nvPr/>
              </p:nvGrpSpPr>
              <p:grpSpPr bwMode="auto">
                <a:xfrm>
                  <a:off x="843" y="2540"/>
                  <a:ext cx="93" cy="73"/>
                  <a:chOff x="843" y="2540"/>
                  <a:chExt cx="93" cy="73"/>
                </a:xfrm>
              </p:grpSpPr>
              <p:grpSp>
                <p:nvGrpSpPr>
                  <p:cNvPr id="34477" name="Group 209"/>
                  <p:cNvGrpSpPr>
                    <a:grpSpLocks/>
                  </p:cNvGrpSpPr>
                  <p:nvPr/>
                </p:nvGrpSpPr>
                <p:grpSpPr bwMode="auto">
                  <a:xfrm>
                    <a:off x="846" y="2540"/>
                    <a:ext cx="82" cy="73"/>
                    <a:chOff x="846" y="2540"/>
                    <a:chExt cx="82" cy="73"/>
                  </a:xfrm>
                </p:grpSpPr>
                <p:sp>
                  <p:nvSpPr>
                    <p:cNvPr id="34479" name="Freeform 204"/>
                    <p:cNvSpPr>
                      <a:spLocks/>
                    </p:cNvSpPr>
                    <p:nvPr/>
                  </p:nvSpPr>
                  <p:spPr bwMode="auto">
                    <a:xfrm>
                      <a:off x="846" y="2540"/>
                      <a:ext cx="82" cy="73"/>
                    </a:xfrm>
                    <a:custGeom>
                      <a:avLst/>
                      <a:gdLst>
                        <a:gd name="T0" fmla="*/ 80 w 82"/>
                        <a:gd name="T1" fmla="*/ 12 h 73"/>
                        <a:gd name="T2" fmla="*/ 81 w 82"/>
                        <a:gd name="T3" fmla="*/ 24 h 73"/>
                        <a:gd name="T4" fmla="*/ 78 w 82"/>
                        <a:gd name="T5" fmla="*/ 28 h 73"/>
                        <a:gd name="T6" fmla="*/ 81 w 82"/>
                        <a:gd name="T7" fmla="*/ 32 h 73"/>
                        <a:gd name="T8" fmla="*/ 80 w 82"/>
                        <a:gd name="T9" fmla="*/ 36 h 73"/>
                        <a:gd name="T10" fmla="*/ 79 w 82"/>
                        <a:gd name="T11" fmla="*/ 42 h 73"/>
                        <a:gd name="T12" fmla="*/ 78 w 82"/>
                        <a:gd name="T13" fmla="*/ 48 h 73"/>
                        <a:gd name="T14" fmla="*/ 79 w 82"/>
                        <a:gd name="T15" fmla="*/ 54 h 73"/>
                        <a:gd name="T16" fmla="*/ 74 w 82"/>
                        <a:gd name="T17" fmla="*/ 58 h 73"/>
                        <a:gd name="T18" fmla="*/ 66 w 82"/>
                        <a:gd name="T19" fmla="*/ 60 h 73"/>
                        <a:gd name="T20" fmla="*/ 69 w 82"/>
                        <a:gd name="T21" fmla="*/ 64 h 73"/>
                        <a:gd name="T22" fmla="*/ 55 w 82"/>
                        <a:gd name="T23" fmla="*/ 72 h 73"/>
                        <a:gd name="T24" fmla="*/ 12 w 82"/>
                        <a:gd name="T25" fmla="*/ 60 h 73"/>
                        <a:gd name="T26" fmla="*/ 10 w 82"/>
                        <a:gd name="T27" fmla="*/ 44 h 73"/>
                        <a:gd name="T28" fmla="*/ 8 w 82"/>
                        <a:gd name="T29" fmla="*/ 42 h 73"/>
                        <a:gd name="T30" fmla="*/ 6 w 82"/>
                        <a:gd name="T31" fmla="*/ 40 h 73"/>
                        <a:gd name="T32" fmla="*/ 2 w 82"/>
                        <a:gd name="T33" fmla="*/ 35 h 73"/>
                        <a:gd name="T34" fmla="*/ 0 w 82"/>
                        <a:gd name="T35" fmla="*/ 27 h 73"/>
                        <a:gd name="T36" fmla="*/ 5 w 82"/>
                        <a:gd name="T37" fmla="*/ 26 h 73"/>
                        <a:gd name="T38" fmla="*/ 4 w 82"/>
                        <a:gd name="T39" fmla="*/ 23 h 73"/>
                        <a:gd name="T40" fmla="*/ 4 w 82"/>
                        <a:gd name="T41" fmla="*/ 17 h 73"/>
                        <a:gd name="T42" fmla="*/ 4 w 82"/>
                        <a:gd name="T43" fmla="*/ 13 h 73"/>
                        <a:gd name="T44" fmla="*/ 8 w 82"/>
                        <a:gd name="T45" fmla="*/ 8 h 73"/>
                        <a:gd name="T46" fmla="*/ 12 w 82"/>
                        <a:gd name="T47" fmla="*/ 5 h 73"/>
                        <a:gd name="T48" fmla="*/ 20 w 82"/>
                        <a:gd name="T49" fmla="*/ 2 h 73"/>
                        <a:gd name="T50" fmla="*/ 29 w 82"/>
                        <a:gd name="T51" fmla="*/ 1 h 73"/>
                        <a:gd name="T52" fmla="*/ 38 w 82"/>
                        <a:gd name="T53" fmla="*/ 0 h 73"/>
                        <a:gd name="T54" fmla="*/ 47 w 82"/>
                        <a:gd name="T55" fmla="*/ 0 h 73"/>
                        <a:gd name="T56" fmla="*/ 56 w 82"/>
                        <a:gd name="T57" fmla="*/ 0 h 73"/>
                        <a:gd name="T58" fmla="*/ 63 w 82"/>
                        <a:gd name="T59" fmla="*/ 1 h 73"/>
                        <a:gd name="T60" fmla="*/ 71 w 82"/>
                        <a:gd name="T61" fmla="*/ 3 h 73"/>
                        <a:gd name="T62" fmla="*/ 76 w 82"/>
                        <a:gd name="T63" fmla="*/ 6 h 73"/>
                        <a:gd name="T64" fmla="*/ 77 w 82"/>
                        <a:gd name="T65" fmla="*/ 8 h 73"/>
                        <a:gd name="T66" fmla="*/ 80 w 82"/>
                        <a:gd name="T67" fmla="*/ 12 h 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2"/>
                        <a:gd name="T103" fmla="*/ 0 h 73"/>
                        <a:gd name="T104" fmla="*/ 82 w 82"/>
                        <a:gd name="T105" fmla="*/ 73 h 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2" h="73">
                          <a:moveTo>
                            <a:pt x="80" y="12"/>
                          </a:moveTo>
                          <a:lnTo>
                            <a:pt x="81" y="24"/>
                          </a:lnTo>
                          <a:lnTo>
                            <a:pt x="78" y="28"/>
                          </a:lnTo>
                          <a:lnTo>
                            <a:pt x="81" y="32"/>
                          </a:lnTo>
                          <a:lnTo>
                            <a:pt x="80" y="36"/>
                          </a:lnTo>
                          <a:lnTo>
                            <a:pt x="79" y="42"/>
                          </a:lnTo>
                          <a:lnTo>
                            <a:pt x="78" y="48"/>
                          </a:lnTo>
                          <a:lnTo>
                            <a:pt x="79" y="54"/>
                          </a:lnTo>
                          <a:lnTo>
                            <a:pt x="74" y="58"/>
                          </a:lnTo>
                          <a:lnTo>
                            <a:pt x="66" y="60"/>
                          </a:lnTo>
                          <a:lnTo>
                            <a:pt x="69" y="64"/>
                          </a:lnTo>
                          <a:lnTo>
                            <a:pt x="55" y="72"/>
                          </a:lnTo>
                          <a:lnTo>
                            <a:pt x="12" y="60"/>
                          </a:lnTo>
                          <a:lnTo>
                            <a:pt x="10" y="44"/>
                          </a:lnTo>
                          <a:lnTo>
                            <a:pt x="8" y="42"/>
                          </a:lnTo>
                          <a:lnTo>
                            <a:pt x="6" y="40"/>
                          </a:lnTo>
                          <a:lnTo>
                            <a:pt x="2" y="35"/>
                          </a:lnTo>
                          <a:lnTo>
                            <a:pt x="0" y="27"/>
                          </a:lnTo>
                          <a:lnTo>
                            <a:pt x="5" y="26"/>
                          </a:lnTo>
                          <a:lnTo>
                            <a:pt x="4" y="23"/>
                          </a:lnTo>
                          <a:lnTo>
                            <a:pt x="4" y="17"/>
                          </a:lnTo>
                          <a:lnTo>
                            <a:pt x="4" y="13"/>
                          </a:lnTo>
                          <a:lnTo>
                            <a:pt x="8" y="8"/>
                          </a:lnTo>
                          <a:lnTo>
                            <a:pt x="12" y="5"/>
                          </a:lnTo>
                          <a:lnTo>
                            <a:pt x="20" y="2"/>
                          </a:lnTo>
                          <a:lnTo>
                            <a:pt x="29" y="1"/>
                          </a:lnTo>
                          <a:lnTo>
                            <a:pt x="38" y="0"/>
                          </a:lnTo>
                          <a:lnTo>
                            <a:pt x="47" y="0"/>
                          </a:lnTo>
                          <a:lnTo>
                            <a:pt x="56" y="0"/>
                          </a:lnTo>
                          <a:lnTo>
                            <a:pt x="63" y="1"/>
                          </a:lnTo>
                          <a:lnTo>
                            <a:pt x="71" y="3"/>
                          </a:lnTo>
                          <a:lnTo>
                            <a:pt x="76" y="6"/>
                          </a:lnTo>
                          <a:lnTo>
                            <a:pt x="77" y="8"/>
                          </a:lnTo>
                          <a:lnTo>
                            <a:pt x="80" y="12"/>
                          </a:lnTo>
                        </a:path>
                      </a:pathLst>
                    </a:custGeom>
                    <a:solidFill>
                      <a:srgbClr val="FF7F7F"/>
                    </a:solidFill>
                    <a:ln w="12700" cap="rnd">
                      <a:noFill/>
                      <a:round/>
                      <a:headEnd/>
                      <a:tailEnd/>
                    </a:ln>
                  </p:spPr>
                  <p:txBody>
                    <a:bodyPr/>
                    <a:lstStyle/>
                    <a:p>
                      <a:endParaRPr lang="en-US"/>
                    </a:p>
                  </p:txBody>
                </p:sp>
                <p:grpSp>
                  <p:nvGrpSpPr>
                    <p:cNvPr id="34480" name="Group 208"/>
                    <p:cNvGrpSpPr>
                      <a:grpSpLocks/>
                    </p:cNvGrpSpPr>
                    <p:nvPr/>
                  </p:nvGrpSpPr>
                  <p:grpSpPr bwMode="auto">
                    <a:xfrm>
                      <a:off x="855" y="2565"/>
                      <a:ext cx="71" cy="35"/>
                      <a:chOff x="855" y="2565"/>
                      <a:chExt cx="71" cy="35"/>
                    </a:xfrm>
                  </p:grpSpPr>
                  <p:sp>
                    <p:nvSpPr>
                      <p:cNvPr id="34481" name="Freeform 205"/>
                      <p:cNvSpPr>
                        <a:spLocks/>
                      </p:cNvSpPr>
                      <p:nvPr/>
                    </p:nvSpPr>
                    <p:spPr bwMode="auto">
                      <a:xfrm>
                        <a:off x="882" y="2565"/>
                        <a:ext cx="27" cy="6"/>
                      </a:xfrm>
                      <a:custGeom>
                        <a:avLst/>
                        <a:gdLst>
                          <a:gd name="T0" fmla="*/ 0 w 27"/>
                          <a:gd name="T1" fmla="*/ 1 h 6"/>
                          <a:gd name="T2" fmla="*/ 12 w 27"/>
                          <a:gd name="T3" fmla="*/ 0 h 6"/>
                          <a:gd name="T4" fmla="*/ 20 w 27"/>
                          <a:gd name="T5" fmla="*/ 1 h 6"/>
                          <a:gd name="T6" fmla="*/ 23 w 27"/>
                          <a:gd name="T7" fmla="*/ 1 h 6"/>
                          <a:gd name="T8" fmla="*/ 26 w 27"/>
                          <a:gd name="T9" fmla="*/ 2 h 6"/>
                          <a:gd name="T10" fmla="*/ 24 w 27"/>
                          <a:gd name="T11" fmla="*/ 3 h 6"/>
                          <a:gd name="T12" fmla="*/ 22 w 27"/>
                          <a:gd name="T13" fmla="*/ 4 h 6"/>
                          <a:gd name="T14" fmla="*/ 23 w 27"/>
                          <a:gd name="T15" fmla="*/ 5 h 6"/>
                          <a:gd name="T16" fmla="*/ 15 w 27"/>
                          <a:gd name="T17" fmla="*/ 4 h 6"/>
                          <a:gd name="T18" fmla="*/ 7 w 27"/>
                          <a:gd name="T19" fmla="*/ 5 h 6"/>
                          <a:gd name="T20" fmla="*/ 11 w 27"/>
                          <a:gd name="T21" fmla="*/ 4 h 6"/>
                          <a:gd name="T22" fmla="*/ 6 w 27"/>
                          <a:gd name="T23" fmla="*/ 3 h 6"/>
                          <a:gd name="T24" fmla="*/ 0 w 27"/>
                          <a:gd name="T25" fmla="*/ 1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6"/>
                          <a:gd name="T41" fmla="*/ 27 w 27"/>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6">
                            <a:moveTo>
                              <a:pt x="0" y="1"/>
                            </a:moveTo>
                            <a:lnTo>
                              <a:pt x="12" y="0"/>
                            </a:lnTo>
                            <a:lnTo>
                              <a:pt x="20" y="1"/>
                            </a:lnTo>
                            <a:lnTo>
                              <a:pt x="23" y="1"/>
                            </a:lnTo>
                            <a:lnTo>
                              <a:pt x="26" y="2"/>
                            </a:lnTo>
                            <a:lnTo>
                              <a:pt x="24" y="3"/>
                            </a:lnTo>
                            <a:lnTo>
                              <a:pt x="22" y="4"/>
                            </a:lnTo>
                            <a:lnTo>
                              <a:pt x="23" y="5"/>
                            </a:lnTo>
                            <a:lnTo>
                              <a:pt x="15" y="4"/>
                            </a:lnTo>
                            <a:lnTo>
                              <a:pt x="7" y="5"/>
                            </a:lnTo>
                            <a:lnTo>
                              <a:pt x="11" y="4"/>
                            </a:lnTo>
                            <a:lnTo>
                              <a:pt x="6" y="3"/>
                            </a:lnTo>
                            <a:lnTo>
                              <a:pt x="0" y="1"/>
                            </a:lnTo>
                          </a:path>
                        </a:pathLst>
                      </a:custGeom>
                      <a:solidFill>
                        <a:srgbClr val="7F5F3F"/>
                      </a:solidFill>
                      <a:ln w="12700" cap="rnd">
                        <a:noFill/>
                        <a:round/>
                        <a:headEnd/>
                        <a:tailEnd/>
                      </a:ln>
                    </p:spPr>
                    <p:txBody>
                      <a:bodyPr/>
                      <a:lstStyle/>
                      <a:p>
                        <a:endParaRPr lang="en-US"/>
                      </a:p>
                    </p:txBody>
                  </p:sp>
                  <p:sp>
                    <p:nvSpPr>
                      <p:cNvPr id="34482" name="Freeform 206"/>
                      <p:cNvSpPr>
                        <a:spLocks/>
                      </p:cNvSpPr>
                      <p:nvPr/>
                    </p:nvSpPr>
                    <p:spPr bwMode="auto">
                      <a:xfrm>
                        <a:off x="921" y="2582"/>
                        <a:ext cx="5" cy="2"/>
                      </a:xfrm>
                      <a:custGeom>
                        <a:avLst/>
                        <a:gdLst>
                          <a:gd name="T0" fmla="*/ 0 w 5"/>
                          <a:gd name="T1" fmla="*/ 0 h 2"/>
                          <a:gd name="T2" fmla="*/ 4 w 5"/>
                          <a:gd name="T3" fmla="*/ 0 h 2"/>
                          <a:gd name="T4" fmla="*/ 3 w 5"/>
                          <a:gd name="T5" fmla="*/ 1 h 2"/>
                          <a:gd name="T6" fmla="*/ 0 w 5"/>
                          <a:gd name="T7" fmla="*/ 0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0" y="0"/>
                            </a:moveTo>
                            <a:lnTo>
                              <a:pt x="4" y="0"/>
                            </a:lnTo>
                            <a:lnTo>
                              <a:pt x="3" y="1"/>
                            </a:lnTo>
                            <a:lnTo>
                              <a:pt x="0" y="0"/>
                            </a:lnTo>
                          </a:path>
                        </a:pathLst>
                      </a:custGeom>
                      <a:solidFill>
                        <a:srgbClr val="7F5F3F"/>
                      </a:solidFill>
                      <a:ln w="12700" cap="rnd">
                        <a:noFill/>
                        <a:round/>
                        <a:headEnd/>
                        <a:tailEnd/>
                      </a:ln>
                    </p:spPr>
                    <p:txBody>
                      <a:bodyPr/>
                      <a:lstStyle/>
                      <a:p>
                        <a:endParaRPr lang="en-US"/>
                      </a:p>
                    </p:txBody>
                  </p:sp>
                  <p:sp>
                    <p:nvSpPr>
                      <p:cNvPr id="34483" name="Freeform 207"/>
                      <p:cNvSpPr>
                        <a:spLocks/>
                      </p:cNvSpPr>
                      <p:nvPr/>
                    </p:nvSpPr>
                    <p:spPr bwMode="auto">
                      <a:xfrm>
                        <a:off x="855" y="2583"/>
                        <a:ext cx="43" cy="17"/>
                      </a:xfrm>
                      <a:custGeom>
                        <a:avLst/>
                        <a:gdLst>
                          <a:gd name="T0" fmla="*/ 3 w 43"/>
                          <a:gd name="T1" fmla="*/ 2 h 17"/>
                          <a:gd name="T2" fmla="*/ 8 w 43"/>
                          <a:gd name="T3" fmla="*/ 1 h 17"/>
                          <a:gd name="T4" fmla="*/ 18 w 43"/>
                          <a:gd name="T5" fmla="*/ 10 h 17"/>
                          <a:gd name="T6" fmla="*/ 42 w 43"/>
                          <a:gd name="T7" fmla="*/ 16 h 17"/>
                          <a:gd name="T8" fmla="*/ 17 w 43"/>
                          <a:gd name="T9" fmla="*/ 12 h 17"/>
                          <a:gd name="T10" fmla="*/ 7 w 43"/>
                          <a:gd name="T11" fmla="*/ 7 h 17"/>
                          <a:gd name="T12" fmla="*/ 2 w 43"/>
                          <a:gd name="T13" fmla="*/ 9 h 17"/>
                          <a:gd name="T14" fmla="*/ 0 w 43"/>
                          <a:gd name="T15" fmla="*/ 0 h 17"/>
                          <a:gd name="T16" fmla="*/ 3 w 43"/>
                          <a:gd name="T17" fmla="*/ 2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17"/>
                          <a:gd name="T29" fmla="*/ 43 w 43"/>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17">
                            <a:moveTo>
                              <a:pt x="3" y="2"/>
                            </a:moveTo>
                            <a:lnTo>
                              <a:pt x="8" y="1"/>
                            </a:lnTo>
                            <a:lnTo>
                              <a:pt x="18" y="10"/>
                            </a:lnTo>
                            <a:lnTo>
                              <a:pt x="42" y="16"/>
                            </a:lnTo>
                            <a:lnTo>
                              <a:pt x="17" y="12"/>
                            </a:lnTo>
                            <a:lnTo>
                              <a:pt x="7" y="7"/>
                            </a:lnTo>
                            <a:lnTo>
                              <a:pt x="2" y="9"/>
                            </a:lnTo>
                            <a:lnTo>
                              <a:pt x="0" y="0"/>
                            </a:lnTo>
                            <a:lnTo>
                              <a:pt x="3" y="2"/>
                            </a:lnTo>
                          </a:path>
                        </a:pathLst>
                      </a:custGeom>
                      <a:solidFill>
                        <a:srgbClr val="7F5F3F"/>
                      </a:solidFill>
                      <a:ln w="12700" cap="rnd">
                        <a:noFill/>
                        <a:round/>
                        <a:headEnd/>
                        <a:tailEnd/>
                      </a:ln>
                    </p:spPr>
                    <p:txBody>
                      <a:bodyPr/>
                      <a:lstStyle/>
                      <a:p>
                        <a:endParaRPr lang="en-US"/>
                      </a:p>
                    </p:txBody>
                  </p:sp>
                </p:grpSp>
              </p:grpSp>
              <p:sp>
                <p:nvSpPr>
                  <p:cNvPr id="34478" name="Freeform 210"/>
                  <p:cNvSpPr>
                    <a:spLocks/>
                  </p:cNvSpPr>
                  <p:nvPr/>
                </p:nvSpPr>
                <p:spPr bwMode="auto">
                  <a:xfrm>
                    <a:off x="843" y="2540"/>
                    <a:ext cx="93" cy="46"/>
                  </a:xfrm>
                  <a:custGeom>
                    <a:avLst/>
                    <a:gdLst>
                      <a:gd name="T0" fmla="*/ 13 w 93"/>
                      <a:gd name="T1" fmla="*/ 45 h 46"/>
                      <a:gd name="T2" fmla="*/ 6 w 93"/>
                      <a:gd name="T3" fmla="*/ 40 h 46"/>
                      <a:gd name="T4" fmla="*/ 2 w 93"/>
                      <a:gd name="T5" fmla="*/ 33 h 46"/>
                      <a:gd name="T6" fmla="*/ 0 w 93"/>
                      <a:gd name="T7" fmla="*/ 24 h 46"/>
                      <a:gd name="T8" fmla="*/ 0 w 93"/>
                      <a:gd name="T9" fmla="*/ 15 h 46"/>
                      <a:gd name="T10" fmla="*/ 3 w 93"/>
                      <a:gd name="T11" fmla="*/ 8 h 46"/>
                      <a:gd name="T12" fmla="*/ 12 w 93"/>
                      <a:gd name="T13" fmla="*/ 3 h 46"/>
                      <a:gd name="T14" fmla="*/ 22 w 93"/>
                      <a:gd name="T15" fmla="*/ 1 h 46"/>
                      <a:gd name="T16" fmla="*/ 40 w 93"/>
                      <a:gd name="T17" fmla="*/ 0 h 46"/>
                      <a:gd name="T18" fmla="*/ 64 w 93"/>
                      <a:gd name="T19" fmla="*/ 1 h 46"/>
                      <a:gd name="T20" fmla="*/ 79 w 93"/>
                      <a:gd name="T21" fmla="*/ 3 h 46"/>
                      <a:gd name="T22" fmla="*/ 88 w 93"/>
                      <a:gd name="T23" fmla="*/ 4 h 46"/>
                      <a:gd name="T24" fmla="*/ 92 w 93"/>
                      <a:gd name="T25" fmla="*/ 4 h 46"/>
                      <a:gd name="T26" fmla="*/ 87 w 93"/>
                      <a:gd name="T27" fmla="*/ 7 h 46"/>
                      <a:gd name="T28" fmla="*/ 83 w 93"/>
                      <a:gd name="T29" fmla="*/ 12 h 46"/>
                      <a:gd name="T30" fmla="*/ 83 w 93"/>
                      <a:gd name="T31" fmla="*/ 14 h 46"/>
                      <a:gd name="T32" fmla="*/ 75 w 93"/>
                      <a:gd name="T33" fmla="*/ 11 h 46"/>
                      <a:gd name="T34" fmla="*/ 64 w 93"/>
                      <a:gd name="T35" fmla="*/ 10 h 46"/>
                      <a:gd name="T36" fmla="*/ 51 w 93"/>
                      <a:gd name="T37" fmla="*/ 10 h 46"/>
                      <a:gd name="T38" fmla="*/ 41 w 93"/>
                      <a:gd name="T39" fmla="*/ 10 h 46"/>
                      <a:gd name="T40" fmla="*/ 31 w 93"/>
                      <a:gd name="T41" fmla="*/ 10 h 46"/>
                      <a:gd name="T42" fmla="*/ 36 w 93"/>
                      <a:gd name="T43" fmla="*/ 11 h 46"/>
                      <a:gd name="T44" fmla="*/ 36 w 93"/>
                      <a:gd name="T45" fmla="*/ 14 h 46"/>
                      <a:gd name="T46" fmla="*/ 33 w 93"/>
                      <a:gd name="T47" fmla="*/ 17 h 46"/>
                      <a:gd name="T48" fmla="*/ 27 w 93"/>
                      <a:gd name="T49" fmla="*/ 22 h 46"/>
                      <a:gd name="T50" fmla="*/ 24 w 93"/>
                      <a:gd name="T51" fmla="*/ 27 h 46"/>
                      <a:gd name="T52" fmla="*/ 24 w 93"/>
                      <a:gd name="T53" fmla="*/ 33 h 46"/>
                      <a:gd name="T54" fmla="*/ 16 w 93"/>
                      <a:gd name="T55" fmla="*/ 30 h 46"/>
                      <a:gd name="T56" fmla="*/ 16 w 93"/>
                      <a:gd name="T57" fmla="*/ 27 h 46"/>
                      <a:gd name="T58" fmla="*/ 11 w 93"/>
                      <a:gd name="T59" fmla="*/ 26 h 46"/>
                      <a:gd name="T60" fmla="*/ 5 w 93"/>
                      <a:gd name="T61" fmla="*/ 26 h 46"/>
                      <a:gd name="T62" fmla="*/ 4 w 93"/>
                      <a:gd name="T63" fmla="*/ 28 h 46"/>
                      <a:gd name="T64" fmla="*/ 6 w 93"/>
                      <a:gd name="T65" fmla="*/ 36 h 46"/>
                      <a:gd name="T66" fmla="*/ 10 w 93"/>
                      <a:gd name="T67" fmla="*/ 40 h 46"/>
                      <a:gd name="T68" fmla="*/ 13 w 93"/>
                      <a:gd name="T69" fmla="*/ 45 h 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3"/>
                      <a:gd name="T106" fmla="*/ 0 h 46"/>
                      <a:gd name="T107" fmla="*/ 93 w 93"/>
                      <a:gd name="T108" fmla="*/ 46 h 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3" h="46">
                        <a:moveTo>
                          <a:pt x="13" y="45"/>
                        </a:moveTo>
                        <a:lnTo>
                          <a:pt x="6" y="40"/>
                        </a:lnTo>
                        <a:lnTo>
                          <a:pt x="2" y="33"/>
                        </a:lnTo>
                        <a:lnTo>
                          <a:pt x="0" y="24"/>
                        </a:lnTo>
                        <a:lnTo>
                          <a:pt x="0" y="15"/>
                        </a:lnTo>
                        <a:lnTo>
                          <a:pt x="3" y="8"/>
                        </a:lnTo>
                        <a:lnTo>
                          <a:pt x="12" y="3"/>
                        </a:lnTo>
                        <a:lnTo>
                          <a:pt x="22" y="1"/>
                        </a:lnTo>
                        <a:lnTo>
                          <a:pt x="40" y="0"/>
                        </a:lnTo>
                        <a:lnTo>
                          <a:pt x="64" y="1"/>
                        </a:lnTo>
                        <a:lnTo>
                          <a:pt x="79" y="3"/>
                        </a:lnTo>
                        <a:lnTo>
                          <a:pt x="88" y="4"/>
                        </a:lnTo>
                        <a:lnTo>
                          <a:pt x="92" y="4"/>
                        </a:lnTo>
                        <a:lnTo>
                          <a:pt x="87" y="7"/>
                        </a:lnTo>
                        <a:lnTo>
                          <a:pt x="83" y="12"/>
                        </a:lnTo>
                        <a:lnTo>
                          <a:pt x="83" y="14"/>
                        </a:lnTo>
                        <a:lnTo>
                          <a:pt x="75" y="11"/>
                        </a:lnTo>
                        <a:lnTo>
                          <a:pt x="64" y="10"/>
                        </a:lnTo>
                        <a:lnTo>
                          <a:pt x="51" y="10"/>
                        </a:lnTo>
                        <a:lnTo>
                          <a:pt x="41" y="10"/>
                        </a:lnTo>
                        <a:lnTo>
                          <a:pt x="31" y="10"/>
                        </a:lnTo>
                        <a:lnTo>
                          <a:pt x="36" y="11"/>
                        </a:lnTo>
                        <a:lnTo>
                          <a:pt x="36" y="14"/>
                        </a:lnTo>
                        <a:lnTo>
                          <a:pt x="33" y="17"/>
                        </a:lnTo>
                        <a:lnTo>
                          <a:pt x="27" y="22"/>
                        </a:lnTo>
                        <a:lnTo>
                          <a:pt x="24" y="27"/>
                        </a:lnTo>
                        <a:lnTo>
                          <a:pt x="24" y="33"/>
                        </a:lnTo>
                        <a:lnTo>
                          <a:pt x="16" y="30"/>
                        </a:lnTo>
                        <a:lnTo>
                          <a:pt x="16" y="27"/>
                        </a:lnTo>
                        <a:lnTo>
                          <a:pt x="11" y="26"/>
                        </a:lnTo>
                        <a:lnTo>
                          <a:pt x="5" y="26"/>
                        </a:lnTo>
                        <a:lnTo>
                          <a:pt x="4" y="28"/>
                        </a:lnTo>
                        <a:lnTo>
                          <a:pt x="6" y="36"/>
                        </a:lnTo>
                        <a:lnTo>
                          <a:pt x="10" y="40"/>
                        </a:lnTo>
                        <a:lnTo>
                          <a:pt x="13" y="45"/>
                        </a:lnTo>
                      </a:path>
                    </a:pathLst>
                  </a:custGeom>
                  <a:solidFill>
                    <a:srgbClr val="BF7F1F"/>
                  </a:solidFill>
                  <a:ln w="12700" cap="rnd">
                    <a:noFill/>
                    <a:round/>
                    <a:headEnd/>
                    <a:tailEnd/>
                  </a:ln>
                </p:spPr>
                <p:txBody>
                  <a:bodyPr/>
                  <a:lstStyle/>
                  <a:p>
                    <a:endParaRPr lang="en-US"/>
                  </a:p>
                </p:txBody>
              </p:sp>
            </p:grpSp>
            <p:sp>
              <p:nvSpPr>
                <p:cNvPr id="34476" name="Freeform 212"/>
                <p:cNvSpPr>
                  <a:spLocks/>
                </p:cNvSpPr>
                <p:nvPr/>
              </p:nvSpPr>
              <p:spPr bwMode="auto">
                <a:xfrm>
                  <a:off x="923" y="2709"/>
                  <a:ext cx="80" cy="23"/>
                </a:xfrm>
                <a:custGeom>
                  <a:avLst/>
                  <a:gdLst>
                    <a:gd name="T0" fmla="*/ 79 w 80"/>
                    <a:gd name="T1" fmla="*/ 20 h 23"/>
                    <a:gd name="T2" fmla="*/ 61 w 80"/>
                    <a:gd name="T3" fmla="*/ 22 h 23"/>
                    <a:gd name="T4" fmla="*/ 35 w 80"/>
                    <a:gd name="T5" fmla="*/ 20 h 23"/>
                    <a:gd name="T6" fmla="*/ 13 w 80"/>
                    <a:gd name="T7" fmla="*/ 17 h 23"/>
                    <a:gd name="T8" fmla="*/ 0 w 80"/>
                    <a:gd name="T9" fmla="*/ 4 h 23"/>
                    <a:gd name="T10" fmla="*/ 36 w 80"/>
                    <a:gd name="T11" fmla="*/ 6 h 23"/>
                    <a:gd name="T12" fmla="*/ 33 w 80"/>
                    <a:gd name="T13" fmla="*/ 0 h 23"/>
                    <a:gd name="T14" fmla="*/ 50 w 80"/>
                    <a:gd name="T15" fmla="*/ 1 h 23"/>
                    <a:gd name="T16" fmla="*/ 66 w 80"/>
                    <a:gd name="T17" fmla="*/ 6 h 23"/>
                    <a:gd name="T18" fmla="*/ 73 w 80"/>
                    <a:gd name="T19" fmla="*/ 7 h 23"/>
                    <a:gd name="T20" fmla="*/ 79 w 80"/>
                    <a:gd name="T21" fmla="*/ 20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23"/>
                    <a:gd name="T35" fmla="*/ 80 w 80"/>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23">
                      <a:moveTo>
                        <a:pt x="79" y="20"/>
                      </a:moveTo>
                      <a:lnTo>
                        <a:pt x="61" y="22"/>
                      </a:lnTo>
                      <a:lnTo>
                        <a:pt x="35" y="20"/>
                      </a:lnTo>
                      <a:lnTo>
                        <a:pt x="13" y="17"/>
                      </a:lnTo>
                      <a:lnTo>
                        <a:pt x="0" y="4"/>
                      </a:lnTo>
                      <a:lnTo>
                        <a:pt x="36" y="6"/>
                      </a:lnTo>
                      <a:lnTo>
                        <a:pt x="33" y="0"/>
                      </a:lnTo>
                      <a:lnTo>
                        <a:pt x="50" y="1"/>
                      </a:lnTo>
                      <a:lnTo>
                        <a:pt x="66" y="6"/>
                      </a:lnTo>
                      <a:lnTo>
                        <a:pt x="73" y="7"/>
                      </a:lnTo>
                      <a:lnTo>
                        <a:pt x="79" y="20"/>
                      </a:lnTo>
                    </a:path>
                  </a:pathLst>
                </a:custGeom>
                <a:solidFill>
                  <a:srgbClr val="FF7F7F"/>
                </a:solidFill>
                <a:ln w="12700" cap="rnd">
                  <a:noFill/>
                  <a:round/>
                  <a:headEnd/>
                  <a:tailEnd/>
                </a:ln>
              </p:spPr>
              <p:txBody>
                <a:bodyPr/>
                <a:lstStyle/>
                <a:p>
                  <a:endParaRPr lang="en-US"/>
                </a:p>
              </p:txBody>
            </p:sp>
          </p:grpSp>
        </p:grpSp>
        <p:sp>
          <p:nvSpPr>
            <p:cNvPr id="34411" name="Freeform 215"/>
            <p:cNvSpPr>
              <a:spLocks/>
            </p:cNvSpPr>
            <p:nvPr/>
          </p:nvSpPr>
          <p:spPr bwMode="auto">
            <a:xfrm>
              <a:off x="1313" y="2807"/>
              <a:ext cx="24" cy="37"/>
            </a:xfrm>
            <a:custGeom>
              <a:avLst/>
              <a:gdLst>
                <a:gd name="T0" fmla="*/ 22 w 24"/>
                <a:gd name="T1" fmla="*/ 0 h 37"/>
                <a:gd name="T2" fmla="*/ 23 w 24"/>
                <a:gd name="T3" fmla="*/ 20 h 37"/>
                <a:gd name="T4" fmla="*/ 11 w 24"/>
                <a:gd name="T5" fmla="*/ 32 h 37"/>
                <a:gd name="T6" fmla="*/ 5 w 24"/>
                <a:gd name="T7" fmla="*/ 36 h 37"/>
                <a:gd name="T8" fmla="*/ 6 w 24"/>
                <a:gd name="T9" fmla="*/ 19 h 37"/>
                <a:gd name="T10" fmla="*/ 4 w 24"/>
                <a:gd name="T11" fmla="*/ 21 h 37"/>
                <a:gd name="T12" fmla="*/ 1 w 24"/>
                <a:gd name="T13" fmla="*/ 26 h 37"/>
                <a:gd name="T14" fmla="*/ 0 w 24"/>
                <a:gd name="T15" fmla="*/ 20 h 37"/>
                <a:gd name="T16" fmla="*/ 3 w 24"/>
                <a:gd name="T17" fmla="*/ 9 h 37"/>
                <a:gd name="T18" fmla="*/ 11 w 24"/>
                <a:gd name="T19" fmla="*/ 0 h 37"/>
                <a:gd name="T20" fmla="*/ 22 w 24"/>
                <a:gd name="T21" fmla="*/ 0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37"/>
                <a:gd name="T35" fmla="*/ 24 w 24"/>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37">
                  <a:moveTo>
                    <a:pt x="22" y="0"/>
                  </a:moveTo>
                  <a:lnTo>
                    <a:pt x="23" y="20"/>
                  </a:lnTo>
                  <a:lnTo>
                    <a:pt x="11" y="32"/>
                  </a:lnTo>
                  <a:lnTo>
                    <a:pt x="5" y="36"/>
                  </a:lnTo>
                  <a:lnTo>
                    <a:pt x="6" y="19"/>
                  </a:lnTo>
                  <a:lnTo>
                    <a:pt x="4" y="21"/>
                  </a:lnTo>
                  <a:lnTo>
                    <a:pt x="1" y="26"/>
                  </a:lnTo>
                  <a:lnTo>
                    <a:pt x="0" y="20"/>
                  </a:lnTo>
                  <a:lnTo>
                    <a:pt x="3" y="9"/>
                  </a:lnTo>
                  <a:lnTo>
                    <a:pt x="11" y="0"/>
                  </a:lnTo>
                  <a:lnTo>
                    <a:pt x="22" y="0"/>
                  </a:lnTo>
                </a:path>
              </a:pathLst>
            </a:custGeom>
            <a:solidFill>
              <a:srgbClr val="FF7F9F"/>
            </a:solidFill>
            <a:ln w="12700" cap="rnd">
              <a:noFill/>
              <a:round/>
              <a:headEnd/>
              <a:tailEnd/>
            </a:ln>
          </p:spPr>
          <p:txBody>
            <a:bodyPr/>
            <a:lstStyle/>
            <a:p>
              <a:endParaRPr lang="en-US"/>
            </a:p>
          </p:txBody>
        </p:sp>
        <p:sp>
          <p:nvSpPr>
            <p:cNvPr id="34412" name="Freeform 216"/>
            <p:cNvSpPr>
              <a:spLocks/>
            </p:cNvSpPr>
            <p:nvPr/>
          </p:nvSpPr>
          <p:spPr bwMode="auto">
            <a:xfrm>
              <a:off x="1167" y="2797"/>
              <a:ext cx="28" cy="34"/>
            </a:xfrm>
            <a:custGeom>
              <a:avLst/>
              <a:gdLst>
                <a:gd name="T0" fmla="*/ 19 w 28"/>
                <a:gd name="T1" fmla="*/ 0 h 34"/>
                <a:gd name="T2" fmla="*/ 27 w 28"/>
                <a:gd name="T3" fmla="*/ 17 h 34"/>
                <a:gd name="T4" fmla="*/ 13 w 28"/>
                <a:gd name="T5" fmla="*/ 33 h 34"/>
                <a:gd name="T6" fmla="*/ 8 w 28"/>
                <a:gd name="T7" fmla="*/ 31 h 34"/>
                <a:gd name="T8" fmla="*/ 0 w 28"/>
                <a:gd name="T9" fmla="*/ 30 h 34"/>
                <a:gd name="T10" fmla="*/ 3 w 28"/>
                <a:gd name="T11" fmla="*/ 25 h 34"/>
                <a:gd name="T12" fmla="*/ 4 w 28"/>
                <a:gd name="T13" fmla="*/ 18 h 34"/>
                <a:gd name="T14" fmla="*/ 0 w 28"/>
                <a:gd name="T15" fmla="*/ 12 h 34"/>
                <a:gd name="T16" fmla="*/ 3 w 28"/>
                <a:gd name="T17" fmla="*/ 1 h 34"/>
                <a:gd name="T18" fmla="*/ 19 w 28"/>
                <a:gd name="T19" fmla="*/ 0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34"/>
                <a:gd name="T32" fmla="*/ 28 w 28"/>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34">
                  <a:moveTo>
                    <a:pt x="19" y="0"/>
                  </a:moveTo>
                  <a:lnTo>
                    <a:pt x="27" y="17"/>
                  </a:lnTo>
                  <a:lnTo>
                    <a:pt x="13" y="33"/>
                  </a:lnTo>
                  <a:lnTo>
                    <a:pt x="8" y="31"/>
                  </a:lnTo>
                  <a:lnTo>
                    <a:pt x="0" y="30"/>
                  </a:lnTo>
                  <a:lnTo>
                    <a:pt x="3" y="25"/>
                  </a:lnTo>
                  <a:lnTo>
                    <a:pt x="4" y="18"/>
                  </a:lnTo>
                  <a:lnTo>
                    <a:pt x="0" y="12"/>
                  </a:lnTo>
                  <a:lnTo>
                    <a:pt x="3" y="1"/>
                  </a:lnTo>
                  <a:lnTo>
                    <a:pt x="19" y="0"/>
                  </a:lnTo>
                </a:path>
              </a:pathLst>
            </a:custGeom>
            <a:solidFill>
              <a:srgbClr val="FF7F9F"/>
            </a:solidFill>
            <a:ln w="12700" cap="rnd">
              <a:noFill/>
              <a:round/>
              <a:headEnd/>
              <a:tailEnd/>
            </a:ln>
          </p:spPr>
          <p:txBody>
            <a:bodyPr/>
            <a:lstStyle/>
            <a:p>
              <a:endParaRPr lang="en-US"/>
            </a:p>
          </p:txBody>
        </p:sp>
        <p:grpSp>
          <p:nvGrpSpPr>
            <p:cNvPr id="34413" name="Group 232"/>
            <p:cNvGrpSpPr>
              <a:grpSpLocks/>
            </p:cNvGrpSpPr>
            <p:nvPr/>
          </p:nvGrpSpPr>
          <p:grpSpPr bwMode="auto">
            <a:xfrm>
              <a:off x="1435" y="2570"/>
              <a:ext cx="192" cy="461"/>
              <a:chOff x="1435" y="2570"/>
              <a:chExt cx="192" cy="461"/>
            </a:xfrm>
          </p:grpSpPr>
          <p:sp>
            <p:nvSpPr>
              <p:cNvPr id="34458" name="Freeform 217"/>
              <p:cNvSpPr>
                <a:spLocks/>
              </p:cNvSpPr>
              <p:nvPr/>
            </p:nvSpPr>
            <p:spPr bwMode="auto">
              <a:xfrm>
                <a:off x="1475" y="2885"/>
                <a:ext cx="100" cy="134"/>
              </a:xfrm>
              <a:custGeom>
                <a:avLst/>
                <a:gdLst>
                  <a:gd name="T0" fmla="*/ 22 w 100"/>
                  <a:gd name="T1" fmla="*/ 0 h 134"/>
                  <a:gd name="T2" fmla="*/ 20 w 100"/>
                  <a:gd name="T3" fmla="*/ 16 h 134"/>
                  <a:gd name="T4" fmla="*/ 18 w 100"/>
                  <a:gd name="T5" fmla="*/ 34 h 134"/>
                  <a:gd name="T6" fmla="*/ 18 w 100"/>
                  <a:gd name="T7" fmla="*/ 51 h 134"/>
                  <a:gd name="T8" fmla="*/ 20 w 100"/>
                  <a:gd name="T9" fmla="*/ 68 h 134"/>
                  <a:gd name="T10" fmla="*/ 20 w 100"/>
                  <a:gd name="T11" fmla="*/ 81 h 134"/>
                  <a:gd name="T12" fmla="*/ 20 w 100"/>
                  <a:gd name="T13" fmla="*/ 98 h 134"/>
                  <a:gd name="T14" fmla="*/ 18 w 100"/>
                  <a:gd name="T15" fmla="*/ 105 h 134"/>
                  <a:gd name="T16" fmla="*/ 5 w 100"/>
                  <a:gd name="T17" fmla="*/ 125 h 134"/>
                  <a:gd name="T18" fmla="*/ 0 w 100"/>
                  <a:gd name="T19" fmla="*/ 133 h 134"/>
                  <a:gd name="T20" fmla="*/ 21 w 100"/>
                  <a:gd name="T21" fmla="*/ 133 h 134"/>
                  <a:gd name="T22" fmla="*/ 31 w 100"/>
                  <a:gd name="T23" fmla="*/ 124 h 134"/>
                  <a:gd name="T24" fmla="*/ 37 w 100"/>
                  <a:gd name="T25" fmla="*/ 113 h 134"/>
                  <a:gd name="T26" fmla="*/ 40 w 100"/>
                  <a:gd name="T27" fmla="*/ 97 h 134"/>
                  <a:gd name="T28" fmla="*/ 53 w 100"/>
                  <a:gd name="T29" fmla="*/ 51 h 134"/>
                  <a:gd name="T30" fmla="*/ 57 w 100"/>
                  <a:gd name="T31" fmla="*/ 39 h 134"/>
                  <a:gd name="T32" fmla="*/ 54 w 100"/>
                  <a:gd name="T33" fmla="*/ 63 h 134"/>
                  <a:gd name="T34" fmla="*/ 57 w 100"/>
                  <a:gd name="T35" fmla="*/ 78 h 134"/>
                  <a:gd name="T36" fmla="*/ 59 w 100"/>
                  <a:gd name="T37" fmla="*/ 92 h 134"/>
                  <a:gd name="T38" fmla="*/ 56 w 100"/>
                  <a:gd name="T39" fmla="*/ 105 h 134"/>
                  <a:gd name="T40" fmla="*/ 58 w 100"/>
                  <a:gd name="T41" fmla="*/ 111 h 134"/>
                  <a:gd name="T42" fmla="*/ 72 w 100"/>
                  <a:gd name="T43" fmla="*/ 131 h 134"/>
                  <a:gd name="T44" fmla="*/ 84 w 100"/>
                  <a:gd name="T45" fmla="*/ 131 h 134"/>
                  <a:gd name="T46" fmla="*/ 90 w 100"/>
                  <a:gd name="T47" fmla="*/ 131 h 134"/>
                  <a:gd name="T48" fmla="*/ 97 w 100"/>
                  <a:gd name="T49" fmla="*/ 127 h 134"/>
                  <a:gd name="T50" fmla="*/ 79 w 100"/>
                  <a:gd name="T51" fmla="*/ 105 h 134"/>
                  <a:gd name="T52" fmla="*/ 88 w 100"/>
                  <a:gd name="T53" fmla="*/ 59 h 134"/>
                  <a:gd name="T54" fmla="*/ 92 w 100"/>
                  <a:gd name="T55" fmla="*/ 38 h 134"/>
                  <a:gd name="T56" fmla="*/ 99 w 100"/>
                  <a:gd name="T57" fmla="*/ 1 h 134"/>
                  <a:gd name="T58" fmla="*/ 22 w 100"/>
                  <a:gd name="T59" fmla="*/ 0 h 1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0"/>
                  <a:gd name="T91" fmla="*/ 0 h 134"/>
                  <a:gd name="T92" fmla="*/ 100 w 100"/>
                  <a:gd name="T93" fmla="*/ 134 h 1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0" h="134">
                    <a:moveTo>
                      <a:pt x="22" y="0"/>
                    </a:moveTo>
                    <a:lnTo>
                      <a:pt x="20" y="16"/>
                    </a:lnTo>
                    <a:lnTo>
                      <a:pt x="18" y="34"/>
                    </a:lnTo>
                    <a:lnTo>
                      <a:pt x="18" y="51"/>
                    </a:lnTo>
                    <a:lnTo>
                      <a:pt x="20" y="68"/>
                    </a:lnTo>
                    <a:lnTo>
                      <a:pt x="20" y="81"/>
                    </a:lnTo>
                    <a:lnTo>
                      <a:pt x="20" y="98"/>
                    </a:lnTo>
                    <a:lnTo>
                      <a:pt x="18" y="105"/>
                    </a:lnTo>
                    <a:lnTo>
                      <a:pt x="5" y="125"/>
                    </a:lnTo>
                    <a:lnTo>
                      <a:pt x="0" y="133"/>
                    </a:lnTo>
                    <a:lnTo>
                      <a:pt x="21" y="133"/>
                    </a:lnTo>
                    <a:lnTo>
                      <a:pt x="31" y="124"/>
                    </a:lnTo>
                    <a:lnTo>
                      <a:pt x="37" y="113"/>
                    </a:lnTo>
                    <a:lnTo>
                      <a:pt x="40" y="97"/>
                    </a:lnTo>
                    <a:lnTo>
                      <a:pt x="53" y="51"/>
                    </a:lnTo>
                    <a:lnTo>
                      <a:pt x="57" y="39"/>
                    </a:lnTo>
                    <a:lnTo>
                      <a:pt x="54" y="63"/>
                    </a:lnTo>
                    <a:lnTo>
                      <a:pt x="57" y="78"/>
                    </a:lnTo>
                    <a:lnTo>
                      <a:pt x="59" y="92"/>
                    </a:lnTo>
                    <a:lnTo>
                      <a:pt x="56" y="105"/>
                    </a:lnTo>
                    <a:lnTo>
                      <a:pt x="58" y="111"/>
                    </a:lnTo>
                    <a:lnTo>
                      <a:pt x="72" y="131"/>
                    </a:lnTo>
                    <a:lnTo>
                      <a:pt x="84" y="131"/>
                    </a:lnTo>
                    <a:lnTo>
                      <a:pt x="90" y="131"/>
                    </a:lnTo>
                    <a:lnTo>
                      <a:pt x="97" y="127"/>
                    </a:lnTo>
                    <a:lnTo>
                      <a:pt x="79" y="105"/>
                    </a:lnTo>
                    <a:lnTo>
                      <a:pt x="88" y="59"/>
                    </a:lnTo>
                    <a:lnTo>
                      <a:pt x="92" y="38"/>
                    </a:lnTo>
                    <a:lnTo>
                      <a:pt x="99" y="1"/>
                    </a:lnTo>
                    <a:lnTo>
                      <a:pt x="22" y="0"/>
                    </a:lnTo>
                  </a:path>
                </a:pathLst>
              </a:custGeom>
              <a:solidFill>
                <a:srgbClr val="7F3F00"/>
              </a:solidFill>
              <a:ln w="12700" cap="rnd">
                <a:noFill/>
                <a:round/>
                <a:headEnd/>
                <a:tailEnd/>
              </a:ln>
            </p:spPr>
            <p:txBody>
              <a:bodyPr/>
              <a:lstStyle/>
              <a:p>
                <a:endParaRPr lang="en-US"/>
              </a:p>
            </p:txBody>
          </p:sp>
          <p:grpSp>
            <p:nvGrpSpPr>
              <p:cNvPr id="34459" name="Group 220"/>
              <p:cNvGrpSpPr>
                <a:grpSpLocks/>
              </p:cNvGrpSpPr>
              <p:nvPr/>
            </p:nvGrpSpPr>
            <p:grpSpPr bwMode="auto">
              <a:xfrm>
                <a:off x="1437" y="2717"/>
                <a:ext cx="186" cy="133"/>
                <a:chOff x="1437" y="2717"/>
                <a:chExt cx="186" cy="133"/>
              </a:xfrm>
            </p:grpSpPr>
            <p:sp>
              <p:nvSpPr>
                <p:cNvPr id="34471" name="Freeform 218"/>
                <p:cNvSpPr>
                  <a:spLocks/>
                </p:cNvSpPr>
                <p:nvPr/>
              </p:nvSpPr>
              <p:spPr bwMode="auto">
                <a:xfrm>
                  <a:off x="1437" y="2721"/>
                  <a:ext cx="48" cy="129"/>
                </a:xfrm>
                <a:custGeom>
                  <a:avLst/>
                  <a:gdLst>
                    <a:gd name="T0" fmla="*/ 2 w 48"/>
                    <a:gd name="T1" fmla="*/ 0 h 129"/>
                    <a:gd name="T2" fmla="*/ 0 w 48"/>
                    <a:gd name="T3" fmla="*/ 29 h 129"/>
                    <a:gd name="T4" fmla="*/ 8 w 48"/>
                    <a:gd name="T5" fmla="*/ 69 h 129"/>
                    <a:gd name="T6" fmla="*/ 14 w 48"/>
                    <a:gd name="T7" fmla="*/ 103 h 129"/>
                    <a:gd name="T8" fmla="*/ 26 w 48"/>
                    <a:gd name="T9" fmla="*/ 124 h 129"/>
                    <a:gd name="T10" fmla="*/ 31 w 48"/>
                    <a:gd name="T11" fmla="*/ 128 h 129"/>
                    <a:gd name="T12" fmla="*/ 35 w 48"/>
                    <a:gd name="T13" fmla="*/ 122 h 129"/>
                    <a:gd name="T14" fmla="*/ 36 w 48"/>
                    <a:gd name="T15" fmla="*/ 107 h 129"/>
                    <a:gd name="T16" fmla="*/ 47 w 48"/>
                    <a:gd name="T17" fmla="*/ 104 h 129"/>
                    <a:gd name="T18" fmla="*/ 33 w 48"/>
                    <a:gd name="T19" fmla="*/ 92 h 129"/>
                    <a:gd name="T20" fmla="*/ 24 w 48"/>
                    <a:gd name="T21" fmla="*/ 85 h 129"/>
                    <a:gd name="T22" fmla="*/ 25 w 48"/>
                    <a:gd name="T23" fmla="*/ 26 h 129"/>
                    <a:gd name="T24" fmla="*/ 29 w 48"/>
                    <a:gd name="T25" fmla="*/ 2 h 129"/>
                    <a:gd name="T26" fmla="*/ 2 w 48"/>
                    <a:gd name="T27" fmla="*/ 0 h 1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8"/>
                    <a:gd name="T43" fmla="*/ 0 h 129"/>
                    <a:gd name="T44" fmla="*/ 48 w 48"/>
                    <a:gd name="T45" fmla="*/ 129 h 1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8" h="129">
                      <a:moveTo>
                        <a:pt x="2" y="0"/>
                      </a:moveTo>
                      <a:lnTo>
                        <a:pt x="0" y="29"/>
                      </a:lnTo>
                      <a:lnTo>
                        <a:pt x="8" y="69"/>
                      </a:lnTo>
                      <a:lnTo>
                        <a:pt x="14" y="103"/>
                      </a:lnTo>
                      <a:lnTo>
                        <a:pt x="26" y="124"/>
                      </a:lnTo>
                      <a:lnTo>
                        <a:pt x="31" y="128"/>
                      </a:lnTo>
                      <a:lnTo>
                        <a:pt x="35" y="122"/>
                      </a:lnTo>
                      <a:lnTo>
                        <a:pt x="36" y="107"/>
                      </a:lnTo>
                      <a:lnTo>
                        <a:pt x="47" y="104"/>
                      </a:lnTo>
                      <a:lnTo>
                        <a:pt x="33" y="92"/>
                      </a:lnTo>
                      <a:lnTo>
                        <a:pt x="24" y="85"/>
                      </a:lnTo>
                      <a:lnTo>
                        <a:pt x="25" y="26"/>
                      </a:lnTo>
                      <a:lnTo>
                        <a:pt x="29" y="2"/>
                      </a:lnTo>
                      <a:lnTo>
                        <a:pt x="2" y="0"/>
                      </a:lnTo>
                    </a:path>
                  </a:pathLst>
                </a:custGeom>
                <a:solidFill>
                  <a:srgbClr val="7F3F00"/>
                </a:solidFill>
                <a:ln w="12700" cap="rnd">
                  <a:noFill/>
                  <a:round/>
                  <a:headEnd/>
                  <a:tailEnd/>
                </a:ln>
              </p:spPr>
              <p:txBody>
                <a:bodyPr/>
                <a:lstStyle/>
                <a:p>
                  <a:endParaRPr lang="en-US"/>
                </a:p>
              </p:txBody>
            </p:sp>
            <p:sp>
              <p:nvSpPr>
                <p:cNvPr id="34472" name="Freeform 219"/>
                <p:cNvSpPr>
                  <a:spLocks/>
                </p:cNvSpPr>
                <p:nvPr/>
              </p:nvSpPr>
              <p:spPr bwMode="auto">
                <a:xfrm>
                  <a:off x="1582" y="2717"/>
                  <a:ext cx="41" cy="120"/>
                </a:xfrm>
                <a:custGeom>
                  <a:avLst/>
                  <a:gdLst>
                    <a:gd name="T0" fmla="*/ 11 w 41"/>
                    <a:gd name="T1" fmla="*/ 3 h 120"/>
                    <a:gd name="T2" fmla="*/ 17 w 41"/>
                    <a:gd name="T3" fmla="*/ 25 h 120"/>
                    <a:gd name="T4" fmla="*/ 17 w 41"/>
                    <a:gd name="T5" fmla="*/ 75 h 120"/>
                    <a:gd name="T6" fmla="*/ 0 w 41"/>
                    <a:gd name="T7" fmla="*/ 97 h 120"/>
                    <a:gd name="T8" fmla="*/ 4 w 41"/>
                    <a:gd name="T9" fmla="*/ 99 h 120"/>
                    <a:gd name="T10" fmla="*/ 0 w 41"/>
                    <a:gd name="T11" fmla="*/ 110 h 120"/>
                    <a:gd name="T12" fmla="*/ 3 w 41"/>
                    <a:gd name="T13" fmla="*/ 119 h 120"/>
                    <a:gd name="T14" fmla="*/ 17 w 41"/>
                    <a:gd name="T15" fmla="*/ 104 h 120"/>
                    <a:gd name="T16" fmla="*/ 29 w 41"/>
                    <a:gd name="T17" fmla="*/ 78 h 120"/>
                    <a:gd name="T18" fmla="*/ 40 w 41"/>
                    <a:gd name="T19" fmla="*/ 20 h 120"/>
                    <a:gd name="T20" fmla="*/ 35 w 41"/>
                    <a:gd name="T21" fmla="*/ 0 h 120"/>
                    <a:gd name="T22" fmla="*/ 11 w 41"/>
                    <a:gd name="T23" fmla="*/ 3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1"/>
                    <a:gd name="T37" fmla="*/ 0 h 120"/>
                    <a:gd name="T38" fmla="*/ 41 w 41"/>
                    <a:gd name="T39" fmla="*/ 120 h 1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1" h="120">
                      <a:moveTo>
                        <a:pt x="11" y="3"/>
                      </a:moveTo>
                      <a:lnTo>
                        <a:pt x="17" y="25"/>
                      </a:lnTo>
                      <a:lnTo>
                        <a:pt x="17" y="75"/>
                      </a:lnTo>
                      <a:lnTo>
                        <a:pt x="0" y="97"/>
                      </a:lnTo>
                      <a:lnTo>
                        <a:pt x="4" y="99"/>
                      </a:lnTo>
                      <a:lnTo>
                        <a:pt x="0" y="110"/>
                      </a:lnTo>
                      <a:lnTo>
                        <a:pt x="3" y="119"/>
                      </a:lnTo>
                      <a:lnTo>
                        <a:pt x="17" y="104"/>
                      </a:lnTo>
                      <a:lnTo>
                        <a:pt x="29" y="78"/>
                      </a:lnTo>
                      <a:lnTo>
                        <a:pt x="40" y="20"/>
                      </a:lnTo>
                      <a:lnTo>
                        <a:pt x="35" y="0"/>
                      </a:lnTo>
                      <a:lnTo>
                        <a:pt x="11" y="3"/>
                      </a:lnTo>
                    </a:path>
                  </a:pathLst>
                </a:custGeom>
                <a:solidFill>
                  <a:srgbClr val="7F3F00"/>
                </a:solidFill>
                <a:ln w="12700" cap="rnd">
                  <a:noFill/>
                  <a:round/>
                  <a:headEnd/>
                  <a:tailEnd/>
                </a:ln>
              </p:spPr>
              <p:txBody>
                <a:bodyPr/>
                <a:lstStyle/>
                <a:p>
                  <a:endParaRPr lang="en-US"/>
                </a:p>
              </p:txBody>
            </p:sp>
          </p:grpSp>
          <p:sp>
            <p:nvSpPr>
              <p:cNvPr id="34460" name="Freeform 221"/>
              <p:cNvSpPr>
                <a:spLocks/>
              </p:cNvSpPr>
              <p:nvPr/>
            </p:nvSpPr>
            <p:spPr bwMode="auto">
              <a:xfrm>
                <a:off x="1506" y="2579"/>
                <a:ext cx="62" cy="59"/>
              </a:xfrm>
              <a:custGeom>
                <a:avLst/>
                <a:gdLst>
                  <a:gd name="T0" fmla="*/ 9 w 62"/>
                  <a:gd name="T1" fmla="*/ 58 h 59"/>
                  <a:gd name="T2" fmla="*/ 9 w 62"/>
                  <a:gd name="T3" fmla="*/ 49 h 59"/>
                  <a:gd name="T4" fmla="*/ 2 w 62"/>
                  <a:gd name="T5" fmla="*/ 39 h 59"/>
                  <a:gd name="T6" fmla="*/ 0 w 62"/>
                  <a:gd name="T7" fmla="*/ 32 h 59"/>
                  <a:gd name="T8" fmla="*/ 0 w 62"/>
                  <a:gd name="T9" fmla="*/ 27 h 59"/>
                  <a:gd name="T10" fmla="*/ 0 w 62"/>
                  <a:gd name="T11" fmla="*/ 19 h 59"/>
                  <a:gd name="T12" fmla="*/ 2 w 62"/>
                  <a:gd name="T13" fmla="*/ 13 h 59"/>
                  <a:gd name="T14" fmla="*/ 5 w 62"/>
                  <a:gd name="T15" fmla="*/ 9 h 59"/>
                  <a:gd name="T16" fmla="*/ 9 w 62"/>
                  <a:gd name="T17" fmla="*/ 5 h 59"/>
                  <a:gd name="T18" fmla="*/ 14 w 62"/>
                  <a:gd name="T19" fmla="*/ 3 h 59"/>
                  <a:gd name="T20" fmla="*/ 23 w 62"/>
                  <a:gd name="T21" fmla="*/ 0 h 59"/>
                  <a:gd name="T22" fmla="*/ 33 w 62"/>
                  <a:gd name="T23" fmla="*/ 0 h 59"/>
                  <a:gd name="T24" fmla="*/ 41 w 62"/>
                  <a:gd name="T25" fmla="*/ 1 h 59"/>
                  <a:gd name="T26" fmla="*/ 48 w 62"/>
                  <a:gd name="T27" fmla="*/ 2 h 59"/>
                  <a:gd name="T28" fmla="*/ 54 w 62"/>
                  <a:gd name="T29" fmla="*/ 5 h 59"/>
                  <a:gd name="T30" fmla="*/ 58 w 62"/>
                  <a:gd name="T31" fmla="*/ 9 h 59"/>
                  <a:gd name="T32" fmla="*/ 61 w 62"/>
                  <a:gd name="T33" fmla="*/ 13 h 59"/>
                  <a:gd name="T34" fmla="*/ 60 w 62"/>
                  <a:gd name="T35" fmla="*/ 24 h 59"/>
                  <a:gd name="T36" fmla="*/ 58 w 62"/>
                  <a:gd name="T37" fmla="*/ 31 h 59"/>
                  <a:gd name="T38" fmla="*/ 56 w 62"/>
                  <a:gd name="T39" fmla="*/ 40 h 59"/>
                  <a:gd name="T40" fmla="*/ 51 w 62"/>
                  <a:gd name="T41" fmla="*/ 45 h 59"/>
                  <a:gd name="T42" fmla="*/ 47 w 62"/>
                  <a:gd name="T43" fmla="*/ 48 h 59"/>
                  <a:gd name="T44" fmla="*/ 44 w 62"/>
                  <a:gd name="T45" fmla="*/ 51 h 59"/>
                  <a:gd name="T46" fmla="*/ 42 w 62"/>
                  <a:gd name="T47" fmla="*/ 58 h 59"/>
                  <a:gd name="T48" fmla="*/ 9 w 62"/>
                  <a:gd name="T49" fmla="*/ 58 h 5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2"/>
                  <a:gd name="T76" fmla="*/ 0 h 59"/>
                  <a:gd name="T77" fmla="*/ 62 w 62"/>
                  <a:gd name="T78" fmla="*/ 59 h 5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2" h="59">
                    <a:moveTo>
                      <a:pt x="9" y="58"/>
                    </a:moveTo>
                    <a:lnTo>
                      <a:pt x="9" y="49"/>
                    </a:lnTo>
                    <a:lnTo>
                      <a:pt x="2" y="39"/>
                    </a:lnTo>
                    <a:lnTo>
                      <a:pt x="0" y="32"/>
                    </a:lnTo>
                    <a:lnTo>
                      <a:pt x="0" y="27"/>
                    </a:lnTo>
                    <a:lnTo>
                      <a:pt x="0" y="19"/>
                    </a:lnTo>
                    <a:lnTo>
                      <a:pt x="2" y="13"/>
                    </a:lnTo>
                    <a:lnTo>
                      <a:pt x="5" y="9"/>
                    </a:lnTo>
                    <a:lnTo>
                      <a:pt x="9" y="5"/>
                    </a:lnTo>
                    <a:lnTo>
                      <a:pt x="14" y="3"/>
                    </a:lnTo>
                    <a:lnTo>
                      <a:pt x="23" y="0"/>
                    </a:lnTo>
                    <a:lnTo>
                      <a:pt x="33" y="0"/>
                    </a:lnTo>
                    <a:lnTo>
                      <a:pt x="41" y="1"/>
                    </a:lnTo>
                    <a:lnTo>
                      <a:pt x="48" y="2"/>
                    </a:lnTo>
                    <a:lnTo>
                      <a:pt x="54" y="5"/>
                    </a:lnTo>
                    <a:lnTo>
                      <a:pt x="58" y="9"/>
                    </a:lnTo>
                    <a:lnTo>
                      <a:pt x="61" y="13"/>
                    </a:lnTo>
                    <a:lnTo>
                      <a:pt x="60" y="24"/>
                    </a:lnTo>
                    <a:lnTo>
                      <a:pt x="58" y="31"/>
                    </a:lnTo>
                    <a:lnTo>
                      <a:pt x="56" y="40"/>
                    </a:lnTo>
                    <a:lnTo>
                      <a:pt x="51" y="45"/>
                    </a:lnTo>
                    <a:lnTo>
                      <a:pt x="47" y="48"/>
                    </a:lnTo>
                    <a:lnTo>
                      <a:pt x="44" y="51"/>
                    </a:lnTo>
                    <a:lnTo>
                      <a:pt x="42" y="58"/>
                    </a:lnTo>
                    <a:lnTo>
                      <a:pt x="9" y="58"/>
                    </a:lnTo>
                  </a:path>
                </a:pathLst>
              </a:custGeom>
              <a:solidFill>
                <a:srgbClr val="7F3F00"/>
              </a:solidFill>
              <a:ln w="12700" cap="rnd">
                <a:noFill/>
                <a:round/>
                <a:headEnd/>
                <a:tailEnd/>
              </a:ln>
            </p:spPr>
            <p:txBody>
              <a:bodyPr/>
              <a:lstStyle/>
              <a:p>
                <a:endParaRPr lang="en-US"/>
              </a:p>
            </p:txBody>
          </p:sp>
          <p:sp>
            <p:nvSpPr>
              <p:cNvPr id="34461" name="Freeform 222"/>
              <p:cNvSpPr>
                <a:spLocks/>
              </p:cNvSpPr>
              <p:nvPr/>
            </p:nvSpPr>
            <p:spPr bwMode="auto">
              <a:xfrm>
                <a:off x="1477" y="2570"/>
                <a:ext cx="116" cy="48"/>
              </a:xfrm>
              <a:custGeom>
                <a:avLst/>
                <a:gdLst>
                  <a:gd name="T0" fmla="*/ 12 w 116"/>
                  <a:gd name="T1" fmla="*/ 46 h 48"/>
                  <a:gd name="T2" fmla="*/ 7 w 116"/>
                  <a:gd name="T3" fmla="*/ 47 h 48"/>
                  <a:gd name="T4" fmla="*/ 0 w 116"/>
                  <a:gd name="T5" fmla="*/ 45 h 48"/>
                  <a:gd name="T6" fmla="*/ 3 w 116"/>
                  <a:gd name="T7" fmla="*/ 38 h 48"/>
                  <a:gd name="T8" fmla="*/ 7 w 116"/>
                  <a:gd name="T9" fmla="*/ 29 h 48"/>
                  <a:gd name="T10" fmla="*/ 14 w 116"/>
                  <a:gd name="T11" fmla="*/ 18 h 48"/>
                  <a:gd name="T12" fmla="*/ 19 w 116"/>
                  <a:gd name="T13" fmla="*/ 12 h 48"/>
                  <a:gd name="T14" fmla="*/ 23 w 116"/>
                  <a:gd name="T15" fmla="*/ 7 h 48"/>
                  <a:gd name="T16" fmla="*/ 33 w 116"/>
                  <a:gd name="T17" fmla="*/ 3 h 48"/>
                  <a:gd name="T18" fmla="*/ 51 w 116"/>
                  <a:gd name="T19" fmla="*/ 1 h 48"/>
                  <a:gd name="T20" fmla="*/ 66 w 116"/>
                  <a:gd name="T21" fmla="*/ 0 h 48"/>
                  <a:gd name="T22" fmla="*/ 88 w 116"/>
                  <a:gd name="T23" fmla="*/ 5 h 48"/>
                  <a:gd name="T24" fmla="*/ 97 w 116"/>
                  <a:gd name="T25" fmla="*/ 10 h 48"/>
                  <a:gd name="T26" fmla="*/ 104 w 116"/>
                  <a:gd name="T27" fmla="*/ 19 h 48"/>
                  <a:gd name="T28" fmla="*/ 112 w 116"/>
                  <a:gd name="T29" fmla="*/ 30 h 48"/>
                  <a:gd name="T30" fmla="*/ 115 w 116"/>
                  <a:gd name="T31" fmla="*/ 40 h 48"/>
                  <a:gd name="T32" fmla="*/ 114 w 116"/>
                  <a:gd name="T33" fmla="*/ 44 h 48"/>
                  <a:gd name="T34" fmla="*/ 103 w 116"/>
                  <a:gd name="T35" fmla="*/ 45 h 48"/>
                  <a:gd name="T36" fmla="*/ 95 w 116"/>
                  <a:gd name="T37" fmla="*/ 45 h 48"/>
                  <a:gd name="T38" fmla="*/ 84 w 116"/>
                  <a:gd name="T39" fmla="*/ 46 h 48"/>
                  <a:gd name="T40" fmla="*/ 87 w 116"/>
                  <a:gd name="T41" fmla="*/ 37 h 48"/>
                  <a:gd name="T42" fmla="*/ 87 w 116"/>
                  <a:gd name="T43" fmla="*/ 31 h 48"/>
                  <a:gd name="T44" fmla="*/ 86 w 116"/>
                  <a:gd name="T45" fmla="*/ 26 h 48"/>
                  <a:gd name="T46" fmla="*/ 87 w 116"/>
                  <a:gd name="T47" fmla="*/ 20 h 48"/>
                  <a:gd name="T48" fmla="*/ 74 w 116"/>
                  <a:gd name="T49" fmla="*/ 17 h 48"/>
                  <a:gd name="T50" fmla="*/ 70 w 116"/>
                  <a:gd name="T51" fmla="*/ 11 h 48"/>
                  <a:gd name="T52" fmla="*/ 59 w 116"/>
                  <a:gd name="T53" fmla="*/ 15 h 48"/>
                  <a:gd name="T54" fmla="*/ 44 w 116"/>
                  <a:gd name="T55" fmla="*/ 22 h 48"/>
                  <a:gd name="T56" fmla="*/ 50 w 116"/>
                  <a:gd name="T57" fmla="*/ 19 h 48"/>
                  <a:gd name="T58" fmla="*/ 37 w 116"/>
                  <a:gd name="T59" fmla="*/ 24 h 48"/>
                  <a:gd name="T60" fmla="*/ 37 w 116"/>
                  <a:gd name="T61" fmla="*/ 33 h 48"/>
                  <a:gd name="T62" fmla="*/ 40 w 116"/>
                  <a:gd name="T63" fmla="*/ 37 h 48"/>
                  <a:gd name="T64" fmla="*/ 44 w 116"/>
                  <a:gd name="T65" fmla="*/ 41 h 48"/>
                  <a:gd name="T66" fmla="*/ 47 w 116"/>
                  <a:gd name="T67" fmla="*/ 47 h 48"/>
                  <a:gd name="T68" fmla="*/ 33 w 116"/>
                  <a:gd name="T69" fmla="*/ 47 h 48"/>
                  <a:gd name="T70" fmla="*/ 39 w 116"/>
                  <a:gd name="T71" fmla="*/ 47 h 48"/>
                  <a:gd name="T72" fmla="*/ 20 w 116"/>
                  <a:gd name="T73" fmla="*/ 45 h 48"/>
                  <a:gd name="T74" fmla="*/ 19 w 116"/>
                  <a:gd name="T75" fmla="*/ 45 h 48"/>
                  <a:gd name="T76" fmla="*/ 12 w 116"/>
                  <a:gd name="T77" fmla="*/ 46 h 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6"/>
                  <a:gd name="T118" fmla="*/ 0 h 48"/>
                  <a:gd name="T119" fmla="*/ 116 w 116"/>
                  <a:gd name="T120" fmla="*/ 48 h 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6" h="48">
                    <a:moveTo>
                      <a:pt x="12" y="46"/>
                    </a:moveTo>
                    <a:lnTo>
                      <a:pt x="7" y="47"/>
                    </a:lnTo>
                    <a:lnTo>
                      <a:pt x="0" y="45"/>
                    </a:lnTo>
                    <a:lnTo>
                      <a:pt x="3" y="38"/>
                    </a:lnTo>
                    <a:lnTo>
                      <a:pt x="7" y="29"/>
                    </a:lnTo>
                    <a:lnTo>
                      <a:pt x="14" y="18"/>
                    </a:lnTo>
                    <a:lnTo>
                      <a:pt x="19" y="12"/>
                    </a:lnTo>
                    <a:lnTo>
                      <a:pt x="23" y="7"/>
                    </a:lnTo>
                    <a:lnTo>
                      <a:pt x="33" y="3"/>
                    </a:lnTo>
                    <a:lnTo>
                      <a:pt x="51" y="1"/>
                    </a:lnTo>
                    <a:lnTo>
                      <a:pt x="66" y="0"/>
                    </a:lnTo>
                    <a:lnTo>
                      <a:pt x="88" y="5"/>
                    </a:lnTo>
                    <a:lnTo>
                      <a:pt x="97" y="10"/>
                    </a:lnTo>
                    <a:lnTo>
                      <a:pt x="104" y="19"/>
                    </a:lnTo>
                    <a:lnTo>
                      <a:pt x="112" y="30"/>
                    </a:lnTo>
                    <a:lnTo>
                      <a:pt x="115" y="40"/>
                    </a:lnTo>
                    <a:lnTo>
                      <a:pt x="114" y="44"/>
                    </a:lnTo>
                    <a:lnTo>
                      <a:pt x="103" y="45"/>
                    </a:lnTo>
                    <a:lnTo>
                      <a:pt x="95" y="45"/>
                    </a:lnTo>
                    <a:lnTo>
                      <a:pt x="84" y="46"/>
                    </a:lnTo>
                    <a:lnTo>
                      <a:pt x="87" y="37"/>
                    </a:lnTo>
                    <a:lnTo>
                      <a:pt x="87" y="31"/>
                    </a:lnTo>
                    <a:lnTo>
                      <a:pt x="86" y="26"/>
                    </a:lnTo>
                    <a:lnTo>
                      <a:pt x="87" y="20"/>
                    </a:lnTo>
                    <a:lnTo>
                      <a:pt x="74" y="17"/>
                    </a:lnTo>
                    <a:lnTo>
                      <a:pt x="70" y="11"/>
                    </a:lnTo>
                    <a:lnTo>
                      <a:pt x="59" y="15"/>
                    </a:lnTo>
                    <a:lnTo>
                      <a:pt x="44" y="22"/>
                    </a:lnTo>
                    <a:lnTo>
                      <a:pt x="50" y="19"/>
                    </a:lnTo>
                    <a:lnTo>
                      <a:pt x="37" y="24"/>
                    </a:lnTo>
                    <a:lnTo>
                      <a:pt x="37" y="33"/>
                    </a:lnTo>
                    <a:lnTo>
                      <a:pt x="40" y="37"/>
                    </a:lnTo>
                    <a:lnTo>
                      <a:pt x="44" y="41"/>
                    </a:lnTo>
                    <a:lnTo>
                      <a:pt x="47" y="47"/>
                    </a:lnTo>
                    <a:lnTo>
                      <a:pt x="33" y="47"/>
                    </a:lnTo>
                    <a:lnTo>
                      <a:pt x="39" y="47"/>
                    </a:lnTo>
                    <a:lnTo>
                      <a:pt x="20" y="45"/>
                    </a:lnTo>
                    <a:lnTo>
                      <a:pt x="19" y="45"/>
                    </a:lnTo>
                    <a:lnTo>
                      <a:pt x="12" y="46"/>
                    </a:lnTo>
                  </a:path>
                </a:pathLst>
              </a:custGeom>
              <a:solidFill>
                <a:srgbClr val="000000"/>
              </a:solidFill>
              <a:ln w="12700" cap="rnd">
                <a:noFill/>
                <a:round/>
                <a:headEnd/>
                <a:tailEnd/>
              </a:ln>
            </p:spPr>
            <p:txBody>
              <a:bodyPr/>
              <a:lstStyle/>
              <a:p>
                <a:endParaRPr lang="en-US"/>
              </a:p>
            </p:txBody>
          </p:sp>
          <p:sp>
            <p:nvSpPr>
              <p:cNvPr id="34462" name="Freeform 223"/>
              <p:cNvSpPr>
                <a:spLocks/>
              </p:cNvSpPr>
              <p:nvPr/>
            </p:nvSpPr>
            <p:spPr bwMode="auto">
              <a:xfrm>
                <a:off x="1435" y="2640"/>
                <a:ext cx="192" cy="247"/>
              </a:xfrm>
              <a:custGeom>
                <a:avLst/>
                <a:gdLst>
                  <a:gd name="T0" fmla="*/ 77 w 192"/>
                  <a:gd name="T1" fmla="*/ 0 h 247"/>
                  <a:gd name="T2" fmla="*/ 30 w 192"/>
                  <a:gd name="T3" fmla="*/ 14 h 247"/>
                  <a:gd name="T4" fmla="*/ 24 w 192"/>
                  <a:gd name="T5" fmla="*/ 18 h 247"/>
                  <a:gd name="T6" fmla="*/ 0 w 192"/>
                  <a:gd name="T7" fmla="*/ 80 h 247"/>
                  <a:gd name="T8" fmla="*/ 36 w 192"/>
                  <a:gd name="T9" fmla="*/ 83 h 247"/>
                  <a:gd name="T10" fmla="*/ 41 w 192"/>
                  <a:gd name="T11" fmla="*/ 67 h 247"/>
                  <a:gd name="T12" fmla="*/ 55 w 192"/>
                  <a:gd name="T13" fmla="*/ 100 h 247"/>
                  <a:gd name="T14" fmla="*/ 32 w 192"/>
                  <a:gd name="T15" fmla="*/ 174 h 247"/>
                  <a:gd name="T16" fmla="*/ 44 w 192"/>
                  <a:gd name="T17" fmla="*/ 245 h 247"/>
                  <a:gd name="T18" fmla="*/ 58 w 192"/>
                  <a:gd name="T19" fmla="*/ 246 h 247"/>
                  <a:gd name="T20" fmla="*/ 78 w 192"/>
                  <a:gd name="T21" fmla="*/ 245 h 247"/>
                  <a:gd name="T22" fmla="*/ 106 w 192"/>
                  <a:gd name="T23" fmla="*/ 244 h 247"/>
                  <a:gd name="T24" fmla="*/ 132 w 192"/>
                  <a:gd name="T25" fmla="*/ 244 h 247"/>
                  <a:gd name="T26" fmla="*/ 153 w 192"/>
                  <a:gd name="T27" fmla="*/ 244 h 247"/>
                  <a:gd name="T28" fmla="*/ 161 w 192"/>
                  <a:gd name="T29" fmla="*/ 142 h 247"/>
                  <a:gd name="T30" fmla="*/ 140 w 192"/>
                  <a:gd name="T31" fmla="*/ 97 h 247"/>
                  <a:gd name="T32" fmla="*/ 148 w 192"/>
                  <a:gd name="T33" fmla="*/ 72 h 247"/>
                  <a:gd name="T34" fmla="*/ 153 w 192"/>
                  <a:gd name="T35" fmla="*/ 81 h 247"/>
                  <a:gd name="T36" fmla="*/ 191 w 192"/>
                  <a:gd name="T37" fmla="*/ 76 h 247"/>
                  <a:gd name="T38" fmla="*/ 162 w 192"/>
                  <a:gd name="T39" fmla="*/ 17 h 247"/>
                  <a:gd name="T40" fmla="*/ 113 w 192"/>
                  <a:gd name="T41" fmla="*/ 0 h 247"/>
                  <a:gd name="T42" fmla="*/ 77 w 192"/>
                  <a:gd name="T43" fmla="*/ 0 h 2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2"/>
                  <a:gd name="T67" fmla="*/ 0 h 247"/>
                  <a:gd name="T68" fmla="*/ 192 w 192"/>
                  <a:gd name="T69" fmla="*/ 247 h 2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2" h="247">
                    <a:moveTo>
                      <a:pt x="77" y="0"/>
                    </a:moveTo>
                    <a:lnTo>
                      <a:pt x="30" y="14"/>
                    </a:lnTo>
                    <a:lnTo>
                      <a:pt x="24" y="18"/>
                    </a:lnTo>
                    <a:lnTo>
                      <a:pt x="0" y="80"/>
                    </a:lnTo>
                    <a:lnTo>
                      <a:pt x="36" y="83"/>
                    </a:lnTo>
                    <a:lnTo>
                      <a:pt x="41" y="67"/>
                    </a:lnTo>
                    <a:lnTo>
                      <a:pt x="55" y="100"/>
                    </a:lnTo>
                    <a:lnTo>
                      <a:pt x="32" y="174"/>
                    </a:lnTo>
                    <a:lnTo>
                      <a:pt x="44" y="245"/>
                    </a:lnTo>
                    <a:lnTo>
                      <a:pt x="58" y="246"/>
                    </a:lnTo>
                    <a:lnTo>
                      <a:pt x="78" y="245"/>
                    </a:lnTo>
                    <a:lnTo>
                      <a:pt x="106" y="244"/>
                    </a:lnTo>
                    <a:lnTo>
                      <a:pt x="132" y="244"/>
                    </a:lnTo>
                    <a:lnTo>
                      <a:pt x="153" y="244"/>
                    </a:lnTo>
                    <a:lnTo>
                      <a:pt x="161" y="142"/>
                    </a:lnTo>
                    <a:lnTo>
                      <a:pt x="140" y="97"/>
                    </a:lnTo>
                    <a:lnTo>
                      <a:pt x="148" y="72"/>
                    </a:lnTo>
                    <a:lnTo>
                      <a:pt x="153" y="81"/>
                    </a:lnTo>
                    <a:lnTo>
                      <a:pt x="191" y="76"/>
                    </a:lnTo>
                    <a:lnTo>
                      <a:pt x="162" y="17"/>
                    </a:lnTo>
                    <a:lnTo>
                      <a:pt x="113" y="0"/>
                    </a:lnTo>
                    <a:lnTo>
                      <a:pt x="77" y="0"/>
                    </a:lnTo>
                  </a:path>
                </a:pathLst>
              </a:custGeom>
              <a:solidFill>
                <a:srgbClr val="001F9F"/>
              </a:solidFill>
              <a:ln w="12700" cap="rnd">
                <a:noFill/>
                <a:round/>
                <a:headEnd/>
                <a:tailEnd/>
              </a:ln>
            </p:spPr>
            <p:txBody>
              <a:bodyPr/>
              <a:lstStyle/>
              <a:p>
                <a:endParaRPr lang="en-US"/>
              </a:p>
            </p:txBody>
          </p:sp>
          <p:grpSp>
            <p:nvGrpSpPr>
              <p:cNvPr id="34463" name="Group 227"/>
              <p:cNvGrpSpPr>
                <a:grpSpLocks/>
              </p:cNvGrpSpPr>
              <p:nvPr/>
            </p:nvGrpSpPr>
            <p:grpSpPr bwMode="auto">
              <a:xfrm>
                <a:off x="1491" y="2641"/>
                <a:ext cx="87" cy="102"/>
                <a:chOff x="1491" y="2641"/>
                <a:chExt cx="87" cy="102"/>
              </a:xfrm>
            </p:grpSpPr>
            <p:sp>
              <p:nvSpPr>
                <p:cNvPr id="34468" name="Freeform 224"/>
                <p:cNvSpPr>
                  <a:spLocks/>
                </p:cNvSpPr>
                <p:nvPr/>
              </p:nvSpPr>
              <p:spPr bwMode="auto">
                <a:xfrm>
                  <a:off x="1511" y="2641"/>
                  <a:ext cx="45" cy="13"/>
                </a:xfrm>
                <a:custGeom>
                  <a:avLst/>
                  <a:gdLst>
                    <a:gd name="T0" fmla="*/ 0 w 45"/>
                    <a:gd name="T1" fmla="*/ 1 h 13"/>
                    <a:gd name="T2" fmla="*/ 10 w 45"/>
                    <a:gd name="T3" fmla="*/ 12 h 13"/>
                    <a:gd name="T4" fmla="*/ 23 w 45"/>
                    <a:gd name="T5" fmla="*/ 0 h 13"/>
                    <a:gd name="T6" fmla="*/ 36 w 45"/>
                    <a:gd name="T7" fmla="*/ 12 h 13"/>
                    <a:gd name="T8" fmla="*/ 44 w 45"/>
                    <a:gd name="T9" fmla="*/ 1 h 13"/>
                    <a:gd name="T10" fmla="*/ 0 w 45"/>
                    <a:gd name="T11" fmla="*/ 1 h 13"/>
                    <a:gd name="T12" fmla="*/ 0 60000 65536"/>
                    <a:gd name="T13" fmla="*/ 0 60000 65536"/>
                    <a:gd name="T14" fmla="*/ 0 60000 65536"/>
                    <a:gd name="T15" fmla="*/ 0 60000 65536"/>
                    <a:gd name="T16" fmla="*/ 0 60000 65536"/>
                    <a:gd name="T17" fmla="*/ 0 60000 65536"/>
                    <a:gd name="T18" fmla="*/ 0 w 45"/>
                    <a:gd name="T19" fmla="*/ 0 h 13"/>
                    <a:gd name="T20" fmla="*/ 45 w 45"/>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45" h="13">
                      <a:moveTo>
                        <a:pt x="0" y="1"/>
                      </a:moveTo>
                      <a:lnTo>
                        <a:pt x="10" y="12"/>
                      </a:lnTo>
                      <a:lnTo>
                        <a:pt x="23" y="0"/>
                      </a:lnTo>
                      <a:lnTo>
                        <a:pt x="36" y="12"/>
                      </a:lnTo>
                      <a:lnTo>
                        <a:pt x="44" y="1"/>
                      </a:lnTo>
                      <a:lnTo>
                        <a:pt x="0" y="1"/>
                      </a:lnTo>
                    </a:path>
                  </a:pathLst>
                </a:custGeom>
                <a:solidFill>
                  <a:srgbClr val="00007F"/>
                </a:solidFill>
                <a:ln w="12700" cap="rnd">
                  <a:solidFill>
                    <a:srgbClr val="00007F"/>
                  </a:solidFill>
                  <a:round/>
                  <a:headEnd/>
                  <a:tailEnd/>
                </a:ln>
              </p:spPr>
              <p:txBody>
                <a:bodyPr/>
                <a:lstStyle/>
                <a:p>
                  <a:endParaRPr lang="en-US"/>
                </a:p>
              </p:txBody>
            </p:sp>
            <p:sp>
              <p:nvSpPr>
                <p:cNvPr id="34469" name="Freeform 225"/>
                <p:cNvSpPr>
                  <a:spLocks/>
                </p:cNvSpPr>
                <p:nvPr/>
              </p:nvSpPr>
              <p:spPr bwMode="auto">
                <a:xfrm>
                  <a:off x="1534" y="2643"/>
                  <a:ext cx="4" cy="98"/>
                </a:xfrm>
                <a:custGeom>
                  <a:avLst/>
                  <a:gdLst>
                    <a:gd name="T0" fmla="*/ 0 w 4"/>
                    <a:gd name="T1" fmla="*/ 0 h 98"/>
                    <a:gd name="T2" fmla="*/ 3 w 4"/>
                    <a:gd name="T3" fmla="*/ 40 h 98"/>
                    <a:gd name="T4" fmla="*/ 3 w 4"/>
                    <a:gd name="T5" fmla="*/ 97 h 98"/>
                    <a:gd name="T6" fmla="*/ 0 w 4"/>
                    <a:gd name="T7" fmla="*/ 0 h 98"/>
                    <a:gd name="T8" fmla="*/ 0 60000 65536"/>
                    <a:gd name="T9" fmla="*/ 0 60000 65536"/>
                    <a:gd name="T10" fmla="*/ 0 60000 65536"/>
                    <a:gd name="T11" fmla="*/ 0 60000 65536"/>
                    <a:gd name="T12" fmla="*/ 0 w 4"/>
                    <a:gd name="T13" fmla="*/ 0 h 98"/>
                    <a:gd name="T14" fmla="*/ 4 w 4"/>
                    <a:gd name="T15" fmla="*/ 98 h 98"/>
                  </a:gdLst>
                  <a:ahLst/>
                  <a:cxnLst>
                    <a:cxn ang="T8">
                      <a:pos x="T0" y="T1"/>
                    </a:cxn>
                    <a:cxn ang="T9">
                      <a:pos x="T2" y="T3"/>
                    </a:cxn>
                    <a:cxn ang="T10">
                      <a:pos x="T4" y="T5"/>
                    </a:cxn>
                    <a:cxn ang="T11">
                      <a:pos x="T6" y="T7"/>
                    </a:cxn>
                  </a:cxnLst>
                  <a:rect l="T12" t="T13" r="T14" b="T15"/>
                  <a:pathLst>
                    <a:path w="4" h="98">
                      <a:moveTo>
                        <a:pt x="0" y="0"/>
                      </a:moveTo>
                      <a:lnTo>
                        <a:pt x="3" y="40"/>
                      </a:lnTo>
                      <a:lnTo>
                        <a:pt x="3" y="97"/>
                      </a:lnTo>
                      <a:lnTo>
                        <a:pt x="0" y="0"/>
                      </a:lnTo>
                    </a:path>
                  </a:pathLst>
                </a:custGeom>
                <a:solidFill>
                  <a:srgbClr val="00007F"/>
                </a:solidFill>
                <a:ln w="12700" cap="rnd">
                  <a:solidFill>
                    <a:srgbClr val="00007F"/>
                  </a:solidFill>
                  <a:round/>
                  <a:headEnd/>
                  <a:tailEnd/>
                </a:ln>
              </p:spPr>
              <p:txBody>
                <a:bodyPr/>
                <a:lstStyle/>
                <a:p>
                  <a:endParaRPr lang="en-US"/>
                </a:p>
              </p:txBody>
            </p:sp>
            <p:sp>
              <p:nvSpPr>
                <p:cNvPr id="34470" name="Freeform 226"/>
                <p:cNvSpPr>
                  <a:spLocks/>
                </p:cNvSpPr>
                <p:nvPr/>
              </p:nvSpPr>
              <p:spPr bwMode="auto">
                <a:xfrm>
                  <a:off x="1491" y="2739"/>
                  <a:ext cx="87" cy="4"/>
                </a:xfrm>
                <a:custGeom>
                  <a:avLst/>
                  <a:gdLst>
                    <a:gd name="T0" fmla="*/ 0 w 87"/>
                    <a:gd name="T1" fmla="*/ 3 h 4"/>
                    <a:gd name="T2" fmla="*/ 47 w 87"/>
                    <a:gd name="T3" fmla="*/ 0 h 4"/>
                    <a:gd name="T4" fmla="*/ 86 w 87"/>
                    <a:gd name="T5" fmla="*/ 1 h 4"/>
                    <a:gd name="T6" fmla="*/ 0 w 87"/>
                    <a:gd name="T7" fmla="*/ 3 h 4"/>
                    <a:gd name="T8" fmla="*/ 0 60000 65536"/>
                    <a:gd name="T9" fmla="*/ 0 60000 65536"/>
                    <a:gd name="T10" fmla="*/ 0 60000 65536"/>
                    <a:gd name="T11" fmla="*/ 0 60000 65536"/>
                    <a:gd name="T12" fmla="*/ 0 w 87"/>
                    <a:gd name="T13" fmla="*/ 0 h 4"/>
                    <a:gd name="T14" fmla="*/ 87 w 87"/>
                    <a:gd name="T15" fmla="*/ 4 h 4"/>
                  </a:gdLst>
                  <a:ahLst/>
                  <a:cxnLst>
                    <a:cxn ang="T8">
                      <a:pos x="T0" y="T1"/>
                    </a:cxn>
                    <a:cxn ang="T9">
                      <a:pos x="T2" y="T3"/>
                    </a:cxn>
                    <a:cxn ang="T10">
                      <a:pos x="T4" y="T5"/>
                    </a:cxn>
                    <a:cxn ang="T11">
                      <a:pos x="T6" y="T7"/>
                    </a:cxn>
                  </a:cxnLst>
                  <a:rect l="T12" t="T13" r="T14" b="T15"/>
                  <a:pathLst>
                    <a:path w="87" h="4">
                      <a:moveTo>
                        <a:pt x="0" y="3"/>
                      </a:moveTo>
                      <a:lnTo>
                        <a:pt x="47" y="0"/>
                      </a:lnTo>
                      <a:lnTo>
                        <a:pt x="86" y="1"/>
                      </a:lnTo>
                      <a:lnTo>
                        <a:pt x="0" y="3"/>
                      </a:lnTo>
                    </a:path>
                  </a:pathLst>
                </a:custGeom>
                <a:solidFill>
                  <a:srgbClr val="00007F"/>
                </a:solidFill>
                <a:ln w="12700" cap="rnd">
                  <a:solidFill>
                    <a:srgbClr val="00007F"/>
                  </a:solidFill>
                  <a:round/>
                  <a:headEnd/>
                  <a:tailEnd/>
                </a:ln>
              </p:spPr>
              <p:txBody>
                <a:bodyPr/>
                <a:lstStyle/>
                <a:p>
                  <a:endParaRPr lang="en-US"/>
                </a:p>
              </p:txBody>
            </p:sp>
          </p:grpSp>
          <p:grpSp>
            <p:nvGrpSpPr>
              <p:cNvPr id="34464" name="Group 230"/>
              <p:cNvGrpSpPr>
                <a:grpSpLocks/>
              </p:cNvGrpSpPr>
              <p:nvPr/>
            </p:nvGrpSpPr>
            <p:grpSpPr bwMode="auto">
              <a:xfrm>
                <a:off x="1469" y="2993"/>
                <a:ext cx="111" cy="38"/>
                <a:chOff x="1469" y="2993"/>
                <a:chExt cx="111" cy="38"/>
              </a:xfrm>
            </p:grpSpPr>
            <p:sp>
              <p:nvSpPr>
                <p:cNvPr id="34466" name="Freeform 228"/>
                <p:cNvSpPr>
                  <a:spLocks/>
                </p:cNvSpPr>
                <p:nvPr/>
              </p:nvSpPr>
              <p:spPr bwMode="auto">
                <a:xfrm>
                  <a:off x="1469" y="2997"/>
                  <a:ext cx="42" cy="34"/>
                </a:xfrm>
                <a:custGeom>
                  <a:avLst/>
                  <a:gdLst>
                    <a:gd name="T0" fmla="*/ 8 w 42"/>
                    <a:gd name="T1" fmla="*/ 16 h 34"/>
                    <a:gd name="T2" fmla="*/ 2 w 42"/>
                    <a:gd name="T3" fmla="*/ 21 h 34"/>
                    <a:gd name="T4" fmla="*/ 0 w 42"/>
                    <a:gd name="T5" fmla="*/ 25 h 34"/>
                    <a:gd name="T6" fmla="*/ 0 w 42"/>
                    <a:gd name="T7" fmla="*/ 28 h 34"/>
                    <a:gd name="T8" fmla="*/ 1 w 42"/>
                    <a:gd name="T9" fmla="*/ 30 h 34"/>
                    <a:gd name="T10" fmla="*/ 4 w 42"/>
                    <a:gd name="T11" fmla="*/ 32 h 34"/>
                    <a:gd name="T12" fmla="*/ 9 w 42"/>
                    <a:gd name="T13" fmla="*/ 33 h 34"/>
                    <a:gd name="T14" fmla="*/ 16 w 42"/>
                    <a:gd name="T15" fmla="*/ 33 h 34"/>
                    <a:gd name="T16" fmla="*/ 23 w 42"/>
                    <a:gd name="T17" fmla="*/ 31 h 34"/>
                    <a:gd name="T18" fmla="*/ 29 w 42"/>
                    <a:gd name="T19" fmla="*/ 28 h 34"/>
                    <a:gd name="T20" fmla="*/ 33 w 42"/>
                    <a:gd name="T21" fmla="*/ 23 h 34"/>
                    <a:gd name="T22" fmla="*/ 36 w 42"/>
                    <a:gd name="T23" fmla="*/ 15 h 34"/>
                    <a:gd name="T24" fmla="*/ 41 w 42"/>
                    <a:gd name="T25" fmla="*/ 6 h 34"/>
                    <a:gd name="T26" fmla="*/ 40 w 42"/>
                    <a:gd name="T27" fmla="*/ 0 h 34"/>
                    <a:gd name="T28" fmla="*/ 32 w 42"/>
                    <a:gd name="T29" fmla="*/ 13 h 34"/>
                    <a:gd name="T30" fmla="*/ 25 w 42"/>
                    <a:gd name="T31" fmla="*/ 21 h 34"/>
                    <a:gd name="T32" fmla="*/ 15 w 42"/>
                    <a:gd name="T33" fmla="*/ 21 h 34"/>
                    <a:gd name="T34" fmla="*/ 6 w 42"/>
                    <a:gd name="T35" fmla="*/ 20 h 34"/>
                    <a:gd name="T36" fmla="*/ 8 w 42"/>
                    <a:gd name="T37" fmla="*/ 16 h 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
                    <a:gd name="T58" fmla="*/ 0 h 34"/>
                    <a:gd name="T59" fmla="*/ 42 w 42"/>
                    <a:gd name="T60" fmla="*/ 34 h 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 h="34">
                      <a:moveTo>
                        <a:pt x="8" y="16"/>
                      </a:moveTo>
                      <a:lnTo>
                        <a:pt x="2" y="21"/>
                      </a:lnTo>
                      <a:lnTo>
                        <a:pt x="0" y="25"/>
                      </a:lnTo>
                      <a:lnTo>
                        <a:pt x="0" y="28"/>
                      </a:lnTo>
                      <a:lnTo>
                        <a:pt x="1" y="30"/>
                      </a:lnTo>
                      <a:lnTo>
                        <a:pt x="4" y="32"/>
                      </a:lnTo>
                      <a:lnTo>
                        <a:pt x="9" y="33"/>
                      </a:lnTo>
                      <a:lnTo>
                        <a:pt x="16" y="33"/>
                      </a:lnTo>
                      <a:lnTo>
                        <a:pt x="23" y="31"/>
                      </a:lnTo>
                      <a:lnTo>
                        <a:pt x="29" y="28"/>
                      </a:lnTo>
                      <a:lnTo>
                        <a:pt x="33" y="23"/>
                      </a:lnTo>
                      <a:lnTo>
                        <a:pt x="36" y="15"/>
                      </a:lnTo>
                      <a:lnTo>
                        <a:pt x="41" y="6"/>
                      </a:lnTo>
                      <a:lnTo>
                        <a:pt x="40" y="0"/>
                      </a:lnTo>
                      <a:lnTo>
                        <a:pt x="32" y="13"/>
                      </a:lnTo>
                      <a:lnTo>
                        <a:pt x="25" y="21"/>
                      </a:lnTo>
                      <a:lnTo>
                        <a:pt x="15" y="21"/>
                      </a:lnTo>
                      <a:lnTo>
                        <a:pt x="6" y="20"/>
                      </a:lnTo>
                      <a:lnTo>
                        <a:pt x="8" y="16"/>
                      </a:lnTo>
                    </a:path>
                  </a:pathLst>
                </a:custGeom>
                <a:solidFill>
                  <a:srgbClr val="000000"/>
                </a:solidFill>
                <a:ln w="12700" cap="rnd">
                  <a:noFill/>
                  <a:round/>
                  <a:headEnd/>
                  <a:tailEnd/>
                </a:ln>
              </p:spPr>
              <p:txBody>
                <a:bodyPr/>
                <a:lstStyle/>
                <a:p>
                  <a:endParaRPr lang="en-US"/>
                </a:p>
              </p:txBody>
            </p:sp>
            <p:sp>
              <p:nvSpPr>
                <p:cNvPr id="34467" name="Freeform 229"/>
                <p:cNvSpPr>
                  <a:spLocks/>
                </p:cNvSpPr>
                <p:nvPr/>
              </p:nvSpPr>
              <p:spPr bwMode="auto">
                <a:xfrm>
                  <a:off x="1533" y="2993"/>
                  <a:ext cx="47" cy="38"/>
                </a:xfrm>
                <a:custGeom>
                  <a:avLst/>
                  <a:gdLst>
                    <a:gd name="T0" fmla="*/ 1 w 47"/>
                    <a:gd name="T1" fmla="*/ 0 h 38"/>
                    <a:gd name="T2" fmla="*/ 0 w 47"/>
                    <a:gd name="T3" fmla="*/ 4 h 38"/>
                    <a:gd name="T4" fmla="*/ 6 w 47"/>
                    <a:gd name="T5" fmla="*/ 13 h 38"/>
                    <a:gd name="T6" fmla="*/ 10 w 47"/>
                    <a:gd name="T7" fmla="*/ 21 h 38"/>
                    <a:gd name="T8" fmla="*/ 15 w 47"/>
                    <a:gd name="T9" fmla="*/ 28 h 38"/>
                    <a:gd name="T10" fmla="*/ 19 w 47"/>
                    <a:gd name="T11" fmla="*/ 32 h 38"/>
                    <a:gd name="T12" fmla="*/ 24 w 47"/>
                    <a:gd name="T13" fmla="*/ 35 h 38"/>
                    <a:gd name="T14" fmla="*/ 30 w 47"/>
                    <a:gd name="T15" fmla="*/ 36 h 38"/>
                    <a:gd name="T16" fmla="*/ 37 w 47"/>
                    <a:gd name="T17" fmla="*/ 37 h 38"/>
                    <a:gd name="T18" fmla="*/ 41 w 47"/>
                    <a:gd name="T19" fmla="*/ 36 h 38"/>
                    <a:gd name="T20" fmla="*/ 44 w 47"/>
                    <a:gd name="T21" fmla="*/ 35 h 38"/>
                    <a:gd name="T22" fmla="*/ 46 w 47"/>
                    <a:gd name="T23" fmla="*/ 31 h 38"/>
                    <a:gd name="T24" fmla="*/ 45 w 47"/>
                    <a:gd name="T25" fmla="*/ 26 h 38"/>
                    <a:gd name="T26" fmla="*/ 41 w 47"/>
                    <a:gd name="T27" fmla="*/ 20 h 38"/>
                    <a:gd name="T28" fmla="*/ 38 w 47"/>
                    <a:gd name="T29" fmla="*/ 17 h 38"/>
                    <a:gd name="T30" fmla="*/ 37 w 47"/>
                    <a:gd name="T31" fmla="*/ 20 h 38"/>
                    <a:gd name="T32" fmla="*/ 35 w 47"/>
                    <a:gd name="T33" fmla="*/ 21 h 38"/>
                    <a:gd name="T34" fmla="*/ 29 w 47"/>
                    <a:gd name="T35" fmla="*/ 22 h 38"/>
                    <a:gd name="T36" fmla="*/ 24 w 47"/>
                    <a:gd name="T37" fmla="*/ 23 h 38"/>
                    <a:gd name="T38" fmla="*/ 15 w 47"/>
                    <a:gd name="T39" fmla="*/ 22 h 38"/>
                    <a:gd name="T40" fmla="*/ 6 w 47"/>
                    <a:gd name="T41" fmla="*/ 7 h 38"/>
                    <a:gd name="T42" fmla="*/ 1 w 47"/>
                    <a:gd name="T43" fmla="*/ 0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
                    <a:gd name="T67" fmla="*/ 0 h 38"/>
                    <a:gd name="T68" fmla="*/ 47 w 47"/>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 h="38">
                      <a:moveTo>
                        <a:pt x="1" y="0"/>
                      </a:moveTo>
                      <a:lnTo>
                        <a:pt x="0" y="4"/>
                      </a:lnTo>
                      <a:lnTo>
                        <a:pt x="6" y="13"/>
                      </a:lnTo>
                      <a:lnTo>
                        <a:pt x="10" y="21"/>
                      </a:lnTo>
                      <a:lnTo>
                        <a:pt x="15" y="28"/>
                      </a:lnTo>
                      <a:lnTo>
                        <a:pt x="19" y="32"/>
                      </a:lnTo>
                      <a:lnTo>
                        <a:pt x="24" y="35"/>
                      </a:lnTo>
                      <a:lnTo>
                        <a:pt x="30" y="36"/>
                      </a:lnTo>
                      <a:lnTo>
                        <a:pt x="37" y="37"/>
                      </a:lnTo>
                      <a:lnTo>
                        <a:pt x="41" y="36"/>
                      </a:lnTo>
                      <a:lnTo>
                        <a:pt x="44" y="35"/>
                      </a:lnTo>
                      <a:lnTo>
                        <a:pt x="46" y="31"/>
                      </a:lnTo>
                      <a:lnTo>
                        <a:pt x="45" y="26"/>
                      </a:lnTo>
                      <a:lnTo>
                        <a:pt x="41" y="20"/>
                      </a:lnTo>
                      <a:lnTo>
                        <a:pt x="38" y="17"/>
                      </a:lnTo>
                      <a:lnTo>
                        <a:pt x="37" y="20"/>
                      </a:lnTo>
                      <a:lnTo>
                        <a:pt x="35" y="21"/>
                      </a:lnTo>
                      <a:lnTo>
                        <a:pt x="29" y="22"/>
                      </a:lnTo>
                      <a:lnTo>
                        <a:pt x="24" y="23"/>
                      </a:lnTo>
                      <a:lnTo>
                        <a:pt x="15" y="22"/>
                      </a:lnTo>
                      <a:lnTo>
                        <a:pt x="6" y="7"/>
                      </a:lnTo>
                      <a:lnTo>
                        <a:pt x="1" y="0"/>
                      </a:lnTo>
                    </a:path>
                  </a:pathLst>
                </a:custGeom>
                <a:solidFill>
                  <a:srgbClr val="000000"/>
                </a:solidFill>
                <a:ln w="12700" cap="rnd">
                  <a:noFill/>
                  <a:round/>
                  <a:headEnd/>
                  <a:tailEnd/>
                </a:ln>
              </p:spPr>
              <p:txBody>
                <a:bodyPr/>
                <a:lstStyle/>
                <a:p>
                  <a:endParaRPr lang="en-US"/>
                </a:p>
              </p:txBody>
            </p:sp>
          </p:grpSp>
          <p:sp>
            <p:nvSpPr>
              <p:cNvPr id="34465" name="Freeform 231"/>
              <p:cNvSpPr>
                <a:spLocks/>
              </p:cNvSpPr>
              <p:nvPr/>
            </p:nvSpPr>
            <p:spPr bwMode="auto">
              <a:xfrm>
                <a:off x="1533" y="2617"/>
                <a:ext cx="18" cy="3"/>
              </a:xfrm>
              <a:custGeom>
                <a:avLst/>
                <a:gdLst>
                  <a:gd name="T0" fmla="*/ 0 w 18"/>
                  <a:gd name="T1" fmla="*/ 2 h 3"/>
                  <a:gd name="T2" fmla="*/ 5 w 18"/>
                  <a:gd name="T3" fmla="*/ 0 h 3"/>
                  <a:gd name="T4" fmla="*/ 8 w 18"/>
                  <a:gd name="T5" fmla="*/ 1 h 3"/>
                  <a:gd name="T6" fmla="*/ 14 w 18"/>
                  <a:gd name="T7" fmla="*/ 0 h 3"/>
                  <a:gd name="T8" fmla="*/ 17 w 18"/>
                  <a:gd name="T9" fmla="*/ 2 h 3"/>
                  <a:gd name="T10" fmla="*/ 0 60000 65536"/>
                  <a:gd name="T11" fmla="*/ 0 60000 65536"/>
                  <a:gd name="T12" fmla="*/ 0 60000 65536"/>
                  <a:gd name="T13" fmla="*/ 0 60000 65536"/>
                  <a:gd name="T14" fmla="*/ 0 60000 65536"/>
                  <a:gd name="T15" fmla="*/ 0 w 18"/>
                  <a:gd name="T16" fmla="*/ 0 h 3"/>
                  <a:gd name="T17" fmla="*/ 18 w 18"/>
                  <a:gd name="T18" fmla="*/ 3 h 3"/>
                </a:gdLst>
                <a:ahLst/>
                <a:cxnLst>
                  <a:cxn ang="T10">
                    <a:pos x="T0" y="T1"/>
                  </a:cxn>
                  <a:cxn ang="T11">
                    <a:pos x="T2" y="T3"/>
                  </a:cxn>
                  <a:cxn ang="T12">
                    <a:pos x="T4" y="T5"/>
                  </a:cxn>
                  <a:cxn ang="T13">
                    <a:pos x="T6" y="T7"/>
                  </a:cxn>
                  <a:cxn ang="T14">
                    <a:pos x="T8" y="T9"/>
                  </a:cxn>
                </a:cxnLst>
                <a:rect l="T15" t="T16" r="T17" b="T18"/>
                <a:pathLst>
                  <a:path w="18" h="3">
                    <a:moveTo>
                      <a:pt x="0" y="2"/>
                    </a:moveTo>
                    <a:lnTo>
                      <a:pt x="5" y="0"/>
                    </a:lnTo>
                    <a:lnTo>
                      <a:pt x="8" y="1"/>
                    </a:lnTo>
                    <a:lnTo>
                      <a:pt x="14" y="0"/>
                    </a:lnTo>
                    <a:lnTo>
                      <a:pt x="17" y="2"/>
                    </a:lnTo>
                  </a:path>
                </a:pathLst>
              </a:custGeom>
              <a:noFill/>
              <a:ln w="12700" cap="rnd">
                <a:solidFill>
                  <a:srgbClr val="FF009F"/>
                </a:solidFill>
                <a:round/>
                <a:headEnd/>
                <a:tailEnd/>
              </a:ln>
            </p:spPr>
            <p:txBody>
              <a:bodyPr/>
              <a:lstStyle/>
              <a:p>
                <a:endParaRPr lang="en-US"/>
              </a:p>
            </p:txBody>
          </p:sp>
        </p:grpSp>
        <p:grpSp>
          <p:nvGrpSpPr>
            <p:cNvPr id="34414" name="Group 254"/>
            <p:cNvGrpSpPr>
              <a:grpSpLocks/>
            </p:cNvGrpSpPr>
            <p:nvPr/>
          </p:nvGrpSpPr>
          <p:grpSpPr bwMode="auto">
            <a:xfrm>
              <a:off x="1136" y="2523"/>
              <a:ext cx="236" cy="510"/>
              <a:chOff x="1136" y="2523"/>
              <a:chExt cx="236" cy="510"/>
            </a:xfrm>
          </p:grpSpPr>
          <p:grpSp>
            <p:nvGrpSpPr>
              <p:cNvPr id="34437" name="Group 235"/>
              <p:cNvGrpSpPr>
                <a:grpSpLocks/>
              </p:cNvGrpSpPr>
              <p:nvPr/>
            </p:nvGrpSpPr>
            <p:grpSpPr bwMode="auto">
              <a:xfrm>
                <a:off x="1141" y="2985"/>
                <a:ext cx="231" cy="48"/>
                <a:chOff x="1141" y="2985"/>
                <a:chExt cx="231" cy="48"/>
              </a:xfrm>
            </p:grpSpPr>
            <p:sp>
              <p:nvSpPr>
                <p:cNvPr id="34456" name="Freeform 233"/>
                <p:cNvSpPr>
                  <a:spLocks/>
                </p:cNvSpPr>
                <p:nvPr/>
              </p:nvSpPr>
              <p:spPr bwMode="auto">
                <a:xfrm>
                  <a:off x="1278" y="2985"/>
                  <a:ext cx="94" cy="29"/>
                </a:xfrm>
                <a:custGeom>
                  <a:avLst/>
                  <a:gdLst>
                    <a:gd name="T0" fmla="*/ 46 w 94"/>
                    <a:gd name="T1" fmla="*/ 0 h 29"/>
                    <a:gd name="T2" fmla="*/ 61 w 94"/>
                    <a:gd name="T3" fmla="*/ 7 h 29"/>
                    <a:gd name="T4" fmla="*/ 74 w 94"/>
                    <a:gd name="T5" fmla="*/ 15 h 29"/>
                    <a:gd name="T6" fmla="*/ 91 w 94"/>
                    <a:gd name="T7" fmla="*/ 22 h 29"/>
                    <a:gd name="T8" fmla="*/ 93 w 94"/>
                    <a:gd name="T9" fmla="*/ 26 h 29"/>
                    <a:gd name="T10" fmla="*/ 76 w 94"/>
                    <a:gd name="T11" fmla="*/ 28 h 29"/>
                    <a:gd name="T12" fmla="*/ 59 w 94"/>
                    <a:gd name="T13" fmla="*/ 27 h 29"/>
                    <a:gd name="T14" fmla="*/ 38 w 94"/>
                    <a:gd name="T15" fmla="*/ 22 h 29"/>
                    <a:gd name="T16" fmla="*/ 22 w 94"/>
                    <a:gd name="T17" fmla="*/ 18 h 29"/>
                    <a:gd name="T18" fmla="*/ 6 w 94"/>
                    <a:gd name="T19" fmla="*/ 17 h 29"/>
                    <a:gd name="T20" fmla="*/ 0 w 94"/>
                    <a:gd name="T21" fmla="*/ 14 h 29"/>
                    <a:gd name="T22" fmla="*/ 2 w 94"/>
                    <a:gd name="T23" fmla="*/ 2 h 29"/>
                    <a:gd name="T24" fmla="*/ 46 w 94"/>
                    <a:gd name="T25" fmla="*/ 0 h 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4"/>
                    <a:gd name="T40" fmla="*/ 0 h 29"/>
                    <a:gd name="T41" fmla="*/ 94 w 94"/>
                    <a:gd name="T42" fmla="*/ 29 h 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4" h="29">
                      <a:moveTo>
                        <a:pt x="46" y="0"/>
                      </a:moveTo>
                      <a:lnTo>
                        <a:pt x="61" y="7"/>
                      </a:lnTo>
                      <a:lnTo>
                        <a:pt x="74" y="15"/>
                      </a:lnTo>
                      <a:lnTo>
                        <a:pt x="91" y="22"/>
                      </a:lnTo>
                      <a:lnTo>
                        <a:pt x="93" y="26"/>
                      </a:lnTo>
                      <a:lnTo>
                        <a:pt x="76" y="28"/>
                      </a:lnTo>
                      <a:lnTo>
                        <a:pt x="59" y="27"/>
                      </a:lnTo>
                      <a:lnTo>
                        <a:pt x="38" y="22"/>
                      </a:lnTo>
                      <a:lnTo>
                        <a:pt x="22" y="18"/>
                      </a:lnTo>
                      <a:lnTo>
                        <a:pt x="6" y="17"/>
                      </a:lnTo>
                      <a:lnTo>
                        <a:pt x="0" y="14"/>
                      </a:lnTo>
                      <a:lnTo>
                        <a:pt x="2" y="2"/>
                      </a:lnTo>
                      <a:lnTo>
                        <a:pt x="46" y="0"/>
                      </a:lnTo>
                    </a:path>
                  </a:pathLst>
                </a:custGeom>
                <a:solidFill>
                  <a:srgbClr val="000000"/>
                </a:solidFill>
                <a:ln w="12700" cap="rnd">
                  <a:noFill/>
                  <a:round/>
                  <a:headEnd/>
                  <a:tailEnd/>
                </a:ln>
              </p:spPr>
              <p:txBody>
                <a:bodyPr/>
                <a:lstStyle/>
                <a:p>
                  <a:endParaRPr lang="en-US"/>
                </a:p>
              </p:txBody>
            </p:sp>
            <p:sp>
              <p:nvSpPr>
                <p:cNvPr id="34457" name="Freeform 234"/>
                <p:cNvSpPr>
                  <a:spLocks/>
                </p:cNvSpPr>
                <p:nvPr/>
              </p:nvSpPr>
              <p:spPr bwMode="auto">
                <a:xfrm>
                  <a:off x="1141" y="3000"/>
                  <a:ext cx="56" cy="33"/>
                </a:xfrm>
                <a:custGeom>
                  <a:avLst/>
                  <a:gdLst>
                    <a:gd name="T0" fmla="*/ 54 w 56"/>
                    <a:gd name="T1" fmla="*/ 1 h 33"/>
                    <a:gd name="T2" fmla="*/ 55 w 56"/>
                    <a:gd name="T3" fmla="*/ 9 h 33"/>
                    <a:gd name="T4" fmla="*/ 47 w 56"/>
                    <a:gd name="T5" fmla="*/ 13 h 33"/>
                    <a:gd name="T6" fmla="*/ 46 w 56"/>
                    <a:gd name="T7" fmla="*/ 21 h 33"/>
                    <a:gd name="T8" fmla="*/ 33 w 56"/>
                    <a:gd name="T9" fmla="*/ 27 h 33"/>
                    <a:gd name="T10" fmla="*/ 23 w 56"/>
                    <a:gd name="T11" fmla="*/ 31 h 33"/>
                    <a:gd name="T12" fmla="*/ 13 w 56"/>
                    <a:gd name="T13" fmla="*/ 32 h 33"/>
                    <a:gd name="T14" fmla="*/ 5 w 56"/>
                    <a:gd name="T15" fmla="*/ 32 h 33"/>
                    <a:gd name="T16" fmla="*/ 0 w 56"/>
                    <a:gd name="T17" fmla="*/ 27 h 33"/>
                    <a:gd name="T18" fmla="*/ 1 w 56"/>
                    <a:gd name="T19" fmla="*/ 20 h 33"/>
                    <a:gd name="T20" fmla="*/ 11 w 56"/>
                    <a:gd name="T21" fmla="*/ 11 h 33"/>
                    <a:gd name="T22" fmla="*/ 24 w 56"/>
                    <a:gd name="T23" fmla="*/ 3 h 33"/>
                    <a:gd name="T24" fmla="*/ 25 w 56"/>
                    <a:gd name="T25" fmla="*/ 0 h 33"/>
                    <a:gd name="T26" fmla="*/ 54 w 56"/>
                    <a:gd name="T27" fmla="*/ 1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6"/>
                    <a:gd name="T43" fmla="*/ 0 h 33"/>
                    <a:gd name="T44" fmla="*/ 56 w 56"/>
                    <a:gd name="T45" fmla="*/ 33 h 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6" h="33">
                      <a:moveTo>
                        <a:pt x="54" y="1"/>
                      </a:moveTo>
                      <a:lnTo>
                        <a:pt x="55" y="9"/>
                      </a:lnTo>
                      <a:lnTo>
                        <a:pt x="47" y="13"/>
                      </a:lnTo>
                      <a:lnTo>
                        <a:pt x="46" y="21"/>
                      </a:lnTo>
                      <a:lnTo>
                        <a:pt x="33" y="27"/>
                      </a:lnTo>
                      <a:lnTo>
                        <a:pt x="23" y="31"/>
                      </a:lnTo>
                      <a:lnTo>
                        <a:pt x="13" y="32"/>
                      </a:lnTo>
                      <a:lnTo>
                        <a:pt x="5" y="32"/>
                      </a:lnTo>
                      <a:lnTo>
                        <a:pt x="0" y="27"/>
                      </a:lnTo>
                      <a:lnTo>
                        <a:pt x="1" y="20"/>
                      </a:lnTo>
                      <a:lnTo>
                        <a:pt x="11" y="11"/>
                      </a:lnTo>
                      <a:lnTo>
                        <a:pt x="24" y="3"/>
                      </a:lnTo>
                      <a:lnTo>
                        <a:pt x="25" y="0"/>
                      </a:lnTo>
                      <a:lnTo>
                        <a:pt x="54" y="1"/>
                      </a:lnTo>
                    </a:path>
                  </a:pathLst>
                </a:custGeom>
                <a:solidFill>
                  <a:srgbClr val="000000"/>
                </a:solidFill>
                <a:ln w="12700" cap="rnd">
                  <a:noFill/>
                  <a:round/>
                  <a:headEnd/>
                  <a:tailEnd/>
                </a:ln>
              </p:spPr>
              <p:txBody>
                <a:bodyPr/>
                <a:lstStyle/>
                <a:p>
                  <a:endParaRPr lang="en-US"/>
                </a:p>
              </p:txBody>
            </p:sp>
          </p:grpSp>
          <p:sp>
            <p:nvSpPr>
              <p:cNvPr id="34438" name="Freeform 236"/>
              <p:cNvSpPr>
                <a:spLocks/>
              </p:cNvSpPr>
              <p:nvPr/>
            </p:nvSpPr>
            <p:spPr bwMode="auto">
              <a:xfrm>
                <a:off x="1318" y="2801"/>
                <a:ext cx="24" cy="36"/>
              </a:xfrm>
              <a:custGeom>
                <a:avLst/>
                <a:gdLst>
                  <a:gd name="T0" fmla="*/ 22 w 24"/>
                  <a:gd name="T1" fmla="*/ 0 h 36"/>
                  <a:gd name="T2" fmla="*/ 23 w 24"/>
                  <a:gd name="T3" fmla="*/ 19 h 36"/>
                  <a:gd name="T4" fmla="*/ 11 w 24"/>
                  <a:gd name="T5" fmla="*/ 31 h 36"/>
                  <a:gd name="T6" fmla="*/ 5 w 24"/>
                  <a:gd name="T7" fmla="*/ 35 h 36"/>
                  <a:gd name="T8" fmla="*/ 6 w 24"/>
                  <a:gd name="T9" fmla="*/ 18 h 36"/>
                  <a:gd name="T10" fmla="*/ 4 w 24"/>
                  <a:gd name="T11" fmla="*/ 20 h 36"/>
                  <a:gd name="T12" fmla="*/ 1 w 24"/>
                  <a:gd name="T13" fmla="*/ 26 h 36"/>
                  <a:gd name="T14" fmla="*/ 0 w 24"/>
                  <a:gd name="T15" fmla="*/ 19 h 36"/>
                  <a:gd name="T16" fmla="*/ 3 w 24"/>
                  <a:gd name="T17" fmla="*/ 9 h 36"/>
                  <a:gd name="T18" fmla="*/ 11 w 24"/>
                  <a:gd name="T19" fmla="*/ 0 h 36"/>
                  <a:gd name="T20" fmla="*/ 22 w 24"/>
                  <a:gd name="T21" fmla="*/ 0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36"/>
                  <a:gd name="T35" fmla="*/ 24 w 24"/>
                  <a:gd name="T36" fmla="*/ 36 h 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36">
                    <a:moveTo>
                      <a:pt x="22" y="0"/>
                    </a:moveTo>
                    <a:lnTo>
                      <a:pt x="23" y="19"/>
                    </a:lnTo>
                    <a:lnTo>
                      <a:pt x="11" y="31"/>
                    </a:lnTo>
                    <a:lnTo>
                      <a:pt x="5" y="35"/>
                    </a:lnTo>
                    <a:lnTo>
                      <a:pt x="6" y="18"/>
                    </a:lnTo>
                    <a:lnTo>
                      <a:pt x="4" y="20"/>
                    </a:lnTo>
                    <a:lnTo>
                      <a:pt x="1" y="26"/>
                    </a:lnTo>
                    <a:lnTo>
                      <a:pt x="0" y="19"/>
                    </a:lnTo>
                    <a:lnTo>
                      <a:pt x="3" y="9"/>
                    </a:lnTo>
                    <a:lnTo>
                      <a:pt x="11" y="0"/>
                    </a:lnTo>
                    <a:lnTo>
                      <a:pt x="22" y="0"/>
                    </a:lnTo>
                  </a:path>
                </a:pathLst>
              </a:custGeom>
              <a:solidFill>
                <a:srgbClr val="FF7F3F"/>
              </a:solidFill>
              <a:ln w="12700" cap="rnd">
                <a:noFill/>
                <a:round/>
                <a:headEnd/>
                <a:tailEnd/>
              </a:ln>
            </p:spPr>
            <p:txBody>
              <a:bodyPr/>
              <a:lstStyle/>
              <a:p>
                <a:endParaRPr lang="en-US"/>
              </a:p>
            </p:txBody>
          </p:sp>
          <p:sp>
            <p:nvSpPr>
              <p:cNvPr id="34439" name="Freeform 237"/>
              <p:cNvSpPr>
                <a:spLocks/>
              </p:cNvSpPr>
              <p:nvPr/>
            </p:nvSpPr>
            <p:spPr bwMode="auto">
              <a:xfrm>
                <a:off x="1163" y="2718"/>
                <a:ext cx="165" cy="280"/>
              </a:xfrm>
              <a:custGeom>
                <a:avLst/>
                <a:gdLst>
                  <a:gd name="T0" fmla="*/ 162 w 165"/>
                  <a:gd name="T1" fmla="*/ 0 h 280"/>
                  <a:gd name="T2" fmla="*/ 164 w 165"/>
                  <a:gd name="T3" fmla="*/ 151 h 280"/>
                  <a:gd name="T4" fmla="*/ 162 w 165"/>
                  <a:gd name="T5" fmla="*/ 264 h 280"/>
                  <a:gd name="T6" fmla="*/ 113 w 165"/>
                  <a:gd name="T7" fmla="*/ 269 h 280"/>
                  <a:gd name="T8" fmla="*/ 106 w 165"/>
                  <a:gd name="T9" fmla="*/ 177 h 280"/>
                  <a:gd name="T10" fmla="*/ 111 w 165"/>
                  <a:gd name="T11" fmla="*/ 168 h 280"/>
                  <a:gd name="T12" fmla="*/ 106 w 165"/>
                  <a:gd name="T13" fmla="*/ 163 h 280"/>
                  <a:gd name="T14" fmla="*/ 106 w 165"/>
                  <a:gd name="T15" fmla="*/ 107 h 280"/>
                  <a:gd name="T16" fmla="*/ 95 w 165"/>
                  <a:gd name="T17" fmla="*/ 125 h 280"/>
                  <a:gd name="T18" fmla="*/ 66 w 165"/>
                  <a:gd name="T19" fmla="*/ 201 h 280"/>
                  <a:gd name="T20" fmla="*/ 41 w 165"/>
                  <a:gd name="T21" fmla="*/ 279 h 280"/>
                  <a:gd name="T22" fmla="*/ 0 w 165"/>
                  <a:gd name="T23" fmla="*/ 279 h 280"/>
                  <a:gd name="T24" fmla="*/ 19 w 165"/>
                  <a:gd name="T25" fmla="*/ 174 h 280"/>
                  <a:gd name="T26" fmla="*/ 26 w 165"/>
                  <a:gd name="T27" fmla="*/ 85 h 280"/>
                  <a:gd name="T28" fmla="*/ 23 w 165"/>
                  <a:gd name="T29" fmla="*/ 2 h 280"/>
                  <a:gd name="T30" fmla="*/ 162 w 165"/>
                  <a:gd name="T31" fmla="*/ 0 h 2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280"/>
                  <a:gd name="T50" fmla="*/ 165 w 165"/>
                  <a:gd name="T51" fmla="*/ 280 h 2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280">
                    <a:moveTo>
                      <a:pt x="162" y="0"/>
                    </a:moveTo>
                    <a:lnTo>
                      <a:pt x="164" y="151"/>
                    </a:lnTo>
                    <a:lnTo>
                      <a:pt x="162" y="264"/>
                    </a:lnTo>
                    <a:lnTo>
                      <a:pt x="113" y="269"/>
                    </a:lnTo>
                    <a:lnTo>
                      <a:pt x="106" y="177"/>
                    </a:lnTo>
                    <a:lnTo>
                      <a:pt x="111" y="168"/>
                    </a:lnTo>
                    <a:lnTo>
                      <a:pt x="106" y="163"/>
                    </a:lnTo>
                    <a:lnTo>
                      <a:pt x="106" y="107"/>
                    </a:lnTo>
                    <a:lnTo>
                      <a:pt x="95" y="125"/>
                    </a:lnTo>
                    <a:lnTo>
                      <a:pt x="66" y="201"/>
                    </a:lnTo>
                    <a:lnTo>
                      <a:pt x="41" y="279"/>
                    </a:lnTo>
                    <a:lnTo>
                      <a:pt x="0" y="279"/>
                    </a:lnTo>
                    <a:lnTo>
                      <a:pt x="19" y="174"/>
                    </a:lnTo>
                    <a:lnTo>
                      <a:pt x="26" y="85"/>
                    </a:lnTo>
                    <a:lnTo>
                      <a:pt x="23" y="2"/>
                    </a:lnTo>
                    <a:lnTo>
                      <a:pt x="162" y="0"/>
                    </a:lnTo>
                  </a:path>
                </a:pathLst>
              </a:custGeom>
              <a:solidFill>
                <a:srgbClr val="7F7F7F"/>
              </a:solidFill>
              <a:ln w="12700" cap="rnd">
                <a:noFill/>
                <a:round/>
                <a:headEnd/>
                <a:tailEnd/>
              </a:ln>
            </p:spPr>
            <p:txBody>
              <a:bodyPr/>
              <a:lstStyle/>
              <a:p>
                <a:endParaRPr lang="en-US"/>
              </a:p>
            </p:txBody>
          </p:sp>
          <p:sp>
            <p:nvSpPr>
              <p:cNvPr id="34440" name="Freeform 238"/>
              <p:cNvSpPr>
                <a:spLocks/>
              </p:cNvSpPr>
              <p:nvPr/>
            </p:nvSpPr>
            <p:spPr bwMode="auto">
              <a:xfrm>
                <a:off x="1136" y="2587"/>
                <a:ext cx="212" cy="215"/>
              </a:xfrm>
              <a:custGeom>
                <a:avLst/>
                <a:gdLst>
                  <a:gd name="T0" fmla="*/ 142 w 212"/>
                  <a:gd name="T1" fmla="*/ 3 h 215"/>
                  <a:gd name="T2" fmla="*/ 205 w 212"/>
                  <a:gd name="T3" fmla="*/ 29 h 215"/>
                  <a:gd name="T4" fmla="*/ 210 w 212"/>
                  <a:gd name="T5" fmla="*/ 97 h 215"/>
                  <a:gd name="T6" fmla="*/ 211 w 212"/>
                  <a:gd name="T7" fmla="*/ 132 h 215"/>
                  <a:gd name="T8" fmla="*/ 207 w 212"/>
                  <a:gd name="T9" fmla="*/ 214 h 215"/>
                  <a:gd name="T10" fmla="*/ 193 w 212"/>
                  <a:gd name="T11" fmla="*/ 214 h 215"/>
                  <a:gd name="T12" fmla="*/ 186 w 212"/>
                  <a:gd name="T13" fmla="*/ 130 h 215"/>
                  <a:gd name="T14" fmla="*/ 51 w 212"/>
                  <a:gd name="T15" fmla="*/ 130 h 215"/>
                  <a:gd name="T16" fmla="*/ 47 w 212"/>
                  <a:gd name="T17" fmla="*/ 109 h 215"/>
                  <a:gd name="T18" fmla="*/ 42 w 212"/>
                  <a:gd name="T19" fmla="*/ 124 h 215"/>
                  <a:gd name="T20" fmla="*/ 52 w 212"/>
                  <a:gd name="T21" fmla="*/ 156 h 215"/>
                  <a:gd name="T22" fmla="*/ 61 w 212"/>
                  <a:gd name="T23" fmla="*/ 203 h 215"/>
                  <a:gd name="T24" fmla="*/ 38 w 212"/>
                  <a:gd name="T25" fmla="*/ 206 h 215"/>
                  <a:gd name="T26" fmla="*/ 0 w 212"/>
                  <a:gd name="T27" fmla="*/ 123 h 215"/>
                  <a:gd name="T28" fmla="*/ 24 w 212"/>
                  <a:gd name="T29" fmla="*/ 24 h 215"/>
                  <a:gd name="T30" fmla="*/ 97 w 212"/>
                  <a:gd name="T31" fmla="*/ 0 h 215"/>
                  <a:gd name="T32" fmla="*/ 128 w 212"/>
                  <a:gd name="T33" fmla="*/ 11 h 215"/>
                  <a:gd name="T34" fmla="*/ 142 w 212"/>
                  <a:gd name="T35" fmla="*/ 3 h 2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2"/>
                  <a:gd name="T55" fmla="*/ 0 h 215"/>
                  <a:gd name="T56" fmla="*/ 212 w 212"/>
                  <a:gd name="T57" fmla="*/ 215 h 2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2" h="215">
                    <a:moveTo>
                      <a:pt x="142" y="3"/>
                    </a:moveTo>
                    <a:lnTo>
                      <a:pt x="205" y="29"/>
                    </a:lnTo>
                    <a:lnTo>
                      <a:pt x="210" y="97"/>
                    </a:lnTo>
                    <a:lnTo>
                      <a:pt x="211" y="132"/>
                    </a:lnTo>
                    <a:lnTo>
                      <a:pt x="207" y="214"/>
                    </a:lnTo>
                    <a:lnTo>
                      <a:pt x="193" y="214"/>
                    </a:lnTo>
                    <a:lnTo>
                      <a:pt x="186" y="130"/>
                    </a:lnTo>
                    <a:lnTo>
                      <a:pt x="51" y="130"/>
                    </a:lnTo>
                    <a:lnTo>
                      <a:pt x="47" y="109"/>
                    </a:lnTo>
                    <a:lnTo>
                      <a:pt x="42" y="124"/>
                    </a:lnTo>
                    <a:lnTo>
                      <a:pt x="52" y="156"/>
                    </a:lnTo>
                    <a:lnTo>
                      <a:pt x="61" y="203"/>
                    </a:lnTo>
                    <a:lnTo>
                      <a:pt x="38" y="206"/>
                    </a:lnTo>
                    <a:lnTo>
                      <a:pt x="0" y="123"/>
                    </a:lnTo>
                    <a:lnTo>
                      <a:pt x="24" y="24"/>
                    </a:lnTo>
                    <a:lnTo>
                      <a:pt x="97" y="0"/>
                    </a:lnTo>
                    <a:lnTo>
                      <a:pt x="128" y="11"/>
                    </a:lnTo>
                    <a:lnTo>
                      <a:pt x="142" y="3"/>
                    </a:lnTo>
                  </a:path>
                </a:pathLst>
              </a:custGeom>
              <a:solidFill>
                <a:srgbClr val="BFBFBF"/>
              </a:solidFill>
              <a:ln w="12700" cap="rnd">
                <a:noFill/>
                <a:round/>
                <a:headEnd/>
                <a:tailEnd/>
              </a:ln>
            </p:spPr>
            <p:txBody>
              <a:bodyPr/>
              <a:lstStyle/>
              <a:p>
                <a:endParaRPr lang="en-US"/>
              </a:p>
            </p:txBody>
          </p:sp>
          <p:sp>
            <p:nvSpPr>
              <p:cNvPr id="34441" name="Freeform 239"/>
              <p:cNvSpPr>
                <a:spLocks/>
              </p:cNvSpPr>
              <p:nvPr/>
            </p:nvSpPr>
            <p:spPr bwMode="auto">
              <a:xfrm>
                <a:off x="1172" y="2791"/>
                <a:ext cx="28" cy="34"/>
              </a:xfrm>
              <a:custGeom>
                <a:avLst/>
                <a:gdLst>
                  <a:gd name="T0" fmla="*/ 19 w 28"/>
                  <a:gd name="T1" fmla="*/ 0 h 34"/>
                  <a:gd name="T2" fmla="*/ 27 w 28"/>
                  <a:gd name="T3" fmla="*/ 17 h 34"/>
                  <a:gd name="T4" fmla="*/ 13 w 28"/>
                  <a:gd name="T5" fmla="*/ 33 h 34"/>
                  <a:gd name="T6" fmla="*/ 8 w 28"/>
                  <a:gd name="T7" fmla="*/ 31 h 34"/>
                  <a:gd name="T8" fmla="*/ 0 w 28"/>
                  <a:gd name="T9" fmla="*/ 30 h 34"/>
                  <a:gd name="T10" fmla="*/ 3 w 28"/>
                  <a:gd name="T11" fmla="*/ 25 h 34"/>
                  <a:gd name="T12" fmla="*/ 4 w 28"/>
                  <a:gd name="T13" fmla="*/ 18 h 34"/>
                  <a:gd name="T14" fmla="*/ 0 w 28"/>
                  <a:gd name="T15" fmla="*/ 12 h 34"/>
                  <a:gd name="T16" fmla="*/ 3 w 28"/>
                  <a:gd name="T17" fmla="*/ 1 h 34"/>
                  <a:gd name="T18" fmla="*/ 19 w 28"/>
                  <a:gd name="T19" fmla="*/ 0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34"/>
                  <a:gd name="T32" fmla="*/ 28 w 28"/>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34">
                    <a:moveTo>
                      <a:pt x="19" y="0"/>
                    </a:moveTo>
                    <a:lnTo>
                      <a:pt x="27" y="17"/>
                    </a:lnTo>
                    <a:lnTo>
                      <a:pt x="13" y="33"/>
                    </a:lnTo>
                    <a:lnTo>
                      <a:pt x="8" y="31"/>
                    </a:lnTo>
                    <a:lnTo>
                      <a:pt x="0" y="30"/>
                    </a:lnTo>
                    <a:lnTo>
                      <a:pt x="3" y="25"/>
                    </a:lnTo>
                    <a:lnTo>
                      <a:pt x="4" y="18"/>
                    </a:lnTo>
                    <a:lnTo>
                      <a:pt x="0" y="12"/>
                    </a:lnTo>
                    <a:lnTo>
                      <a:pt x="3" y="1"/>
                    </a:lnTo>
                    <a:lnTo>
                      <a:pt x="19" y="0"/>
                    </a:lnTo>
                  </a:path>
                </a:pathLst>
              </a:custGeom>
              <a:solidFill>
                <a:srgbClr val="FF7F3F"/>
              </a:solidFill>
              <a:ln w="12700" cap="rnd">
                <a:noFill/>
                <a:round/>
                <a:headEnd/>
                <a:tailEnd/>
              </a:ln>
            </p:spPr>
            <p:txBody>
              <a:bodyPr/>
              <a:lstStyle/>
              <a:p>
                <a:endParaRPr lang="en-US"/>
              </a:p>
            </p:txBody>
          </p:sp>
          <p:grpSp>
            <p:nvGrpSpPr>
              <p:cNvPr id="34442" name="Group 246"/>
              <p:cNvGrpSpPr>
                <a:grpSpLocks/>
              </p:cNvGrpSpPr>
              <p:nvPr/>
            </p:nvGrpSpPr>
            <p:grpSpPr bwMode="auto">
              <a:xfrm>
                <a:off x="1177" y="2592"/>
                <a:ext cx="161" cy="134"/>
                <a:chOff x="1177" y="2592"/>
                <a:chExt cx="161" cy="134"/>
              </a:xfrm>
            </p:grpSpPr>
            <p:grpSp>
              <p:nvGrpSpPr>
                <p:cNvPr id="34450" name="Group 244"/>
                <p:cNvGrpSpPr>
                  <a:grpSpLocks/>
                </p:cNvGrpSpPr>
                <p:nvPr/>
              </p:nvGrpSpPr>
              <p:grpSpPr bwMode="auto">
                <a:xfrm>
                  <a:off x="1177" y="2592"/>
                  <a:ext cx="161" cy="134"/>
                  <a:chOff x="1177" y="2592"/>
                  <a:chExt cx="161" cy="134"/>
                </a:xfrm>
              </p:grpSpPr>
              <p:grpSp>
                <p:nvGrpSpPr>
                  <p:cNvPr id="34452" name="Group 242"/>
                  <p:cNvGrpSpPr>
                    <a:grpSpLocks/>
                  </p:cNvGrpSpPr>
                  <p:nvPr/>
                </p:nvGrpSpPr>
                <p:grpSpPr bwMode="auto">
                  <a:xfrm>
                    <a:off x="1177" y="2719"/>
                    <a:ext cx="161" cy="7"/>
                    <a:chOff x="1177" y="2719"/>
                    <a:chExt cx="161" cy="7"/>
                  </a:xfrm>
                </p:grpSpPr>
                <p:sp>
                  <p:nvSpPr>
                    <p:cNvPr id="34454" name="Line 240"/>
                    <p:cNvSpPr>
                      <a:spLocks noChangeShapeType="1"/>
                    </p:cNvSpPr>
                    <p:nvPr/>
                  </p:nvSpPr>
                  <p:spPr bwMode="auto">
                    <a:xfrm flipH="1">
                      <a:off x="1177" y="2726"/>
                      <a:ext cx="161" cy="0"/>
                    </a:xfrm>
                    <a:prstGeom prst="line">
                      <a:avLst/>
                    </a:prstGeom>
                    <a:noFill/>
                    <a:ln w="12700">
                      <a:solidFill>
                        <a:srgbClr val="000000"/>
                      </a:solidFill>
                      <a:round/>
                      <a:headEnd/>
                      <a:tailEnd/>
                    </a:ln>
                  </p:spPr>
                  <p:txBody>
                    <a:bodyPr wrap="none" anchor="ctr"/>
                    <a:lstStyle/>
                    <a:p>
                      <a:endParaRPr lang="en-US"/>
                    </a:p>
                  </p:txBody>
                </p:sp>
                <p:sp>
                  <p:nvSpPr>
                    <p:cNvPr id="34455" name="Line 241"/>
                    <p:cNvSpPr>
                      <a:spLocks noChangeShapeType="1"/>
                    </p:cNvSpPr>
                    <p:nvPr/>
                  </p:nvSpPr>
                  <p:spPr bwMode="auto">
                    <a:xfrm flipH="1">
                      <a:off x="1177" y="2719"/>
                      <a:ext cx="161" cy="0"/>
                    </a:xfrm>
                    <a:prstGeom prst="line">
                      <a:avLst/>
                    </a:prstGeom>
                    <a:noFill/>
                    <a:ln w="12700">
                      <a:solidFill>
                        <a:srgbClr val="000000"/>
                      </a:solidFill>
                      <a:round/>
                      <a:headEnd/>
                      <a:tailEnd/>
                    </a:ln>
                  </p:spPr>
                  <p:txBody>
                    <a:bodyPr wrap="none" anchor="ctr"/>
                    <a:lstStyle/>
                    <a:p>
                      <a:endParaRPr lang="en-US"/>
                    </a:p>
                  </p:txBody>
                </p:sp>
              </p:grpSp>
              <p:sp>
                <p:nvSpPr>
                  <p:cNvPr id="34453" name="Freeform 243"/>
                  <p:cNvSpPr>
                    <a:spLocks/>
                  </p:cNvSpPr>
                  <p:nvPr/>
                </p:nvSpPr>
                <p:spPr bwMode="auto">
                  <a:xfrm>
                    <a:off x="1225" y="2592"/>
                    <a:ext cx="64" cy="21"/>
                  </a:xfrm>
                  <a:custGeom>
                    <a:avLst/>
                    <a:gdLst>
                      <a:gd name="T0" fmla="*/ 63 w 64"/>
                      <a:gd name="T1" fmla="*/ 2 h 21"/>
                      <a:gd name="T2" fmla="*/ 60 w 64"/>
                      <a:gd name="T3" fmla="*/ 20 h 21"/>
                      <a:gd name="T4" fmla="*/ 43 w 64"/>
                      <a:gd name="T5" fmla="*/ 7 h 21"/>
                      <a:gd name="T6" fmla="*/ 31 w 64"/>
                      <a:gd name="T7" fmla="*/ 20 h 21"/>
                      <a:gd name="T8" fmla="*/ 0 w 64"/>
                      <a:gd name="T9" fmla="*/ 0 h 21"/>
                      <a:gd name="T10" fmla="*/ 0 60000 65536"/>
                      <a:gd name="T11" fmla="*/ 0 60000 65536"/>
                      <a:gd name="T12" fmla="*/ 0 60000 65536"/>
                      <a:gd name="T13" fmla="*/ 0 60000 65536"/>
                      <a:gd name="T14" fmla="*/ 0 60000 65536"/>
                      <a:gd name="T15" fmla="*/ 0 w 64"/>
                      <a:gd name="T16" fmla="*/ 0 h 21"/>
                      <a:gd name="T17" fmla="*/ 64 w 64"/>
                      <a:gd name="T18" fmla="*/ 21 h 21"/>
                    </a:gdLst>
                    <a:ahLst/>
                    <a:cxnLst>
                      <a:cxn ang="T10">
                        <a:pos x="T0" y="T1"/>
                      </a:cxn>
                      <a:cxn ang="T11">
                        <a:pos x="T2" y="T3"/>
                      </a:cxn>
                      <a:cxn ang="T12">
                        <a:pos x="T4" y="T5"/>
                      </a:cxn>
                      <a:cxn ang="T13">
                        <a:pos x="T6" y="T7"/>
                      </a:cxn>
                      <a:cxn ang="T14">
                        <a:pos x="T8" y="T9"/>
                      </a:cxn>
                    </a:cxnLst>
                    <a:rect l="T15" t="T16" r="T17" b="T18"/>
                    <a:pathLst>
                      <a:path w="64" h="21">
                        <a:moveTo>
                          <a:pt x="63" y="2"/>
                        </a:moveTo>
                        <a:lnTo>
                          <a:pt x="60" y="20"/>
                        </a:lnTo>
                        <a:lnTo>
                          <a:pt x="43" y="7"/>
                        </a:lnTo>
                        <a:lnTo>
                          <a:pt x="31" y="20"/>
                        </a:lnTo>
                        <a:lnTo>
                          <a:pt x="0" y="0"/>
                        </a:lnTo>
                      </a:path>
                    </a:pathLst>
                  </a:custGeom>
                  <a:noFill/>
                  <a:ln w="12700" cap="rnd">
                    <a:solidFill>
                      <a:srgbClr val="000000"/>
                    </a:solidFill>
                    <a:round/>
                    <a:headEnd/>
                    <a:tailEnd/>
                  </a:ln>
                </p:spPr>
                <p:txBody>
                  <a:bodyPr/>
                  <a:lstStyle/>
                  <a:p>
                    <a:endParaRPr lang="en-US"/>
                  </a:p>
                </p:txBody>
              </p:sp>
            </p:grpSp>
            <p:sp>
              <p:nvSpPr>
                <p:cNvPr id="34451" name="Line 245"/>
                <p:cNvSpPr>
                  <a:spLocks noChangeShapeType="1"/>
                </p:cNvSpPr>
                <p:nvPr/>
              </p:nvSpPr>
              <p:spPr bwMode="auto">
                <a:xfrm>
                  <a:off x="1269" y="2616"/>
                  <a:ext cx="0" cy="97"/>
                </a:xfrm>
                <a:prstGeom prst="line">
                  <a:avLst/>
                </a:prstGeom>
                <a:noFill/>
                <a:ln w="12700">
                  <a:solidFill>
                    <a:srgbClr val="000000"/>
                  </a:solidFill>
                  <a:round/>
                  <a:headEnd/>
                  <a:tailEnd/>
                </a:ln>
              </p:spPr>
              <p:txBody>
                <a:bodyPr wrap="none" anchor="ctr"/>
                <a:lstStyle/>
                <a:p>
                  <a:endParaRPr lang="en-US"/>
                </a:p>
              </p:txBody>
            </p:sp>
          </p:grpSp>
          <p:grpSp>
            <p:nvGrpSpPr>
              <p:cNvPr id="34443" name="Group 253"/>
              <p:cNvGrpSpPr>
                <a:grpSpLocks/>
              </p:cNvGrpSpPr>
              <p:nvPr/>
            </p:nvGrpSpPr>
            <p:grpSpPr bwMode="auto">
              <a:xfrm>
                <a:off x="1217" y="2523"/>
                <a:ext cx="87" cy="73"/>
                <a:chOff x="1217" y="2523"/>
                <a:chExt cx="87" cy="73"/>
              </a:xfrm>
            </p:grpSpPr>
            <p:grpSp>
              <p:nvGrpSpPr>
                <p:cNvPr id="34444" name="Group 251"/>
                <p:cNvGrpSpPr>
                  <a:grpSpLocks/>
                </p:cNvGrpSpPr>
                <p:nvPr/>
              </p:nvGrpSpPr>
              <p:grpSpPr bwMode="auto">
                <a:xfrm>
                  <a:off x="1222" y="2526"/>
                  <a:ext cx="79" cy="70"/>
                  <a:chOff x="1222" y="2526"/>
                  <a:chExt cx="79" cy="70"/>
                </a:xfrm>
              </p:grpSpPr>
              <p:sp>
                <p:nvSpPr>
                  <p:cNvPr id="34446" name="Freeform 247"/>
                  <p:cNvSpPr>
                    <a:spLocks/>
                  </p:cNvSpPr>
                  <p:nvPr/>
                </p:nvSpPr>
                <p:spPr bwMode="auto">
                  <a:xfrm>
                    <a:off x="1222" y="2526"/>
                    <a:ext cx="79" cy="70"/>
                  </a:xfrm>
                  <a:custGeom>
                    <a:avLst/>
                    <a:gdLst>
                      <a:gd name="T0" fmla="*/ 75 w 79"/>
                      <a:gd name="T1" fmla="*/ 12 h 70"/>
                      <a:gd name="T2" fmla="*/ 77 w 79"/>
                      <a:gd name="T3" fmla="*/ 19 h 70"/>
                      <a:gd name="T4" fmla="*/ 77 w 79"/>
                      <a:gd name="T5" fmla="*/ 22 h 70"/>
                      <a:gd name="T6" fmla="*/ 75 w 79"/>
                      <a:gd name="T7" fmla="*/ 24 h 70"/>
                      <a:gd name="T8" fmla="*/ 78 w 79"/>
                      <a:gd name="T9" fmla="*/ 30 h 70"/>
                      <a:gd name="T10" fmla="*/ 76 w 79"/>
                      <a:gd name="T11" fmla="*/ 38 h 70"/>
                      <a:gd name="T12" fmla="*/ 74 w 79"/>
                      <a:gd name="T13" fmla="*/ 42 h 70"/>
                      <a:gd name="T14" fmla="*/ 73 w 79"/>
                      <a:gd name="T15" fmla="*/ 46 h 70"/>
                      <a:gd name="T16" fmla="*/ 70 w 79"/>
                      <a:gd name="T17" fmla="*/ 50 h 70"/>
                      <a:gd name="T18" fmla="*/ 67 w 79"/>
                      <a:gd name="T19" fmla="*/ 54 h 70"/>
                      <a:gd name="T20" fmla="*/ 61 w 79"/>
                      <a:gd name="T21" fmla="*/ 55 h 70"/>
                      <a:gd name="T22" fmla="*/ 55 w 79"/>
                      <a:gd name="T23" fmla="*/ 56 h 70"/>
                      <a:gd name="T24" fmla="*/ 55 w 79"/>
                      <a:gd name="T25" fmla="*/ 59 h 70"/>
                      <a:gd name="T26" fmla="*/ 56 w 79"/>
                      <a:gd name="T27" fmla="*/ 61 h 70"/>
                      <a:gd name="T28" fmla="*/ 44 w 79"/>
                      <a:gd name="T29" fmla="*/ 69 h 70"/>
                      <a:gd name="T30" fmla="*/ 11 w 79"/>
                      <a:gd name="T31" fmla="*/ 59 h 70"/>
                      <a:gd name="T32" fmla="*/ 10 w 79"/>
                      <a:gd name="T33" fmla="*/ 40 h 70"/>
                      <a:gd name="T34" fmla="*/ 6 w 79"/>
                      <a:gd name="T35" fmla="*/ 34 h 70"/>
                      <a:gd name="T36" fmla="*/ 4 w 79"/>
                      <a:gd name="T37" fmla="*/ 30 h 70"/>
                      <a:gd name="T38" fmla="*/ 1 w 79"/>
                      <a:gd name="T39" fmla="*/ 25 h 70"/>
                      <a:gd name="T40" fmla="*/ 0 w 79"/>
                      <a:gd name="T41" fmla="*/ 20 h 70"/>
                      <a:gd name="T42" fmla="*/ 1 w 79"/>
                      <a:gd name="T43" fmla="*/ 16 h 70"/>
                      <a:gd name="T44" fmla="*/ 2 w 79"/>
                      <a:gd name="T45" fmla="*/ 12 h 70"/>
                      <a:gd name="T46" fmla="*/ 4 w 79"/>
                      <a:gd name="T47" fmla="*/ 8 h 70"/>
                      <a:gd name="T48" fmla="*/ 7 w 79"/>
                      <a:gd name="T49" fmla="*/ 5 h 70"/>
                      <a:gd name="T50" fmla="*/ 11 w 79"/>
                      <a:gd name="T51" fmla="*/ 3 h 70"/>
                      <a:gd name="T52" fmla="*/ 17 w 79"/>
                      <a:gd name="T53" fmla="*/ 2 h 70"/>
                      <a:gd name="T54" fmla="*/ 24 w 79"/>
                      <a:gd name="T55" fmla="*/ 1 h 70"/>
                      <a:gd name="T56" fmla="*/ 31 w 79"/>
                      <a:gd name="T57" fmla="*/ 0 h 70"/>
                      <a:gd name="T58" fmla="*/ 40 w 79"/>
                      <a:gd name="T59" fmla="*/ 0 h 70"/>
                      <a:gd name="T60" fmla="*/ 48 w 79"/>
                      <a:gd name="T61" fmla="*/ 0 h 70"/>
                      <a:gd name="T62" fmla="*/ 58 w 79"/>
                      <a:gd name="T63" fmla="*/ 2 h 70"/>
                      <a:gd name="T64" fmla="*/ 63 w 79"/>
                      <a:gd name="T65" fmla="*/ 3 h 70"/>
                      <a:gd name="T66" fmla="*/ 69 w 79"/>
                      <a:gd name="T67" fmla="*/ 5 h 70"/>
                      <a:gd name="T68" fmla="*/ 73 w 79"/>
                      <a:gd name="T69" fmla="*/ 9 h 70"/>
                      <a:gd name="T70" fmla="*/ 75 w 79"/>
                      <a:gd name="T71" fmla="*/ 12 h 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
                      <a:gd name="T109" fmla="*/ 0 h 70"/>
                      <a:gd name="T110" fmla="*/ 79 w 79"/>
                      <a:gd name="T111" fmla="*/ 70 h 7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 h="70">
                        <a:moveTo>
                          <a:pt x="75" y="12"/>
                        </a:moveTo>
                        <a:lnTo>
                          <a:pt x="77" y="19"/>
                        </a:lnTo>
                        <a:lnTo>
                          <a:pt x="77" y="22"/>
                        </a:lnTo>
                        <a:lnTo>
                          <a:pt x="75" y="24"/>
                        </a:lnTo>
                        <a:lnTo>
                          <a:pt x="78" y="30"/>
                        </a:lnTo>
                        <a:lnTo>
                          <a:pt x="76" y="38"/>
                        </a:lnTo>
                        <a:lnTo>
                          <a:pt x="74" y="42"/>
                        </a:lnTo>
                        <a:lnTo>
                          <a:pt x="73" y="46"/>
                        </a:lnTo>
                        <a:lnTo>
                          <a:pt x="70" y="50"/>
                        </a:lnTo>
                        <a:lnTo>
                          <a:pt x="67" y="54"/>
                        </a:lnTo>
                        <a:lnTo>
                          <a:pt x="61" y="55"/>
                        </a:lnTo>
                        <a:lnTo>
                          <a:pt x="55" y="56"/>
                        </a:lnTo>
                        <a:lnTo>
                          <a:pt x="55" y="59"/>
                        </a:lnTo>
                        <a:lnTo>
                          <a:pt x="56" y="61"/>
                        </a:lnTo>
                        <a:lnTo>
                          <a:pt x="44" y="69"/>
                        </a:lnTo>
                        <a:lnTo>
                          <a:pt x="11" y="59"/>
                        </a:lnTo>
                        <a:lnTo>
                          <a:pt x="10" y="40"/>
                        </a:lnTo>
                        <a:lnTo>
                          <a:pt x="6" y="34"/>
                        </a:lnTo>
                        <a:lnTo>
                          <a:pt x="4" y="30"/>
                        </a:lnTo>
                        <a:lnTo>
                          <a:pt x="1" y="25"/>
                        </a:lnTo>
                        <a:lnTo>
                          <a:pt x="0" y="20"/>
                        </a:lnTo>
                        <a:lnTo>
                          <a:pt x="1" y="16"/>
                        </a:lnTo>
                        <a:lnTo>
                          <a:pt x="2" y="12"/>
                        </a:lnTo>
                        <a:lnTo>
                          <a:pt x="4" y="8"/>
                        </a:lnTo>
                        <a:lnTo>
                          <a:pt x="7" y="5"/>
                        </a:lnTo>
                        <a:lnTo>
                          <a:pt x="11" y="3"/>
                        </a:lnTo>
                        <a:lnTo>
                          <a:pt x="17" y="2"/>
                        </a:lnTo>
                        <a:lnTo>
                          <a:pt x="24" y="1"/>
                        </a:lnTo>
                        <a:lnTo>
                          <a:pt x="31" y="0"/>
                        </a:lnTo>
                        <a:lnTo>
                          <a:pt x="40" y="0"/>
                        </a:lnTo>
                        <a:lnTo>
                          <a:pt x="48" y="0"/>
                        </a:lnTo>
                        <a:lnTo>
                          <a:pt x="58" y="2"/>
                        </a:lnTo>
                        <a:lnTo>
                          <a:pt x="63" y="3"/>
                        </a:lnTo>
                        <a:lnTo>
                          <a:pt x="69" y="5"/>
                        </a:lnTo>
                        <a:lnTo>
                          <a:pt x="73" y="9"/>
                        </a:lnTo>
                        <a:lnTo>
                          <a:pt x="75" y="12"/>
                        </a:lnTo>
                      </a:path>
                    </a:pathLst>
                  </a:custGeom>
                  <a:solidFill>
                    <a:srgbClr val="FF7F3F"/>
                  </a:solidFill>
                  <a:ln w="12700" cap="rnd">
                    <a:noFill/>
                    <a:round/>
                    <a:headEnd/>
                    <a:tailEnd/>
                  </a:ln>
                </p:spPr>
                <p:txBody>
                  <a:bodyPr/>
                  <a:lstStyle/>
                  <a:p>
                    <a:endParaRPr lang="en-US"/>
                  </a:p>
                </p:txBody>
              </p:sp>
              <p:sp>
                <p:nvSpPr>
                  <p:cNvPr id="34447" name="Freeform 248"/>
                  <p:cNvSpPr>
                    <a:spLocks/>
                  </p:cNvSpPr>
                  <p:nvPr/>
                </p:nvSpPr>
                <p:spPr bwMode="auto">
                  <a:xfrm>
                    <a:off x="1252" y="2551"/>
                    <a:ext cx="27" cy="15"/>
                  </a:xfrm>
                  <a:custGeom>
                    <a:avLst/>
                    <a:gdLst>
                      <a:gd name="T0" fmla="*/ 23 w 27"/>
                      <a:gd name="T1" fmla="*/ 1 h 15"/>
                      <a:gd name="T2" fmla="*/ 17 w 27"/>
                      <a:gd name="T3" fmla="*/ 0 h 15"/>
                      <a:gd name="T4" fmla="*/ 9 w 27"/>
                      <a:gd name="T5" fmla="*/ 0 h 15"/>
                      <a:gd name="T6" fmla="*/ 4 w 27"/>
                      <a:gd name="T7" fmla="*/ 1 h 15"/>
                      <a:gd name="T8" fmla="*/ 2 w 27"/>
                      <a:gd name="T9" fmla="*/ 1 h 15"/>
                      <a:gd name="T10" fmla="*/ 2 w 27"/>
                      <a:gd name="T11" fmla="*/ 2 h 15"/>
                      <a:gd name="T12" fmla="*/ 0 w 27"/>
                      <a:gd name="T13" fmla="*/ 3 h 15"/>
                      <a:gd name="T14" fmla="*/ 12 w 27"/>
                      <a:gd name="T15" fmla="*/ 3 h 15"/>
                      <a:gd name="T16" fmla="*/ 10 w 27"/>
                      <a:gd name="T17" fmla="*/ 4 h 15"/>
                      <a:gd name="T18" fmla="*/ 4 w 27"/>
                      <a:gd name="T19" fmla="*/ 4 h 15"/>
                      <a:gd name="T20" fmla="*/ 17 w 27"/>
                      <a:gd name="T21" fmla="*/ 4 h 15"/>
                      <a:gd name="T22" fmla="*/ 22 w 27"/>
                      <a:gd name="T23" fmla="*/ 4 h 15"/>
                      <a:gd name="T24" fmla="*/ 24 w 27"/>
                      <a:gd name="T25" fmla="*/ 11 h 15"/>
                      <a:gd name="T26" fmla="*/ 22 w 27"/>
                      <a:gd name="T27" fmla="*/ 13 h 15"/>
                      <a:gd name="T28" fmla="*/ 22 w 27"/>
                      <a:gd name="T29" fmla="*/ 14 h 15"/>
                      <a:gd name="T30" fmla="*/ 26 w 27"/>
                      <a:gd name="T31" fmla="*/ 12 h 15"/>
                      <a:gd name="T32" fmla="*/ 23 w 27"/>
                      <a:gd name="T33" fmla="*/ 3 h 15"/>
                      <a:gd name="T34" fmla="*/ 23 w 27"/>
                      <a:gd name="T35" fmla="*/ 1 h 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
                      <a:gd name="T55" fmla="*/ 0 h 15"/>
                      <a:gd name="T56" fmla="*/ 27 w 27"/>
                      <a:gd name="T57" fmla="*/ 15 h 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 h="15">
                        <a:moveTo>
                          <a:pt x="23" y="1"/>
                        </a:moveTo>
                        <a:lnTo>
                          <a:pt x="17" y="0"/>
                        </a:lnTo>
                        <a:lnTo>
                          <a:pt x="9" y="0"/>
                        </a:lnTo>
                        <a:lnTo>
                          <a:pt x="4" y="1"/>
                        </a:lnTo>
                        <a:lnTo>
                          <a:pt x="2" y="1"/>
                        </a:lnTo>
                        <a:lnTo>
                          <a:pt x="2" y="2"/>
                        </a:lnTo>
                        <a:lnTo>
                          <a:pt x="0" y="3"/>
                        </a:lnTo>
                        <a:lnTo>
                          <a:pt x="12" y="3"/>
                        </a:lnTo>
                        <a:lnTo>
                          <a:pt x="10" y="4"/>
                        </a:lnTo>
                        <a:lnTo>
                          <a:pt x="4" y="4"/>
                        </a:lnTo>
                        <a:lnTo>
                          <a:pt x="17" y="4"/>
                        </a:lnTo>
                        <a:lnTo>
                          <a:pt x="22" y="4"/>
                        </a:lnTo>
                        <a:lnTo>
                          <a:pt x="24" y="11"/>
                        </a:lnTo>
                        <a:lnTo>
                          <a:pt x="22" y="13"/>
                        </a:lnTo>
                        <a:lnTo>
                          <a:pt x="22" y="14"/>
                        </a:lnTo>
                        <a:lnTo>
                          <a:pt x="26" y="12"/>
                        </a:lnTo>
                        <a:lnTo>
                          <a:pt x="23" y="3"/>
                        </a:lnTo>
                        <a:lnTo>
                          <a:pt x="23" y="1"/>
                        </a:lnTo>
                      </a:path>
                    </a:pathLst>
                  </a:custGeom>
                  <a:solidFill>
                    <a:srgbClr val="7F3F00"/>
                  </a:solidFill>
                  <a:ln w="12700" cap="rnd">
                    <a:noFill/>
                    <a:round/>
                    <a:headEnd/>
                    <a:tailEnd/>
                  </a:ln>
                </p:spPr>
                <p:txBody>
                  <a:bodyPr/>
                  <a:lstStyle/>
                  <a:p>
                    <a:endParaRPr lang="en-US"/>
                  </a:p>
                </p:txBody>
              </p:sp>
              <p:sp>
                <p:nvSpPr>
                  <p:cNvPr id="34448" name="Freeform 249"/>
                  <p:cNvSpPr>
                    <a:spLocks/>
                  </p:cNvSpPr>
                  <p:nvPr/>
                </p:nvSpPr>
                <p:spPr bwMode="auto">
                  <a:xfrm>
                    <a:off x="1287" y="2552"/>
                    <a:ext cx="13" cy="3"/>
                  </a:xfrm>
                  <a:custGeom>
                    <a:avLst/>
                    <a:gdLst>
                      <a:gd name="T0" fmla="*/ 1 w 13"/>
                      <a:gd name="T1" fmla="*/ 0 h 3"/>
                      <a:gd name="T2" fmla="*/ 7 w 13"/>
                      <a:gd name="T3" fmla="*/ 0 h 3"/>
                      <a:gd name="T4" fmla="*/ 12 w 13"/>
                      <a:gd name="T5" fmla="*/ 0 h 3"/>
                      <a:gd name="T6" fmla="*/ 11 w 13"/>
                      <a:gd name="T7" fmla="*/ 1 h 3"/>
                      <a:gd name="T8" fmla="*/ 12 w 13"/>
                      <a:gd name="T9" fmla="*/ 1 h 3"/>
                      <a:gd name="T10" fmla="*/ 7 w 13"/>
                      <a:gd name="T11" fmla="*/ 1 h 3"/>
                      <a:gd name="T12" fmla="*/ 4 w 13"/>
                      <a:gd name="T13" fmla="*/ 1 h 3"/>
                      <a:gd name="T14" fmla="*/ 8 w 13"/>
                      <a:gd name="T15" fmla="*/ 2 h 3"/>
                      <a:gd name="T16" fmla="*/ 11 w 13"/>
                      <a:gd name="T17" fmla="*/ 2 h 3"/>
                      <a:gd name="T18" fmla="*/ 2 w 13"/>
                      <a:gd name="T19" fmla="*/ 2 h 3"/>
                      <a:gd name="T20" fmla="*/ 0 w 13"/>
                      <a:gd name="T21" fmla="*/ 2 h 3"/>
                      <a:gd name="T22" fmla="*/ 1 w 13"/>
                      <a:gd name="T23" fmla="*/ 0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
                      <a:gd name="T37" fmla="*/ 0 h 3"/>
                      <a:gd name="T38" fmla="*/ 13 w 13"/>
                      <a:gd name="T39" fmla="*/ 3 h 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 h="3">
                        <a:moveTo>
                          <a:pt x="1" y="0"/>
                        </a:moveTo>
                        <a:lnTo>
                          <a:pt x="7" y="0"/>
                        </a:lnTo>
                        <a:lnTo>
                          <a:pt x="12" y="0"/>
                        </a:lnTo>
                        <a:lnTo>
                          <a:pt x="11" y="1"/>
                        </a:lnTo>
                        <a:lnTo>
                          <a:pt x="12" y="1"/>
                        </a:lnTo>
                        <a:lnTo>
                          <a:pt x="7" y="1"/>
                        </a:lnTo>
                        <a:lnTo>
                          <a:pt x="4" y="1"/>
                        </a:lnTo>
                        <a:lnTo>
                          <a:pt x="8" y="2"/>
                        </a:lnTo>
                        <a:lnTo>
                          <a:pt x="11" y="2"/>
                        </a:lnTo>
                        <a:lnTo>
                          <a:pt x="2" y="2"/>
                        </a:lnTo>
                        <a:lnTo>
                          <a:pt x="0" y="2"/>
                        </a:lnTo>
                        <a:lnTo>
                          <a:pt x="1" y="0"/>
                        </a:lnTo>
                      </a:path>
                    </a:pathLst>
                  </a:custGeom>
                  <a:solidFill>
                    <a:srgbClr val="7F3F00"/>
                  </a:solidFill>
                  <a:ln w="12700" cap="rnd">
                    <a:noFill/>
                    <a:round/>
                    <a:headEnd/>
                    <a:tailEnd/>
                  </a:ln>
                </p:spPr>
                <p:txBody>
                  <a:bodyPr/>
                  <a:lstStyle/>
                  <a:p>
                    <a:endParaRPr lang="en-US"/>
                  </a:p>
                </p:txBody>
              </p:sp>
              <p:sp>
                <p:nvSpPr>
                  <p:cNvPr id="34449" name="Freeform 250"/>
                  <p:cNvSpPr>
                    <a:spLocks/>
                  </p:cNvSpPr>
                  <p:nvPr/>
                </p:nvSpPr>
                <p:spPr bwMode="auto">
                  <a:xfrm>
                    <a:off x="1234" y="2566"/>
                    <a:ext cx="37" cy="20"/>
                  </a:xfrm>
                  <a:custGeom>
                    <a:avLst/>
                    <a:gdLst>
                      <a:gd name="T0" fmla="*/ 6 w 37"/>
                      <a:gd name="T1" fmla="*/ 5 h 20"/>
                      <a:gd name="T2" fmla="*/ 9 w 37"/>
                      <a:gd name="T3" fmla="*/ 10 h 20"/>
                      <a:gd name="T4" fmla="*/ 36 w 37"/>
                      <a:gd name="T5" fmla="*/ 16 h 20"/>
                      <a:gd name="T6" fmla="*/ 22 w 37"/>
                      <a:gd name="T7" fmla="*/ 15 h 20"/>
                      <a:gd name="T8" fmla="*/ 16 w 37"/>
                      <a:gd name="T9" fmla="*/ 14 h 20"/>
                      <a:gd name="T10" fmla="*/ 9 w 37"/>
                      <a:gd name="T11" fmla="*/ 14 h 20"/>
                      <a:gd name="T12" fmla="*/ 3 w 37"/>
                      <a:gd name="T13" fmla="*/ 16 h 20"/>
                      <a:gd name="T14" fmla="*/ 1 w 37"/>
                      <a:gd name="T15" fmla="*/ 19 h 20"/>
                      <a:gd name="T16" fmla="*/ 0 w 37"/>
                      <a:gd name="T17" fmla="*/ 6 h 20"/>
                      <a:gd name="T18" fmla="*/ 1 w 37"/>
                      <a:gd name="T19" fmla="*/ 3 h 20"/>
                      <a:gd name="T20" fmla="*/ 5 w 37"/>
                      <a:gd name="T21" fmla="*/ 0 h 20"/>
                      <a:gd name="T22" fmla="*/ 6 w 37"/>
                      <a:gd name="T23" fmla="*/ 5 h 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7"/>
                      <a:gd name="T37" fmla="*/ 0 h 20"/>
                      <a:gd name="T38" fmla="*/ 37 w 37"/>
                      <a:gd name="T39" fmla="*/ 20 h 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7" h="20">
                        <a:moveTo>
                          <a:pt x="6" y="5"/>
                        </a:moveTo>
                        <a:lnTo>
                          <a:pt x="9" y="10"/>
                        </a:lnTo>
                        <a:lnTo>
                          <a:pt x="36" y="16"/>
                        </a:lnTo>
                        <a:lnTo>
                          <a:pt x="22" y="15"/>
                        </a:lnTo>
                        <a:lnTo>
                          <a:pt x="16" y="14"/>
                        </a:lnTo>
                        <a:lnTo>
                          <a:pt x="9" y="14"/>
                        </a:lnTo>
                        <a:lnTo>
                          <a:pt x="3" y="16"/>
                        </a:lnTo>
                        <a:lnTo>
                          <a:pt x="1" y="19"/>
                        </a:lnTo>
                        <a:lnTo>
                          <a:pt x="0" y="6"/>
                        </a:lnTo>
                        <a:lnTo>
                          <a:pt x="1" y="3"/>
                        </a:lnTo>
                        <a:lnTo>
                          <a:pt x="5" y="0"/>
                        </a:lnTo>
                        <a:lnTo>
                          <a:pt x="6" y="5"/>
                        </a:lnTo>
                      </a:path>
                    </a:pathLst>
                  </a:custGeom>
                  <a:solidFill>
                    <a:srgbClr val="7F3F00"/>
                  </a:solidFill>
                  <a:ln w="12700" cap="rnd">
                    <a:noFill/>
                    <a:round/>
                    <a:headEnd/>
                    <a:tailEnd/>
                  </a:ln>
                </p:spPr>
                <p:txBody>
                  <a:bodyPr/>
                  <a:lstStyle/>
                  <a:p>
                    <a:endParaRPr lang="en-US"/>
                  </a:p>
                </p:txBody>
              </p:sp>
            </p:grpSp>
            <p:sp>
              <p:nvSpPr>
                <p:cNvPr id="34445" name="Freeform 252"/>
                <p:cNvSpPr>
                  <a:spLocks/>
                </p:cNvSpPr>
                <p:nvPr/>
              </p:nvSpPr>
              <p:spPr bwMode="auto">
                <a:xfrm>
                  <a:off x="1217" y="2523"/>
                  <a:ext cx="87" cy="51"/>
                </a:xfrm>
                <a:custGeom>
                  <a:avLst/>
                  <a:gdLst>
                    <a:gd name="T0" fmla="*/ 71 w 87"/>
                    <a:gd name="T1" fmla="*/ 4 h 51"/>
                    <a:gd name="T2" fmla="*/ 63 w 87"/>
                    <a:gd name="T3" fmla="*/ 2 h 51"/>
                    <a:gd name="T4" fmla="*/ 57 w 87"/>
                    <a:gd name="T5" fmla="*/ 1 h 51"/>
                    <a:gd name="T6" fmla="*/ 47 w 87"/>
                    <a:gd name="T7" fmla="*/ 0 h 51"/>
                    <a:gd name="T8" fmla="*/ 39 w 87"/>
                    <a:gd name="T9" fmla="*/ 0 h 51"/>
                    <a:gd name="T10" fmla="*/ 31 w 87"/>
                    <a:gd name="T11" fmla="*/ 0 h 51"/>
                    <a:gd name="T12" fmla="*/ 23 w 87"/>
                    <a:gd name="T13" fmla="*/ 1 h 51"/>
                    <a:gd name="T14" fmla="*/ 18 w 87"/>
                    <a:gd name="T15" fmla="*/ 1 h 51"/>
                    <a:gd name="T16" fmla="*/ 12 w 87"/>
                    <a:gd name="T17" fmla="*/ 2 h 51"/>
                    <a:gd name="T18" fmla="*/ 7 w 87"/>
                    <a:gd name="T19" fmla="*/ 4 h 51"/>
                    <a:gd name="T20" fmla="*/ 4 w 87"/>
                    <a:gd name="T21" fmla="*/ 7 h 51"/>
                    <a:gd name="T22" fmla="*/ 3 w 87"/>
                    <a:gd name="T23" fmla="*/ 11 h 51"/>
                    <a:gd name="T24" fmla="*/ 2 w 87"/>
                    <a:gd name="T25" fmla="*/ 15 h 51"/>
                    <a:gd name="T26" fmla="*/ 0 w 87"/>
                    <a:gd name="T27" fmla="*/ 22 h 51"/>
                    <a:gd name="T28" fmla="*/ 1 w 87"/>
                    <a:gd name="T29" fmla="*/ 28 h 51"/>
                    <a:gd name="T30" fmla="*/ 4 w 87"/>
                    <a:gd name="T31" fmla="*/ 33 h 51"/>
                    <a:gd name="T32" fmla="*/ 6 w 87"/>
                    <a:gd name="T33" fmla="*/ 38 h 51"/>
                    <a:gd name="T34" fmla="*/ 8 w 87"/>
                    <a:gd name="T35" fmla="*/ 41 h 51"/>
                    <a:gd name="T36" fmla="*/ 10 w 87"/>
                    <a:gd name="T37" fmla="*/ 44 h 51"/>
                    <a:gd name="T38" fmla="*/ 13 w 87"/>
                    <a:gd name="T39" fmla="*/ 47 h 51"/>
                    <a:gd name="T40" fmla="*/ 16 w 87"/>
                    <a:gd name="T41" fmla="*/ 50 h 51"/>
                    <a:gd name="T42" fmla="*/ 19 w 87"/>
                    <a:gd name="T43" fmla="*/ 50 h 51"/>
                    <a:gd name="T44" fmla="*/ 18 w 87"/>
                    <a:gd name="T45" fmla="*/ 46 h 51"/>
                    <a:gd name="T46" fmla="*/ 20 w 87"/>
                    <a:gd name="T47" fmla="*/ 43 h 51"/>
                    <a:gd name="T48" fmla="*/ 21 w 87"/>
                    <a:gd name="T49" fmla="*/ 41 h 51"/>
                    <a:gd name="T50" fmla="*/ 19 w 87"/>
                    <a:gd name="T51" fmla="*/ 38 h 51"/>
                    <a:gd name="T52" fmla="*/ 18 w 87"/>
                    <a:gd name="T53" fmla="*/ 33 h 51"/>
                    <a:gd name="T54" fmla="*/ 20 w 87"/>
                    <a:gd name="T55" fmla="*/ 32 h 51"/>
                    <a:gd name="T56" fmla="*/ 24 w 87"/>
                    <a:gd name="T57" fmla="*/ 34 h 51"/>
                    <a:gd name="T58" fmla="*/ 27 w 87"/>
                    <a:gd name="T59" fmla="*/ 37 h 51"/>
                    <a:gd name="T60" fmla="*/ 26 w 87"/>
                    <a:gd name="T61" fmla="*/ 32 h 51"/>
                    <a:gd name="T62" fmla="*/ 28 w 87"/>
                    <a:gd name="T63" fmla="*/ 25 h 51"/>
                    <a:gd name="T64" fmla="*/ 28 w 87"/>
                    <a:gd name="T65" fmla="*/ 19 h 51"/>
                    <a:gd name="T66" fmla="*/ 29 w 87"/>
                    <a:gd name="T67" fmla="*/ 16 h 51"/>
                    <a:gd name="T68" fmla="*/ 26 w 87"/>
                    <a:gd name="T69" fmla="*/ 14 h 51"/>
                    <a:gd name="T70" fmla="*/ 32 w 87"/>
                    <a:gd name="T71" fmla="*/ 15 h 51"/>
                    <a:gd name="T72" fmla="*/ 37 w 87"/>
                    <a:gd name="T73" fmla="*/ 16 h 51"/>
                    <a:gd name="T74" fmla="*/ 41 w 87"/>
                    <a:gd name="T75" fmla="*/ 16 h 51"/>
                    <a:gd name="T76" fmla="*/ 49 w 87"/>
                    <a:gd name="T77" fmla="*/ 17 h 51"/>
                    <a:gd name="T78" fmla="*/ 55 w 87"/>
                    <a:gd name="T79" fmla="*/ 18 h 51"/>
                    <a:gd name="T80" fmla="*/ 47 w 87"/>
                    <a:gd name="T81" fmla="*/ 16 h 51"/>
                    <a:gd name="T82" fmla="*/ 52 w 87"/>
                    <a:gd name="T83" fmla="*/ 16 h 51"/>
                    <a:gd name="T84" fmla="*/ 61 w 87"/>
                    <a:gd name="T85" fmla="*/ 16 h 51"/>
                    <a:gd name="T86" fmla="*/ 69 w 87"/>
                    <a:gd name="T87" fmla="*/ 15 h 51"/>
                    <a:gd name="T88" fmla="*/ 78 w 87"/>
                    <a:gd name="T89" fmla="*/ 16 h 51"/>
                    <a:gd name="T90" fmla="*/ 80 w 87"/>
                    <a:gd name="T91" fmla="*/ 19 h 51"/>
                    <a:gd name="T92" fmla="*/ 82 w 87"/>
                    <a:gd name="T93" fmla="*/ 23 h 51"/>
                    <a:gd name="T94" fmla="*/ 84 w 87"/>
                    <a:gd name="T95" fmla="*/ 18 h 51"/>
                    <a:gd name="T96" fmla="*/ 86 w 87"/>
                    <a:gd name="T97" fmla="*/ 12 h 51"/>
                    <a:gd name="T98" fmla="*/ 82 w 87"/>
                    <a:gd name="T99" fmla="*/ 9 h 51"/>
                    <a:gd name="T100" fmla="*/ 77 w 87"/>
                    <a:gd name="T101" fmla="*/ 6 h 51"/>
                    <a:gd name="T102" fmla="*/ 71 w 87"/>
                    <a:gd name="T103" fmla="*/ 4 h 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7"/>
                    <a:gd name="T157" fmla="*/ 0 h 51"/>
                    <a:gd name="T158" fmla="*/ 87 w 87"/>
                    <a:gd name="T159" fmla="*/ 51 h 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7" h="51">
                      <a:moveTo>
                        <a:pt x="71" y="4"/>
                      </a:moveTo>
                      <a:lnTo>
                        <a:pt x="63" y="2"/>
                      </a:lnTo>
                      <a:lnTo>
                        <a:pt x="57" y="1"/>
                      </a:lnTo>
                      <a:lnTo>
                        <a:pt x="47" y="0"/>
                      </a:lnTo>
                      <a:lnTo>
                        <a:pt x="39" y="0"/>
                      </a:lnTo>
                      <a:lnTo>
                        <a:pt x="31" y="0"/>
                      </a:lnTo>
                      <a:lnTo>
                        <a:pt x="23" y="1"/>
                      </a:lnTo>
                      <a:lnTo>
                        <a:pt x="18" y="1"/>
                      </a:lnTo>
                      <a:lnTo>
                        <a:pt x="12" y="2"/>
                      </a:lnTo>
                      <a:lnTo>
                        <a:pt x="7" y="4"/>
                      </a:lnTo>
                      <a:lnTo>
                        <a:pt x="4" y="7"/>
                      </a:lnTo>
                      <a:lnTo>
                        <a:pt x="3" y="11"/>
                      </a:lnTo>
                      <a:lnTo>
                        <a:pt x="2" y="15"/>
                      </a:lnTo>
                      <a:lnTo>
                        <a:pt x="0" y="22"/>
                      </a:lnTo>
                      <a:lnTo>
                        <a:pt x="1" y="28"/>
                      </a:lnTo>
                      <a:lnTo>
                        <a:pt x="4" y="33"/>
                      </a:lnTo>
                      <a:lnTo>
                        <a:pt x="6" y="38"/>
                      </a:lnTo>
                      <a:lnTo>
                        <a:pt x="8" y="41"/>
                      </a:lnTo>
                      <a:lnTo>
                        <a:pt x="10" y="44"/>
                      </a:lnTo>
                      <a:lnTo>
                        <a:pt x="13" y="47"/>
                      </a:lnTo>
                      <a:lnTo>
                        <a:pt x="16" y="50"/>
                      </a:lnTo>
                      <a:lnTo>
                        <a:pt x="19" y="50"/>
                      </a:lnTo>
                      <a:lnTo>
                        <a:pt x="18" y="46"/>
                      </a:lnTo>
                      <a:lnTo>
                        <a:pt x="20" y="43"/>
                      </a:lnTo>
                      <a:lnTo>
                        <a:pt x="21" y="41"/>
                      </a:lnTo>
                      <a:lnTo>
                        <a:pt x="19" y="38"/>
                      </a:lnTo>
                      <a:lnTo>
                        <a:pt x="18" y="33"/>
                      </a:lnTo>
                      <a:lnTo>
                        <a:pt x="20" y="32"/>
                      </a:lnTo>
                      <a:lnTo>
                        <a:pt x="24" y="34"/>
                      </a:lnTo>
                      <a:lnTo>
                        <a:pt x="27" y="37"/>
                      </a:lnTo>
                      <a:lnTo>
                        <a:pt x="26" y="32"/>
                      </a:lnTo>
                      <a:lnTo>
                        <a:pt x="28" y="25"/>
                      </a:lnTo>
                      <a:lnTo>
                        <a:pt x="28" y="19"/>
                      </a:lnTo>
                      <a:lnTo>
                        <a:pt x="29" y="16"/>
                      </a:lnTo>
                      <a:lnTo>
                        <a:pt x="26" y="14"/>
                      </a:lnTo>
                      <a:lnTo>
                        <a:pt x="32" y="15"/>
                      </a:lnTo>
                      <a:lnTo>
                        <a:pt x="37" y="16"/>
                      </a:lnTo>
                      <a:lnTo>
                        <a:pt x="41" y="16"/>
                      </a:lnTo>
                      <a:lnTo>
                        <a:pt x="49" y="17"/>
                      </a:lnTo>
                      <a:lnTo>
                        <a:pt x="55" y="18"/>
                      </a:lnTo>
                      <a:lnTo>
                        <a:pt x="47" y="16"/>
                      </a:lnTo>
                      <a:lnTo>
                        <a:pt x="52" y="16"/>
                      </a:lnTo>
                      <a:lnTo>
                        <a:pt x="61" y="16"/>
                      </a:lnTo>
                      <a:lnTo>
                        <a:pt x="69" y="15"/>
                      </a:lnTo>
                      <a:lnTo>
                        <a:pt x="78" y="16"/>
                      </a:lnTo>
                      <a:lnTo>
                        <a:pt x="80" y="19"/>
                      </a:lnTo>
                      <a:lnTo>
                        <a:pt x="82" y="23"/>
                      </a:lnTo>
                      <a:lnTo>
                        <a:pt x="84" y="18"/>
                      </a:lnTo>
                      <a:lnTo>
                        <a:pt x="86" y="12"/>
                      </a:lnTo>
                      <a:lnTo>
                        <a:pt x="82" y="9"/>
                      </a:lnTo>
                      <a:lnTo>
                        <a:pt x="77" y="6"/>
                      </a:lnTo>
                      <a:lnTo>
                        <a:pt x="71" y="4"/>
                      </a:lnTo>
                    </a:path>
                  </a:pathLst>
                </a:custGeom>
                <a:solidFill>
                  <a:srgbClr val="BF7F1F"/>
                </a:solidFill>
                <a:ln w="12700" cap="rnd">
                  <a:noFill/>
                  <a:round/>
                  <a:headEnd/>
                  <a:tailEnd/>
                </a:ln>
              </p:spPr>
              <p:txBody>
                <a:bodyPr/>
                <a:lstStyle/>
                <a:p>
                  <a:endParaRPr lang="en-US"/>
                </a:p>
              </p:txBody>
            </p:sp>
          </p:grpSp>
        </p:grpSp>
        <p:grpSp>
          <p:nvGrpSpPr>
            <p:cNvPr id="34415" name="Group 276"/>
            <p:cNvGrpSpPr>
              <a:grpSpLocks/>
            </p:cNvGrpSpPr>
            <p:nvPr/>
          </p:nvGrpSpPr>
          <p:grpSpPr bwMode="auto">
            <a:xfrm>
              <a:off x="1293" y="2551"/>
              <a:ext cx="202" cy="492"/>
              <a:chOff x="1293" y="2551"/>
              <a:chExt cx="202" cy="492"/>
            </a:xfrm>
          </p:grpSpPr>
          <p:grpSp>
            <p:nvGrpSpPr>
              <p:cNvPr id="34416" name="Group 257"/>
              <p:cNvGrpSpPr>
                <a:grpSpLocks/>
              </p:cNvGrpSpPr>
              <p:nvPr/>
            </p:nvGrpSpPr>
            <p:grpSpPr bwMode="auto">
              <a:xfrm>
                <a:off x="1347" y="2551"/>
                <a:ext cx="104" cy="117"/>
                <a:chOff x="1347" y="2551"/>
                <a:chExt cx="104" cy="117"/>
              </a:xfrm>
            </p:grpSpPr>
            <p:sp>
              <p:nvSpPr>
                <p:cNvPr id="34435" name="Freeform 255"/>
                <p:cNvSpPr>
                  <a:spLocks/>
                </p:cNvSpPr>
                <p:nvPr/>
              </p:nvSpPr>
              <p:spPr bwMode="auto">
                <a:xfrm>
                  <a:off x="1347" y="2551"/>
                  <a:ext cx="104" cy="65"/>
                </a:xfrm>
                <a:custGeom>
                  <a:avLst/>
                  <a:gdLst>
                    <a:gd name="T0" fmla="*/ 59 w 104"/>
                    <a:gd name="T1" fmla="*/ 1 h 65"/>
                    <a:gd name="T2" fmla="*/ 74 w 104"/>
                    <a:gd name="T3" fmla="*/ 4 h 65"/>
                    <a:gd name="T4" fmla="*/ 82 w 104"/>
                    <a:gd name="T5" fmla="*/ 7 h 65"/>
                    <a:gd name="T6" fmla="*/ 88 w 104"/>
                    <a:gd name="T7" fmla="*/ 12 h 65"/>
                    <a:gd name="T8" fmla="*/ 93 w 104"/>
                    <a:gd name="T9" fmla="*/ 21 h 65"/>
                    <a:gd name="T10" fmla="*/ 99 w 104"/>
                    <a:gd name="T11" fmla="*/ 34 h 65"/>
                    <a:gd name="T12" fmla="*/ 103 w 104"/>
                    <a:gd name="T13" fmla="*/ 45 h 65"/>
                    <a:gd name="T14" fmla="*/ 102 w 104"/>
                    <a:gd name="T15" fmla="*/ 50 h 65"/>
                    <a:gd name="T16" fmla="*/ 101 w 104"/>
                    <a:gd name="T17" fmla="*/ 55 h 65"/>
                    <a:gd name="T18" fmla="*/ 99 w 104"/>
                    <a:gd name="T19" fmla="*/ 63 h 65"/>
                    <a:gd name="T20" fmla="*/ 95 w 104"/>
                    <a:gd name="T21" fmla="*/ 63 h 65"/>
                    <a:gd name="T22" fmla="*/ 89 w 104"/>
                    <a:gd name="T23" fmla="*/ 62 h 65"/>
                    <a:gd name="T24" fmla="*/ 82 w 104"/>
                    <a:gd name="T25" fmla="*/ 62 h 65"/>
                    <a:gd name="T26" fmla="*/ 73 w 104"/>
                    <a:gd name="T27" fmla="*/ 63 h 65"/>
                    <a:gd name="T28" fmla="*/ 67 w 104"/>
                    <a:gd name="T29" fmla="*/ 64 h 65"/>
                    <a:gd name="T30" fmla="*/ 67 w 104"/>
                    <a:gd name="T31" fmla="*/ 60 h 65"/>
                    <a:gd name="T32" fmla="*/ 75 w 104"/>
                    <a:gd name="T33" fmla="*/ 51 h 65"/>
                    <a:gd name="T34" fmla="*/ 77 w 104"/>
                    <a:gd name="T35" fmla="*/ 37 h 65"/>
                    <a:gd name="T36" fmla="*/ 75 w 104"/>
                    <a:gd name="T37" fmla="*/ 24 h 65"/>
                    <a:gd name="T38" fmla="*/ 61 w 104"/>
                    <a:gd name="T39" fmla="*/ 16 h 65"/>
                    <a:gd name="T40" fmla="*/ 36 w 104"/>
                    <a:gd name="T41" fmla="*/ 15 h 65"/>
                    <a:gd name="T42" fmla="*/ 25 w 104"/>
                    <a:gd name="T43" fmla="*/ 23 h 65"/>
                    <a:gd name="T44" fmla="*/ 26 w 104"/>
                    <a:gd name="T45" fmla="*/ 49 h 65"/>
                    <a:gd name="T46" fmla="*/ 36 w 104"/>
                    <a:gd name="T47" fmla="*/ 60 h 65"/>
                    <a:gd name="T48" fmla="*/ 36 w 104"/>
                    <a:gd name="T49" fmla="*/ 63 h 65"/>
                    <a:gd name="T50" fmla="*/ 30 w 104"/>
                    <a:gd name="T51" fmla="*/ 63 h 65"/>
                    <a:gd name="T52" fmla="*/ 23 w 104"/>
                    <a:gd name="T53" fmla="*/ 63 h 65"/>
                    <a:gd name="T54" fmla="*/ 16 w 104"/>
                    <a:gd name="T55" fmla="*/ 62 h 65"/>
                    <a:gd name="T56" fmla="*/ 8 w 104"/>
                    <a:gd name="T57" fmla="*/ 64 h 65"/>
                    <a:gd name="T58" fmla="*/ 7 w 104"/>
                    <a:gd name="T59" fmla="*/ 60 h 65"/>
                    <a:gd name="T60" fmla="*/ 2 w 104"/>
                    <a:gd name="T61" fmla="*/ 53 h 65"/>
                    <a:gd name="T62" fmla="*/ 1 w 104"/>
                    <a:gd name="T63" fmla="*/ 47 h 65"/>
                    <a:gd name="T64" fmla="*/ 0 w 104"/>
                    <a:gd name="T65" fmla="*/ 42 h 65"/>
                    <a:gd name="T66" fmla="*/ 1 w 104"/>
                    <a:gd name="T67" fmla="*/ 37 h 65"/>
                    <a:gd name="T68" fmla="*/ 2 w 104"/>
                    <a:gd name="T69" fmla="*/ 32 h 65"/>
                    <a:gd name="T70" fmla="*/ 5 w 104"/>
                    <a:gd name="T71" fmla="*/ 28 h 65"/>
                    <a:gd name="T72" fmla="*/ 7 w 104"/>
                    <a:gd name="T73" fmla="*/ 24 h 65"/>
                    <a:gd name="T74" fmla="*/ 7 w 104"/>
                    <a:gd name="T75" fmla="*/ 20 h 65"/>
                    <a:gd name="T76" fmla="*/ 9 w 104"/>
                    <a:gd name="T77" fmla="*/ 16 h 65"/>
                    <a:gd name="T78" fmla="*/ 11 w 104"/>
                    <a:gd name="T79" fmla="*/ 10 h 65"/>
                    <a:gd name="T80" fmla="*/ 21 w 104"/>
                    <a:gd name="T81" fmla="*/ 5 h 65"/>
                    <a:gd name="T82" fmla="*/ 29 w 104"/>
                    <a:gd name="T83" fmla="*/ 1 h 65"/>
                    <a:gd name="T84" fmla="*/ 40 w 104"/>
                    <a:gd name="T85" fmla="*/ 0 h 65"/>
                    <a:gd name="T86" fmla="*/ 50 w 104"/>
                    <a:gd name="T87" fmla="*/ 0 h 65"/>
                    <a:gd name="T88" fmla="*/ 59 w 104"/>
                    <a:gd name="T89" fmla="*/ 1 h 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4"/>
                    <a:gd name="T136" fmla="*/ 0 h 65"/>
                    <a:gd name="T137" fmla="*/ 104 w 104"/>
                    <a:gd name="T138" fmla="*/ 65 h 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4" h="65">
                      <a:moveTo>
                        <a:pt x="59" y="1"/>
                      </a:moveTo>
                      <a:lnTo>
                        <a:pt x="74" y="4"/>
                      </a:lnTo>
                      <a:lnTo>
                        <a:pt x="82" y="7"/>
                      </a:lnTo>
                      <a:lnTo>
                        <a:pt x="88" y="12"/>
                      </a:lnTo>
                      <a:lnTo>
                        <a:pt x="93" y="21"/>
                      </a:lnTo>
                      <a:lnTo>
                        <a:pt x="99" y="34"/>
                      </a:lnTo>
                      <a:lnTo>
                        <a:pt x="103" y="45"/>
                      </a:lnTo>
                      <a:lnTo>
                        <a:pt x="102" y="50"/>
                      </a:lnTo>
                      <a:lnTo>
                        <a:pt x="101" y="55"/>
                      </a:lnTo>
                      <a:lnTo>
                        <a:pt x="99" y="63"/>
                      </a:lnTo>
                      <a:lnTo>
                        <a:pt x="95" y="63"/>
                      </a:lnTo>
                      <a:lnTo>
                        <a:pt x="89" y="62"/>
                      </a:lnTo>
                      <a:lnTo>
                        <a:pt x="82" y="62"/>
                      </a:lnTo>
                      <a:lnTo>
                        <a:pt x="73" y="63"/>
                      </a:lnTo>
                      <a:lnTo>
                        <a:pt x="67" y="64"/>
                      </a:lnTo>
                      <a:lnTo>
                        <a:pt x="67" y="60"/>
                      </a:lnTo>
                      <a:lnTo>
                        <a:pt x="75" y="51"/>
                      </a:lnTo>
                      <a:lnTo>
                        <a:pt x="77" y="37"/>
                      </a:lnTo>
                      <a:lnTo>
                        <a:pt x="75" y="24"/>
                      </a:lnTo>
                      <a:lnTo>
                        <a:pt x="61" y="16"/>
                      </a:lnTo>
                      <a:lnTo>
                        <a:pt x="36" y="15"/>
                      </a:lnTo>
                      <a:lnTo>
                        <a:pt x="25" y="23"/>
                      </a:lnTo>
                      <a:lnTo>
                        <a:pt x="26" y="49"/>
                      </a:lnTo>
                      <a:lnTo>
                        <a:pt x="36" y="60"/>
                      </a:lnTo>
                      <a:lnTo>
                        <a:pt x="36" y="63"/>
                      </a:lnTo>
                      <a:lnTo>
                        <a:pt x="30" y="63"/>
                      </a:lnTo>
                      <a:lnTo>
                        <a:pt x="23" y="63"/>
                      </a:lnTo>
                      <a:lnTo>
                        <a:pt x="16" y="62"/>
                      </a:lnTo>
                      <a:lnTo>
                        <a:pt x="8" y="64"/>
                      </a:lnTo>
                      <a:lnTo>
                        <a:pt x="7" y="60"/>
                      </a:lnTo>
                      <a:lnTo>
                        <a:pt x="2" y="53"/>
                      </a:lnTo>
                      <a:lnTo>
                        <a:pt x="1" y="47"/>
                      </a:lnTo>
                      <a:lnTo>
                        <a:pt x="0" y="42"/>
                      </a:lnTo>
                      <a:lnTo>
                        <a:pt x="1" y="37"/>
                      </a:lnTo>
                      <a:lnTo>
                        <a:pt x="2" y="32"/>
                      </a:lnTo>
                      <a:lnTo>
                        <a:pt x="5" y="28"/>
                      </a:lnTo>
                      <a:lnTo>
                        <a:pt x="7" y="24"/>
                      </a:lnTo>
                      <a:lnTo>
                        <a:pt x="7" y="20"/>
                      </a:lnTo>
                      <a:lnTo>
                        <a:pt x="9" y="16"/>
                      </a:lnTo>
                      <a:lnTo>
                        <a:pt x="11" y="10"/>
                      </a:lnTo>
                      <a:lnTo>
                        <a:pt x="21" y="5"/>
                      </a:lnTo>
                      <a:lnTo>
                        <a:pt x="29" y="1"/>
                      </a:lnTo>
                      <a:lnTo>
                        <a:pt x="40" y="0"/>
                      </a:lnTo>
                      <a:lnTo>
                        <a:pt x="50" y="0"/>
                      </a:lnTo>
                      <a:lnTo>
                        <a:pt x="59" y="1"/>
                      </a:lnTo>
                    </a:path>
                  </a:pathLst>
                </a:custGeom>
                <a:solidFill>
                  <a:srgbClr val="000000"/>
                </a:solidFill>
                <a:ln w="12700" cap="rnd">
                  <a:noFill/>
                  <a:round/>
                  <a:headEnd/>
                  <a:tailEnd/>
                </a:ln>
              </p:spPr>
              <p:txBody>
                <a:bodyPr/>
                <a:lstStyle/>
                <a:p>
                  <a:endParaRPr lang="en-US"/>
                </a:p>
              </p:txBody>
            </p:sp>
            <p:sp>
              <p:nvSpPr>
                <p:cNvPr id="34436" name="Freeform 256"/>
                <p:cNvSpPr>
                  <a:spLocks/>
                </p:cNvSpPr>
                <p:nvPr/>
              </p:nvSpPr>
              <p:spPr bwMode="auto">
                <a:xfrm>
                  <a:off x="1354" y="2563"/>
                  <a:ext cx="85" cy="105"/>
                </a:xfrm>
                <a:custGeom>
                  <a:avLst/>
                  <a:gdLst>
                    <a:gd name="T0" fmla="*/ 52 w 85"/>
                    <a:gd name="T1" fmla="*/ 1 h 105"/>
                    <a:gd name="T2" fmla="*/ 58 w 85"/>
                    <a:gd name="T3" fmla="*/ 3 h 105"/>
                    <a:gd name="T4" fmla="*/ 63 w 85"/>
                    <a:gd name="T5" fmla="*/ 5 h 105"/>
                    <a:gd name="T6" fmla="*/ 68 w 85"/>
                    <a:gd name="T7" fmla="*/ 8 h 105"/>
                    <a:gd name="T8" fmla="*/ 69 w 85"/>
                    <a:gd name="T9" fmla="*/ 12 h 105"/>
                    <a:gd name="T10" fmla="*/ 71 w 85"/>
                    <a:gd name="T11" fmla="*/ 25 h 105"/>
                    <a:gd name="T12" fmla="*/ 71 w 85"/>
                    <a:gd name="T13" fmla="*/ 30 h 105"/>
                    <a:gd name="T14" fmla="*/ 68 w 85"/>
                    <a:gd name="T15" fmla="*/ 39 h 105"/>
                    <a:gd name="T16" fmla="*/ 65 w 85"/>
                    <a:gd name="T17" fmla="*/ 43 h 105"/>
                    <a:gd name="T18" fmla="*/ 60 w 85"/>
                    <a:gd name="T19" fmla="*/ 49 h 105"/>
                    <a:gd name="T20" fmla="*/ 60 w 85"/>
                    <a:gd name="T21" fmla="*/ 65 h 105"/>
                    <a:gd name="T22" fmla="*/ 84 w 85"/>
                    <a:gd name="T23" fmla="*/ 73 h 105"/>
                    <a:gd name="T24" fmla="*/ 40 w 85"/>
                    <a:gd name="T25" fmla="*/ 104 h 105"/>
                    <a:gd name="T26" fmla="*/ 0 w 85"/>
                    <a:gd name="T27" fmla="*/ 71 h 105"/>
                    <a:gd name="T28" fmla="*/ 29 w 85"/>
                    <a:gd name="T29" fmla="*/ 62 h 105"/>
                    <a:gd name="T30" fmla="*/ 29 w 85"/>
                    <a:gd name="T31" fmla="*/ 50 h 105"/>
                    <a:gd name="T32" fmla="*/ 21 w 85"/>
                    <a:gd name="T33" fmla="*/ 43 h 105"/>
                    <a:gd name="T34" fmla="*/ 18 w 85"/>
                    <a:gd name="T35" fmla="*/ 39 h 105"/>
                    <a:gd name="T36" fmla="*/ 16 w 85"/>
                    <a:gd name="T37" fmla="*/ 34 h 105"/>
                    <a:gd name="T38" fmla="*/ 15 w 85"/>
                    <a:gd name="T39" fmla="*/ 28 h 105"/>
                    <a:gd name="T40" fmla="*/ 15 w 85"/>
                    <a:gd name="T41" fmla="*/ 23 h 105"/>
                    <a:gd name="T42" fmla="*/ 15 w 85"/>
                    <a:gd name="T43" fmla="*/ 17 h 105"/>
                    <a:gd name="T44" fmla="*/ 15 w 85"/>
                    <a:gd name="T45" fmla="*/ 13 h 105"/>
                    <a:gd name="T46" fmla="*/ 17 w 85"/>
                    <a:gd name="T47" fmla="*/ 8 h 105"/>
                    <a:gd name="T48" fmla="*/ 22 w 85"/>
                    <a:gd name="T49" fmla="*/ 4 h 105"/>
                    <a:gd name="T50" fmla="*/ 29 w 85"/>
                    <a:gd name="T51" fmla="*/ 2 h 105"/>
                    <a:gd name="T52" fmla="*/ 35 w 85"/>
                    <a:gd name="T53" fmla="*/ 0 h 105"/>
                    <a:gd name="T54" fmla="*/ 43 w 85"/>
                    <a:gd name="T55" fmla="*/ 0 h 105"/>
                    <a:gd name="T56" fmla="*/ 52 w 85"/>
                    <a:gd name="T57" fmla="*/ 1 h 1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5"/>
                    <a:gd name="T88" fmla="*/ 0 h 105"/>
                    <a:gd name="T89" fmla="*/ 85 w 85"/>
                    <a:gd name="T90" fmla="*/ 105 h 10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5" h="105">
                      <a:moveTo>
                        <a:pt x="52" y="1"/>
                      </a:moveTo>
                      <a:lnTo>
                        <a:pt x="58" y="3"/>
                      </a:lnTo>
                      <a:lnTo>
                        <a:pt x="63" y="5"/>
                      </a:lnTo>
                      <a:lnTo>
                        <a:pt x="68" y="8"/>
                      </a:lnTo>
                      <a:lnTo>
                        <a:pt x="69" y="12"/>
                      </a:lnTo>
                      <a:lnTo>
                        <a:pt x="71" y="25"/>
                      </a:lnTo>
                      <a:lnTo>
                        <a:pt x="71" y="30"/>
                      </a:lnTo>
                      <a:lnTo>
                        <a:pt x="68" y="39"/>
                      </a:lnTo>
                      <a:lnTo>
                        <a:pt x="65" y="43"/>
                      </a:lnTo>
                      <a:lnTo>
                        <a:pt x="60" y="49"/>
                      </a:lnTo>
                      <a:lnTo>
                        <a:pt x="60" y="65"/>
                      </a:lnTo>
                      <a:lnTo>
                        <a:pt x="84" y="73"/>
                      </a:lnTo>
                      <a:lnTo>
                        <a:pt x="40" y="104"/>
                      </a:lnTo>
                      <a:lnTo>
                        <a:pt x="0" y="71"/>
                      </a:lnTo>
                      <a:lnTo>
                        <a:pt x="29" y="62"/>
                      </a:lnTo>
                      <a:lnTo>
                        <a:pt x="29" y="50"/>
                      </a:lnTo>
                      <a:lnTo>
                        <a:pt x="21" y="43"/>
                      </a:lnTo>
                      <a:lnTo>
                        <a:pt x="18" y="39"/>
                      </a:lnTo>
                      <a:lnTo>
                        <a:pt x="16" y="34"/>
                      </a:lnTo>
                      <a:lnTo>
                        <a:pt x="15" y="28"/>
                      </a:lnTo>
                      <a:lnTo>
                        <a:pt x="15" y="23"/>
                      </a:lnTo>
                      <a:lnTo>
                        <a:pt x="15" y="17"/>
                      </a:lnTo>
                      <a:lnTo>
                        <a:pt x="15" y="13"/>
                      </a:lnTo>
                      <a:lnTo>
                        <a:pt x="17" y="8"/>
                      </a:lnTo>
                      <a:lnTo>
                        <a:pt x="22" y="4"/>
                      </a:lnTo>
                      <a:lnTo>
                        <a:pt x="29" y="2"/>
                      </a:lnTo>
                      <a:lnTo>
                        <a:pt x="35" y="0"/>
                      </a:lnTo>
                      <a:lnTo>
                        <a:pt x="43" y="0"/>
                      </a:lnTo>
                      <a:lnTo>
                        <a:pt x="52" y="1"/>
                      </a:lnTo>
                    </a:path>
                  </a:pathLst>
                </a:custGeom>
                <a:solidFill>
                  <a:srgbClr val="FF7F7F"/>
                </a:solidFill>
                <a:ln w="12700" cap="rnd">
                  <a:noFill/>
                  <a:round/>
                  <a:headEnd/>
                  <a:tailEnd/>
                </a:ln>
              </p:spPr>
              <p:txBody>
                <a:bodyPr/>
                <a:lstStyle/>
                <a:p>
                  <a:endParaRPr lang="en-US"/>
                </a:p>
              </p:txBody>
            </p:sp>
          </p:grpSp>
          <p:grpSp>
            <p:nvGrpSpPr>
              <p:cNvPr id="34417" name="Group 262"/>
              <p:cNvGrpSpPr>
                <a:grpSpLocks/>
              </p:cNvGrpSpPr>
              <p:nvPr/>
            </p:nvGrpSpPr>
            <p:grpSpPr bwMode="auto">
              <a:xfrm>
                <a:off x="1297" y="2789"/>
                <a:ext cx="164" cy="233"/>
                <a:chOff x="1297" y="2789"/>
                <a:chExt cx="164" cy="233"/>
              </a:xfrm>
            </p:grpSpPr>
            <p:grpSp>
              <p:nvGrpSpPr>
                <p:cNvPr id="34431" name="Group 260"/>
                <p:cNvGrpSpPr>
                  <a:grpSpLocks/>
                </p:cNvGrpSpPr>
                <p:nvPr/>
              </p:nvGrpSpPr>
              <p:grpSpPr bwMode="auto">
                <a:xfrm>
                  <a:off x="1297" y="2789"/>
                  <a:ext cx="164" cy="233"/>
                  <a:chOff x="1297" y="2789"/>
                  <a:chExt cx="164" cy="233"/>
                </a:xfrm>
              </p:grpSpPr>
              <p:sp>
                <p:nvSpPr>
                  <p:cNvPr id="34433" name="Freeform 258"/>
                  <p:cNvSpPr>
                    <a:spLocks/>
                  </p:cNvSpPr>
                  <p:nvPr/>
                </p:nvSpPr>
                <p:spPr bwMode="auto">
                  <a:xfrm>
                    <a:off x="1345" y="2839"/>
                    <a:ext cx="116" cy="183"/>
                  </a:xfrm>
                  <a:custGeom>
                    <a:avLst/>
                    <a:gdLst>
                      <a:gd name="T0" fmla="*/ 94 w 116"/>
                      <a:gd name="T1" fmla="*/ 4 h 183"/>
                      <a:gd name="T2" fmla="*/ 93 w 116"/>
                      <a:gd name="T3" fmla="*/ 56 h 183"/>
                      <a:gd name="T4" fmla="*/ 93 w 116"/>
                      <a:gd name="T5" fmla="*/ 101 h 183"/>
                      <a:gd name="T6" fmla="*/ 89 w 116"/>
                      <a:gd name="T7" fmla="*/ 143 h 183"/>
                      <a:gd name="T8" fmla="*/ 101 w 116"/>
                      <a:gd name="T9" fmla="*/ 162 h 183"/>
                      <a:gd name="T10" fmla="*/ 112 w 116"/>
                      <a:gd name="T11" fmla="*/ 174 h 183"/>
                      <a:gd name="T12" fmla="*/ 115 w 116"/>
                      <a:gd name="T13" fmla="*/ 178 h 183"/>
                      <a:gd name="T14" fmla="*/ 110 w 116"/>
                      <a:gd name="T15" fmla="*/ 182 h 183"/>
                      <a:gd name="T16" fmla="*/ 90 w 116"/>
                      <a:gd name="T17" fmla="*/ 181 h 183"/>
                      <a:gd name="T18" fmla="*/ 71 w 116"/>
                      <a:gd name="T19" fmla="*/ 157 h 183"/>
                      <a:gd name="T20" fmla="*/ 70 w 116"/>
                      <a:gd name="T21" fmla="*/ 142 h 183"/>
                      <a:gd name="T22" fmla="*/ 57 w 116"/>
                      <a:gd name="T23" fmla="*/ 92 h 183"/>
                      <a:gd name="T24" fmla="*/ 55 w 116"/>
                      <a:gd name="T25" fmla="*/ 80 h 183"/>
                      <a:gd name="T26" fmla="*/ 55 w 116"/>
                      <a:gd name="T27" fmla="*/ 104 h 183"/>
                      <a:gd name="T28" fmla="*/ 49 w 116"/>
                      <a:gd name="T29" fmla="*/ 137 h 183"/>
                      <a:gd name="T30" fmla="*/ 51 w 116"/>
                      <a:gd name="T31" fmla="*/ 153 h 183"/>
                      <a:gd name="T32" fmla="*/ 42 w 116"/>
                      <a:gd name="T33" fmla="*/ 168 h 183"/>
                      <a:gd name="T34" fmla="*/ 30 w 116"/>
                      <a:gd name="T35" fmla="*/ 179 h 183"/>
                      <a:gd name="T36" fmla="*/ 11 w 116"/>
                      <a:gd name="T37" fmla="*/ 180 h 183"/>
                      <a:gd name="T38" fmla="*/ 6 w 116"/>
                      <a:gd name="T39" fmla="*/ 176 h 183"/>
                      <a:gd name="T40" fmla="*/ 25 w 116"/>
                      <a:gd name="T41" fmla="*/ 152 h 183"/>
                      <a:gd name="T42" fmla="*/ 27 w 116"/>
                      <a:gd name="T43" fmla="*/ 141 h 183"/>
                      <a:gd name="T44" fmla="*/ 23 w 116"/>
                      <a:gd name="T45" fmla="*/ 116 h 183"/>
                      <a:gd name="T46" fmla="*/ 16 w 116"/>
                      <a:gd name="T47" fmla="*/ 77 h 183"/>
                      <a:gd name="T48" fmla="*/ 0 w 116"/>
                      <a:gd name="T49" fmla="*/ 0 h 183"/>
                      <a:gd name="T50" fmla="*/ 94 w 116"/>
                      <a:gd name="T51" fmla="*/ 4 h 18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6"/>
                      <a:gd name="T79" fmla="*/ 0 h 183"/>
                      <a:gd name="T80" fmla="*/ 116 w 116"/>
                      <a:gd name="T81" fmla="*/ 183 h 18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6" h="183">
                        <a:moveTo>
                          <a:pt x="94" y="4"/>
                        </a:moveTo>
                        <a:lnTo>
                          <a:pt x="93" y="56"/>
                        </a:lnTo>
                        <a:lnTo>
                          <a:pt x="93" y="101"/>
                        </a:lnTo>
                        <a:lnTo>
                          <a:pt x="89" y="143"/>
                        </a:lnTo>
                        <a:lnTo>
                          <a:pt x="101" y="162"/>
                        </a:lnTo>
                        <a:lnTo>
                          <a:pt x="112" y="174"/>
                        </a:lnTo>
                        <a:lnTo>
                          <a:pt x="115" y="178"/>
                        </a:lnTo>
                        <a:lnTo>
                          <a:pt x="110" y="182"/>
                        </a:lnTo>
                        <a:lnTo>
                          <a:pt x="90" y="181"/>
                        </a:lnTo>
                        <a:lnTo>
                          <a:pt x="71" y="157"/>
                        </a:lnTo>
                        <a:lnTo>
                          <a:pt x="70" y="142"/>
                        </a:lnTo>
                        <a:lnTo>
                          <a:pt x="57" y="92"/>
                        </a:lnTo>
                        <a:lnTo>
                          <a:pt x="55" y="80"/>
                        </a:lnTo>
                        <a:lnTo>
                          <a:pt x="55" y="104"/>
                        </a:lnTo>
                        <a:lnTo>
                          <a:pt x="49" y="137"/>
                        </a:lnTo>
                        <a:lnTo>
                          <a:pt x="51" y="153"/>
                        </a:lnTo>
                        <a:lnTo>
                          <a:pt x="42" y="168"/>
                        </a:lnTo>
                        <a:lnTo>
                          <a:pt x="30" y="179"/>
                        </a:lnTo>
                        <a:lnTo>
                          <a:pt x="11" y="180"/>
                        </a:lnTo>
                        <a:lnTo>
                          <a:pt x="6" y="176"/>
                        </a:lnTo>
                        <a:lnTo>
                          <a:pt x="25" y="152"/>
                        </a:lnTo>
                        <a:lnTo>
                          <a:pt x="27" y="141"/>
                        </a:lnTo>
                        <a:lnTo>
                          <a:pt x="23" y="116"/>
                        </a:lnTo>
                        <a:lnTo>
                          <a:pt x="16" y="77"/>
                        </a:lnTo>
                        <a:lnTo>
                          <a:pt x="0" y="0"/>
                        </a:lnTo>
                        <a:lnTo>
                          <a:pt x="94" y="4"/>
                        </a:lnTo>
                      </a:path>
                    </a:pathLst>
                  </a:custGeom>
                  <a:solidFill>
                    <a:srgbClr val="FF7F7F"/>
                  </a:solidFill>
                  <a:ln w="12700" cap="rnd">
                    <a:noFill/>
                    <a:round/>
                    <a:headEnd/>
                    <a:tailEnd/>
                  </a:ln>
                </p:spPr>
                <p:txBody>
                  <a:bodyPr/>
                  <a:lstStyle/>
                  <a:p>
                    <a:endParaRPr lang="en-US"/>
                  </a:p>
                </p:txBody>
              </p:sp>
              <p:sp>
                <p:nvSpPr>
                  <p:cNvPr id="34434" name="Freeform 259"/>
                  <p:cNvSpPr>
                    <a:spLocks/>
                  </p:cNvSpPr>
                  <p:nvPr/>
                </p:nvSpPr>
                <p:spPr bwMode="auto">
                  <a:xfrm>
                    <a:off x="1297" y="2789"/>
                    <a:ext cx="25" cy="21"/>
                  </a:xfrm>
                  <a:custGeom>
                    <a:avLst/>
                    <a:gdLst>
                      <a:gd name="T0" fmla="*/ 0 w 25"/>
                      <a:gd name="T1" fmla="*/ 0 h 21"/>
                      <a:gd name="T2" fmla="*/ 0 w 25"/>
                      <a:gd name="T3" fmla="*/ 10 h 21"/>
                      <a:gd name="T4" fmla="*/ 24 w 25"/>
                      <a:gd name="T5" fmla="*/ 20 h 21"/>
                      <a:gd name="T6" fmla="*/ 13 w 25"/>
                      <a:gd name="T7" fmla="*/ 1 h 21"/>
                      <a:gd name="T8" fmla="*/ 0 w 25"/>
                      <a:gd name="T9" fmla="*/ 0 h 21"/>
                      <a:gd name="T10" fmla="*/ 0 60000 65536"/>
                      <a:gd name="T11" fmla="*/ 0 60000 65536"/>
                      <a:gd name="T12" fmla="*/ 0 60000 65536"/>
                      <a:gd name="T13" fmla="*/ 0 60000 65536"/>
                      <a:gd name="T14" fmla="*/ 0 60000 65536"/>
                      <a:gd name="T15" fmla="*/ 0 w 25"/>
                      <a:gd name="T16" fmla="*/ 0 h 21"/>
                      <a:gd name="T17" fmla="*/ 25 w 25"/>
                      <a:gd name="T18" fmla="*/ 21 h 21"/>
                    </a:gdLst>
                    <a:ahLst/>
                    <a:cxnLst>
                      <a:cxn ang="T10">
                        <a:pos x="T0" y="T1"/>
                      </a:cxn>
                      <a:cxn ang="T11">
                        <a:pos x="T2" y="T3"/>
                      </a:cxn>
                      <a:cxn ang="T12">
                        <a:pos x="T4" y="T5"/>
                      </a:cxn>
                      <a:cxn ang="T13">
                        <a:pos x="T6" y="T7"/>
                      </a:cxn>
                      <a:cxn ang="T14">
                        <a:pos x="T8" y="T9"/>
                      </a:cxn>
                    </a:cxnLst>
                    <a:rect l="T15" t="T16" r="T17" b="T18"/>
                    <a:pathLst>
                      <a:path w="25" h="21">
                        <a:moveTo>
                          <a:pt x="0" y="0"/>
                        </a:moveTo>
                        <a:lnTo>
                          <a:pt x="0" y="10"/>
                        </a:lnTo>
                        <a:lnTo>
                          <a:pt x="24" y="20"/>
                        </a:lnTo>
                        <a:lnTo>
                          <a:pt x="13" y="1"/>
                        </a:lnTo>
                        <a:lnTo>
                          <a:pt x="0" y="0"/>
                        </a:lnTo>
                      </a:path>
                    </a:pathLst>
                  </a:custGeom>
                  <a:solidFill>
                    <a:srgbClr val="FF7F7F"/>
                  </a:solidFill>
                  <a:ln w="12700" cap="rnd">
                    <a:noFill/>
                    <a:round/>
                    <a:headEnd/>
                    <a:tailEnd/>
                  </a:ln>
                </p:spPr>
                <p:txBody>
                  <a:bodyPr/>
                  <a:lstStyle/>
                  <a:p>
                    <a:endParaRPr lang="en-US"/>
                  </a:p>
                </p:txBody>
              </p:sp>
            </p:grpSp>
            <p:sp>
              <p:nvSpPr>
                <p:cNvPr id="34432" name="Freeform 261"/>
                <p:cNvSpPr>
                  <a:spLocks/>
                </p:cNvSpPr>
                <p:nvPr/>
              </p:nvSpPr>
              <p:spPr bwMode="auto">
                <a:xfrm>
                  <a:off x="1394" y="2841"/>
                  <a:ext cx="10" cy="82"/>
                </a:xfrm>
                <a:custGeom>
                  <a:avLst/>
                  <a:gdLst>
                    <a:gd name="T0" fmla="*/ 0 w 10"/>
                    <a:gd name="T1" fmla="*/ 0 h 82"/>
                    <a:gd name="T2" fmla="*/ 0 w 10"/>
                    <a:gd name="T3" fmla="*/ 27 h 82"/>
                    <a:gd name="T4" fmla="*/ 2 w 10"/>
                    <a:gd name="T5" fmla="*/ 43 h 82"/>
                    <a:gd name="T6" fmla="*/ 4 w 10"/>
                    <a:gd name="T7" fmla="*/ 60 h 82"/>
                    <a:gd name="T8" fmla="*/ 9 w 10"/>
                    <a:gd name="T9" fmla="*/ 77 h 82"/>
                    <a:gd name="T10" fmla="*/ 8 w 10"/>
                    <a:gd name="T11" fmla="*/ 81 h 82"/>
                    <a:gd name="T12" fmla="*/ 0 w 10"/>
                    <a:gd name="T13" fmla="*/ 0 h 82"/>
                    <a:gd name="T14" fmla="*/ 0 60000 65536"/>
                    <a:gd name="T15" fmla="*/ 0 60000 65536"/>
                    <a:gd name="T16" fmla="*/ 0 60000 65536"/>
                    <a:gd name="T17" fmla="*/ 0 60000 65536"/>
                    <a:gd name="T18" fmla="*/ 0 60000 65536"/>
                    <a:gd name="T19" fmla="*/ 0 60000 65536"/>
                    <a:gd name="T20" fmla="*/ 0 60000 65536"/>
                    <a:gd name="T21" fmla="*/ 0 w 10"/>
                    <a:gd name="T22" fmla="*/ 0 h 82"/>
                    <a:gd name="T23" fmla="*/ 10 w 10"/>
                    <a:gd name="T24" fmla="*/ 82 h 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82">
                      <a:moveTo>
                        <a:pt x="0" y="0"/>
                      </a:moveTo>
                      <a:lnTo>
                        <a:pt x="0" y="27"/>
                      </a:lnTo>
                      <a:lnTo>
                        <a:pt x="2" y="43"/>
                      </a:lnTo>
                      <a:lnTo>
                        <a:pt x="4" y="60"/>
                      </a:lnTo>
                      <a:lnTo>
                        <a:pt x="9" y="77"/>
                      </a:lnTo>
                      <a:lnTo>
                        <a:pt x="8" y="81"/>
                      </a:lnTo>
                      <a:lnTo>
                        <a:pt x="0" y="0"/>
                      </a:lnTo>
                    </a:path>
                  </a:pathLst>
                </a:custGeom>
                <a:solidFill>
                  <a:srgbClr val="FF7F7F"/>
                </a:solidFill>
                <a:ln w="12700" cap="rnd">
                  <a:solidFill>
                    <a:srgbClr val="FF5F1F"/>
                  </a:solidFill>
                  <a:round/>
                  <a:headEnd/>
                  <a:tailEnd/>
                </a:ln>
              </p:spPr>
              <p:txBody>
                <a:bodyPr/>
                <a:lstStyle/>
                <a:p>
                  <a:endParaRPr lang="en-US"/>
                </a:p>
              </p:txBody>
            </p:sp>
          </p:grpSp>
          <p:grpSp>
            <p:nvGrpSpPr>
              <p:cNvPr id="34418" name="Group 265"/>
              <p:cNvGrpSpPr>
                <a:grpSpLocks/>
              </p:cNvGrpSpPr>
              <p:nvPr/>
            </p:nvGrpSpPr>
            <p:grpSpPr bwMode="auto">
              <a:xfrm>
                <a:off x="1344" y="2993"/>
                <a:ext cx="124" cy="50"/>
                <a:chOff x="1344" y="2993"/>
                <a:chExt cx="124" cy="50"/>
              </a:xfrm>
            </p:grpSpPr>
            <p:sp>
              <p:nvSpPr>
                <p:cNvPr id="34429" name="Freeform 263"/>
                <p:cNvSpPr>
                  <a:spLocks/>
                </p:cNvSpPr>
                <p:nvPr/>
              </p:nvSpPr>
              <p:spPr bwMode="auto">
                <a:xfrm>
                  <a:off x="1344" y="2993"/>
                  <a:ext cx="54" cy="47"/>
                </a:xfrm>
                <a:custGeom>
                  <a:avLst/>
                  <a:gdLst>
                    <a:gd name="T0" fmla="*/ 49 w 54"/>
                    <a:gd name="T1" fmla="*/ 0 h 47"/>
                    <a:gd name="T2" fmla="*/ 53 w 54"/>
                    <a:gd name="T3" fmla="*/ 7 h 47"/>
                    <a:gd name="T4" fmla="*/ 53 w 54"/>
                    <a:gd name="T5" fmla="*/ 20 h 47"/>
                    <a:gd name="T6" fmla="*/ 48 w 54"/>
                    <a:gd name="T7" fmla="*/ 15 h 47"/>
                    <a:gd name="T8" fmla="*/ 42 w 54"/>
                    <a:gd name="T9" fmla="*/ 22 h 47"/>
                    <a:gd name="T10" fmla="*/ 40 w 54"/>
                    <a:gd name="T11" fmla="*/ 32 h 47"/>
                    <a:gd name="T12" fmla="*/ 32 w 54"/>
                    <a:gd name="T13" fmla="*/ 40 h 47"/>
                    <a:gd name="T14" fmla="*/ 19 w 54"/>
                    <a:gd name="T15" fmla="*/ 45 h 47"/>
                    <a:gd name="T16" fmla="*/ 9 w 54"/>
                    <a:gd name="T17" fmla="*/ 46 h 47"/>
                    <a:gd name="T18" fmla="*/ 0 w 54"/>
                    <a:gd name="T19" fmla="*/ 45 h 47"/>
                    <a:gd name="T20" fmla="*/ 0 w 54"/>
                    <a:gd name="T21" fmla="*/ 36 h 47"/>
                    <a:gd name="T22" fmla="*/ 7 w 54"/>
                    <a:gd name="T23" fmla="*/ 22 h 47"/>
                    <a:gd name="T24" fmla="*/ 11 w 54"/>
                    <a:gd name="T25" fmla="*/ 26 h 47"/>
                    <a:gd name="T26" fmla="*/ 19 w 54"/>
                    <a:gd name="T27" fmla="*/ 26 h 47"/>
                    <a:gd name="T28" fmla="*/ 29 w 54"/>
                    <a:gd name="T29" fmla="*/ 25 h 47"/>
                    <a:gd name="T30" fmla="*/ 37 w 54"/>
                    <a:gd name="T31" fmla="*/ 19 h 47"/>
                    <a:gd name="T32" fmla="*/ 43 w 54"/>
                    <a:gd name="T33" fmla="*/ 12 h 47"/>
                    <a:gd name="T34" fmla="*/ 49 w 54"/>
                    <a:gd name="T35" fmla="*/ 0 h 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4"/>
                    <a:gd name="T55" fmla="*/ 0 h 47"/>
                    <a:gd name="T56" fmla="*/ 54 w 54"/>
                    <a:gd name="T57" fmla="*/ 47 h 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4" h="47">
                      <a:moveTo>
                        <a:pt x="49" y="0"/>
                      </a:moveTo>
                      <a:lnTo>
                        <a:pt x="53" y="7"/>
                      </a:lnTo>
                      <a:lnTo>
                        <a:pt x="53" y="20"/>
                      </a:lnTo>
                      <a:lnTo>
                        <a:pt x="48" y="15"/>
                      </a:lnTo>
                      <a:lnTo>
                        <a:pt x="42" y="22"/>
                      </a:lnTo>
                      <a:lnTo>
                        <a:pt x="40" y="32"/>
                      </a:lnTo>
                      <a:lnTo>
                        <a:pt x="32" y="40"/>
                      </a:lnTo>
                      <a:lnTo>
                        <a:pt x="19" y="45"/>
                      </a:lnTo>
                      <a:lnTo>
                        <a:pt x="9" y="46"/>
                      </a:lnTo>
                      <a:lnTo>
                        <a:pt x="0" y="45"/>
                      </a:lnTo>
                      <a:lnTo>
                        <a:pt x="0" y="36"/>
                      </a:lnTo>
                      <a:lnTo>
                        <a:pt x="7" y="22"/>
                      </a:lnTo>
                      <a:lnTo>
                        <a:pt x="11" y="26"/>
                      </a:lnTo>
                      <a:lnTo>
                        <a:pt x="19" y="26"/>
                      </a:lnTo>
                      <a:lnTo>
                        <a:pt x="29" y="25"/>
                      </a:lnTo>
                      <a:lnTo>
                        <a:pt x="37" y="19"/>
                      </a:lnTo>
                      <a:lnTo>
                        <a:pt x="43" y="12"/>
                      </a:lnTo>
                      <a:lnTo>
                        <a:pt x="49" y="0"/>
                      </a:lnTo>
                    </a:path>
                  </a:pathLst>
                </a:custGeom>
                <a:solidFill>
                  <a:srgbClr val="7F7F7F"/>
                </a:solidFill>
                <a:ln w="12700" cap="rnd">
                  <a:noFill/>
                  <a:round/>
                  <a:headEnd/>
                  <a:tailEnd/>
                </a:ln>
              </p:spPr>
              <p:txBody>
                <a:bodyPr/>
                <a:lstStyle/>
                <a:p>
                  <a:endParaRPr lang="en-US"/>
                </a:p>
              </p:txBody>
            </p:sp>
            <p:sp>
              <p:nvSpPr>
                <p:cNvPr id="34430" name="Freeform 264"/>
                <p:cNvSpPr>
                  <a:spLocks/>
                </p:cNvSpPr>
                <p:nvPr/>
              </p:nvSpPr>
              <p:spPr bwMode="auto">
                <a:xfrm>
                  <a:off x="1419" y="2994"/>
                  <a:ext cx="49" cy="49"/>
                </a:xfrm>
                <a:custGeom>
                  <a:avLst/>
                  <a:gdLst>
                    <a:gd name="T0" fmla="*/ 1 w 49"/>
                    <a:gd name="T1" fmla="*/ 0 h 49"/>
                    <a:gd name="T2" fmla="*/ 0 w 49"/>
                    <a:gd name="T3" fmla="*/ 19 h 49"/>
                    <a:gd name="T4" fmla="*/ 3 w 49"/>
                    <a:gd name="T5" fmla="*/ 14 h 49"/>
                    <a:gd name="T6" fmla="*/ 7 w 49"/>
                    <a:gd name="T7" fmla="*/ 20 h 49"/>
                    <a:gd name="T8" fmla="*/ 10 w 49"/>
                    <a:gd name="T9" fmla="*/ 29 h 49"/>
                    <a:gd name="T10" fmla="*/ 14 w 49"/>
                    <a:gd name="T11" fmla="*/ 37 h 49"/>
                    <a:gd name="T12" fmla="*/ 24 w 49"/>
                    <a:gd name="T13" fmla="*/ 43 h 49"/>
                    <a:gd name="T14" fmla="*/ 33 w 49"/>
                    <a:gd name="T15" fmla="*/ 46 h 49"/>
                    <a:gd name="T16" fmla="*/ 42 w 49"/>
                    <a:gd name="T17" fmla="*/ 48 h 49"/>
                    <a:gd name="T18" fmla="*/ 45 w 49"/>
                    <a:gd name="T19" fmla="*/ 45 h 49"/>
                    <a:gd name="T20" fmla="*/ 47 w 49"/>
                    <a:gd name="T21" fmla="*/ 41 h 49"/>
                    <a:gd name="T22" fmla="*/ 48 w 49"/>
                    <a:gd name="T23" fmla="*/ 36 h 49"/>
                    <a:gd name="T24" fmla="*/ 47 w 49"/>
                    <a:gd name="T25" fmla="*/ 32 h 49"/>
                    <a:gd name="T26" fmla="*/ 43 w 49"/>
                    <a:gd name="T27" fmla="*/ 23 h 49"/>
                    <a:gd name="T28" fmla="*/ 36 w 49"/>
                    <a:gd name="T29" fmla="*/ 26 h 49"/>
                    <a:gd name="T30" fmla="*/ 25 w 49"/>
                    <a:gd name="T31" fmla="*/ 26 h 49"/>
                    <a:gd name="T32" fmla="*/ 19 w 49"/>
                    <a:gd name="T33" fmla="*/ 26 h 49"/>
                    <a:gd name="T34" fmla="*/ 6 w 49"/>
                    <a:gd name="T35" fmla="*/ 10 h 49"/>
                    <a:gd name="T36" fmla="*/ 1 w 49"/>
                    <a:gd name="T37" fmla="*/ 0 h 4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
                    <a:gd name="T58" fmla="*/ 0 h 49"/>
                    <a:gd name="T59" fmla="*/ 49 w 49"/>
                    <a:gd name="T60" fmla="*/ 49 h 4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 h="49">
                      <a:moveTo>
                        <a:pt x="1" y="0"/>
                      </a:moveTo>
                      <a:lnTo>
                        <a:pt x="0" y="19"/>
                      </a:lnTo>
                      <a:lnTo>
                        <a:pt x="3" y="14"/>
                      </a:lnTo>
                      <a:lnTo>
                        <a:pt x="7" y="20"/>
                      </a:lnTo>
                      <a:lnTo>
                        <a:pt x="10" y="29"/>
                      </a:lnTo>
                      <a:lnTo>
                        <a:pt x="14" y="37"/>
                      </a:lnTo>
                      <a:lnTo>
                        <a:pt x="24" y="43"/>
                      </a:lnTo>
                      <a:lnTo>
                        <a:pt x="33" y="46"/>
                      </a:lnTo>
                      <a:lnTo>
                        <a:pt x="42" y="48"/>
                      </a:lnTo>
                      <a:lnTo>
                        <a:pt x="45" y="45"/>
                      </a:lnTo>
                      <a:lnTo>
                        <a:pt x="47" y="41"/>
                      </a:lnTo>
                      <a:lnTo>
                        <a:pt x="48" y="36"/>
                      </a:lnTo>
                      <a:lnTo>
                        <a:pt x="47" y="32"/>
                      </a:lnTo>
                      <a:lnTo>
                        <a:pt x="43" y="23"/>
                      </a:lnTo>
                      <a:lnTo>
                        <a:pt x="36" y="26"/>
                      </a:lnTo>
                      <a:lnTo>
                        <a:pt x="25" y="26"/>
                      </a:lnTo>
                      <a:lnTo>
                        <a:pt x="19" y="26"/>
                      </a:lnTo>
                      <a:lnTo>
                        <a:pt x="6" y="10"/>
                      </a:lnTo>
                      <a:lnTo>
                        <a:pt x="1" y="0"/>
                      </a:lnTo>
                    </a:path>
                  </a:pathLst>
                </a:custGeom>
                <a:solidFill>
                  <a:srgbClr val="7F7F7F"/>
                </a:solidFill>
                <a:ln w="12700" cap="rnd">
                  <a:noFill/>
                  <a:round/>
                  <a:headEnd/>
                  <a:tailEnd/>
                </a:ln>
              </p:spPr>
              <p:txBody>
                <a:bodyPr/>
                <a:lstStyle/>
                <a:p>
                  <a:endParaRPr lang="en-US"/>
                </a:p>
              </p:txBody>
            </p:sp>
          </p:grpSp>
          <p:sp>
            <p:nvSpPr>
              <p:cNvPr id="34419" name="Freeform 266"/>
              <p:cNvSpPr>
                <a:spLocks/>
              </p:cNvSpPr>
              <p:nvPr/>
            </p:nvSpPr>
            <p:spPr bwMode="auto">
              <a:xfrm>
                <a:off x="1293" y="2633"/>
                <a:ext cx="202" cy="356"/>
              </a:xfrm>
              <a:custGeom>
                <a:avLst/>
                <a:gdLst>
                  <a:gd name="T0" fmla="*/ 144 w 202"/>
                  <a:gd name="T1" fmla="*/ 4 h 356"/>
                  <a:gd name="T2" fmla="*/ 183 w 202"/>
                  <a:gd name="T3" fmla="*/ 16 h 356"/>
                  <a:gd name="T4" fmla="*/ 193 w 202"/>
                  <a:gd name="T5" fmla="*/ 25 h 356"/>
                  <a:gd name="T6" fmla="*/ 201 w 202"/>
                  <a:gd name="T7" fmla="*/ 107 h 356"/>
                  <a:gd name="T8" fmla="*/ 198 w 202"/>
                  <a:gd name="T9" fmla="*/ 126 h 356"/>
                  <a:gd name="T10" fmla="*/ 174 w 202"/>
                  <a:gd name="T11" fmla="*/ 125 h 356"/>
                  <a:gd name="T12" fmla="*/ 175 w 202"/>
                  <a:gd name="T13" fmla="*/ 173 h 356"/>
                  <a:gd name="T14" fmla="*/ 164 w 202"/>
                  <a:gd name="T15" fmla="*/ 173 h 356"/>
                  <a:gd name="T16" fmla="*/ 150 w 202"/>
                  <a:gd name="T17" fmla="*/ 273 h 356"/>
                  <a:gd name="T18" fmla="*/ 149 w 202"/>
                  <a:gd name="T19" fmla="*/ 326 h 356"/>
                  <a:gd name="T20" fmla="*/ 147 w 202"/>
                  <a:gd name="T21" fmla="*/ 350 h 356"/>
                  <a:gd name="T22" fmla="*/ 137 w 202"/>
                  <a:gd name="T23" fmla="*/ 355 h 356"/>
                  <a:gd name="T24" fmla="*/ 119 w 202"/>
                  <a:gd name="T25" fmla="*/ 351 h 356"/>
                  <a:gd name="T26" fmla="*/ 110 w 202"/>
                  <a:gd name="T27" fmla="*/ 310 h 356"/>
                  <a:gd name="T28" fmla="*/ 103 w 202"/>
                  <a:gd name="T29" fmla="*/ 353 h 356"/>
                  <a:gd name="T30" fmla="*/ 88 w 202"/>
                  <a:gd name="T31" fmla="*/ 355 h 356"/>
                  <a:gd name="T32" fmla="*/ 75 w 202"/>
                  <a:gd name="T33" fmla="*/ 352 h 356"/>
                  <a:gd name="T34" fmla="*/ 61 w 202"/>
                  <a:gd name="T35" fmla="*/ 271 h 356"/>
                  <a:gd name="T36" fmla="*/ 43 w 202"/>
                  <a:gd name="T37" fmla="*/ 212 h 356"/>
                  <a:gd name="T38" fmla="*/ 16 w 202"/>
                  <a:gd name="T39" fmla="*/ 157 h 356"/>
                  <a:gd name="T40" fmla="*/ 0 w 202"/>
                  <a:gd name="T41" fmla="*/ 156 h 356"/>
                  <a:gd name="T42" fmla="*/ 15 w 202"/>
                  <a:gd name="T43" fmla="*/ 81 h 356"/>
                  <a:gd name="T44" fmla="*/ 15 w 202"/>
                  <a:gd name="T45" fmla="*/ 21 h 356"/>
                  <a:gd name="T46" fmla="*/ 24 w 202"/>
                  <a:gd name="T47" fmla="*/ 15 h 356"/>
                  <a:gd name="T48" fmla="*/ 66 w 202"/>
                  <a:gd name="T49" fmla="*/ 0 h 356"/>
                  <a:gd name="T50" fmla="*/ 101 w 202"/>
                  <a:gd name="T51" fmla="*/ 32 h 356"/>
                  <a:gd name="T52" fmla="*/ 144 w 202"/>
                  <a:gd name="T53" fmla="*/ 4 h 35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02"/>
                  <a:gd name="T82" fmla="*/ 0 h 356"/>
                  <a:gd name="T83" fmla="*/ 202 w 202"/>
                  <a:gd name="T84" fmla="*/ 356 h 35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02" h="356">
                    <a:moveTo>
                      <a:pt x="144" y="4"/>
                    </a:moveTo>
                    <a:lnTo>
                      <a:pt x="183" y="16"/>
                    </a:lnTo>
                    <a:lnTo>
                      <a:pt x="193" y="25"/>
                    </a:lnTo>
                    <a:lnTo>
                      <a:pt x="201" y="107"/>
                    </a:lnTo>
                    <a:lnTo>
                      <a:pt x="198" y="126"/>
                    </a:lnTo>
                    <a:lnTo>
                      <a:pt x="174" y="125"/>
                    </a:lnTo>
                    <a:lnTo>
                      <a:pt x="175" y="173"/>
                    </a:lnTo>
                    <a:lnTo>
                      <a:pt x="164" y="173"/>
                    </a:lnTo>
                    <a:lnTo>
                      <a:pt x="150" y="273"/>
                    </a:lnTo>
                    <a:lnTo>
                      <a:pt x="149" y="326"/>
                    </a:lnTo>
                    <a:lnTo>
                      <a:pt x="147" y="350"/>
                    </a:lnTo>
                    <a:lnTo>
                      <a:pt x="137" y="355"/>
                    </a:lnTo>
                    <a:lnTo>
                      <a:pt x="119" y="351"/>
                    </a:lnTo>
                    <a:lnTo>
                      <a:pt x="110" y="310"/>
                    </a:lnTo>
                    <a:lnTo>
                      <a:pt x="103" y="353"/>
                    </a:lnTo>
                    <a:lnTo>
                      <a:pt x="88" y="355"/>
                    </a:lnTo>
                    <a:lnTo>
                      <a:pt x="75" y="352"/>
                    </a:lnTo>
                    <a:lnTo>
                      <a:pt x="61" y="271"/>
                    </a:lnTo>
                    <a:lnTo>
                      <a:pt x="43" y="212"/>
                    </a:lnTo>
                    <a:lnTo>
                      <a:pt x="16" y="157"/>
                    </a:lnTo>
                    <a:lnTo>
                      <a:pt x="0" y="156"/>
                    </a:lnTo>
                    <a:lnTo>
                      <a:pt x="15" y="81"/>
                    </a:lnTo>
                    <a:lnTo>
                      <a:pt x="15" y="21"/>
                    </a:lnTo>
                    <a:lnTo>
                      <a:pt x="24" y="15"/>
                    </a:lnTo>
                    <a:lnTo>
                      <a:pt x="66" y="0"/>
                    </a:lnTo>
                    <a:lnTo>
                      <a:pt x="101" y="32"/>
                    </a:lnTo>
                    <a:lnTo>
                      <a:pt x="144" y="4"/>
                    </a:lnTo>
                  </a:path>
                </a:pathLst>
              </a:custGeom>
              <a:solidFill>
                <a:srgbClr val="9F9F9F"/>
              </a:solidFill>
              <a:ln w="12700" cap="rnd">
                <a:noFill/>
                <a:round/>
                <a:headEnd/>
                <a:tailEnd/>
              </a:ln>
            </p:spPr>
            <p:txBody>
              <a:bodyPr/>
              <a:lstStyle/>
              <a:p>
                <a:endParaRPr lang="en-US"/>
              </a:p>
            </p:txBody>
          </p:sp>
          <p:grpSp>
            <p:nvGrpSpPr>
              <p:cNvPr id="34420" name="Group 270"/>
              <p:cNvGrpSpPr>
                <a:grpSpLocks/>
              </p:cNvGrpSpPr>
              <p:nvPr/>
            </p:nvGrpSpPr>
            <p:grpSpPr bwMode="auto">
              <a:xfrm>
                <a:off x="1345" y="2670"/>
                <a:ext cx="123" cy="87"/>
                <a:chOff x="1345" y="2670"/>
                <a:chExt cx="123" cy="87"/>
              </a:xfrm>
            </p:grpSpPr>
            <p:sp>
              <p:nvSpPr>
                <p:cNvPr id="34426" name="Freeform 267"/>
                <p:cNvSpPr>
                  <a:spLocks/>
                </p:cNvSpPr>
                <p:nvPr/>
              </p:nvSpPr>
              <p:spPr bwMode="auto">
                <a:xfrm>
                  <a:off x="1353" y="2670"/>
                  <a:ext cx="105" cy="65"/>
                </a:xfrm>
                <a:custGeom>
                  <a:avLst/>
                  <a:gdLst>
                    <a:gd name="T0" fmla="*/ 104 w 105"/>
                    <a:gd name="T1" fmla="*/ 23 h 65"/>
                    <a:gd name="T2" fmla="*/ 37 w 105"/>
                    <a:gd name="T3" fmla="*/ 0 h 65"/>
                    <a:gd name="T4" fmla="*/ 0 w 105"/>
                    <a:gd name="T5" fmla="*/ 43 h 65"/>
                    <a:gd name="T6" fmla="*/ 67 w 105"/>
                    <a:gd name="T7" fmla="*/ 64 h 65"/>
                    <a:gd name="T8" fmla="*/ 104 w 105"/>
                    <a:gd name="T9" fmla="*/ 23 h 65"/>
                    <a:gd name="T10" fmla="*/ 0 60000 65536"/>
                    <a:gd name="T11" fmla="*/ 0 60000 65536"/>
                    <a:gd name="T12" fmla="*/ 0 60000 65536"/>
                    <a:gd name="T13" fmla="*/ 0 60000 65536"/>
                    <a:gd name="T14" fmla="*/ 0 60000 65536"/>
                    <a:gd name="T15" fmla="*/ 0 w 105"/>
                    <a:gd name="T16" fmla="*/ 0 h 65"/>
                    <a:gd name="T17" fmla="*/ 105 w 105"/>
                    <a:gd name="T18" fmla="*/ 65 h 65"/>
                  </a:gdLst>
                  <a:ahLst/>
                  <a:cxnLst>
                    <a:cxn ang="T10">
                      <a:pos x="T0" y="T1"/>
                    </a:cxn>
                    <a:cxn ang="T11">
                      <a:pos x="T2" y="T3"/>
                    </a:cxn>
                    <a:cxn ang="T12">
                      <a:pos x="T4" y="T5"/>
                    </a:cxn>
                    <a:cxn ang="T13">
                      <a:pos x="T6" y="T7"/>
                    </a:cxn>
                    <a:cxn ang="T14">
                      <a:pos x="T8" y="T9"/>
                    </a:cxn>
                  </a:cxnLst>
                  <a:rect l="T15" t="T16" r="T17" b="T18"/>
                  <a:pathLst>
                    <a:path w="105" h="65">
                      <a:moveTo>
                        <a:pt x="104" y="23"/>
                      </a:moveTo>
                      <a:lnTo>
                        <a:pt x="37" y="0"/>
                      </a:lnTo>
                      <a:lnTo>
                        <a:pt x="0" y="43"/>
                      </a:lnTo>
                      <a:lnTo>
                        <a:pt x="67" y="64"/>
                      </a:lnTo>
                      <a:lnTo>
                        <a:pt x="104" y="23"/>
                      </a:lnTo>
                    </a:path>
                  </a:pathLst>
                </a:custGeom>
                <a:solidFill>
                  <a:srgbClr val="DFDFFF"/>
                </a:solidFill>
                <a:ln w="12700" cap="rnd">
                  <a:noFill/>
                  <a:round/>
                  <a:headEnd/>
                  <a:tailEnd/>
                </a:ln>
              </p:spPr>
              <p:txBody>
                <a:bodyPr/>
                <a:lstStyle/>
                <a:p>
                  <a:endParaRPr lang="en-US"/>
                </a:p>
              </p:txBody>
            </p:sp>
            <p:sp>
              <p:nvSpPr>
                <p:cNvPr id="34427" name="Freeform 268"/>
                <p:cNvSpPr>
                  <a:spLocks/>
                </p:cNvSpPr>
                <p:nvPr/>
              </p:nvSpPr>
              <p:spPr bwMode="auto">
                <a:xfrm>
                  <a:off x="1345" y="2699"/>
                  <a:ext cx="43" cy="33"/>
                </a:xfrm>
                <a:custGeom>
                  <a:avLst/>
                  <a:gdLst>
                    <a:gd name="T0" fmla="*/ 42 w 43"/>
                    <a:gd name="T1" fmla="*/ 20 h 33"/>
                    <a:gd name="T2" fmla="*/ 32 w 43"/>
                    <a:gd name="T3" fmla="*/ 15 h 33"/>
                    <a:gd name="T4" fmla="*/ 26 w 43"/>
                    <a:gd name="T5" fmla="*/ 5 h 33"/>
                    <a:gd name="T6" fmla="*/ 18 w 43"/>
                    <a:gd name="T7" fmla="*/ 2 h 33"/>
                    <a:gd name="T8" fmla="*/ 14 w 43"/>
                    <a:gd name="T9" fmla="*/ 0 h 33"/>
                    <a:gd name="T10" fmla="*/ 11 w 43"/>
                    <a:gd name="T11" fmla="*/ 1 h 33"/>
                    <a:gd name="T12" fmla="*/ 10 w 43"/>
                    <a:gd name="T13" fmla="*/ 3 h 33"/>
                    <a:gd name="T14" fmla="*/ 2 w 43"/>
                    <a:gd name="T15" fmla="*/ 8 h 33"/>
                    <a:gd name="T16" fmla="*/ 0 w 43"/>
                    <a:gd name="T17" fmla="*/ 16 h 33"/>
                    <a:gd name="T18" fmla="*/ 2 w 43"/>
                    <a:gd name="T19" fmla="*/ 21 h 33"/>
                    <a:gd name="T20" fmla="*/ 14 w 43"/>
                    <a:gd name="T21" fmla="*/ 28 h 33"/>
                    <a:gd name="T22" fmla="*/ 38 w 43"/>
                    <a:gd name="T23" fmla="*/ 32 h 33"/>
                    <a:gd name="T24" fmla="*/ 42 w 43"/>
                    <a:gd name="T25" fmla="*/ 20 h 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3"/>
                    <a:gd name="T40" fmla="*/ 0 h 33"/>
                    <a:gd name="T41" fmla="*/ 43 w 43"/>
                    <a:gd name="T42" fmla="*/ 33 h 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3" h="33">
                      <a:moveTo>
                        <a:pt x="42" y="20"/>
                      </a:moveTo>
                      <a:lnTo>
                        <a:pt x="32" y="15"/>
                      </a:lnTo>
                      <a:lnTo>
                        <a:pt x="26" y="5"/>
                      </a:lnTo>
                      <a:lnTo>
                        <a:pt x="18" y="2"/>
                      </a:lnTo>
                      <a:lnTo>
                        <a:pt x="14" y="0"/>
                      </a:lnTo>
                      <a:lnTo>
                        <a:pt x="11" y="1"/>
                      </a:lnTo>
                      <a:lnTo>
                        <a:pt x="10" y="3"/>
                      </a:lnTo>
                      <a:lnTo>
                        <a:pt x="2" y="8"/>
                      </a:lnTo>
                      <a:lnTo>
                        <a:pt x="0" y="16"/>
                      </a:lnTo>
                      <a:lnTo>
                        <a:pt x="2" y="21"/>
                      </a:lnTo>
                      <a:lnTo>
                        <a:pt x="14" y="28"/>
                      </a:lnTo>
                      <a:lnTo>
                        <a:pt x="38" y="32"/>
                      </a:lnTo>
                      <a:lnTo>
                        <a:pt x="42" y="20"/>
                      </a:lnTo>
                    </a:path>
                  </a:pathLst>
                </a:custGeom>
                <a:solidFill>
                  <a:srgbClr val="FF7F7F"/>
                </a:solidFill>
                <a:ln w="12700" cap="rnd">
                  <a:noFill/>
                  <a:round/>
                  <a:headEnd/>
                  <a:tailEnd/>
                </a:ln>
              </p:spPr>
              <p:txBody>
                <a:bodyPr/>
                <a:lstStyle/>
                <a:p>
                  <a:endParaRPr lang="en-US"/>
                </a:p>
              </p:txBody>
            </p:sp>
            <p:sp>
              <p:nvSpPr>
                <p:cNvPr id="34428" name="Freeform 269"/>
                <p:cNvSpPr>
                  <a:spLocks/>
                </p:cNvSpPr>
                <p:nvPr/>
              </p:nvSpPr>
              <p:spPr bwMode="auto">
                <a:xfrm>
                  <a:off x="1384" y="2719"/>
                  <a:ext cx="84" cy="38"/>
                </a:xfrm>
                <a:custGeom>
                  <a:avLst/>
                  <a:gdLst>
                    <a:gd name="T0" fmla="*/ 83 w 84"/>
                    <a:gd name="T1" fmla="*/ 37 h 38"/>
                    <a:gd name="T2" fmla="*/ 49 w 84"/>
                    <a:gd name="T3" fmla="*/ 31 h 38"/>
                    <a:gd name="T4" fmla="*/ 24 w 84"/>
                    <a:gd name="T5" fmla="*/ 23 h 38"/>
                    <a:gd name="T6" fmla="*/ 0 w 84"/>
                    <a:gd name="T7" fmla="*/ 16 h 38"/>
                    <a:gd name="T8" fmla="*/ 9 w 84"/>
                    <a:gd name="T9" fmla="*/ 0 h 38"/>
                    <a:gd name="T10" fmla="*/ 53 w 84"/>
                    <a:gd name="T11" fmla="*/ 10 h 38"/>
                    <a:gd name="T12" fmla="*/ 79 w 84"/>
                    <a:gd name="T13" fmla="*/ 15 h 38"/>
                    <a:gd name="T14" fmla="*/ 81 w 84"/>
                    <a:gd name="T15" fmla="*/ 12 h 38"/>
                    <a:gd name="T16" fmla="*/ 83 w 84"/>
                    <a:gd name="T17" fmla="*/ 37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
                    <a:gd name="T28" fmla="*/ 0 h 38"/>
                    <a:gd name="T29" fmla="*/ 84 w 84"/>
                    <a:gd name="T30" fmla="*/ 38 h 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 h="38">
                      <a:moveTo>
                        <a:pt x="83" y="37"/>
                      </a:moveTo>
                      <a:lnTo>
                        <a:pt x="49" y="31"/>
                      </a:lnTo>
                      <a:lnTo>
                        <a:pt x="24" y="23"/>
                      </a:lnTo>
                      <a:lnTo>
                        <a:pt x="0" y="16"/>
                      </a:lnTo>
                      <a:lnTo>
                        <a:pt x="9" y="0"/>
                      </a:lnTo>
                      <a:lnTo>
                        <a:pt x="53" y="10"/>
                      </a:lnTo>
                      <a:lnTo>
                        <a:pt x="79" y="15"/>
                      </a:lnTo>
                      <a:lnTo>
                        <a:pt x="81" y="12"/>
                      </a:lnTo>
                      <a:lnTo>
                        <a:pt x="83" y="37"/>
                      </a:lnTo>
                    </a:path>
                  </a:pathLst>
                </a:custGeom>
                <a:solidFill>
                  <a:srgbClr val="9F9F9F"/>
                </a:solidFill>
                <a:ln w="12700" cap="rnd">
                  <a:noFill/>
                  <a:round/>
                  <a:headEnd/>
                  <a:tailEnd/>
                </a:ln>
              </p:spPr>
              <p:txBody>
                <a:bodyPr/>
                <a:lstStyle/>
                <a:p>
                  <a:endParaRPr lang="en-US"/>
                </a:p>
              </p:txBody>
            </p:sp>
          </p:grpSp>
          <p:grpSp>
            <p:nvGrpSpPr>
              <p:cNvPr id="34421" name="Group 275"/>
              <p:cNvGrpSpPr>
                <a:grpSpLocks/>
              </p:cNvGrpSpPr>
              <p:nvPr/>
            </p:nvGrpSpPr>
            <p:grpSpPr bwMode="auto">
              <a:xfrm>
                <a:off x="1378" y="2731"/>
                <a:ext cx="91" cy="218"/>
                <a:chOff x="1378" y="2731"/>
                <a:chExt cx="91" cy="218"/>
              </a:xfrm>
            </p:grpSpPr>
            <p:grpSp>
              <p:nvGrpSpPr>
                <p:cNvPr id="34422" name="Group 273"/>
                <p:cNvGrpSpPr>
                  <a:grpSpLocks/>
                </p:cNvGrpSpPr>
                <p:nvPr/>
              </p:nvGrpSpPr>
              <p:grpSpPr bwMode="auto">
                <a:xfrm>
                  <a:off x="1378" y="2731"/>
                  <a:ext cx="91" cy="77"/>
                  <a:chOff x="1378" y="2731"/>
                  <a:chExt cx="91" cy="77"/>
                </a:xfrm>
              </p:grpSpPr>
              <p:sp>
                <p:nvSpPr>
                  <p:cNvPr id="34424" name="Freeform 271"/>
                  <p:cNvSpPr>
                    <a:spLocks/>
                  </p:cNvSpPr>
                  <p:nvPr/>
                </p:nvSpPr>
                <p:spPr bwMode="auto">
                  <a:xfrm>
                    <a:off x="1378" y="2731"/>
                    <a:ext cx="80" cy="77"/>
                  </a:xfrm>
                  <a:custGeom>
                    <a:avLst/>
                    <a:gdLst>
                      <a:gd name="T0" fmla="*/ 79 w 80"/>
                      <a:gd name="T1" fmla="*/ 76 h 77"/>
                      <a:gd name="T2" fmla="*/ 2 w 80"/>
                      <a:gd name="T3" fmla="*/ 72 h 77"/>
                      <a:gd name="T4" fmla="*/ 0 w 80"/>
                      <a:gd name="T5" fmla="*/ 0 h 77"/>
                      <a:gd name="T6" fmla="*/ 0 60000 65536"/>
                      <a:gd name="T7" fmla="*/ 0 60000 65536"/>
                      <a:gd name="T8" fmla="*/ 0 60000 65536"/>
                      <a:gd name="T9" fmla="*/ 0 w 80"/>
                      <a:gd name="T10" fmla="*/ 0 h 77"/>
                      <a:gd name="T11" fmla="*/ 80 w 80"/>
                      <a:gd name="T12" fmla="*/ 77 h 77"/>
                    </a:gdLst>
                    <a:ahLst/>
                    <a:cxnLst>
                      <a:cxn ang="T6">
                        <a:pos x="T0" y="T1"/>
                      </a:cxn>
                      <a:cxn ang="T7">
                        <a:pos x="T2" y="T3"/>
                      </a:cxn>
                      <a:cxn ang="T8">
                        <a:pos x="T4" y="T5"/>
                      </a:cxn>
                    </a:cxnLst>
                    <a:rect l="T9" t="T10" r="T11" b="T12"/>
                    <a:pathLst>
                      <a:path w="80" h="77">
                        <a:moveTo>
                          <a:pt x="79" y="76"/>
                        </a:moveTo>
                        <a:lnTo>
                          <a:pt x="2" y="72"/>
                        </a:lnTo>
                        <a:lnTo>
                          <a:pt x="0" y="0"/>
                        </a:lnTo>
                      </a:path>
                    </a:pathLst>
                  </a:custGeom>
                  <a:noFill/>
                  <a:ln w="12700" cap="rnd">
                    <a:solidFill>
                      <a:srgbClr val="7F7F7F"/>
                    </a:solidFill>
                    <a:round/>
                    <a:headEnd/>
                    <a:tailEnd/>
                  </a:ln>
                </p:spPr>
                <p:txBody>
                  <a:bodyPr/>
                  <a:lstStyle/>
                  <a:p>
                    <a:endParaRPr lang="en-US"/>
                  </a:p>
                </p:txBody>
              </p:sp>
              <p:sp>
                <p:nvSpPr>
                  <p:cNvPr id="34425" name="Freeform 272"/>
                  <p:cNvSpPr>
                    <a:spLocks/>
                  </p:cNvSpPr>
                  <p:nvPr/>
                </p:nvSpPr>
                <p:spPr bwMode="auto">
                  <a:xfrm>
                    <a:off x="1380" y="2740"/>
                    <a:ext cx="89" cy="21"/>
                  </a:xfrm>
                  <a:custGeom>
                    <a:avLst/>
                    <a:gdLst>
                      <a:gd name="T0" fmla="*/ 88 w 89"/>
                      <a:gd name="T1" fmla="*/ 20 h 21"/>
                      <a:gd name="T2" fmla="*/ 57 w 89"/>
                      <a:gd name="T3" fmla="*/ 14 h 21"/>
                      <a:gd name="T4" fmla="*/ 0 w 89"/>
                      <a:gd name="T5" fmla="*/ 0 h 21"/>
                      <a:gd name="T6" fmla="*/ 0 60000 65536"/>
                      <a:gd name="T7" fmla="*/ 0 60000 65536"/>
                      <a:gd name="T8" fmla="*/ 0 60000 65536"/>
                      <a:gd name="T9" fmla="*/ 0 w 89"/>
                      <a:gd name="T10" fmla="*/ 0 h 21"/>
                      <a:gd name="T11" fmla="*/ 89 w 89"/>
                      <a:gd name="T12" fmla="*/ 21 h 21"/>
                    </a:gdLst>
                    <a:ahLst/>
                    <a:cxnLst>
                      <a:cxn ang="T6">
                        <a:pos x="T0" y="T1"/>
                      </a:cxn>
                      <a:cxn ang="T7">
                        <a:pos x="T2" y="T3"/>
                      </a:cxn>
                      <a:cxn ang="T8">
                        <a:pos x="T4" y="T5"/>
                      </a:cxn>
                    </a:cxnLst>
                    <a:rect l="T9" t="T10" r="T11" b="T12"/>
                    <a:pathLst>
                      <a:path w="89" h="21">
                        <a:moveTo>
                          <a:pt x="88" y="20"/>
                        </a:moveTo>
                        <a:lnTo>
                          <a:pt x="57" y="14"/>
                        </a:lnTo>
                        <a:lnTo>
                          <a:pt x="0" y="0"/>
                        </a:lnTo>
                      </a:path>
                    </a:pathLst>
                  </a:custGeom>
                  <a:noFill/>
                  <a:ln w="12700" cap="rnd">
                    <a:solidFill>
                      <a:srgbClr val="7F7F7F"/>
                    </a:solidFill>
                    <a:round/>
                    <a:headEnd/>
                    <a:tailEnd/>
                  </a:ln>
                </p:spPr>
                <p:txBody>
                  <a:bodyPr/>
                  <a:lstStyle/>
                  <a:p>
                    <a:endParaRPr lang="en-US"/>
                  </a:p>
                </p:txBody>
              </p:sp>
            </p:grpSp>
            <p:sp>
              <p:nvSpPr>
                <p:cNvPr id="34423" name="Freeform 274"/>
                <p:cNvSpPr>
                  <a:spLocks/>
                </p:cNvSpPr>
                <p:nvPr/>
              </p:nvSpPr>
              <p:spPr bwMode="auto">
                <a:xfrm>
                  <a:off x="1393" y="2818"/>
                  <a:ext cx="13" cy="131"/>
                </a:xfrm>
                <a:custGeom>
                  <a:avLst/>
                  <a:gdLst>
                    <a:gd name="T0" fmla="*/ 0 w 13"/>
                    <a:gd name="T1" fmla="*/ 0 h 131"/>
                    <a:gd name="T2" fmla="*/ 4 w 13"/>
                    <a:gd name="T3" fmla="*/ 70 h 131"/>
                    <a:gd name="T4" fmla="*/ 12 w 13"/>
                    <a:gd name="T5" fmla="*/ 130 h 131"/>
                    <a:gd name="T6" fmla="*/ 0 60000 65536"/>
                    <a:gd name="T7" fmla="*/ 0 60000 65536"/>
                    <a:gd name="T8" fmla="*/ 0 60000 65536"/>
                    <a:gd name="T9" fmla="*/ 0 w 13"/>
                    <a:gd name="T10" fmla="*/ 0 h 131"/>
                    <a:gd name="T11" fmla="*/ 13 w 13"/>
                    <a:gd name="T12" fmla="*/ 131 h 131"/>
                  </a:gdLst>
                  <a:ahLst/>
                  <a:cxnLst>
                    <a:cxn ang="T6">
                      <a:pos x="T0" y="T1"/>
                    </a:cxn>
                    <a:cxn ang="T7">
                      <a:pos x="T2" y="T3"/>
                    </a:cxn>
                    <a:cxn ang="T8">
                      <a:pos x="T4" y="T5"/>
                    </a:cxn>
                  </a:cxnLst>
                  <a:rect l="T9" t="T10" r="T11" b="T12"/>
                  <a:pathLst>
                    <a:path w="13" h="131">
                      <a:moveTo>
                        <a:pt x="0" y="0"/>
                      </a:moveTo>
                      <a:lnTo>
                        <a:pt x="4" y="70"/>
                      </a:lnTo>
                      <a:lnTo>
                        <a:pt x="12" y="130"/>
                      </a:lnTo>
                    </a:path>
                  </a:pathLst>
                </a:custGeom>
                <a:noFill/>
                <a:ln w="12700" cap="rnd">
                  <a:solidFill>
                    <a:srgbClr val="7F7F7F"/>
                  </a:solidFill>
                  <a:round/>
                  <a:headEnd/>
                  <a:tailEnd/>
                </a:ln>
              </p:spPr>
              <p:txBody>
                <a:bodyPr/>
                <a:lstStyle/>
                <a:p>
                  <a:endParaRPr lang="en-US"/>
                </a:p>
              </p:txBody>
            </p:sp>
          </p:grpSp>
        </p:grpSp>
      </p:grpSp>
      <p:sp>
        <p:nvSpPr>
          <p:cNvPr id="33801" name="Rectangle 278"/>
          <p:cNvSpPr>
            <a:spLocks noChangeArrowheads="1"/>
          </p:cNvSpPr>
          <p:nvPr/>
        </p:nvSpPr>
        <p:spPr bwMode="auto">
          <a:xfrm flipH="1">
            <a:off x="1557338" y="2684463"/>
            <a:ext cx="2130425" cy="414337"/>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b="1">
                <a:solidFill>
                  <a:srgbClr val="000000"/>
                </a:solidFill>
                <a:latin typeface="Arial" charset="0"/>
              </a:rPr>
              <a:t>Demographic</a:t>
            </a:r>
          </a:p>
        </p:txBody>
      </p:sp>
      <p:sp>
        <p:nvSpPr>
          <p:cNvPr id="33802" name="Rectangle 279"/>
          <p:cNvSpPr>
            <a:spLocks noChangeArrowheads="1"/>
          </p:cNvSpPr>
          <p:nvPr/>
        </p:nvSpPr>
        <p:spPr bwMode="auto">
          <a:xfrm>
            <a:off x="1728788" y="3052763"/>
            <a:ext cx="2763837" cy="966787"/>
          </a:xfrm>
          <a:prstGeom prst="rect">
            <a:avLst/>
          </a:prstGeom>
          <a:noFill/>
          <a:ln w="12700">
            <a:noFill/>
            <a:miter lim="800000"/>
            <a:headEnd/>
            <a:tailEnd/>
          </a:ln>
        </p:spPr>
        <p:txBody>
          <a:bodyPr lIns="81204" tIns="39889" rIns="81204" bIns="39889">
            <a:spAutoFit/>
          </a:bodyPr>
          <a:lstStyle/>
          <a:p>
            <a:pPr eaLnBrk="0" hangingPunct="0">
              <a:lnSpc>
                <a:spcPct val="90000"/>
              </a:lnSpc>
              <a:spcBef>
                <a:spcPct val="50000"/>
              </a:spcBef>
            </a:pPr>
            <a:r>
              <a:rPr lang="en-US" sz="1600" b="1">
                <a:latin typeface="Arial" charset="0"/>
              </a:rPr>
              <a:t>Age, gender, 		family size and life cycle,        	or income </a:t>
            </a:r>
          </a:p>
        </p:txBody>
      </p:sp>
      <p:grpSp>
        <p:nvGrpSpPr>
          <p:cNvPr id="33803" name="Group 421"/>
          <p:cNvGrpSpPr>
            <a:grpSpLocks/>
          </p:cNvGrpSpPr>
          <p:nvPr/>
        </p:nvGrpSpPr>
        <p:grpSpPr bwMode="auto">
          <a:xfrm>
            <a:off x="4632325" y="3316288"/>
            <a:ext cx="1643063" cy="1135062"/>
            <a:chOff x="3210" y="2367"/>
            <a:chExt cx="1138" cy="811"/>
          </a:xfrm>
        </p:grpSpPr>
        <p:grpSp>
          <p:nvGrpSpPr>
            <p:cNvPr id="34268" name="Group 324"/>
            <p:cNvGrpSpPr>
              <a:grpSpLocks/>
            </p:cNvGrpSpPr>
            <p:nvPr/>
          </p:nvGrpSpPr>
          <p:grpSpPr bwMode="auto">
            <a:xfrm>
              <a:off x="3703" y="2650"/>
              <a:ext cx="622" cy="528"/>
              <a:chOff x="3703" y="2650"/>
              <a:chExt cx="622" cy="528"/>
            </a:xfrm>
          </p:grpSpPr>
          <p:grpSp>
            <p:nvGrpSpPr>
              <p:cNvPr id="34365" name="Group 309"/>
              <p:cNvGrpSpPr>
                <a:grpSpLocks/>
              </p:cNvGrpSpPr>
              <p:nvPr/>
            </p:nvGrpSpPr>
            <p:grpSpPr bwMode="auto">
              <a:xfrm>
                <a:off x="3703" y="2747"/>
                <a:ext cx="622" cy="431"/>
                <a:chOff x="3703" y="2747"/>
                <a:chExt cx="622" cy="431"/>
              </a:xfrm>
            </p:grpSpPr>
            <p:grpSp>
              <p:nvGrpSpPr>
                <p:cNvPr id="34380" name="Group 283"/>
                <p:cNvGrpSpPr>
                  <a:grpSpLocks/>
                </p:cNvGrpSpPr>
                <p:nvPr/>
              </p:nvGrpSpPr>
              <p:grpSpPr bwMode="auto">
                <a:xfrm>
                  <a:off x="4035" y="2783"/>
                  <a:ext cx="206" cy="137"/>
                  <a:chOff x="4035" y="2783"/>
                  <a:chExt cx="206" cy="137"/>
                </a:xfrm>
              </p:grpSpPr>
              <p:sp>
                <p:nvSpPr>
                  <p:cNvPr id="34406" name="Freeform 280"/>
                  <p:cNvSpPr>
                    <a:spLocks/>
                  </p:cNvSpPr>
                  <p:nvPr/>
                </p:nvSpPr>
                <p:spPr bwMode="auto">
                  <a:xfrm>
                    <a:off x="4035" y="2783"/>
                    <a:ext cx="206" cy="137"/>
                  </a:xfrm>
                  <a:custGeom>
                    <a:avLst/>
                    <a:gdLst>
                      <a:gd name="T0" fmla="*/ 82 w 206"/>
                      <a:gd name="T1" fmla="*/ 0 h 137"/>
                      <a:gd name="T2" fmla="*/ 42 w 206"/>
                      <a:gd name="T3" fmla="*/ 36 h 137"/>
                      <a:gd name="T4" fmla="*/ 0 w 206"/>
                      <a:gd name="T5" fmla="*/ 46 h 137"/>
                      <a:gd name="T6" fmla="*/ 18 w 206"/>
                      <a:gd name="T7" fmla="*/ 64 h 137"/>
                      <a:gd name="T8" fmla="*/ 26 w 206"/>
                      <a:gd name="T9" fmla="*/ 72 h 137"/>
                      <a:gd name="T10" fmla="*/ 39 w 206"/>
                      <a:gd name="T11" fmla="*/ 82 h 137"/>
                      <a:gd name="T12" fmla="*/ 54 w 206"/>
                      <a:gd name="T13" fmla="*/ 93 h 137"/>
                      <a:gd name="T14" fmla="*/ 67 w 206"/>
                      <a:gd name="T15" fmla="*/ 102 h 137"/>
                      <a:gd name="T16" fmla="*/ 78 w 206"/>
                      <a:gd name="T17" fmla="*/ 106 h 137"/>
                      <a:gd name="T18" fmla="*/ 85 w 206"/>
                      <a:gd name="T19" fmla="*/ 114 h 137"/>
                      <a:gd name="T20" fmla="*/ 99 w 206"/>
                      <a:gd name="T21" fmla="*/ 120 h 137"/>
                      <a:gd name="T22" fmla="*/ 104 w 206"/>
                      <a:gd name="T23" fmla="*/ 121 h 137"/>
                      <a:gd name="T24" fmla="*/ 114 w 206"/>
                      <a:gd name="T25" fmla="*/ 121 h 137"/>
                      <a:gd name="T26" fmla="*/ 127 w 206"/>
                      <a:gd name="T27" fmla="*/ 121 h 137"/>
                      <a:gd name="T28" fmla="*/ 138 w 206"/>
                      <a:gd name="T29" fmla="*/ 125 h 137"/>
                      <a:gd name="T30" fmla="*/ 152 w 206"/>
                      <a:gd name="T31" fmla="*/ 130 h 137"/>
                      <a:gd name="T32" fmla="*/ 163 w 206"/>
                      <a:gd name="T33" fmla="*/ 133 h 137"/>
                      <a:gd name="T34" fmla="*/ 173 w 206"/>
                      <a:gd name="T35" fmla="*/ 136 h 137"/>
                      <a:gd name="T36" fmla="*/ 186 w 206"/>
                      <a:gd name="T37" fmla="*/ 135 h 137"/>
                      <a:gd name="T38" fmla="*/ 194 w 206"/>
                      <a:gd name="T39" fmla="*/ 135 h 137"/>
                      <a:gd name="T40" fmla="*/ 197 w 206"/>
                      <a:gd name="T41" fmla="*/ 135 h 137"/>
                      <a:gd name="T42" fmla="*/ 201 w 206"/>
                      <a:gd name="T43" fmla="*/ 125 h 137"/>
                      <a:gd name="T44" fmla="*/ 205 w 206"/>
                      <a:gd name="T45" fmla="*/ 114 h 137"/>
                      <a:gd name="T46" fmla="*/ 202 w 206"/>
                      <a:gd name="T47" fmla="*/ 104 h 137"/>
                      <a:gd name="T48" fmla="*/ 200 w 206"/>
                      <a:gd name="T49" fmla="*/ 98 h 137"/>
                      <a:gd name="T50" fmla="*/ 192 w 206"/>
                      <a:gd name="T51" fmla="*/ 91 h 137"/>
                      <a:gd name="T52" fmla="*/ 185 w 206"/>
                      <a:gd name="T53" fmla="*/ 87 h 137"/>
                      <a:gd name="T54" fmla="*/ 172 w 206"/>
                      <a:gd name="T55" fmla="*/ 83 h 137"/>
                      <a:gd name="T56" fmla="*/ 157 w 206"/>
                      <a:gd name="T57" fmla="*/ 81 h 137"/>
                      <a:gd name="T58" fmla="*/ 148 w 206"/>
                      <a:gd name="T59" fmla="*/ 81 h 137"/>
                      <a:gd name="T60" fmla="*/ 131 w 206"/>
                      <a:gd name="T61" fmla="*/ 80 h 137"/>
                      <a:gd name="T62" fmla="*/ 117 w 206"/>
                      <a:gd name="T63" fmla="*/ 77 h 137"/>
                      <a:gd name="T64" fmla="*/ 111 w 206"/>
                      <a:gd name="T65" fmla="*/ 74 h 137"/>
                      <a:gd name="T66" fmla="*/ 106 w 206"/>
                      <a:gd name="T67" fmla="*/ 65 h 137"/>
                      <a:gd name="T68" fmla="*/ 99 w 206"/>
                      <a:gd name="T69" fmla="*/ 50 h 137"/>
                      <a:gd name="T70" fmla="*/ 92 w 206"/>
                      <a:gd name="T71" fmla="*/ 36 h 137"/>
                      <a:gd name="T72" fmla="*/ 88 w 206"/>
                      <a:gd name="T73" fmla="*/ 24 h 137"/>
                      <a:gd name="T74" fmla="*/ 82 w 206"/>
                      <a:gd name="T75" fmla="*/ 0 h 1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6"/>
                      <a:gd name="T115" fmla="*/ 0 h 137"/>
                      <a:gd name="T116" fmla="*/ 206 w 206"/>
                      <a:gd name="T117" fmla="*/ 137 h 13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6" h="137">
                        <a:moveTo>
                          <a:pt x="82" y="0"/>
                        </a:moveTo>
                        <a:lnTo>
                          <a:pt x="42" y="36"/>
                        </a:lnTo>
                        <a:lnTo>
                          <a:pt x="0" y="46"/>
                        </a:lnTo>
                        <a:lnTo>
                          <a:pt x="18" y="64"/>
                        </a:lnTo>
                        <a:lnTo>
                          <a:pt x="26" y="72"/>
                        </a:lnTo>
                        <a:lnTo>
                          <a:pt x="39" y="82"/>
                        </a:lnTo>
                        <a:lnTo>
                          <a:pt x="54" y="93"/>
                        </a:lnTo>
                        <a:lnTo>
                          <a:pt x="67" y="102"/>
                        </a:lnTo>
                        <a:lnTo>
                          <a:pt x="78" y="106"/>
                        </a:lnTo>
                        <a:lnTo>
                          <a:pt x="85" y="114"/>
                        </a:lnTo>
                        <a:lnTo>
                          <a:pt x="99" y="120"/>
                        </a:lnTo>
                        <a:lnTo>
                          <a:pt x="104" y="121"/>
                        </a:lnTo>
                        <a:lnTo>
                          <a:pt x="114" y="121"/>
                        </a:lnTo>
                        <a:lnTo>
                          <a:pt x="127" y="121"/>
                        </a:lnTo>
                        <a:lnTo>
                          <a:pt x="138" y="125"/>
                        </a:lnTo>
                        <a:lnTo>
                          <a:pt x="152" y="130"/>
                        </a:lnTo>
                        <a:lnTo>
                          <a:pt x="163" y="133"/>
                        </a:lnTo>
                        <a:lnTo>
                          <a:pt x="173" y="136"/>
                        </a:lnTo>
                        <a:lnTo>
                          <a:pt x="186" y="135"/>
                        </a:lnTo>
                        <a:lnTo>
                          <a:pt x="194" y="135"/>
                        </a:lnTo>
                        <a:lnTo>
                          <a:pt x="197" y="135"/>
                        </a:lnTo>
                        <a:lnTo>
                          <a:pt x="201" y="125"/>
                        </a:lnTo>
                        <a:lnTo>
                          <a:pt x="205" y="114"/>
                        </a:lnTo>
                        <a:lnTo>
                          <a:pt x="202" y="104"/>
                        </a:lnTo>
                        <a:lnTo>
                          <a:pt x="200" y="98"/>
                        </a:lnTo>
                        <a:lnTo>
                          <a:pt x="192" y="91"/>
                        </a:lnTo>
                        <a:lnTo>
                          <a:pt x="185" y="87"/>
                        </a:lnTo>
                        <a:lnTo>
                          <a:pt x="172" y="83"/>
                        </a:lnTo>
                        <a:lnTo>
                          <a:pt x="157" y="81"/>
                        </a:lnTo>
                        <a:lnTo>
                          <a:pt x="148" y="81"/>
                        </a:lnTo>
                        <a:lnTo>
                          <a:pt x="131" y="80"/>
                        </a:lnTo>
                        <a:lnTo>
                          <a:pt x="117" y="77"/>
                        </a:lnTo>
                        <a:lnTo>
                          <a:pt x="111" y="74"/>
                        </a:lnTo>
                        <a:lnTo>
                          <a:pt x="106" y="65"/>
                        </a:lnTo>
                        <a:lnTo>
                          <a:pt x="99" y="50"/>
                        </a:lnTo>
                        <a:lnTo>
                          <a:pt x="92" y="36"/>
                        </a:lnTo>
                        <a:lnTo>
                          <a:pt x="88" y="24"/>
                        </a:lnTo>
                        <a:lnTo>
                          <a:pt x="82" y="0"/>
                        </a:lnTo>
                      </a:path>
                    </a:pathLst>
                  </a:custGeom>
                  <a:solidFill>
                    <a:srgbClr val="FFE0C0"/>
                  </a:solidFill>
                  <a:ln w="12700" cap="rnd">
                    <a:solidFill>
                      <a:srgbClr val="804000"/>
                    </a:solidFill>
                    <a:round/>
                    <a:headEnd/>
                    <a:tailEnd/>
                  </a:ln>
                </p:spPr>
                <p:txBody>
                  <a:bodyPr/>
                  <a:lstStyle/>
                  <a:p>
                    <a:endParaRPr lang="en-US"/>
                  </a:p>
                </p:txBody>
              </p:sp>
              <p:sp>
                <p:nvSpPr>
                  <p:cNvPr id="34407" name="Freeform 281"/>
                  <p:cNvSpPr>
                    <a:spLocks/>
                  </p:cNvSpPr>
                  <p:nvPr/>
                </p:nvSpPr>
                <p:spPr bwMode="auto">
                  <a:xfrm>
                    <a:off x="4127" y="2849"/>
                    <a:ext cx="18" cy="34"/>
                  </a:xfrm>
                  <a:custGeom>
                    <a:avLst/>
                    <a:gdLst>
                      <a:gd name="T0" fmla="*/ 0 w 18"/>
                      <a:gd name="T1" fmla="*/ 0 h 34"/>
                      <a:gd name="T2" fmla="*/ 4 w 18"/>
                      <a:gd name="T3" fmla="*/ 14 h 34"/>
                      <a:gd name="T4" fmla="*/ 5 w 18"/>
                      <a:gd name="T5" fmla="*/ 23 h 34"/>
                      <a:gd name="T6" fmla="*/ 10 w 18"/>
                      <a:gd name="T7" fmla="*/ 31 h 34"/>
                      <a:gd name="T8" fmla="*/ 17 w 18"/>
                      <a:gd name="T9" fmla="*/ 33 h 34"/>
                      <a:gd name="T10" fmla="*/ 14 w 18"/>
                      <a:gd name="T11" fmla="*/ 26 h 34"/>
                      <a:gd name="T12" fmla="*/ 9 w 18"/>
                      <a:gd name="T13" fmla="*/ 20 h 34"/>
                      <a:gd name="T14" fmla="*/ 0 w 18"/>
                      <a:gd name="T15" fmla="*/ 0 h 34"/>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34"/>
                      <a:gd name="T26" fmla="*/ 18 w 18"/>
                      <a:gd name="T27" fmla="*/ 34 h 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34">
                        <a:moveTo>
                          <a:pt x="0" y="0"/>
                        </a:moveTo>
                        <a:lnTo>
                          <a:pt x="4" y="14"/>
                        </a:lnTo>
                        <a:lnTo>
                          <a:pt x="5" y="23"/>
                        </a:lnTo>
                        <a:lnTo>
                          <a:pt x="10" y="31"/>
                        </a:lnTo>
                        <a:lnTo>
                          <a:pt x="17" y="33"/>
                        </a:lnTo>
                        <a:lnTo>
                          <a:pt x="14" y="26"/>
                        </a:lnTo>
                        <a:lnTo>
                          <a:pt x="9" y="20"/>
                        </a:lnTo>
                        <a:lnTo>
                          <a:pt x="0" y="0"/>
                        </a:lnTo>
                      </a:path>
                    </a:pathLst>
                  </a:custGeom>
                  <a:solidFill>
                    <a:srgbClr val="804000"/>
                  </a:solidFill>
                  <a:ln w="12700" cap="rnd">
                    <a:noFill/>
                    <a:round/>
                    <a:headEnd/>
                    <a:tailEnd/>
                  </a:ln>
                </p:spPr>
                <p:txBody>
                  <a:bodyPr/>
                  <a:lstStyle/>
                  <a:p>
                    <a:endParaRPr lang="en-US"/>
                  </a:p>
                </p:txBody>
              </p:sp>
              <p:sp>
                <p:nvSpPr>
                  <p:cNvPr id="34408" name="Freeform 282"/>
                  <p:cNvSpPr>
                    <a:spLocks/>
                  </p:cNvSpPr>
                  <p:nvPr/>
                </p:nvSpPr>
                <p:spPr bwMode="auto">
                  <a:xfrm>
                    <a:off x="4035" y="2788"/>
                    <a:ext cx="81" cy="95"/>
                  </a:xfrm>
                  <a:custGeom>
                    <a:avLst/>
                    <a:gdLst>
                      <a:gd name="T0" fmla="*/ 80 w 81"/>
                      <a:gd name="T1" fmla="*/ 0 h 95"/>
                      <a:gd name="T2" fmla="*/ 79 w 81"/>
                      <a:gd name="T3" fmla="*/ 10 h 95"/>
                      <a:gd name="T4" fmla="*/ 77 w 81"/>
                      <a:gd name="T5" fmla="*/ 20 h 95"/>
                      <a:gd name="T6" fmla="*/ 73 w 81"/>
                      <a:gd name="T7" fmla="*/ 30 h 95"/>
                      <a:gd name="T8" fmla="*/ 69 w 81"/>
                      <a:gd name="T9" fmla="*/ 47 h 95"/>
                      <a:gd name="T10" fmla="*/ 69 w 81"/>
                      <a:gd name="T11" fmla="*/ 58 h 95"/>
                      <a:gd name="T12" fmla="*/ 68 w 81"/>
                      <a:gd name="T13" fmla="*/ 69 h 95"/>
                      <a:gd name="T14" fmla="*/ 68 w 81"/>
                      <a:gd name="T15" fmla="*/ 88 h 95"/>
                      <a:gd name="T16" fmla="*/ 66 w 81"/>
                      <a:gd name="T17" fmla="*/ 94 h 95"/>
                      <a:gd name="T18" fmla="*/ 51 w 81"/>
                      <a:gd name="T19" fmla="*/ 85 h 95"/>
                      <a:gd name="T20" fmla="*/ 43 w 81"/>
                      <a:gd name="T21" fmla="*/ 77 h 95"/>
                      <a:gd name="T22" fmla="*/ 29 w 81"/>
                      <a:gd name="T23" fmla="*/ 69 h 95"/>
                      <a:gd name="T24" fmla="*/ 18 w 81"/>
                      <a:gd name="T25" fmla="*/ 58 h 95"/>
                      <a:gd name="T26" fmla="*/ 9 w 81"/>
                      <a:gd name="T27" fmla="*/ 47 h 95"/>
                      <a:gd name="T28" fmla="*/ 0 w 81"/>
                      <a:gd name="T29" fmla="*/ 37 h 95"/>
                      <a:gd name="T30" fmla="*/ 48 w 81"/>
                      <a:gd name="T31" fmla="*/ 0 h 95"/>
                      <a:gd name="T32" fmla="*/ 80 w 81"/>
                      <a:gd name="T33" fmla="*/ 0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1"/>
                      <a:gd name="T52" fmla="*/ 0 h 95"/>
                      <a:gd name="T53" fmla="*/ 81 w 81"/>
                      <a:gd name="T54" fmla="*/ 95 h 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1" h="95">
                        <a:moveTo>
                          <a:pt x="80" y="0"/>
                        </a:moveTo>
                        <a:lnTo>
                          <a:pt x="79" y="10"/>
                        </a:lnTo>
                        <a:lnTo>
                          <a:pt x="77" y="20"/>
                        </a:lnTo>
                        <a:lnTo>
                          <a:pt x="73" y="30"/>
                        </a:lnTo>
                        <a:lnTo>
                          <a:pt x="69" y="47"/>
                        </a:lnTo>
                        <a:lnTo>
                          <a:pt x="69" y="58"/>
                        </a:lnTo>
                        <a:lnTo>
                          <a:pt x="68" y="69"/>
                        </a:lnTo>
                        <a:lnTo>
                          <a:pt x="68" y="88"/>
                        </a:lnTo>
                        <a:lnTo>
                          <a:pt x="66" y="94"/>
                        </a:lnTo>
                        <a:lnTo>
                          <a:pt x="51" y="85"/>
                        </a:lnTo>
                        <a:lnTo>
                          <a:pt x="43" y="77"/>
                        </a:lnTo>
                        <a:lnTo>
                          <a:pt x="29" y="69"/>
                        </a:lnTo>
                        <a:lnTo>
                          <a:pt x="18" y="58"/>
                        </a:lnTo>
                        <a:lnTo>
                          <a:pt x="9" y="47"/>
                        </a:lnTo>
                        <a:lnTo>
                          <a:pt x="0" y="37"/>
                        </a:lnTo>
                        <a:lnTo>
                          <a:pt x="48" y="0"/>
                        </a:lnTo>
                        <a:lnTo>
                          <a:pt x="80" y="0"/>
                        </a:lnTo>
                      </a:path>
                    </a:pathLst>
                  </a:custGeom>
                  <a:solidFill>
                    <a:srgbClr val="804000"/>
                  </a:solidFill>
                  <a:ln w="12700" cap="rnd">
                    <a:noFill/>
                    <a:round/>
                    <a:headEnd/>
                    <a:tailEnd/>
                  </a:ln>
                </p:spPr>
                <p:txBody>
                  <a:bodyPr/>
                  <a:lstStyle/>
                  <a:p>
                    <a:endParaRPr lang="en-US"/>
                  </a:p>
                </p:txBody>
              </p:sp>
            </p:grpSp>
            <p:grpSp>
              <p:nvGrpSpPr>
                <p:cNvPr id="34381" name="Group 292"/>
                <p:cNvGrpSpPr>
                  <a:grpSpLocks/>
                </p:cNvGrpSpPr>
                <p:nvPr/>
              </p:nvGrpSpPr>
              <p:grpSpPr bwMode="auto">
                <a:xfrm>
                  <a:off x="3820" y="2747"/>
                  <a:ext cx="210" cy="271"/>
                  <a:chOff x="3820" y="2747"/>
                  <a:chExt cx="210" cy="271"/>
                </a:xfrm>
              </p:grpSpPr>
              <p:sp>
                <p:nvSpPr>
                  <p:cNvPr id="34398" name="Freeform 284"/>
                  <p:cNvSpPr>
                    <a:spLocks/>
                  </p:cNvSpPr>
                  <p:nvPr/>
                </p:nvSpPr>
                <p:spPr bwMode="auto">
                  <a:xfrm>
                    <a:off x="3820" y="2747"/>
                    <a:ext cx="210" cy="271"/>
                  </a:xfrm>
                  <a:custGeom>
                    <a:avLst/>
                    <a:gdLst>
                      <a:gd name="T0" fmla="*/ 208 w 210"/>
                      <a:gd name="T1" fmla="*/ 82 h 271"/>
                      <a:gd name="T2" fmla="*/ 197 w 210"/>
                      <a:gd name="T3" fmla="*/ 91 h 271"/>
                      <a:gd name="T4" fmla="*/ 187 w 210"/>
                      <a:gd name="T5" fmla="*/ 95 h 271"/>
                      <a:gd name="T6" fmla="*/ 172 w 210"/>
                      <a:gd name="T7" fmla="*/ 103 h 271"/>
                      <a:gd name="T8" fmla="*/ 159 w 210"/>
                      <a:gd name="T9" fmla="*/ 109 h 271"/>
                      <a:gd name="T10" fmla="*/ 146 w 210"/>
                      <a:gd name="T11" fmla="*/ 114 h 271"/>
                      <a:gd name="T12" fmla="*/ 134 w 210"/>
                      <a:gd name="T13" fmla="*/ 119 h 271"/>
                      <a:gd name="T14" fmla="*/ 122 w 210"/>
                      <a:gd name="T15" fmla="*/ 124 h 271"/>
                      <a:gd name="T16" fmla="*/ 109 w 210"/>
                      <a:gd name="T17" fmla="*/ 126 h 271"/>
                      <a:gd name="T18" fmla="*/ 99 w 210"/>
                      <a:gd name="T19" fmla="*/ 132 h 271"/>
                      <a:gd name="T20" fmla="*/ 91 w 210"/>
                      <a:gd name="T21" fmla="*/ 140 h 271"/>
                      <a:gd name="T22" fmla="*/ 84 w 210"/>
                      <a:gd name="T23" fmla="*/ 147 h 271"/>
                      <a:gd name="T24" fmla="*/ 82 w 210"/>
                      <a:gd name="T25" fmla="*/ 155 h 271"/>
                      <a:gd name="T26" fmla="*/ 81 w 210"/>
                      <a:gd name="T27" fmla="*/ 162 h 271"/>
                      <a:gd name="T28" fmla="*/ 84 w 210"/>
                      <a:gd name="T29" fmla="*/ 173 h 271"/>
                      <a:gd name="T30" fmla="*/ 86 w 210"/>
                      <a:gd name="T31" fmla="*/ 184 h 271"/>
                      <a:gd name="T32" fmla="*/ 87 w 210"/>
                      <a:gd name="T33" fmla="*/ 198 h 271"/>
                      <a:gd name="T34" fmla="*/ 87 w 210"/>
                      <a:gd name="T35" fmla="*/ 216 h 271"/>
                      <a:gd name="T36" fmla="*/ 86 w 210"/>
                      <a:gd name="T37" fmla="*/ 226 h 271"/>
                      <a:gd name="T38" fmla="*/ 81 w 210"/>
                      <a:gd name="T39" fmla="*/ 240 h 271"/>
                      <a:gd name="T40" fmla="*/ 77 w 210"/>
                      <a:gd name="T41" fmla="*/ 254 h 271"/>
                      <a:gd name="T42" fmla="*/ 69 w 210"/>
                      <a:gd name="T43" fmla="*/ 270 h 271"/>
                      <a:gd name="T44" fmla="*/ 36 w 210"/>
                      <a:gd name="T45" fmla="*/ 266 h 271"/>
                      <a:gd name="T46" fmla="*/ 5 w 210"/>
                      <a:gd name="T47" fmla="*/ 266 h 271"/>
                      <a:gd name="T48" fmla="*/ 2 w 210"/>
                      <a:gd name="T49" fmla="*/ 252 h 271"/>
                      <a:gd name="T50" fmla="*/ 1 w 210"/>
                      <a:gd name="T51" fmla="*/ 236 h 271"/>
                      <a:gd name="T52" fmla="*/ 0 w 210"/>
                      <a:gd name="T53" fmla="*/ 224 h 271"/>
                      <a:gd name="T54" fmla="*/ 2 w 210"/>
                      <a:gd name="T55" fmla="*/ 210 h 271"/>
                      <a:gd name="T56" fmla="*/ 5 w 210"/>
                      <a:gd name="T57" fmla="*/ 201 h 271"/>
                      <a:gd name="T58" fmla="*/ 9 w 210"/>
                      <a:gd name="T59" fmla="*/ 187 h 271"/>
                      <a:gd name="T60" fmla="*/ 12 w 210"/>
                      <a:gd name="T61" fmla="*/ 176 h 271"/>
                      <a:gd name="T62" fmla="*/ 11 w 210"/>
                      <a:gd name="T63" fmla="*/ 165 h 271"/>
                      <a:gd name="T64" fmla="*/ 9 w 210"/>
                      <a:gd name="T65" fmla="*/ 153 h 271"/>
                      <a:gd name="T66" fmla="*/ 10 w 210"/>
                      <a:gd name="T67" fmla="*/ 142 h 271"/>
                      <a:gd name="T68" fmla="*/ 8 w 210"/>
                      <a:gd name="T69" fmla="*/ 134 h 271"/>
                      <a:gd name="T70" fmla="*/ 10 w 210"/>
                      <a:gd name="T71" fmla="*/ 127 h 271"/>
                      <a:gd name="T72" fmla="*/ 14 w 210"/>
                      <a:gd name="T73" fmla="*/ 121 h 271"/>
                      <a:gd name="T74" fmla="*/ 24 w 210"/>
                      <a:gd name="T75" fmla="*/ 112 h 271"/>
                      <a:gd name="T76" fmla="*/ 30 w 210"/>
                      <a:gd name="T77" fmla="*/ 103 h 271"/>
                      <a:gd name="T78" fmla="*/ 36 w 210"/>
                      <a:gd name="T79" fmla="*/ 92 h 271"/>
                      <a:gd name="T80" fmla="*/ 43 w 210"/>
                      <a:gd name="T81" fmla="*/ 82 h 271"/>
                      <a:gd name="T82" fmla="*/ 50 w 210"/>
                      <a:gd name="T83" fmla="*/ 72 h 271"/>
                      <a:gd name="T84" fmla="*/ 60 w 210"/>
                      <a:gd name="T85" fmla="*/ 62 h 271"/>
                      <a:gd name="T86" fmla="*/ 69 w 210"/>
                      <a:gd name="T87" fmla="*/ 52 h 271"/>
                      <a:gd name="T88" fmla="*/ 78 w 210"/>
                      <a:gd name="T89" fmla="*/ 43 h 271"/>
                      <a:gd name="T90" fmla="*/ 87 w 210"/>
                      <a:gd name="T91" fmla="*/ 35 h 271"/>
                      <a:gd name="T92" fmla="*/ 96 w 210"/>
                      <a:gd name="T93" fmla="*/ 27 h 271"/>
                      <a:gd name="T94" fmla="*/ 107 w 210"/>
                      <a:gd name="T95" fmla="*/ 16 h 271"/>
                      <a:gd name="T96" fmla="*/ 150 w 210"/>
                      <a:gd name="T97" fmla="*/ 0 h 271"/>
                      <a:gd name="T98" fmla="*/ 201 w 210"/>
                      <a:gd name="T99" fmla="*/ 13 h 271"/>
                      <a:gd name="T100" fmla="*/ 209 w 210"/>
                      <a:gd name="T101" fmla="*/ 54 h 271"/>
                      <a:gd name="T102" fmla="*/ 208 w 210"/>
                      <a:gd name="T103" fmla="*/ 82 h 27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0"/>
                      <a:gd name="T157" fmla="*/ 0 h 271"/>
                      <a:gd name="T158" fmla="*/ 210 w 210"/>
                      <a:gd name="T159" fmla="*/ 271 h 27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0" h="271">
                        <a:moveTo>
                          <a:pt x="208" y="82"/>
                        </a:moveTo>
                        <a:lnTo>
                          <a:pt x="197" y="91"/>
                        </a:lnTo>
                        <a:lnTo>
                          <a:pt x="187" y="95"/>
                        </a:lnTo>
                        <a:lnTo>
                          <a:pt x="172" y="103"/>
                        </a:lnTo>
                        <a:lnTo>
                          <a:pt x="159" y="109"/>
                        </a:lnTo>
                        <a:lnTo>
                          <a:pt x="146" y="114"/>
                        </a:lnTo>
                        <a:lnTo>
                          <a:pt x="134" y="119"/>
                        </a:lnTo>
                        <a:lnTo>
                          <a:pt x="122" y="124"/>
                        </a:lnTo>
                        <a:lnTo>
                          <a:pt x="109" y="126"/>
                        </a:lnTo>
                        <a:lnTo>
                          <a:pt x="99" y="132"/>
                        </a:lnTo>
                        <a:lnTo>
                          <a:pt x="91" y="140"/>
                        </a:lnTo>
                        <a:lnTo>
                          <a:pt x="84" y="147"/>
                        </a:lnTo>
                        <a:lnTo>
                          <a:pt x="82" y="155"/>
                        </a:lnTo>
                        <a:lnTo>
                          <a:pt x="81" y="162"/>
                        </a:lnTo>
                        <a:lnTo>
                          <a:pt x="84" y="173"/>
                        </a:lnTo>
                        <a:lnTo>
                          <a:pt x="86" y="184"/>
                        </a:lnTo>
                        <a:lnTo>
                          <a:pt x="87" y="198"/>
                        </a:lnTo>
                        <a:lnTo>
                          <a:pt x="87" y="216"/>
                        </a:lnTo>
                        <a:lnTo>
                          <a:pt x="86" y="226"/>
                        </a:lnTo>
                        <a:lnTo>
                          <a:pt x="81" y="240"/>
                        </a:lnTo>
                        <a:lnTo>
                          <a:pt x="77" y="254"/>
                        </a:lnTo>
                        <a:lnTo>
                          <a:pt x="69" y="270"/>
                        </a:lnTo>
                        <a:lnTo>
                          <a:pt x="36" y="266"/>
                        </a:lnTo>
                        <a:lnTo>
                          <a:pt x="5" y="266"/>
                        </a:lnTo>
                        <a:lnTo>
                          <a:pt x="2" y="252"/>
                        </a:lnTo>
                        <a:lnTo>
                          <a:pt x="1" y="236"/>
                        </a:lnTo>
                        <a:lnTo>
                          <a:pt x="0" y="224"/>
                        </a:lnTo>
                        <a:lnTo>
                          <a:pt x="2" y="210"/>
                        </a:lnTo>
                        <a:lnTo>
                          <a:pt x="5" y="201"/>
                        </a:lnTo>
                        <a:lnTo>
                          <a:pt x="9" y="187"/>
                        </a:lnTo>
                        <a:lnTo>
                          <a:pt x="12" y="176"/>
                        </a:lnTo>
                        <a:lnTo>
                          <a:pt x="11" y="165"/>
                        </a:lnTo>
                        <a:lnTo>
                          <a:pt x="9" y="153"/>
                        </a:lnTo>
                        <a:lnTo>
                          <a:pt x="10" y="142"/>
                        </a:lnTo>
                        <a:lnTo>
                          <a:pt x="8" y="134"/>
                        </a:lnTo>
                        <a:lnTo>
                          <a:pt x="10" y="127"/>
                        </a:lnTo>
                        <a:lnTo>
                          <a:pt x="14" y="121"/>
                        </a:lnTo>
                        <a:lnTo>
                          <a:pt x="24" y="112"/>
                        </a:lnTo>
                        <a:lnTo>
                          <a:pt x="30" y="103"/>
                        </a:lnTo>
                        <a:lnTo>
                          <a:pt x="36" y="92"/>
                        </a:lnTo>
                        <a:lnTo>
                          <a:pt x="43" y="82"/>
                        </a:lnTo>
                        <a:lnTo>
                          <a:pt x="50" y="72"/>
                        </a:lnTo>
                        <a:lnTo>
                          <a:pt x="60" y="62"/>
                        </a:lnTo>
                        <a:lnTo>
                          <a:pt x="69" y="52"/>
                        </a:lnTo>
                        <a:lnTo>
                          <a:pt x="78" y="43"/>
                        </a:lnTo>
                        <a:lnTo>
                          <a:pt x="87" y="35"/>
                        </a:lnTo>
                        <a:lnTo>
                          <a:pt x="96" y="27"/>
                        </a:lnTo>
                        <a:lnTo>
                          <a:pt x="107" y="16"/>
                        </a:lnTo>
                        <a:lnTo>
                          <a:pt x="150" y="0"/>
                        </a:lnTo>
                        <a:lnTo>
                          <a:pt x="201" y="13"/>
                        </a:lnTo>
                        <a:lnTo>
                          <a:pt x="209" y="54"/>
                        </a:lnTo>
                        <a:lnTo>
                          <a:pt x="208" y="82"/>
                        </a:lnTo>
                      </a:path>
                    </a:pathLst>
                  </a:custGeom>
                  <a:solidFill>
                    <a:srgbClr val="FFE0C0"/>
                  </a:solidFill>
                  <a:ln w="12700" cap="rnd">
                    <a:solidFill>
                      <a:srgbClr val="804000"/>
                    </a:solidFill>
                    <a:round/>
                    <a:headEnd/>
                    <a:tailEnd/>
                  </a:ln>
                </p:spPr>
                <p:txBody>
                  <a:bodyPr/>
                  <a:lstStyle/>
                  <a:p>
                    <a:endParaRPr lang="en-US"/>
                  </a:p>
                </p:txBody>
              </p:sp>
              <p:sp>
                <p:nvSpPr>
                  <p:cNvPr id="34399" name="Freeform 285"/>
                  <p:cNvSpPr>
                    <a:spLocks/>
                  </p:cNvSpPr>
                  <p:nvPr/>
                </p:nvSpPr>
                <p:spPr bwMode="auto">
                  <a:xfrm>
                    <a:off x="3903" y="2793"/>
                    <a:ext cx="127" cy="99"/>
                  </a:xfrm>
                  <a:custGeom>
                    <a:avLst/>
                    <a:gdLst>
                      <a:gd name="T0" fmla="*/ 9 w 127"/>
                      <a:gd name="T1" fmla="*/ 81 h 99"/>
                      <a:gd name="T2" fmla="*/ 22 w 127"/>
                      <a:gd name="T3" fmla="*/ 75 h 99"/>
                      <a:gd name="T4" fmla="*/ 38 w 127"/>
                      <a:gd name="T5" fmla="*/ 70 h 99"/>
                      <a:gd name="T6" fmla="*/ 63 w 127"/>
                      <a:gd name="T7" fmla="*/ 63 h 99"/>
                      <a:gd name="T8" fmla="*/ 87 w 127"/>
                      <a:gd name="T9" fmla="*/ 52 h 99"/>
                      <a:gd name="T10" fmla="*/ 109 w 127"/>
                      <a:gd name="T11" fmla="*/ 37 h 99"/>
                      <a:gd name="T12" fmla="*/ 112 w 127"/>
                      <a:gd name="T13" fmla="*/ 33 h 99"/>
                      <a:gd name="T14" fmla="*/ 111 w 127"/>
                      <a:gd name="T15" fmla="*/ 24 h 99"/>
                      <a:gd name="T16" fmla="*/ 103 w 127"/>
                      <a:gd name="T17" fmla="*/ 8 h 99"/>
                      <a:gd name="T18" fmla="*/ 97 w 127"/>
                      <a:gd name="T19" fmla="*/ 0 h 99"/>
                      <a:gd name="T20" fmla="*/ 126 w 127"/>
                      <a:gd name="T21" fmla="*/ 2 h 99"/>
                      <a:gd name="T22" fmla="*/ 122 w 127"/>
                      <a:gd name="T23" fmla="*/ 27 h 99"/>
                      <a:gd name="T24" fmla="*/ 121 w 127"/>
                      <a:gd name="T25" fmla="*/ 38 h 99"/>
                      <a:gd name="T26" fmla="*/ 114 w 127"/>
                      <a:gd name="T27" fmla="*/ 42 h 99"/>
                      <a:gd name="T28" fmla="*/ 107 w 127"/>
                      <a:gd name="T29" fmla="*/ 47 h 99"/>
                      <a:gd name="T30" fmla="*/ 95 w 127"/>
                      <a:gd name="T31" fmla="*/ 53 h 99"/>
                      <a:gd name="T32" fmla="*/ 83 w 127"/>
                      <a:gd name="T33" fmla="*/ 57 h 99"/>
                      <a:gd name="T34" fmla="*/ 67 w 127"/>
                      <a:gd name="T35" fmla="*/ 65 h 99"/>
                      <a:gd name="T36" fmla="*/ 49 w 127"/>
                      <a:gd name="T37" fmla="*/ 72 h 99"/>
                      <a:gd name="T38" fmla="*/ 42 w 127"/>
                      <a:gd name="T39" fmla="*/ 75 h 99"/>
                      <a:gd name="T40" fmla="*/ 31 w 127"/>
                      <a:gd name="T41" fmla="*/ 77 h 99"/>
                      <a:gd name="T42" fmla="*/ 18 w 127"/>
                      <a:gd name="T43" fmla="*/ 83 h 99"/>
                      <a:gd name="T44" fmla="*/ 9 w 127"/>
                      <a:gd name="T45" fmla="*/ 89 h 99"/>
                      <a:gd name="T46" fmla="*/ 0 w 127"/>
                      <a:gd name="T47" fmla="*/ 98 h 99"/>
                      <a:gd name="T48" fmla="*/ 9 w 127"/>
                      <a:gd name="T49" fmla="*/ 81 h 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7"/>
                      <a:gd name="T76" fmla="*/ 0 h 99"/>
                      <a:gd name="T77" fmla="*/ 127 w 127"/>
                      <a:gd name="T78" fmla="*/ 99 h 9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7" h="99">
                        <a:moveTo>
                          <a:pt x="9" y="81"/>
                        </a:moveTo>
                        <a:lnTo>
                          <a:pt x="22" y="75"/>
                        </a:lnTo>
                        <a:lnTo>
                          <a:pt x="38" y="70"/>
                        </a:lnTo>
                        <a:lnTo>
                          <a:pt x="63" y="63"/>
                        </a:lnTo>
                        <a:lnTo>
                          <a:pt x="87" y="52"/>
                        </a:lnTo>
                        <a:lnTo>
                          <a:pt x="109" y="37"/>
                        </a:lnTo>
                        <a:lnTo>
                          <a:pt x="112" y="33"/>
                        </a:lnTo>
                        <a:lnTo>
                          <a:pt x="111" y="24"/>
                        </a:lnTo>
                        <a:lnTo>
                          <a:pt x="103" y="8"/>
                        </a:lnTo>
                        <a:lnTo>
                          <a:pt x="97" y="0"/>
                        </a:lnTo>
                        <a:lnTo>
                          <a:pt x="126" y="2"/>
                        </a:lnTo>
                        <a:lnTo>
                          <a:pt x="122" y="27"/>
                        </a:lnTo>
                        <a:lnTo>
                          <a:pt x="121" y="38"/>
                        </a:lnTo>
                        <a:lnTo>
                          <a:pt x="114" y="42"/>
                        </a:lnTo>
                        <a:lnTo>
                          <a:pt x="107" y="47"/>
                        </a:lnTo>
                        <a:lnTo>
                          <a:pt x="95" y="53"/>
                        </a:lnTo>
                        <a:lnTo>
                          <a:pt x="83" y="57"/>
                        </a:lnTo>
                        <a:lnTo>
                          <a:pt x="67" y="65"/>
                        </a:lnTo>
                        <a:lnTo>
                          <a:pt x="49" y="72"/>
                        </a:lnTo>
                        <a:lnTo>
                          <a:pt x="42" y="75"/>
                        </a:lnTo>
                        <a:lnTo>
                          <a:pt x="31" y="77"/>
                        </a:lnTo>
                        <a:lnTo>
                          <a:pt x="18" y="83"/>
                        </a:lnTo>
                        <a:lnTo>
                          <a:pt x="9" y="89"/>
                        </a:lnTo>
                        <a:lnTo>
                          <a:pt x="0" y="98"/>
                        </a:lnTo>
                        <a:lnTo>
                          <a:pt x="9" y="81"/>
                        </a:lnTo>
                      </a:path>
                    </a:pathLst>
                  </a:custGeom>
                  <a:solidFill>
                    <a:srgbClr val="804000"/>
                  </a:solidFill>
                  <a:ln w="12700" cap="rnd">
                    <a:noFill/>
                    <a:round/>
                    <a:headEnd/>
                    <a:tailEnd/>
                  </a:ln>
                </p:spPr>
                <p:txBody>
                  <a:bodyPr/>
                  <a:lstStyle/>
                  <a:p>
                    <a:endParaRPr lang="en-US"/>
                  </a:p>
                </p:txBody>
              </p:sp>
              <p:sp>
                <p:nvSpPr>
                  <p:cNvPr id="34400" name="Freeform 286"/>
                  <p:cNvSpPr>
                    <a:spLocks/>
                  </p:cNvSpPr>
                  <p:nvPr/>
                </p:nvSpPr>
                <p:spPr bwMode="auto">
                  <a:xfrm>
                    <a:off x="3872" y="2958"/>
                    <a:ext cx="12" cy="54"/>
                  </a:xfrm>
                  <a:custGeom>
                    <a:avLst/>
                    <a:gdLst>
                      <a:gd name="T0" fmla="*/ 9 w 12"/>
                      <a:gd name="T1" fmla="*/ 0 h 54"/>
                      <a:gd name="T2" fmla="*/ 8 w 12"/>
                      <a:gd name="T3" fmla="*/ 14 h 54"/>
                      <a:gd name="T4" fmla="*/ 6 w 12"/>
                      <a:gd name="T5" fmla="*/ 34 h 54"/>
                      <a:gd name="T6" fmla="*/ 0 w 12"/>
                      <a:gd name="T7" fmla="*/ 53 h 54"/>
                      <a:gd name="T8" fmla="*/ 8 w 12"/>
                      <a:gd name="T9" fmla="*/ 53 h 54"/>
                      <a:gd name="T10" fmla="*/ 9 w 12"/>
                      <a:gd name="T11" fmla="*/ 45 h 54"/>
                      <a:gd name="T12" fmla="*/ 11 w 12"/>
                      <a:gd name="T13" fmla="*/ 30 h 54"/>
                      <a:gd name="T14" fmla="*/ 11 w 12"/>
                      <a:gd name="T15" fmla="*/ 18 h 54"/>
                      <a:gd name="T16" fmla="*/ 9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54"/>
                      <a:gd name="T29" fmla="*/ 12 w 12"/>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54">
                        <a:moveTo>
                          <a:pt x="9" y="0"/>
                        </a:moveTo>
                        <a:lnTo>
                          <a:pt x="8" y="14"/>
                        </a:lnTo>
                        <a:lnTo>
                          <a:pt x="6" y="34"/>
                        </a:lnTo>
                        <a:lnTo>
                          <a:pt x="0" y="53"/>
                        </a:lnTo>
                        <a:lnTo>
                          <a:pt x="8" y="53"/>
                        </a:lnTo>
                        <a:lnTo>
                          <a:pt x="9" y="45"/>
                        </a:lnTo>
                        <a:lnTo>
                          <a:pt x="11" y="30"/>
                        </a:lnTo>
                        <a:lnTo>
                          <a:pt x="11" y="18"/>
                        </a:lnTo>
                        <a:lnTo>
                          <a:pt x="9" y="0"/>
                        </a:lnTo>
                      </a:path>
                    </a:pathLst>
                  </a:custGeom>
                  <a:solidFill>
                    <a:srgbClr val="804000"/>
                  </a:solidFill>
                  <a:ln w="12700" cap="rnd">
                    <a:noFill/>
                    <a:round/>
                    <a:headEnd/>
                    <a:tailEnd/>
                  </a:ln>
                </p:spPr>
                <p:txBody>
                  <a:bodyPr/>
                  <a:lstStyle/>
                  <a:p>
                    <a:endParaRPr lang="en-US"/>
                  </a:p>
                </p:txBody>
              </p:sp>
              <p:sp>
                <p:nvSpPr>
                  <p:cNvPr id="34401" name="Freeform 287"/>
                  <p:cNvSpPr>
                    <a:spLocks/>
                  </p:cNvSpPr>
                  <p:nvPr/>
                </p:nvSpPr>
                <p:spPr bwMode="auto">
                  <a:xfrm>
                    <a:off x="3861" y="2852"/>
                    <a:ext cx="70" cy="11"/>
                  </a:xfrm>
                  <a:custGeom>
                    <a:avLst/>
                    <a:gdLst>
                      <a:gd name="T0" fmla="*/ 0 w 70"/>
                      <a:gd name="T1" fmla="*/ 8 h 11"/>
                      <a:gd name="T2" fmla="*/ 19 w 70"/>
                      <a:gd name="T3" fmla="*/ 8 h 11"/>
                      <a:gd name="T4" fmla="*/ 28 w 70"/>
                      <a:gd name="T5" fmla="*/ 6 h 11"/>
                      <a:gd name="T6" fmla="*/ 49 w 70"/>
                      <a:gd name="T7" fmla="*/ 5 h 11"/>
                      <a:gd name="T8" fmla="*/ 69 w 70"/>
                      <a:gd name="T9" fmla="*/ 0 h 11"/>
                      <a:gd name="T10" fmla="*/ 49 w 70"/>
                      <a:gd name="T11" fmla="*/ 6 h 11"/>
                      <a:gd name="T12" fmla="*/ 42 w 70"/>
                      <a:gd name="T13" fmla="*/ 9 h 11"/>
                      <a:gd name="T14" fmla="*/ 29 w 70"/>
                      <a:gd name="T15" fmla="*/ 10 h 11"/>
                      <a:gd name="T16" fmla="*/ 14 w 70"/>
                      <a:gd name="T17" fmla="*/ 10 h 11"/>
                      <a:gd name="T18" fmla="*/ 0 w 70"/>
                      <a:gd name="T19" fmla="*/ 8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11"/>
                      <a:gd name="T32" fmla="*/ 70 w 70"/>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11">
                        <a:moveTo>
                          <a:pt x="0" y="8"/>
                        </a:moveTo>
                        <a:lnTo>
                          <a:pt x="19" y="8"/>
                        </a:lnTo>
                        <a:lnTo>
                          <a:pt x="28" y="6"/>
                        </a:lnTo>
                        <a:lnTo>
                          <a:pt x="49" y="5"/>
                        </a:lnTo>
                        <a:lnTo>
                          <a:pt x="69" y="0"/>
                        </a:lnTo>
                        <a:lnTo>
                          <a:pt x="49" y="6"/>
                        </a:lnTo>
                        <a:lnTo>
                          <a:pt x="42" y="9"/>
                        </a:lnTo>
                        <a:lnTo>
                          <a:pt x="29" y="10"/>
                        </a:lnTo>
                        <a:lnTo>
                          <a:pt x="14" y="10"/>
                        </a:lnTo>
                        <a:lnTo>
                          <a:pt x="0" y="8"/>
                        </a:lnTo>
                      </a:path>
                    </a:pathLst>
                  </a:custGeom>
                  <a:solidFill>
                    <a:srgbClr val="804000"/>
                  </a:solidFill>
                  <a:ln w="12700" cap="rnd">
                    <a:noFill/>
                    <a:round/>
                    <a:headEnd/>
                    <a:tailEnd/>
                  </a:ln>
                </p:spPr>
                <p:txBody>
                  <a:bodyPr/>
                  <a:lstStyle/>
                  <a:p>
                    <a:endParaRPr lang="en-US"/>
                  </a:p>
                </p:txBody>
              </p:sp>
              <p:sp>
                <p:nvSpPr>
                  <p:cNvPr id="34402" name="Freeform 288"/>
                  <p:cNvSpPr>
                    <a:spLocks/>
                  </p:cNvSpPr>
                  <p:nvPr/>
                </p:nvSpPr>
                <p:spPr bwMode="auto">
                  <a:xfrm>
                    <a:off x="3843" y="2890"/>
                    <a:ext cx="2" cy="26"/>
                  </a:xfrm>
                  <a:custGeom>
                    <a:avLst/>
                    <a:gdLst>
                      <a:gd name="T0" fmla="*/ 0 w 2"/>
                      <a:gd name="T1" fmla="*/ 0 h 26"/>
                      <a:gd name="T2" fmla="*/ 0 w 2"/>
                      <a:gd name="T3" fmla="*/ 2 h 26"/>
                      <a:gd name="T4" fmla="*/ 0 w 2"/>
                      <a:gd name="T5" fmla="*/ 7 h 26"/>
                      <a:gd name="T6" fmla="*/ 0 w 2"/>
                      <a:gd name="T7" fmla="*/ 13 h 26"/>
                      <a:gd name="T8" fmla="*/ 0 w 2"/>
                      <a:gd name="T9" fmla="*/ 18 h 26"/>
                      <a:gd name="T10" fmla="*/ 0 w 2"/>
                      <a:gd name="T11" fmla="*/ 25 h 26"/>
                      <a:gd name="T12" fmla="*/ 0 w 2"/>
                      <a:gd name="T13" fmla="*/ 19 h 26"/>
                      <a:gd name="T14" fmla="*/ 1 w 2"/>
                      <a:gd name="T15" fmla="*/ 16 h 26"/>
                      <a:gd name="T16" fmla="*/ 1 w 2"/>
                      <a:gd name="T17" fmla="*/ 8 h 26"/>
                      <a:gd name="T18" fmla="*/ 0 w 2"/>
                      <a:gd name="T19" fmla="*/ 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26"/>
                      <a:gd name="T32" fmla="*/ 2 w 2"/>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26">
                        <a:moveTo>
                          <a:pt x="0" y="0"/>
                        </a:moveTo>
                        <a:lnTo>
                          <a:pt x="0" y="2"/>
                        </a:lnTo>
                        <a:lnTo>
                          <a:pt x="0" y="7"/>
                        </a:lnTo>
                        <a:lnTo>
                          <a:pt x="0" y="13"/>
                        </a:lnTo>
                        <a:lnTo>
                          <a:pt x="0" y="18"/>
                        </a:lnTo>
                        <a:lnTo>
                          <a:pt x="0" y="25"/>
                        </a:lnTo>
                        <a:lnTo>
                          <a:pt x="0" y="19"/>
                        </a:lnTo>
                        <a:lnTo>
                          <a:pt x="1" y="16"/>
                        </a:lnTo>
                        <a:lnTo>
                          <a:pt x="1" y="8"/>
                        </a:lnTo>
                        <a:lnTo>
                          <a:pt x="0" y="0"/>
                        </a:lnTo>
                      </a:path>
                    </a:pathLst>
                  </a:custGeom>
                  <a:solidFill>
                    <a:srgbClr val="804000"/>
                  </a:solidFill>
                  <a:ln w="12700" cap="rnd">
                    <a:noFill/>
                    <a:round/>
                    <a:headEnd/>
                    <a:tailEnd/>
                  </a:ln>
                </p:spPr>
                <p:txBody>
                  <a:bodyPr/>
                  <a:lstStyle/>
                  <a:p>
                    <a:endParaRPr lang="en-US"/>
                  </a:p>
                </p:txBody>
              </p:sp>
              <p:sp>
                <p:nvSpPr>
                  <p:cNvPr id="34403" name="Freeform 289"/>
                  <p:cNvSpPr>
                    <a:spLocks/>
                  </p:cNvSpPr>
                  <p:nvPr/>
                </p:nvSpPr>
                <p:spPr bwMode="auto">
                  <a:xfrm>
                    <a:off x="3967" y="2796"/>
                    <a:ext cx="43" cy="35"/>
                  </a:xfrm>
                  <a:custGeom>
                    <a:avLst/>
                    <a:gdLst>
                      <a:gd name="T0" fmla="*/ 38 w 43"/>
                      <a:gd name="T1" fmla="*/ 0 h 35"/>
                      <a:gd name="T2" fmla="*/ 23 w 43"/>
                      <a:gd name="T3" fmla="*/ 15 h 35"/>
                      <a:gd name="T4" fmla="*/ 9 w 43"/>
                      <a:gd name="T5" fmla="*/ 27 h 35"/>
                      <a:gd name="T6" fmla="*/ 0 w 43"/>
                      <a:gd name="T7" fmla="*/ 34 h 35"/>
                      <a:gd name="T8" fmla="*/ 12 w 43"/>
                      <a:gd name="T9" fmla="*/ 30 h 35"/>
                      <a:gd name="T10" fmla="*/ 24 w 43"/>
                      <a:gd name="T11" fmla="*/ 21 h 35"/>
                      <a:gd name="T12" fmla="*/ 42 w 43"/>
                      <a:gd name="T13" fmla="*/ 7 h 35"/>
                      <a:gd name="T14" fmla="*/ 38 w 43"/>
                      <a:gd name="T15" fmla="*/ 0 h 35"/>
                      <a:gd name="T16" fmla="*/ 0 60000 65536"/>
                      <a:gd name="T17" fmla="*/ 0 60000 65536"/>
                      <a:gd name="T18" fmla="*/ 0 60000 65536"/>
                      <a:gd name="T19" fmla="*/ 0 60000 65536"/>
                      <a:gd name="T20" fmla="*/ 0 60000 65536"/>
                      <a:gd name="T21" fmla="*/ 0 60000 65536"/>
                      <a:gd name="T22" fmla="*/ 0 60000 65536"/>
                      <a:gd name="T23" fmla="*/ 0 60000 65536"/>
                      <a:gd name="T24" fmla="*/ 0 w 43"/>
                      <a:gd name="T25" fmla="*/ 0 h 35"/>
                      <a:gd name="T26" fmla="*/ 43 w 43"/>
                      <a:gd name="T27" fmla="*/ 35 h 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 h="35">
                        <a:moveTo>
                          <a:pt x="38" y="0"/>
                        </a:moveTo>
                        <a:lnTo>
                          <a:pt x="23" y="15"/>
                        </a:lnTo>
                        <a:lnTo>
                          <a:pt x="9" y="27"/>
                        </a:lnTo>
                        <a:lnTo>
                          <a:pt x="0" y="34"/>
                        </a:lnTo>
                        <a:lnTo>
                          <a:pt x="12" y="30"/>
                        </a:lnTo>
                        <a:lnTo>
                          <a:pt x="24" y="21"/>
                        </a:lnTo>
                        <a:lnTo>
                          <a:pt x="42" y="7"/>
                        </a:lnTo>
                        <a:lnTo>
                          <a:pt x="38" y="0"/>
                        </a:lnTo>
                      </a:path>
                    </a:pathLst>
                  </a:custGeom>
                  <a:solidFill>
                    <a:srgbClr val="804000"/>
                  </a:solidFill>
                  <a:ln w="12700" cap="rnd">
                    <a:noFill/>
                    <a:round/>
                    <a:headEnd/>
                    <a:tailEnd/>
                  </a:ln>
                </p:spPr>
                <p:txBody>
                  <a:bodyPr/>
                  <a:lstStyle/>
                  <a:p>
                    <a:endParaRPr lang="en-US"/>
                  </a:p>
                </p:txBody>
              </p:sp>
              <p:sp>
                <p:nvSpPr>
                  <p:cNvPr id="34404" name="Freeform 290"/>
                  <p:cNvSpPr>
                    <a:spLocks/>
                  </p:cNvSpPr>
                  <p:nvPr/>
                </p:nvSpPr>
                <p:spPr bwMode="auto">
                  <a:xfrm>
                    <a:off x="3891" y="2879"/>
                    <a:ext cx="14" cy="41"/>
                  </a:xfrm>
                  <a:custGeom>
                    <a:avLst/>
                    <a:gdLst>
                      <a:gd name="T0" fmla="*/ 13 w 14"/>
                      <a:gd name="T1" fmla="*/ 0 h 41"/>
                      <a:gd name="T2" fmla="*/ 2 w 14"/>
                      <a:gd name="T3" fmla="*/ 9 h 41"/>
                      <a:gd name="T4" fmla="*/ 0 w 14"/>
                      <a:gd name="T5" fmla="*/ 13 h 41"/>
                      <a:gd name="T6" fmla="*/ 0 w 14"/>
                      <a:gd name="T7" fmla="*/ 20 h 41"/>
                      <a:gd name="T8" fmla="*/ 2 w 14"/>
                      <a:gd name="T9" fmla="*/ 26 h 41"/>
                      <a:gd name="T10" fmla="*/ 4 w 14"/>
                      <a:gd name="T11" fmla="*/ 34 h 41"/>
                      <a:gd name="T12" fmla="*/ 4 w 14"/>
                      <a:gd name="T13" fmla="*/ 40 h 41"/>
                      <a:gd name="T14" fmla="*/ 4 w 14"/>
                      <a:gd name="T15" fmla="*/ 29 h 41"/>
                      <a:gd name="T16" fmla="*/ 4 w 14"/>
                      <a:gd name="T17" fmla="*/ 22 h 41"/>
                      <a:gd name="T18" fmla="*/ 4 w 14"/>
                      <a:gd name="T19" fmla="*/ 14 h 41"/>
                      <a:gd name="T20" fmla="*/ 7 w 14"/>
                      <a:gd name="T21" fmla="*/ 9 h 41"/>
                      <a:gd name="T22" fmla="*/ 13 w 14"/>
                      <a:gd name="T23" fmla="*/ 0 h 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
                      <a:gd name="T37" fmla="*/ 0 h 41"/>
                      <a:gd name="T38" fmla="*/ 14 w 14"/>
                      <a:gd name="T39" fmla="*/ 41 h 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 h="41">
                        <a:moveTo>
                          <a:pt x="13" y="0"/>
                        </a:moveTo>
                        <a:lnTo>
                          <a:pt x="2" y="9"/>
                        </a:lnTo>
                        <a:lnTo>
                          <a:pt x="0" y="13"/>
                        </a:lnTo>
                        <a:lnTo>
                          <a:pt x="0" y="20"/>
                        </a:lnTo>
                        <a:lnTo>
                          <a:pt x="2" y="26"/>
                        </a:lnTo>
                        <a:lnTo>
                          <a:pt x="4" y="34"/>
                        </a:lnTo>
                        <a:lnTo>
                          <a:pt x="4" y="40"/>
                        </a:lnTo>
                        <a:lnTo>
                          <a:pt x="4" y="29"/>
                        </a:lnTo>
                        <a:lnTo>
                          <a:pt x="4" y="22"/>
                        </a:lnTo>
                        <a:lnTo>
                          <a:pt x="4" y="14"/>
                        </a:lnTo>
                        <a:lnTo>
                          <a:pt x="7" y="9"/>
                        </a:lnTo>
                        <a:lnTo>
                          <a:pt x="13" y="0"/>
                        </a:lnTo>
                      </a:path>
                    </a:pathLst>
                  </a:custGeom>
                  <a:solidFill>
                    <a:srgbClr val="804000"/>
                  </a:solidFill>
                  <a:ln w="12700" cap="rnd">
                    <a:noFill/>
                    <a:round/>
                    <a:headEnd/>
                    <a:tailEnd/>
                  </a:ln>
                </p:spPr>
                <p:txBody>
                  <a:bodyPr/>
                  <a:lstStyle/>
                  <a:p>
                    <a:endParaRPr lang="en-US"/>
                  </a:p>
                </p:txBody>
              </p:sp>
              <p:sp>
                <p:nvSpPr>
                  <p:cNvPr id="34405" name="Freeform 291"/>
                  <p:cNvSpPr>
                    <a:spLocks/>
                  </p:cNvSpPr>
                  <p:nvPr/>
                </p:nvSpPr>
                <p:spPr bwMode="auto">
                  <a:xfrm>
                    <a:off x="3825" y="2933"/>
                    <a:ext cx="8" cy="79"/>
                  </a:xfrm>
                  <a:custGeom>
                    <a:avLst/>
                    <a:gdLst>
                      <a:gd name="T0" fmla="*/ 4 w 8"/>
                      <a:gd name="T1" fmla="*/ 0 h 79"/>
                      <a:gd name="T2" fmla="*/ 7 w 8"/>
                      <a:gd name="T3" fmla="*/ 6 h 79"/>
                      <a:gd name="T4" fmla="*/ 4 w 8"/>
                      <a:gd name="T5" fmla="*/ 19 h 79"/>
                      <a:gd name="T6" fmla="*/ 2 w 8"/>
                      <a:gd name="T7" fmla="*/ 38 h 79"/>
                      <a:gd name="T8" fmla="*/ 2 w 8"/>
                      <a:gd name="T9" fmla="*/ 51 h 79"/>
                      <a:gd name="T10" fmla="*/ 3 w 8"/>
                      <a:gd name="T11" fmla="*/ 65 h 79"/>
                      <a:gd name="T12" fmla="*/ 4 w 8"/>
                      <a:gd name="T13" fmla="*/ 78 h 79"/>
                      <a:gd name="T14" fmla="*/ 1 w 8"/>
                      <a:gd name="T15" fmla="*/ 78 h 79"/>
                      <a:gd name="T16" fmla="*/ 0 w 8"/>
                      <a:gd name="T17" fmla="*/ 65 h 79"/>
                      <a:gd name="T18" fmla="*/ 0 w 8"/>
                      <a:gd name="T19" fmla="*/ 48 h 79"/>
                      <a:gd name="T20" fmla="*/ 1 w 8"/>
                      <a:gd name="T21" fmla="*/ 29 h 79"/>
                      <a:gd name="T22" fmla="*/ 4 w 8"/>
                      <a:gd name="T23" fmla="*/ 17 h 79"/>
                      <a:gd name="T24" fmla="*/ 4 w 8"/>
                      <a:gd name="T25" fmla="*/ 13 h 79"/>
                      <a:gd name="T26" fmla="*/ 4 w 8"/>
                      <a:gd name="T27" fmla="*/ 0 h 7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
                      <a:gd name="T43" fmla="*/ 0 h 79"/>
                      <a:gd name="T44" fmla="*/ 8 w 8"/>
                      <a:gd name="T45" fmla="*/ 79 h 7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 h="79">
                        <a:moveTo>
                          <a:pt x="4" y="0"/>
                        </a:moveTo>
                        <a:lnTo>
                          <a:pt x="7" y="6"/>
                        </a:lnTo>
                        <a:lnTo>
                          <a:pt x="4" y="19"/>
                        </a:lnTo>
                        <a:lnTo>
                          <a:pt x="2" y="38"/>
                        </a:lnTo>
                        <a:lnTo>
                          <a:pt x="2" y="51"/>
                        </a:lnTo>
                        <a:lnTo>
                          <a:pt x="3" y="65"/>
                        </a:lnTo>
                        <a:lnTo>
                          <a:pt x="4" y="78"/>
                        </a:lnTo>
                        <a:lnTo>
                          <a:pt x="1" y="78"/>
                        </a:lnTo>
                        <a:lnTo>
                          <a:pt x="0" y="65"/>
                        </a:lnTo>
                        <a:lnTo>
                          <a:pt x="0" y="48"/>
                        </a:lnTo>
                        <a:lnTo>
                          <a:pt x="1" y="29"/>
                        </a:lnTo>
                        <a:lnTo>
                          <a:pt x="4" y="17"/>
                        </a:lnTo>
                        <a:lnTo>
                          <a:pt x="4" y="13"/>
                        </a:lnTo>
                        <a:lnTo>
                          <a:pt x="4" y="0"/>
                        </a:lnTo>
                      </a:path>
                    </a:pathLst>
                  </a:custGeom>
                  <a:solidFill>
                    <a:srgbClr val="804000"/>
                  </a:solidFill>
                  <a:ln w="12700" cap="rnd">
                    <a:noFill/>
                    <a:round/>
                    <a:headEnd/>
                    <a:tailEnd/>
                  </a:ln>
                </p:spPr>
                <p:txBody>
                  <a:bodyPr/>
                  <a:lstStyle/>
                  <a:p>
                    <a:endParaRPr lang="en-US"/>
                  </a:p>
                </p:txBody>
              </p:sp>
            </p:grpSp>
            <p:sp>
              <p:nvSpPr>
                <p:cNvPr id="34382" name="Freeform 293"/>
                <p:cNvSpPr>
                  <a:spLocks/>
                </p:cNvSpPr>
                <p:nvPr/>
              </p:nvSpPr>
              <p:spPr bwMode="auto">
                <a:xfrm>
                  <a:off x="4230" y="2882"/>
                  <a:ext cx="53" cy="52"/>
                </a:xfrm>
                <a:custGeom>
                  <a:avLst/>
                  <a:gdLst>
                    <a:gd name="T0" fmla="*/ 5 w 53"/>
                    <a:gd name="T1" fmla="*/ 0 h 52"/>
                    <a:gd name="T2" fmla="*/ 16 w 53"/>
                    <a:gd name="T3" fmla="*/ 7 h 52"/>
                    <a:gd name="T4" fmla="*/ 25 w 53"/>
                    <a:gd name="T5" fmla="*/ 11 h 52"/>
                    <a:gd name="T6" fmla="*/ 32 w 53"/>
                    <a:gd name="T7" fmla="*/ 13 h 52"/>
                    <a:gd name="T8" fmla="*/ 40 w 53"/>
                    <a:gd name="T9" fmla="*/ 15 h 52"/>
                    <a:gd name="T10" fmla="*/ 45 w 53"/>
                    <a:gd name="T11" fmla="*/ 16 h 52"/>
                    <a:gd name="T12" fmla="*/ 49 w 53"/>
                    <a:gd name="T13" fmla="*/ 20 h 52"/>
                    <a:gd name="T14" fmla="*/ 51 w 53"/>
                    <a:gd name="T15" fmla="*/ 26 h 52"/>
                    <a:gd name="T16" fmla="*/ 51 w 53"/>
                    <a:gd name="T17" fmla="*/ 31 h 52"/>
                    <a:gd name="T18" fmla="*/ 52 w 53"/>
                    <a:gd name="T19" fmla="*/ 38 h 52"/>
                    <a:gd name="T20" fmla="*/ 50 w 53"/>
                    <a:gd name="T21" fmla="*/ 46 h 52"/>
                    <a:gd name="T22" fmla="*/ 44 w 53"/>
                    <a:gd name="T23" fmla="*/ 51 h 52"/>
                    <a:gd name="T24" fmla="*/ 37 w 53"/>
                    <a:gd name="T25" fmla="*/ 51 h 52"/>
                    <a:gd name="T26" fmla="*/ 33 w 53"/>
                    <a:gd name="T27" fmla="*/ 48 h 52"/>
                    <a:gd name="T28" fmla="*/ 26 w 53"/>
                    <a:gd name="T29" fmla="*/ 45 h 52"/>
                    <a:gd name="T30" fmla="*/ 21 w 53"/>
                    <a:gd name="T31" fmla="*/ 42 h 52"/>
                    <a:gd name="T32" fmla="*/ 11 w 53"/>
                    <a:gd name="T33" fmla="*/ 39 h 52"/>
                    <a:gd name="T34" fmla="*/ 0 w 53"/>
                    <a:gd name="T35" fmla="*/ 38 h 52"/>
                    <a:gd name="T36" fmla="*/ 4 w 53"/>
                    <a:gd name="T37" fmla="*/ 29 h 52"/>
                    <a:gd name="T38" fmla="*/ 8 w 53"/>
                    <a:gd name="T39" fmla="*/ 20 h 52"/>
                    <a:gd name="T40" fmla="*/ 9 w 53"/>
                    <a:gd name="T41" fmla="*/ 15 h 52"/>
                    <a:gd name="T42" fmla="*/ 7 w 53"/>
                    <a:gd name="T43" fmla="*/ 7 h 52"/>
                    <a:gd name="T44" fmla="*/ 5 w 53"/>
                    <a:gd name="T45" fmla="*/ 0 h 5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3"/>
                    <a:gd name="T70" fmla="*/ 0 h 52"/>
                    <a:gd name="T71" fmla="*/ 53 w 53"/>
                    <a:gd name="T72" fmla="*/ 52 h 5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3" h="52">
                      <a:moveTo>
                        <a:pt x="5" y="0"/>
                      </a:moveTo>
                      <a:lnTo>
                        <a:pt x="16" y="7"/>
                      </a:lnTo>
                      <a:lnTo>
                        <a:pt x="25" y="11"/>
                      </a:lnTo>
                      <a:lnTo>
                        <a:pt x="32" y="13"/>
                      </a:lnTo>
                      <a:lnTo>
                        <a:pt x="40" y="15"/>
                      </a:lnTo>
                      <a:lnTo>
                        <a:pt x="45" y="16"/>
                      </a:lnTo>
                      <a:lnTo>
                        <a:pt x="49" y="20"/>
                      </a:lnTo>
                      <a:lnTo>
                        <a:pt x="51" y="26"/>
                      </a:lnTo>
                      <a:lnTo>
                        <a:pt x="51" y="31"/>
                      </a:lnTo>
                      <a:lnTo>
                        <a:pt x="52" y="38"/>
                      </a:lnTo>
                      <a:lnTo>
                        <a:pt x="50" y="46"/>
                      </a:lnTo>
                      <a:lnTo>
                        <a:pt x="44" y="51"/>
                      </a:lnTo>
                      <a:lnTo>
                        <a:pt x="37" y="51"/>
                      </a:lnTo>
                      <a:lnTo>
                        <a:pt x="33" y="48"/>
                      </a:lnTo>
                      <a:lnTo>
                        <a:pt x="26" y="45"/>
                      </a:lnTo>
                      <a:lnTo>
                        <a:pt x="21" y="42"/>
                      </a:lnTo>
                      <a:lnTo>
                        <a:pt x="11" y="39"/>
                      </a:lnTo>
                      <a:lnTo>
                        <a:pt x="0" y="38"/>
                      </a:lnTo>
                      <a:lnTo>
                        <a:pt x="4" y="29"/>
                      </a:lnTo>
                      <a:lnTo>
                        <a:pt x="8" y="20"/>
                      </a:lnTo>
                      <a:lnTo>
                        <a:pt x="9" y="15"/>
                      </a:lnTo>
                      <a:lnTo>
                        <a:pt x="7" y="7"/>
                      </a:lnTo>
                      <a:lnTo>
                        <a:pt x="5" y="0"/>
                      </a:lnTo>
                    </a:path>
                  </a:pathLst>
                </a:custGeom>
                <a:solidFill>
                  <a:srgbClr val="E0E0E0"/>
                </a:solidFill>
                <a:ln w="12700" cap="rnd">
                  <a:solidFill>
                    <a:srgbClr val="C0C0C0"/>
                  </a:solidFill>
                  <a:round/>
                  <a:headEnd/>
                  <a:tailEnd/>
                </a:ln>
              </p:spPr>
              <p:txBody>
                <a:bodyPr/>
                <a:lstStyle/>
                <a:p>
                  <a:endParaRPr lang="en-US"/>
                </a:p>
              </p:txBody>
            </p:sp>
            <p:grpSp>
              <p:nvGrpSpPr>
                <p:cNvPr id="34383" name="Group 296"/>
                <p:cNvGrpSpPr>
                  <a:grpSpLocks/>
                </p:cNvGrpSpPr>
                <p:nvPr/>
              </p:nvGrpSpPr>
              <p:grpSpPr bwMode="auto">
                <a:xfrm>
                  <a:off x="3814" y="3012"/>
                  <a:ext cx="77" cy="108"/>
                  <a:chOff x="3814" y="3012"/>
                  <a:chExt cx="77" cy="108"/>
                </a:xfrm>
              </p:grpSpPr>
              <p:sp>
                <p:nvSpPr>
                  <p:cNvPr id="34396" name="Freeform 294"/>
                  <p:cNvSpPr>
                    <a:spLocks/>
                  </p:cNvSpPr>
                  <p:nvPr/>
                </p:nvSpPr>
                <p:spPr bwMode="auto">
                  <a:xfrm>
                    <a:off x="3814" y="3012"/>
                    <a:ext cx="77" cy="108"/>
                  </a:xfrm>
                  <a:custGeom>
                    <a:avLst/>
                    <a:gdLst>
                      <a:gd name="T0" fmla="*/ 11 w 77"/>
                      <a:gd name="T1" fmla="*/ 2 h 108"/>
                      <a:gd name="T2" fmla="*/ 13 w 77"/>
                      <a:gd name="T3" fmla="*/ 16 h 108"/>
                      <a:gd name="T4" fmla="*/ 11 w 77"/>
                      <a:gd name="T5" fmla="*/ 41 h 108"/>
                      <a:gd name="T6" fmla="*/ 11 w 77"/>
                      <a:gd name="T7" fmla="*/ 64 h 108"/>
                      <a:gd name="T8" fmla="*/ 7 w 77"/>
                      <a:gd name="T9" fmla="*/ 75 h 108"/>
                      <a:gd name="T10" fmla="*/ 0 w 77"/>
                      <a:gd name="T11" fmla="*/ 86 h 108"/>
                      <a:gd name="T12" fmla="*/ 19 w 77"/>
                      <a:gd name="T13" fmla="*/ 99 h 108"/>
                      <a:gd name="T14" fmla="*/ 32 w 77"/>
                      <a:gd name="T15" fmla="*/ 107 h 108"/>
                      <a:gd name="T16" fmla="*/ 51 w 77"/>
                      <a:gd name="T17" fmla="*/ 106 h 108"/>
                      <a:gd name="T18" fmla="*/ 62 w 77"/>
                      <a:gd name="T19" fmla="*/ 96 h 108"/>
                      <a:gd name="T20" fmla="*/ 67 w 77"/>
                      <a:gd name="T21" fmla="*/ 90 h 108"/>
                      <a:gd name="T22" fmla="*/ 64 w 77"/>
                      <a:gd name="T23" fmla="*/ 77 h 108"/>
                      <a:gd name="T24" fmla="*/ 65 w 77"/>
                      <a:gd name="T25" fmla="*/ 53 h 108"/>
                      <a:gd name="T26" fmla="*/ 68 w 77"/>
                      <a:gd name="T27" fmla="*/ 35 h 108"/>
                      <a:gd name="T28" fmla="*/ 70 w 77"/>
                      <a:gd name="T29" fmla="*/ 21 h 108"/>
                      <a:gd name="T30" fmla="*/ 76 w 77"/>
                      <a:gd name="T31" fmla="*/ 4 h 108"/>
                      <a:gd name="T32" fmla="*/ 57 w 77"/>
                      <a:gd name="T33" fmla="*/ 2 h 108"/>
                      <a:gd name="T34" fmla="*/ 37 w 77"/>
                      <a:gd name="T35" fmla="*/ 0 h 108"/>
                      <a:gd name="T36" fmla="*/ 11 w 77"/>
                      <a:gd name="T37" fmla="*/ 2 h 1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7"/>
                      <a:gd name="T58" fmla="*/ 0 h 108"/>
                      <a:gd name="T59" fmla="*/ 77 w 77"/>
                      <a:gd name="T60" fmla="*/ 108 h 1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7" h="108">
                        <a:moveTo>
                          <a:pt x="11" y="2"/>
                        </a:moveTo>
                        <a:lnTo>
                          <a:pt x="13" y="16"/>
                        </a:lnTo>
                        <a:lnTo>
                          <a:pt x="11" y="41"/>
                        </a:lnTo>
                        <a:lnTo>
                          <a:pt x="11" y="64"/>
                        </a:lnTo>
                        <a:lnTo>
                          <a:pt x="7" y="75"/>
                        </a:lnTo>
                        <a:lnTo>
                          <a:pt x="0" y="86"/>
                        </a:lnTo>
                        <a:lnTo>
                          <a:pt x="19" y="99"/>
                        </a:lnTo>
                        <a:lnTo>
                          <a:pt x="32" y="107"/>
                        </a:lnTo>
                        <a:lnTo>
                          <a:pt x="51" y="106"/>
                        </a:lnTo>
                        <a:lnTo>
                          <a:pt x="62" y="96"/>
                        </a:lnTo>
                        <a:lnTo>
                          <a:pt x="67" y="90"/>
                        </a:lnTo>
                        <a:lnTo>
                          <a:pt x="64" y="77"/>
                        </a:lnTo>
                        <a:lnTo>
                          <a:pt x="65" y="53"/>
                        </a:lnTo>
                        <a:lnTo>
                          <a:pt x="68" y="35"/>
                        </a:lnTo>
                        <a:lnTo>
                          <a:pt x="70" y="21"/>
                        </a:lnTo>
                        <a:lnTo>
                          <a:pt x="76" y="4"/>
                        </a:lnTo>
                        <a:lnTo>
                          <a:pt x="57" y="2"/>
                        </a:lnTo>
                        <a:lnTo>
                          <a:pt x="37" y="0"/>
                        </a:lnTo>
                        <a:lnTo>
                          <a:pt x="11" y="2"/>
                        </a:lnTo>
                      </a:path>
                    </a:pathLst>
                  </a:custGeom>
                  <a:solidFill>
                    <a:srgbClr val="E0E0E0"/>
                  </a:solidFill>
                  <a:ln w="12700" cap="rnd">
                    <a:solidFill>
                      <a:srgbClr val="C0C0C0"/>
                    </a:solidFill>
                    <a:round/>
                    <a:headEnd/>
                    <a:tailEnd/>
                  </a:ln>
                </p:spPr>
                <p:txBody>
                  <a:bodyPr/>
                  <a:lstStyle/>
                  <a:p>
                    <a:endParaRPr lang="en-US"/>
                  </a:p>
                </p:txBody>
              </p:sp>
              <p:sp>
                <p:nvSpPr>
                  <p:cNvPr id="34397" name="Freeform 295"/>
                  <p:cNvSpPr>
                    <a:spLocks/>
                  </p:cNvSpPr>
                  <p:nvPr/>
                </p:nvSpPr>
                <p:spPr bwMode="auto">
                  <a:xfrm>
                    <a:off x="3842" y="3092"/>
                    <a:ext cx="21" cy="17"/>
                  </a:xfrm>
                  <a:custGeom>
                    <a:avLst/>
                    <a:gdLst>
                      <a:gd name="T0" fmla="*/ 17 w 21"/>
                      <a:gd name="T1" fmla="*/ 0 h 17"/>
                      <a:gd name="T2" fmla="*/ 13 w 21"/>
                      <a:gd name="T3" fmla="*/ 7 h 17"/>
                      <a:gd name="T4" fmla="*/ 6 w 21"/>
                      <a:gd name="T5" fmla="*/ 14 h 17"/>
                      <a:gd name="T6" fmla="*/ 0 w 21"/>
                      <a:gd name="T7" fmla="*/ 16 h 17"/>
                      <a:gd name="T8" fmla="*/ 16 w 21"/>
                      <a:gd name="T9" fmla="*/ 15 h 17"/>
                      <a:gd name="T10" fmla="*/ 20 w 21"/>
                      <a:gd name="T11" fmla="*/ 9 h 17"/>
                      <a:gd name="T12" fmla="*/ 17 w 21"/>
                      <a:gd name="T13" fmla="*/ 0 h 17"/>
                      <a:gd name="T14" fmla="*/ 0 60000 65536"/>
                      <a:gd name="T15" fmla="*/ 0 60000 65536"/>
                      <a:gd name="T16" fmla="*/ 0 60000 65536"/>
                      <a:gd name="T17" fmla="*/ 0 60000 65536"/>
                      <a:gd name="T18" fmla="*/ 0 60000 65536"/>
                      <a:gd name="T19" fmla="*/ 0 60000 65536"/>
                      <a:gd name="T20" fmla="*/ 0 60000 65536"/>
                      <a:gd name="T21" fmla="*/ 0 w 21"/>
                      <a:gd name="T22" fmla="*/ 0 h 17"/>
                      <a:gd name="T23" fmla="*/ 21 w 21"/>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17">
                        <a:moveTo>
                          <a:pt x="17" y="0"/>
                        </a:moveTo>
                        <a:lnTo>
                          <a:pt x="13" y="7"/>
                        </a:lnTo>
                        <a:lnTo>
                          <a:pt x="6" y="14"/>
                        </a:lnTo>
                        <a:lnTo>
                          <a:pt x="0" y="16"/>
                        </a:lnTo>
                        <a:lnTo>
                          <a:pt x="16" y="15"/>
                        </a:lnTo>
                        <a:lnTo>
                          <a:pt x="20" y="9"/>
                        </a:lnTo>
                        <a:lnTo>
                          <a:pt x="17" y="0"/>
                        </a:lnTo>
                      </a:path>
                    </a:pathLst>
                  </a:custGeom>
                  <a:solidFill>
                    <a:srgbClr val="C0C0C0"/>
                  </a:solidFill>
                  <a:ln w="12700" cap="rnd">
                    <a:noFill/>
                    <a:round/>
                    <a:headEnd/>
                    <a:tailEnd/>
                  </a:ln>
                </p:spPr>
                <p:txBody>
                  <a:bodyPr/>
                  <a:lstStyle/>
                  <a:p>
                    <a:endParaRPr lang="en-US"/>
                  </a:p>
                </p:txBody>
              </p:sp>
            </p:grpSp>
            <p:grpSp>
              <p:nvGrpSpPr>
                <p:cNvPr id="34384" name="Group 302"/>
                <p:cNvGrpSpPr>
                  <a:grpSpLocks/>
                </p:cNvGrpSpPr>
                <p:nvPr/>
              </p:nvGrpSpPr>
              <p:grpSpPr bwMode="auto">
                <a:xfrm>
                  <a:off x="3703" y="3097"/>
                  <a:ext cx="194" cy="81"/>
                  <a:chOff x="3703" y="3097"/>
                  <a:chExt cx="194" cy="81"/>
                </a:xfrm>
              </p:grpSpPr>
              <p:sp>
                <p:nvSpPr>
                  <p:cNvPr id="34391" name="Freeform 297"/>
                  <p:cNvSpPr>
                    <a:spLocks/>
                  </p:cNvSpPr>
                  <p:nvPr/>
                </p:nvSpPr>
                <p:spPr bwMode="auto">
                  <a:xfrm>
                    <a:off x="3703" y="3097"/>
                    <a:ext cx="194" cy="81"/>
                  </a:xfrm>
                  <a:custGeom>
                    <a:avLst/>
                    <a:gdLst>
                      <a:gd name="T0" fmla="*/ 110 w 194"/>
                      <a:gd name="T1" fmla="*/ 0 h 81"/>
                      <a:gd name="T2" fmla="*/ 100 w 194"/>
                      <a:gd name="T3" fmla="*/ 3 h 81"/>
                      <a:gd name="T4" fmla="*/ 99 w 194"/>
                      <a:gd name="T5" fmla="*/ 9 h 81"/>
                      <a:gd name="T6" fmla="*/ 81 w 194"/>
                      <a:gd name="T7" fmla="*/ 23 h 81"/>
                      <a:gd name="T8" fmla="*/ 66 w 194"/>
                      <a:gd name="T9" fmla="*/ 32 h 81"/>
                      <a:gd name="T10" fmla="*/ 51 w 194"/>
                      <a:gd name="T11" fmla="*/ 39 h 81"/>
                      <a:gd name="T12" fmla="*/ 37 w 194"/>
                      <a:gd name="T13" fmla="*/ 44 h 81"/>
                      <a:gd name="T14" fmla="*/ 18 w 194"/>
                      <a:gd name="T15" fmla="*/ 48 h 81"/>
                      <a:gd name="T16" fmla="*/ 5 w 194"/>
                      <a:gd name="T17" fmla="*/ 56 h 81"/>
                      <a:gd name="T18" fmla="*/ 1 w 194"/>
                      <a:gd name="T19" fmla="*/ 61 h 81"/>
                      <a:gd name="T20" fmla="*/ 2 w 194"/>
                      <a:gd name="T21" fmla="*/ 66 h 81"/>
                      <a:gd name="T22" fmla="*/ 0 w 194"/>
                      <a:gd name="T23" fmla="*/ 70 h 81"/>
                      <a:gd name="T24" fmla="*/ 2 w 194"/>
                      <a:gd name="T25" fmla="*/ 75 h 81"/>
                      <a:gd name="T26" fmla="*/ 12 w 194"/>
                      <a:gd name="T27" fmla="*/ 77 h 81"/>
                      <a:gd name="T28" fmla="*/ 48 w 194"/>
                      <a:gd name="T29" fmla="*/ 79 h 81"/>
                      <a:gd name="T30" fmla="*/ 77 w 194"/>
                      <a:gd name="T31" fmla="*/ 80 h 81"/>
                      <a:gd name="T32" fmla="*/ 116 w 194"/>
                      <a:gd name="T33" fmla="*/ 77 h 81"/>
                      <a:gd name="T34" fmla="*/ 147 w 194"/>
                      <a:gd name="T35" fmla="*/ 75 h 81"/>
                      <a:gd name="T36" fmla="*/ 171 w 194"/>
                      <a:gd name="T37" fmla="*/ 76 h 81"/>
                      <a:gd name="T38" fmla="*/ 182 w 194"/>
                      <a:gd name="T39" fmla="*/ 74 h 81"/>
                      <a:gd name="T40" fmla="*/ 188 w 194"/>
                      <a:gd name="T41" fmla="*/ 68 h 81"/>
                      <a:gd name="T42" fmla="*/ 185 w 194"/>
                      <a:gd name="T43" fmla="*/ 63 h 81"/>
                      <a:gd name="T44" fmla="*/ 192 w 194"/>
                      <a:gd name="T45" fmla="*/ 48 h 81"/>
                      <a:gd name="T46" fmla="*/ 193 w 194"/>
                      <a:gd name="T47" fmla="*/ 38 h 81"/>
                      <a:gd name="T48" fmla="*/ 192 w 194"/>
                      <a:gd name="T49" fmla="*/ 29 h 81"/>
                      <a:gd name="T50" fmla="*/ 189 w 194"/>
                      <a:gd name="T51" fmla="*/ 18 h 81"/>
                      <a:gd name="T52" fmla="*/ 184 w 194"/>
                      <a:gd name="T53" fmla="*/ 11 h 81"/>
                      <a:gd name="T54" fmla="*/ 186 w 194"/>
                      <a:gd name="T55" fmla="*/ 5 h 81"/>
                      <a:gd name="T56" fmla="*/ 180 w 194"/>
                      <a:gd name="T57" fmla="*/ 4 h 81"/>
                      <a:gd name="T58" fmla="*/ 169 w 194"/>
                      <a:gd name="T59" fmla="*/ 17 h 81"/>
                      <a:gd name="T60" fmla="*/ 162 w 194"/>
                      <a:gd name="T61" fmla="*/ 23 h 81"/>
                      <a:gd name="T62" fmla="*/ 144 w 194"/>
                      <a:gd name="T63" fmla="*/ 23 h 81"/>
                      <a:gd name="T64" fmla="*/ 133 w 194"/>
                      <a:gd name="T65" fmla="*/ 17 h 81"/>
                      <a:gd name="T66" fmla="*/ 120 w 194"/>
                      <a:gd name="T67" fmla="*/ 8 h 81"/>
                      <a:gd name="T68" fmla="*/ 110 w 194"/>
                      <a:gd name="T69" fmla="*/ 0 h 8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4"/>
                      <a:gd name="T106" fmla="*/ 0 h 81"/>
                      <a:gd name="T107" fmla="*/ 194 w 194"/>
                      <a:gd name="T108" fmla="*/ 81 h 8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4" h="81">
                        <a:moveTo>
                          <a:pt x="110" y="0"/>
                        </a:moveTo>
                        <a:lnTo>
                          <a:pt x="100" y="3"/>
                        </a:lnTo>
                        <a:lnTo>
                          <a:pt x="99" y="9"/>
                        </a:lnTo>
                        <a:lnTo>
                          <a:pt x="81" y="23"/>
                        </a:lnTo>
                        <a:lnTo>
                          <a:pt x="66" y="32"/>
                        </a:lnTo>
                        <a:lnTo>
                          <a:pt x="51" y="39"/>
                        </a:lnTo>
                        <a:lnTo>
                          <a:pt x="37" y="44"/>
                        </a:lnTo>
                        <a:lnTo>
                          <a:pt x="18" y="48"/>
                        </a:lnTo>
                        <a:lnTo>
                          <a:pt x="5" y="56"/>
                        </a:lnTo>
                        <a:lnTo>
                          <a:pt x="1" y="61"/>
                        </a:lnTo>
                        <a:lnTo>
                          <a:pt x="2" y="66"/>
                        </a:lnTo>
                        <a:lnTo>
                          <a:pt x="0" y="70"/>
                        </a:lnTo>
                        <a:lnTo>
                          <a:pt x="2" y="75"/>
                        </a:lnTo>
                        <a:lnTo>
                          <a:pt x="12" y="77"/>
                        </a:lnTo>
                        <a:lnTo>
                          <a:pt x="48" y="79"/>
                        </a:lnTo>
                        <a:lnTo>
                          <a:pt x="77" y="80"/>
                        </a:lnTo>
                        <a:lnTo>
                          <a:pt x="116" y="77"/>
                        </a:lnTo>
                        <a:lnTo>
                          <a:pt x="147" y="75"/>
                        </a:lnTo>
                        <a:lnTo>
                          <a:pt x="171" y="76"/>
                        </a:lnTo>
                        <a:lnTo>
                          <a:pt x="182" y="74"/>
                        </a:lnTo>
                        <a:lnTo>
                          <a:pt x="188" y="68"/>
                        </a:lnTo>
                        <a:lnTo>
                          <a:pt x="185" y="63"/>
                        </a:lnTo>
                        <a:lnTo>
                          <a:pt x="192" y="48"/>
                        </a:lnTo>
                        <a:lnTo>
                          <a:pt x="193" y="38"/>
                        </a:lnTo>
                        <a:lnTo>
                          <a:pt x="192" y="29"/>
                        </a:lnTo>
                        <a:lnTo>
                          <a:pt x="189" y="18"/>
                        </a:lnTo>
                        <a:lnTo>
                          <a:pt x="184" y="11"/>
                        </a:lnTo>
                        <a:lnTo>
                          <a:pt x="186" y="5"/>
                        </a:lnTo>
                        <a:lnTo>
                          <a:pt x="180" y="4"/>
                        </a:lnTo>
                        <a:lnTo>
                          <a:pt x="169" y="17"/>
                        </a:lnTo>
                        <a:lnTo>
                          <a:pt x="162" y="23"/>
                        </a:lnTo>
                        <a:lnTo>
                          <a:pt x="144" y="23"/>
                        </a:lnTo>
                        <a:lnTo>
                          <a:pt x="133" y="17"/>
                        </a:lnTo>
                        <a:lnTo>
                          <a:pt x="120" y="8"/>
                        </a:lnTo>
                        <a:lnTo>
                          <a:pt x="110" y="0"/>
                        </a:lnTo>
                      </a:path>
                    </a:pathLst>
                  </a:custGeom>
                  <a:solidFill>
                    <a:srgbClr val="C0FFFF"/>
                  </a:solidFill>
                  <a:ln w="12700" cap="rnd">
                    <a:solidFill>
                      <a:srgbClr val="008080"/>
                    </a:solidFill>
                    <a:round/>
                    <a:headEnd/>
                    <a:tailEnd/>
                  </a:ln>
                </p:spPr>
                <p:txBody>
                  <a:bodyPr/>
                  <a:lstStyle/>
                  <a:p>
                    <a:endParaRPr lang="en-US"/>
                  </a:p>
                </p:txBody>
              </p:sp>
              <p:sp>
                <p:nvSpPr>
                  <p:cNvPr id="34392" name="Freeform 298"/>
                  <p:cNvSpPr>
                    <a:spLocks/>
                  </p:cNvSpPr>
                  <p:nvPr/>
                </p:nvSpPr>
                <p:spPr bwMode="auto">
                  <a:xfrm>
                    <a:off x="3745" y="3115"/>
                    <a:ext cx="65" cy="32"/>
                  </a:xfrm>
                  <a:custGeom>
                    <a:avLst/>
                    <a:gdLst>
                      <a:gd name="T0" fmla="*/ 49 w 65"/>
                      <a:gd name="T1" fmla="*/ 0 h 32"/>
                      <a:gd name="T2" fmla="*/ 55 w 65"/>
                      <a:gd name="T3" fmla="*/ 7 h 32"/>
                      <a:gd name="T4" fmla="*/ 46 w 65"/>
                      <a:gd name="T5" fmla="*/ 14 h 32"/>
                      <a:gd name="T6" fmla="*/ 42 w 65"/>
                      <a:gd name="T7" fmla="*/ 7 h 32"/>
                      <a:gd name="T8" fmla="*/ 38 w 65"/>
                      <a:gd name="T9" fmla="*/ 9 h 32"/>
                      <a:gd name="T10" fmla="*/ 44 w 65"/>
                      <a:gd name="T11" fmla="*/ 14 h 32"/>
                      <a:gd name="T12" fmla="*/ 32 w 65"/>
                      <a:gd name="T13" fmla="*/ 19 h 32"/>
                      <a:gd name="T14" fmla="*/ 28 w 65"/>
                      <a:gd name="T15" fmla="*/ 12 h 32"/>
                      <a:gd name="T16" fmla="*/ 23 w 65"/>
                      <a:gd name="T17" fmla="*/ 15 h 32"/>
                      <a:gd name="T18" fmla="*/ 28 w 65"/>
                      <a:gd name="T19" fmla="*/ 19 h 32"/>
                      <a:gd name="T20" fmla="*/ 19 w 65"/>
                      <a:gd name="T21" fmla="*/ 24 h 32"/>
                      <a:gd name="T22" fmla="*/ 11 w 65"/>
                      <a:gd name="T23" fmla="*/ 25 h 32"/>
                      <a:gd name="T24" fmla="*/ 9 w 65"/>
                      <a:gd name="T25" fmla="*/ 21 h 32"/>
                      <a:gd name="T26" fmla="*/ 0 w 65"/>
                      <a:gd name="T27" fmla="*/ 25 h 32"/>
                      <a:gd name="T28" fmla="*/ 8 w 65"/>
                      <a:gd name="T29" fmla="*/ 27 h 32"/>
                      <a:gd name="T30" fmla="*/ 2 w 65"/>
                      <a:gd name="T31" fmla="*/ 29 h 32"/>
                      <a:gd name="T32" fmla="*/ 6 w 65"/>
                      <a:gd name="T33" fmla="*/ 31 h 32"/>
                      <a:gd name="T34" fmla="*/ 17 w 65"/>
                      <a:gd name="T35" fmla="*/ 28 h 32"/>
                      <a:gd name="T36" fmla="*/ 30 w 65"/>
                      <a:gd name="T37" fmla="*/ 23 h 32"/>
                      <a:gd name="T38" fmla="*/ 50 w 65"/>
                      <a:gd name="T39" fmla="*/ 14 h 32"/>
                      <a:gd name="T40" fmla="*/ 64 w 65"/>
                      <a:gd name="T41" fmla="*/ 4 h 32"/>
                      <a:gd name="T42" fmla="*/ 49 w 65"/>
                      <a:gd name="T43" fmla="*/ 0 h 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5"/>
                      <a:gd name="T67" fmla="*/ 0 h 32"/>
                      <a:gd name="T68" fmla="*/ 65 w 65"/>
                      <a:gd name="T69" fmla="*/ 32 h 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5" h="32">
                        <a:moveTo>
                          <a:pt x="49" y="0"/>
                        </a:moveTo>
                        <a:lnTo>
                          <a:pt x="55" y="7"/>
                        </a:lnTo>
                        <a:lnTo>
                          <a:pt x="46" y="14"/>
                        </a:lnTo>
                        <a:lnTo>
                          <a:pt x="42" y="7"/>
                        </a:lnTo>
                        <a:lnTo>
                          <a:pt x="38" y="9"/>
                        </a:lnTo>
                        <a:lnTo>
                          <a:pt x="44" y="14"/>
                        </a:lnTo>
                        <a:lnTo>
                          <a:pt x="32" y="19"/>
                        </a:lnTo>
                        <a:lnTo>
                          <a:pt x="28" y="12"/>
                        </a:lnTo>
                        <a:lnTo>
                          <a:pt x="23" y="15"/>
                        </a:lnTo>
                        <a:lnTo>
                          <a:pt x="28" y="19"/>
                        </a:lnTo>
                        <a:lnTo>
                          <a:pt x="19" y="24"/>
                        </a:lnTo>
                        <a:lnTo>
                          <a:pt x="11" y="25"/>
                        </a:lnTo>
                        <a:lnTo>
                          <a:pt x="9" y="21"/>
                        </a:lnTo>
                        <a:lnTo>
                          <a:pt x="0" y="25"/>
                        </a:lnTo>
                        <a:lnTo>
                          <a:pt x="8" y="27"/>
                        </a:lnTo>
                        <a:lnTo>
                          <a:pt x="2" y="29"/>
                        </a:lnTo>
                        <a:lnTo>
                          <a:pt x="6" y="31"/>
                        </a:lnTo>
                        <a:lnTo>
                          <a:pt x="17" y="28"/>
                        </a:lnTo>
                        <a:lnTo>
                          <a:pt x="30" y="23"/>
                        </a:lnTo>
                        <a:lnTo>
                          <a:pt x="50" y="14"/>
                        </a:lnTo>
                        <a:lnTo>
                          <a:pt x="64" y="4"/>
                        </a:lnTo>
                        <a:lnTo>
                          <a:pt x="49" y="0"/>
                        </a:lnTo>
                      </a:path>
                    </a:pathLst>
                  </a:custGeom>
                  <a:solidFill>
                    <a:srgbClr val="008080"/>
                  </a:solidFill>
                  <a:ln w="12700" cap="rnd">
                    <a:noFill/>
                    <a:round/>
                    <a:headEnd/>
                    <a:tailEnd/>
                  </a:ln>
                </p:spPr>
                <p:txBody>
                  <a:bodyPr/>
                  <a:lstStyle/>
                  <a:p>
                    <a:endParaRPr lang="en-US"/>
                  </a:p>
                </p:txBody>
              </p:sp>
              <p:sp>
                <p:nvSpPr>
                  <p:cNvPr id="34393" name="Freeform 299"/>
                  <p:cNvSpPr>
                    <a:spLocks/>
                  </p:cNvSpPr>
                  <p:nvPr/>
                </p:nvSpPr>
                <p:spPr bwMode="auto">
                  <a:xfrm>
                    <a:off x="3706" y="3110"/>
                    <a:ext cx="187" cy="59"/>
                  </a:xfrm>
                  <a:custGeom>
                    <a:avLst/>
                    <a:gdLst>
                      <a:gd name="T0" fmla="*/ 177 w 187"/>
                      <a:gd name="T1" fmla="*/ 0 h 59"/>
                      <a:gd name="T2" fmla="*/ 174 w 187"/>
                      <a:gd name="T3" fmla="*/ 17 h 59"/>
                      <a:gd name="T4" fmla="*/ 166 w 187"/>
                      <a:gd name="T5" fmla="*/ 27 h 59"/>
                      <a:gd name="T6" fmla="*/ 149 w 187"/>
                      <a:gd name="T7" fmla="*/ 40 h 59"/>
                      <a:gd name="T8" fmla="*/ 136 w 187"/>
                      <a:gd name="T9" fmla="*/ 48 h 59"/>
                      <a:gd name="T10" fmla="*/ 130 w 187"/>
                      <a:gd name="T11" fmla="*/ 52 h 59"/>
                      <a:gd name="T12" fmla="*/ 89 w 187"/>
                      <a:gd name="T13" fmla="*/ 55 h 59"/>
                      <a:gd name="T14" fmla="*/ 42 w 187"/>
                      <a:gd name="T15" fmla="*/ 56 h 59"/>
                      <a:gd name="T16" fmla="*/ 20 w 187"/>
                      <a:gd name="T17" fmla="*/ 56 h 59"/>
                      <a:gd name="T18" fmla="*/ 3 w 187"/>
                      <a:gd name="T19" fmla="*/ 52 h 59"/>
                      <a:gd name="T20" fmla="*/ 0 w 187"/>
                      <a:gd name="T21" fmla="*/ 54 h 59"/>
                      <a:gd name="T22" fmla="*/ 5 w 187"/>
                      <a:gd name="T23" fmla="*/ 56 h 59"/>
                      <a:gd name="T24" fmla="*/ 19 w 187"/>
                      <a:gd name="T25" fmla="*/ 57 h 59"/>
                      <a:gd name="T26" fmla="*/ 43 w 187"/>
                      <a:gd name="T27" fmla="*/ 58 h 59"/>
                      <a:gd name="T28" fmla="*/ 61 w 187"/>
                      <a:gd name="T29" fmla="*/ 58 h 59"/>
                      <a:gd name="T30" fmla="*/ 95 w 187"/>
                      <a:gd name="T31" fmla="*/ 57 h 59"/>
                      <a:gd name="T32" fmla="*/ 123 w 187"/>
                      <a:gd name="T33" fmla="*/ 55 h 59"/>
                      <a:gd name="T34" fmla="*/ 150 w 187"/>
                      <a:gd name="T35" fmla="*/ 53 h 59"/>
                      <a:gd name="T36" fmla="*/ 167 w 187"/>
                      <a:gd name="T37" fmla="*/ 50 h 59"/>
                      <a:gd name="T38" fmla="*/ 178 w 187"/>
                      <a:gd name="T39" fmla="*/ 48 h 59"/>
                      <a:gd name="T40" fmla="*/ 181 w 187"/>
                      <a:gd name="T41" fmla="*/ 43 h 59"/>
                      <a:gd name="T42" fmla="*/ 184 w 187"/>
                      <a:gd name="T43" fmla="*/ 37 h 59"/>
                      <a:gd name="T44" fmla="*/ 186 w 187"/>
                      <a:gd name="T45" fmla="*/ 28 h 59"/>
                      <a:gd name="T46" fmla="*/ 186 w 187"/>
                      <a:gd name="T47" fmla="*/ 21 h 59"/>
                      <a:gd name="T48" fmla="*/ 185 w 187"/>
                      <a:gd name="T49" fmla="*/ 14 h 59"/>
                      <a:gd name="T50" fmla="*/ 184 w 187"/>
                      <a:gd name="T51" fmla="*/ 9 h 59"/>
                      <a:gd name="T52" fmla="*/ 177 w 187"/>
                      <a:gd name="T53" fmla="*/ 0 h 5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7"/>
                      <a:gd name="T82" fmla="*/ 0 h 59"/>
                      <a:gd name="T83" fmla="*/ 187 w 187"/>
                      <a:gd name="T84" fmla="*/ 59 h 5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7" h="59">
                        <a:moveTo>
                          <a:pt x="177" y="0"/>
                        </a:moveTo>
                        <a:lnTo>
                          <a:pt x="174" y="17"/>
                        </a:lnTo>
                        <a:lnTo>
                          <a:pt x="166" y="27"/>
                        </a:lnTo>
                        <a:lnTo>
                          <a:pt x="149" y="40"/>
                        </a:lnTo>
                        <a:lnTo>
                          <a:pt x="136" y="48"/>
                        </a:lnTo>
                        <a:lnTo>
                          <a:pt x="130" y="52"/>
                        </a:lnTo>
                        <a:lnTo>
                          <a:pt x="89" y="55"/>
                        </a:lnTo>
                        <a:lnTo>
                          <a:pt x="42" y="56"/>
                        </a:lnTo>
                        <a:lnTo>
                          <a:pt x="20" y="56"/>
                        </a:lnTo>
                        <a:lnTo>
                          <a:pt x="3" y="52"/>
                        </a:lnTo>
                        <a:lnTo>
                          <a:pt x="0" y="54"/>
                        </a:lnTo>
                        <a:lnTo>
                          <a:pt x="5" y="56"/>
                        </a:lnTo>
                        <a:lnTo>
                          <a:pt x="19" y="57"/>
                        </a:lnTo>
                        <a:lnTo>
                          <a:pt x="43" y="58"/>
                        </a:lnTo>
                        <a:lnTo>
                          <a:pt x="61" y="58"/>
                        </a:lnTo>
                        <a:lnTo>
                          <a:pt x="95" y="57"/>
                        </a:lnTo>
                        <a:lnTo>
                          <a:pt x="123" y="55"/>
                        </a:lnTo>
                        <a:lnTo>
                          <a:pt x="150" y="53"/>
                        </a:lnTo>
                        <a:lnTo>
                          <a:pt x="167" y="50"/>
                        </a:lnTo>
                        <a:lnTo>
                          <a:pt x="178" y="48"/>
                        </a:lnTo>
                        <a:lnTo>
                          <a:pt x="181" y="43"/>
                        </a:lnTo>
                        <a:lnTo>
                          <a:pt x="184" y="37"/>
                        </a:lnTo>
                        <a:lnTo>
                          <a:pt x="186" y="28"/>
                        </a:lnTo>
                        <a:lnTo>
                          <a:pt x="186" y="21"/>
                        </a:lnTo>
                        <a:lnTo>
                          <a:pt x="185" y="14"/>
                        </a:lnTo>
                        <a:lnTo>
                          <a:pt x="184" y="9"/>
                        </a:lnTo>
                        <a:lnTo>
                          <a:pt x="177" y="0"/>
                        </a:lnTo>
                      </a:path>
                    </a:pathLst>
                  </a:custGeom>
                  <a:solidFill>
                    <a:srgbClr val="008080"/>
                  </a:solidFill>
                  <a:ln w="12700" cap="rnd">
                    <a:noFill/>
                    <a:round/>
                    <a:headEnd/>
                    <a:tailEnd/>
                  </a:ln>
                </p:spPr>
                <p:txBody>
                  <a:bodyPr/>
                  <a:lstStyle/>
                  <a:p>
                    <a:endParaRPr lang="en-US"/>
                  </a:p>
                </p:txBody>
              </p:sp>
              <p:sp>
                <p:nvSpPr>
                  <p:cNvPr id="34394" name="Freeform 300"/>
                  <p:cNvSpPr>
                    <a:spLocks/>
                  </p:cNvSpPr>
                  <p:nvPr/>
                </p:nvSpPr>
                <p:spPr bwMode="auto">
                  <a:xfrm>
                    <a:off x="3756" y="3123"/>
                    <a:ext cx="79" cy="36"/>
                  </a:xfrm>
                  <a:custGeom>
                    <a:avLst/>
                    <a:gdLst>
                      <a:gd name="T0" fmla="*/ 66 w 79"/>
                      <a:gd name="T1" fmla="*/ 0 h 36"/>
                      <a:gd name="T2" fmla="*/ 44 w 79"/>
                      <a:gd name="T3" fmla="*/ 11 h 36"/>
                      <a:gd name="T4" fmla="*/ 13 w 79"/>
                      <a:gd name="T5" fmla="*/ 23 h 36"/>
                      <a:gd name="T6" fmla="*/ 0 w 79"/>
                      <a:gd name="T7" fmla="*/ 26 h 36"/>
                      <a:gd name="T8" fmla="*/ 7 w 79"/>
                      <a:gd name="T9" fmla="*/ 32 h 36"/>
                      <a:gd name="T10" fmla="*/ 20 w 79"/>
                      <a:gd name="T11" fmla="*/ 35 h 36"/>
                      <a:gd name="T12" fmla="*/ 60 w 79"/>
                      <a:gd name="T13" fmla="*/ 32 h 36"/>
                      <a:gd name="T14" fmla="*/ 78 w 79"/>
                      <a:gd name="T15" fmla="*/ 32 h 36"/>
                      <a:gd name="T16" fmla="*/ 69 w 79"/>
                      <a:gd name="T17" fmla="*/ 19 h 36"/>
                      <a:gd name="T18" fmla="*/ 47 w 79"/>
                      <a:gd name="T19" fmla="*/ 25 h 36"/>
                      <a:gd name="T20" fmla="*/ 23 w 79"/>
                      <a:gd name="T21" fmla="*/ 27 h 36"/>
                      <a:gd name="T22" fmla="*/ 16 w 79"/>
                      <a:gd name="T23" fmla="*/ 27 h 36"/>
                      <a:gd name="T24" fmla="*/ 41 w 79"/>
                      <a:gd name="T25" fmla="*/ 20 h 36"/>
                      <a:gd name="T26" fmla="*/ 68 w 79"/>
                      <a:gd name="T27" fmla="*/ 13 h 36"/>
                      <a:gd name="T28" fmla="*/ 66 w 79"/>
                      <a:gd name="T29" fmla="*/ 0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9"/>
                      <a:gd name="T46" fmla="*/ 0 h 36"/>
                      <a:gd name="T47" fmla="*/ 79 w 79"/>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9" h="36">
                        <a:moveTo>
                          <a:pt x="66" y="0"/>
                        </a:moveTo>
                        <a:lnTo>
                          <a:pt x="44" y="11"/>
                        </a:lnTo>
                        <a:lnTo>
                          <a:pt x="13" y="23"/>
                        </a:lnTo>
                        <a:lnTo>
                          <a:pt x="0" y="26"/>
                        </a:lnTo>
                        <a:lnTo>
                          <a:pt x="7" y="32"/>
                        </a:lnTo>
                        <a:lnTo>
                          <a:pt x="20" y="35"/>
                        </a:lnTo>
                        <a:lnTo>
                          <a:pt x="60" y="32"/>
                        </a:lnTo>
                        <a:lnTo>
                          <a:pt x="78" y="32"/>
                        </a:lnTo>
                        <a:lnTo>
                          <a:pt x="69" y="19"/>
                        </a:lnTo>
                        <a:lnTo>
                          <a:pt x="47" y="25"/>
                        </a:lnTo>
                        <a:lnTo>
                          <a:pt x="23" y="27"/>
                        </a:lnTo>
                        <a:lnTo>
                          <a:pt x="16" y="27"/>
                        </a:lnTo>
                        <a:lnTo>
                          <a:pt x="41" y="20"/>
                        </a:lnTo>
                        <a:lnTo>
                          <a:pt x="68" y="13"/>
                        </a:lnTo>
                        <a:lnTo>
                          <a:pt x="66" y="0"/>
                        </a:lnTo>
                      </a:path>
                    </a:pathLst>
                  </a:custGeom>
                  <a:solidFill>
                    <a:srgbClr val="008080"/>
                  </a:solidFill>
                  <a:ln w="12700" cap="rnd">
                    <a:noFill/>
                    <a:round/>
                    <a:headEnd/>
                    <a:tailEnd/>
                  </a:ln>
                </p:spPr>
                <p:txBody>
                  <a:bodyPr/>
                  <a:lstStyle/>
                  <a:p>
                    <a:endParaRPr lang="en-US"/>
                  </a:p>
                </p:txBody>
              </p:sp>
              <p:sp>
                <p:nvSpPr>
                  <p:cNvPr id="34395" name="Oval 301"/>
                  <p:cNvSpPr>
                    <a:spLocks noChangeArrowheads="1"/>
                  </p:cNvSpPr>
                  <p:nvPr/>
                </p:nvSpPr>
                <p:spPr bwMode="auto">
                  <a:xfrm>
                    <a:off x="3839" y="3125"/>
                    <a:ext cx="22" cy="21"/>
                  </a:xfrm>
                  <a:prstGeom prst="ellipse">
                    <a:avLst/>
                  </a:prstGeom>
                  <a:solidFill>
                    <a:srgbClr val="008080"/>
                  </a:solidFill>
                  <a:ln w="12700">
                    <a:noFill/>
                    <a:round/>
                    <a:headEnd/>
                    <a:tailEnd/>
                  </a:ln>
                </p:spPr>
                <p:txBody>
                  <a:bodyPr wrap="none" anchor="ctr"/>
                  <a:lstStyle/>
                  <a:p>
                    <a:pPr eaLnBrk="0" hangingPunct="0"/>
                    <a:endParaRPr lang="en-US"/>
                  </a:p>
                </p:txBody>
              </p:sp>
            </p:grpSp>
            <p:grpSp>
              <p:nvGrpSpPr>
                <p:cNvPr id="34385" name="Group 308"/>
                <p:cNvGrpSpPr>
                  <a:grpSpLocks/>
                </p:cNvGrpSpPr>
                <p:nvPr/>
              </p:nvGrpSpPr>
              <p:grpSpPr bwMode="auto">
                <a:xfrm>
                  <a:off x="4259" y="2893"/>
                  <a:ext cx="66" cy="132"/>
                  <a:chOff x="4259" y="2893"/>
                  <a:chExt cx="66" cy="132"/>
                </a:xfrm>
              </p:grpSpPr>
              <p:sp>
                <p:nvSpPr>
                  <p:cNvPr id="34386" name="Freeform 303"/>
                  <p:cNvSpPr>
                    <a:spLocks/>
                  </p:cNvSpPr>
                  <p:nvPr/>
                </p:nvSpPr>
                <p:spPr bwMode="auto">
                  <a:xfrm>
                    <a:off x="4259" y="2893"/>
                    <a:ext cx="66" cy="132"/>
                  </a:xfrm>
                  <a:custGeom>
                    <a:avLst/>
                    <a:gdLst>
                      <a:gd name="T0" fmla="*/ 0 w 66"/>
                      <a:gd name="T1" fmla="*/ 36 h 132"/>
                      <a:gd name="T2" fmla="*/ 2 w 66"/>
                      <a:gd name="T3" fmla="*/ 44 h 132"/>
                      <a:gd name="T4" fmla="*/ 7 w 66"/>
                      <a:gd name="T5" fmla="*/ 50 h 132"/>
                      <a:gd name="T6" fmla="*/ 9 w 66"/>
                      <a:gd name="T7" fmla="*/ 61 h 132"/>
                      <a:gd name="T8" fmla="*/ 10 w 66"/>
                      <a:gd name="T9" fmla="*/ 75 h 132"/>
                      <a:gd name="T10" fmla="*/ 10 w 66"/>
                      <a:gd name="T11" fmla="*/ 90 h 132"/>
                      <a:gd name="T12" fmla="*/ 9 w 66"/>
                      <a:gd name="T13" fmla="*/ 100 h 132"/>
                      <a:gd name="T14" fmla="*/ 3 w 66"/>
                      <a:gd name="T15" fmla="*/ 111 h 132"/>
                      <a:gd name="T16" fmla="*/ 2 w 66"/>
                      <a:gd name="T17" fmla="*/ 118 h 132"/>
                      <a:gd name="T18" fmla="*/ 4 w 66"/>
                      <a:gd name="T19" fmla="*/ 123 h 132"/>
                      <a:gd name="T20" fmla="*/ 7 w 66"/>
                      <a:gd name="T21" fmla="*/ 127 h 132"/>
                      <a:gd name="T22" fmla="*/ 12 w 66"/>
                      <a:gd name="T23" fmla="*/ 130 h 132"/>
                      <a:gd name="T24" fmla="*/ 19 w 66"/>
                      <a:gd name="T25" fmla="*/ 131 h 132"/>
                      <a:gd name="T26" fmla="*/ 28 w 66"/>
                      <a:gd name="T27" fmla="*/ 127 h 132"/>
                      <a:gd name="T28" fmla="*/ 35 w 66"/>
                      <a:gd name="T29" fmla="*/ 119 h 132"/>
                      <a:gd name="T30" fmla="*/ 42 w 66"/>
                      <a:gd name="T31" fmla="*/ 109 h 132"/>
                      <a:gd name="T32" fmla="*/ 48 w 66"/>
                      <a:gd name="T33" fmla="*/ 97 h 132"/>
                      <a:gd name="T34" fmla="*/ 50 w 66"/>
                      <a:gd name="T35" fmla="*/ 88 h 132"/>
                      <a:gd name="T36" fmla="*/ 50 w 66"/>
                      <a:gd name="T37" fmla="*/ 82 h 132"/>
                      <a:gd name="T38" fmla="*/ 50 w 66"/>
                      <a:gd name="T39" fmla="*/ 66 h 132"/>
                      <a:gd name="T40" fmla="*/ 53 w 66"/>
                      <a:gd name="T41" fmla="*/ 54 h 132"/>
                      <a:gd name="T42" fmla="*/ 59 w 66"/>
                      <a:gd name="T43" fmla="*/ 44 h 132"/>
                      <a:gd name="T44" fmla="*/ 64 w 66"/>
                      <a:gd name="T45" fmla="*/ 30 h 132"/>
                      <a:gd name="T46" fmla="*/ 65 w 66"/>
                      <a:gd name="T47" fmla="*/ 21 h 132"/>
                      <a:gd name="T48" fmla="*/ 64 w 66"/>
                      <a:gd name="T49" fmla="*/ 14 h 132"/>
                      <a:gd name="T50" fmla="*/ 63 w 66"/>
                      <a:gd name="T51" fmla="*/ 9 h 132"/>
                      <a:gd name="T52" fmla="*/ 59 w 66"/>
                      <a:gd name="T53" fmla="*/ 7 h 132"/>
                      <a:gd name="T54" fmla="*/ 56 w 66"/>
                      <a:gd name="T55" fmla="*/ 7 h 132"/>
                      <a:gd name="T56" fmla="*/ 50 w 66"/>
                      <a:gd name="T57" fmla="*/ 3 h 132"/>
                      <a:gd name="T58" fmla="*/ 41 w 66"/>
                      <a:gd name="T59" fmla="*/ 0 h 132"/>
                      <a:gd name="T60" fmla="*/ 31 w 66"/>
                      <a:gd name="T61" fmla="*/ 1 h 132"/>
                      <a:gd name="T62" fmla="*/ 17 w 66"/>
                      <a:gd name="T63" fmla="*/ 3 h 132"/>
                      <a:gd name="T64" fmla="*/ 22 w 66"/>
                      <a:gd name="T65" fmla="*/ 10 h 132"/>
                      <a:gd name="T66" fmla="*/ 25 w 66"/>
                      <a:gd name="T67" fmla="*/ 19 h 132"/>
                      <a:gd name="T68" fmla="*/ 25 w 66"/>
                      <a:gd name="T69" fmla="*/ 28 h 132"/>
                      <a:gd name="T70" fmla="*/ 23 w 66"/>
                      <a:gd name="T71" fmla="*/ 35 h 132"/>
                      <a:gd name="T72" fmla="*/ 16 w 66"/>
                      <a:gd name="T73" fmla="*/ 41 h 132"/>
                      <a:gd name="T74" fmla="*/ 8 w 66"/>
                      <a:gd name="T75" fmla="*/ 41 h 132"/>
                      <a:gd name="T76" fmla="*/ 4 w 66"/>
                      <a:gd name="T77" fmla="*/ 38 h 132"/>
                      <a:gd name="T78" fmla="*/ 0 w 66"/>
                      <a:gd name="T79" fmla="*/ 36 h 1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6"/>
                      <a:gd name="T121" fmla="*/ 0 h 132"/>
                      <a:gd name="T122" fmla="*/ 66 w 66"/>
                      <a:gd name="T123" fmla="*/ 132 h 13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6" h="132">
                        <a:moveTo>
                          <a:pt x="0" y="36"/>
                        </a:moveTo>
                        <a:lnTo>
                          <a:pt x="2" y="44"/>
                        </a:lnTo>
                        <a:lnTo>
                          <a:pt x="7" y="50"/>
                        </a:lnTo>
                        <a:lnTo>
                          <a:pt x="9" y="61"/>
                        </a:lnTo>
                        <a:lnTo>
                          <a:pt x="10" y="75"/>
                        </a:lnTo>
                        <a:lnTo>
                          <a:pt x="10" y="90"/>
                        </a:lnTo>
                        <a:lnTo>
                          <a:pt x="9" y="100"/>
                        </a:lnTo>
                        <a:lnTo>
                          <a:pt x="3" y="111"/>
                        </a:lnTo>
                        <a:lnTo>
                          <a:pt x="2" y="118"/>
                        </a:lnTo>
                        <a:lnTo>
                          <a:pt x="4" y="123"/>
                        </a:lnTo>
                        <a:lnTo>
                          <a:pt x="7" y="127"/>
                        </a:lnTo>
                        <a:lnTo>
                          <a:pt x="12" y="130"/>
                        </a:lnTo>
                        <a:lnTo>
                          <a:pt x="19" y="131"/>
                        </a:lnTo>
                        <a:lnTo>
                          <a:pt x="28" y="127"/>
                        </a:lnTo>
                        <a:lnTo>
                          <a:pt x="35" y="119"/>
                        </a:lnTo>
                        <a:lnTo>
                          <a:pt x="42" y="109"/>
                        </a:lnTo>
                        <a:lnTo>
                          <a:pt x="48" y="97"/>
                        </a:lnTo>
                        <a:lnTo>
                          <a:pt x="50" y="88"/>
                        </a:lnTo>
                        <a:lnTo>
                          <a:pt x="50" y="82"/>
                        </a:lnTo>
                        <a:lnTo>
                          <a:pt x="50" y="66"/>
                        </a:lnTo>
                        <a:lnTo>
                          <a:pt x="53" y="54"/>
                        </a:lnTo>
                        <a:lnTo>
                          <a:pt x="59" y="44"/>
                        </a:lnTo>
                        <a:lnTo>
                          <a:pt x="64" y="30"/>
                        </a:lnTo>
                        <a:lnTo>
                          <a:pt x="65" y="21"/>
                        </a:lnTo>
                        <a:lnTo>
                          <a:pt x="64" y="14"/>
                        </a:lnTo>
                        <a:lnTo>
                          <a:pt x="63" y="9"/>
                        </a:lnTo>
                        <a:lnTo>
                          <a:pt x="59" y="7"/>
                        </a:lnTo>
                        <a:lnTo>
                          <a:pt x="56" y="7"/>
                        </a:lnTo>
                        <a:lnTo>
                          <a:pt x="50" y="3"/>
                        </a:lnTo>
                        <a:lnTo>
                          <a:pt x="41" y="0"/>
                        </a:lnTo>
                        <a:lnTo>
                          <a:pt x="31" y="1"/>
                        </a:lnTo>
                        <a:lnTo>
                          <a:pt x="17" y="3"/>
                        </a:lnTo>
                        <a:lnTo>
                          <a:pt x="22" y="10"/>
                        </a:lnTo>
                        <a:lnTo>
                          <a:pt x="25" y="19"/>
                        </a:lnTo>
                        <a:lnTo>
                          <a:pt x="25" y="28"/>
                        </a:lnTo>
                        <a:lnTo>
                          <a:pt x="23" y="35"/>
                        </a:lnTo>
                        <a:lnTo>
                          <a:pt x="16" y="41"/>
                        </a:lnTo>
                        <a:lnTo>
                          <a:pt x="8" y="41"/>
                        </a:lnTo>
                        <a:lnTo>
                          <a:pt x="4" y="38"/>
                        </a:lnTo>
                        <a:lnTo>
                          <a:pt x="0" y="36"/>
                        </a:lnTo>
                      </a:path>
                    </a:pathLst>
                  </a:custGeom>
                  <a:solidFill>
                    <a:srgbClr val="C0FFFF"/>
                  </a:solidFill>
                  <a:ln w="12700" cap="rnd">
                    <a:solidFill>
                      <a:srgbClr val="008080"/>
                    </a:solidFill>
                    <a:round/>
                    <a:headEnd/>
                    <a:tailEnd/>
                  </a:ln>
                </p:spPr>
                <p:txBody>
                  <a:bodyPr/>
                  <a:lstStyle/>
                  <a:p>
                    <a:endParaRPr lang="en-US"/>
                  </a:p>
                </p:txBody>
              </p:sp>
              <p:sp>
                <p:nvSpPr>
                  <p:cNvPr id="34387" name="Freeform 304"/>
                  <p:cNvSpPr>
                    <a:spLocks/>
                  </p:cNvSpPr>
                  <p:nvPr/>
                </p:nvSpPr>
                <p:spPr bwMode="auto">
                  <a:xfrm>
                    <a:off x="4269" y="2942"/>
                    <a:ext cx="10" cy="43"/>
                  </a:xfrm>
                  <a:custGeom>
                    <a:avLst/>
                    <a:gdLst>
                      <a:gd name="T0" fmla="*/ 0 w 10"/>
                      <a:gd name="T1" fmla="*/ 0 h 43"/>
                      <a:gd name="T2" fmla="*/ 5 w 10"/>
                      <a:gd name="T3" fmla="*/ 1 h 43"/>
                      <a:gd name="T4" fmla="*/ 9 w 10"/>
                      <a:gd name="T5" fmla="*/ 0 h 43"/>
                      <a:gd name="T6" fmla="*/ 9 w 10"/>
                      <a:gd name="T7" fmla="*/ 14 h 43"/>
                      <a:gd name="T8" fmla="*/ 9 w 10"/>
                      <a:gd name="T9" fmla="*/ 29 h 43"/>
                      <a:gd name="T10" fmla="*/ 6 w 10"/>
                      <a:gd name="T11" fmla="*/ 42 h 43"/>
                      <a:gd name="T12" fmla="*/ 1 w 10"/>
                      <a:gd name="T13" fmla="*/ 41 h 43"/>
                      <a:gd name="T14" fmla="*/ 2 w 10"/>
                      <a:gd name="T15" fmla="*/ 35 h 43"/>
                      <a:gd name="T16" fmla="*/ 5 w 10"/>
                      <a:gd name="T17" fmla="*/ 36 h 43"/>
                      <a:gd name="T18" fmla="*/ 6 w 10"/>
                      <a:gd name="T19" fmla="*/ 30 h 43"/>
                      <a:gd name="T20" fmla="*/ 2 w 10"/>
                      <a:gd name="T21" fmla="*/ 30 h 43"/>
                      <a:gd name="T22" fmla="*/ 2 w 10"/>
                      <a:gd name="T23" fmla="*/ 24 h 43"/>
                      <a:gd name="T24" fmla="*/ 6 w 10"/>
                      <a:gd name="T25" fmla="*/ 25 h 43"/>
                      <a:gd name="T26" fmla="*/ 6 w 10"/>
                      <a:gd name="T27" fmla="*/ 18 h 43"/>
                      <a:gd name="T28" fmla="*/ 2 w 10"/>
                      <a:gd name="T29" fmla="*/ 19 h 43"/>
                      <a:gd name="T30" fmla="*/ 2 w 10"/>
                      <a:gd name="T31" fmla="*/ 12 h 43"/>
                      <a:gd name="T32" fmla="*/ 7 w 10"/>
                      <a:gd name="T33" fmla="*/ 12 h 43"/>
                      <a:gd name="T34" fmla="*/ 6 w 10"/>
                      <a:gd name="T35" fmla="*/ 6 h 43"/>
                      <a:gd name="T36" fmla="*/ 1 w 10"/>
                      <a:gd name="T37" fmla="*/ 8 h 43"/>
                      <a:gd name="T38" fmla="*/ 0 w 10"/>
                      <a:gd name="T39" fmla="*/ 0 h 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
                      <a:gd name="T61" fmla="*/ 0 h 43"/>
                      <a:gd name="T62" fmla="*/ 10 w 10"/>
                      <a:gd name="T63" fmla="*/ 43 h 4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 h="43">
                        <a:moveTo>
                          <a:pt x="0" y="0"/>
                        </a:moveTo>
                        <a:lnTo>
                          <a:pt x="5" y="1"/>
                        </a:lnTo>
                        <a:lnTo>
                          <a:pt x="9" y="0"/>
                        </a:lnTo>
                        <a:lnTo>
                          <a:pt x="9" y="14"/>
                        </a:lnTo>
                        <a:lnTo>
                          <a:pt x="9" y="29"/>
                        </a:lnTo>
                        <a:lnTo>
                          <a:pt x="6" y="42"/>
                        </a:lnTo>
                        <a:lnTo>
                          <a:pt x="1" y="41"/>
                        </a:lnTo>
                        <a:lnTo>
                          <a:pt x="2" y="35"/>
                        </a:lnTo>
                        <a:lnTo>
                          <a:pt x="5" y="36"/>
                        </a:lnTo>
                        <a:lnTo>
                          <a:pt x="6" y="30"/>
                        </a:lnTo>
                        <a:lnTo>
                          <a:pt x="2" y="30"/>
                        </a:lnTo>
                        <a:lnTo>
                          <a:pt x="2" y="24"/>
                        </a:lnTo>
                        <a:lnTo>
                          <a:pt x="6" y="25"/>
                        </a:lnTo>
                        <a:lnTo>
                          <a:pt x="6" y="18"/>
                        </a:lnTo>
                        <a:lnTo>
                          <a:pt x="2" y="19"/>
                        </a:lnTo>
                        <a:lnTo>
                          <a:pt x="2" y="12"/>
                        </a:lnTo>
                        <a:lnTo>
                          <a:pt x="7" y="12"/>
                        </a:lnTo>
                        <a:lnTo>
                          <a:pt x="6" y="6"/>
                        </a:lnTo>
                        <a:lnTo>
                          <a:pt x="1" y="8"/>
                        </a:lnTo>
                        <a:lnTo>
                          <a:pt x="0" y="0"/>
                        </a:lnTo>
                      </a:path>
                    </a:pathLst>
                  </a:custGeom>
                  <a:solidFill>
                    <a:srgbClr val="008080"/>
                  </a:solidFill>
                  <a:ln w="12700" cap="rnd">
                    <a:noFill/>
                    <a:round/>
                    <a:headEnd/>
                    <a:tailEnd/>
                  </a:ln>
                </p:spPr>
                <p:txBody>
                  <a:bodyPr/>
                  <a:lstStyle/>
                  <a:p>
                    <a:endParaRPr lang="en-US"/>
                  </a:p>
                </p:txBody>
              </p:sp>
              <p:sp>
                <p:nvSpPr>
                  <p:cNvPr id="34388" name="Freeform 305"/>
                  <p:cNvSpPr>
                    <a:spLocks/>
                  </p:cNvSpPr>
                  <p:nvPr/>
                </p:nvSpPr>
                <p:spPr bwMode="auto">
                  <a:xfrm>
                    <a:off x="4275" y="2893"/>
                    <a:ext cx="38" cy="125"/>
                  </a:xfrm>
                  <a:custGeom>
                    <a:avLst/>
                    <a:gdLst>
                      <a:gd name="T0" fmla="*/ 4 w 38"/>
                      <a:gd name="T1" fmla="*/ 6 h 125"/>
                      <a:gd name="T2" fmla="*/ 13 w 38"/>
                      <a:gd name="T3" fmla="*/ 9 h 125"/>
                      <a:gd name="T4" fmla="*/ 21 w 38"/>
                      <a:gd name="T5" fmla="*/ 14 h 125"/>
                      <a:gd name="T6" fmla="*/ 31 w 38"/>
                      <a:gd name="T7" fmla="*/ 22 h 125"/>
                      <a:gd name="T8" fmla="*/ 32 w 38"/>
                      <a:gd name="T9" fmla="*/ 27 h 125"/>
                      <a:gd name="T10" fmla="*/ 31 w 38"/>
                      <a:gd name="T11" fmla="*/ 44 h 125"/>
                      <a:gd name="T12" fmla="*/ 27 w 38"/>
                      <a:gd name="T13" fmla="*/ 59 h 125"/>
                      <a:gd name="T14" fmla="*/ 26 w 38"/>
                      <a:gd name="T15" fmla="*/ 68 h 125"/>
                      <a:gd name="T16" fmla="*/ 26 w 38"/>
                      <a:gd name="T17" fmla="*/ 78 h 125"/>
                      <a:gd name="T18" fmla="*/ 25 w 38"/>
                      <a:gd name="T19" fmla="*/ 90 h 125"/>
                      <a:gd name="T20" fmla="*/ 21 w 38"/>
                      <a:gd name="T21" fmla="*/ 99 h 125"/>
                      <a:gd name="T22" fmla="*/ 11 w 38"/>
                      <a:gd name="T23" fmla="*/ 115 h 125"/>
                      <a:gd name="T24" fmla="*/ 4 w 38"/>
                      <a:gd name="T25" fmla="*/ 123 h 125"/>
                      <a:gd name="T26" fmla="*/ 0 w 38"/>
                      <a:gd name="T27" fmla="*/ 124 h 125"/>
                      <a:gd name="T28" fmla="*/ 7 w 38"/>
                      <a:gd name="T29" fmla="*/ 121 h 125"/>
                      <a:gd name="T30" fmla="*/ 13 w 38"/>
                      <a:gd name="T31" fmla="*/ 115 h 125"/>
                      <a:gd name="T32" fmla="*/ 22 w 38"/>
                      <a:gd name="T33" fmla="*/ 102 h 125"/>
                      <a:gd name="T34" fmla="*/ 26 w 38"/>
                      <a:gd name="T35" fmla="*/ 94 h 125"/>
                      <a:gd name="T36" fmla="*/ 28 w 38"/>
                      <a:gd name="T37" fmla="*/ 82 h 125"/>
                      <a:gd name="T38" fmla="*/ 28 w 38"/>
                      <a:gd name="T39" fmla="*/ 71 h 125"/>
                      <a:gd name="T40" fmla="*/ 28 w 38"/>
                      <a:gd name="T41" fmla="*/ 62 h 125"/>
                      <a:gd name="T42" fmla="*/ 31 w 38"/>
                      <a:gd name="T43" fmla="*/ 50 h 125"/>
                      <a:gd name="T44" fmla="*/ 34 w 38"/>
                      <a:gd name="T45" fmla="*/ 38 h 125"/>
                      <a:gd name="T46" fmla="*/ 37 w 38"/>
                      <a:gd name="T47" fmla="*/ 27 h 125"/>
                      <a:gd name="T48" fmla="*/ 36 w 38"/>
                      <a:gd name="T49" fmla="*/ 16 h 125"/>
                      <a:gd name="T50" fmla="*/ 35 w 38"/>
                      <a:gd name="T51" fmla="*/ 9 h 125"/>
                      <a:gd name="T52" fmla="*/ 33 w 38"/>
                      <a:gd name="T53" fmla="*/ 7 h 125"/>
                      <a:gd name="T54" fmla="*/ 28 w 38"/>
                      <a:gd name="T55" fmla="*/ 2 h 125"/>
                      <a:gd name="T56" fmla="*/ 23 w 38"/>
                      <a:gd name="T57" fmla="*/ 0 h 125"/>
                      <a:gd name="T58" fmla="*/ 15 w 38"/>
                      <a:gd name="T59" fmla="*/ 1 h 125"/>
                      <a:gd name="T60" fmla="*/ 9 w 38"/>
                      <a:gd name="T61" fmla="*/ 2 h 125"/>
                      <a:gd name="T62" fmla="*/ 3 w 38"/>
                      <a:gd name="T63" fmla="*/ 2 h 125"/>
                      <a:gd name="T64" fmla="*/ 4 w 38"/>
                      <a:gd name="T65" fmla="*/ 6 h 1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
                      <a:gd name="T100" fmla="*/ 0 h 125"/>
                      <a:gd name="T101" fmla="*/ 38 w 38"/>
                      <a:gd name="T102" fmla="*/ 125 h 12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 h="125">
                        <a:moveTo>
                          <a:pt x="4" y="6"/>
                        </a:moveTo>
                        <a:lnTo>
                          <a:pt x="13" y="9"/>
                        </a:lnTo>
                        <a:lnTo>
                          <a:pt x="21" y="14"/>
                        </a:lnTo>
                        <a:lnTo>
                          <a:pt x="31" y="22"/>
                        </a:lnTo>
                        <a:lnTo>
                          <a:pt x="32" y="27"/>
                        </a:lnTo>
                        <a:lnTo>
                          <a:pt x="31" y="44"/>
                        </a:lnTo>
                        <a:lnTo>
                          <a:pt x="27" y="59"/>
                        </a:lnTo>
                        <a:lnTo>
                          <a:pt x="26" y="68"/>
                        </a:lnTo>
                        <a:lnTo>
                          <a:pt x="26" y="78"/>
                        </a:lnTo>
                        <a:lnTo>
                          <a:pt x="25" y="90"/>
                        </a:lnTo>
                        <a:lnTo>
                          <a:pt x="21" y="99"/>
                        </a:lnTo>
                        <a:lnTo>
                          <a:pt x="11" y="115"/>
                        </a:lnTo>
                        <a:lnTo>
                          <a:pt x="4" y="123"/>
                        </a:lnTo>
                        <a:lnTo>
                          <a:pt x="0" y="124"/>
                        </a:lnTo>
                        <a:lnTo>
                          <a:pt x="7" y="121"/>
                        </a:lnTo>
                        <a:lnTo>
                          <a:pt x="13" y="115"/>
                        </a:lnTo>
                        <a:lnTo>
                          <a:pt x="22" y="102"/>
                        </a:lnTo>
                        <a:lnTo>
                          <a:pt x="26" y="94"/>
                        </a:lnTo>
                        <a:lnTo>
                          <a:pt x="28" y="82"/>
                        </a:lnTo>
                        <a:lnTo>
                          <a:pt x="28" y="71"/>
                        </a:lnTo>
                        <a:lnTo>
                          <a:pt x="28" y="62"/>
                        </a:lnTo>
                        <a:lnTo>
                          <a:pt x="31" y="50"/>
                        </a:lnTo>
                        <a:lnTo>
                          <a:pt x="34" y="38"/>
                        </a:lnTo>
                        <a:lnTo>
                          <a:pt x="37" y="27"/>
                        </a:lnTo>
                        <a:lnTo>
                          <a:pt x="36" y="16"/>
                        </a:lnTo>
                        <a:lnTo>
                          <a:pt x="35" y="9"/>
                        </a:lnTo>
                        <a:lnTo>
                          <a:pt x="33" y="7"/>
                        </a:lnTo>
                        <a:lnTo>
                          <a:pt x="28" y="2"/>
                        </a:lnTo>
                        <a:lnTo>
                          <a:pt x="23" y="0"/>
                        </a:lnTo>
                        <a:lnTo>
                          <a:pt x="15" y="1"/>
                        </a:lnTo>
                        <a:lnTo>
                          <a:pt x="9" y="2"/>
                        </a:lnTo>
                        <a:lnTo>
                          <a:pt x="3" y="2"/>
                        </a:lnTo>
                        <a:lnTo>
                          <a:pt x="4" y="6"/>
                        </a:lnTo>
                      </a:path>
                    </a:pathLst>
                  </a:custGeom>
                  <a:solidFill>
                    <a:srgbClr val="008080"/>
                  </a:solidFill>
                  <a:ln w="12700" cap="rnd">
                    <a:noFill/>
                    <a:round/>
                    <a:headEnd/>
                    <a:tailEnd/>
                  </a:ln>
                </p:spPr>
                <p:txBody>
                  <a:bodyPr/>
                  <a:lstStyle/>
                  <a:p>
                    <a:endParaRPr lang="en-US"/>
                  </a:p>
                </p:txBody>
              </p:sp>
              <p:sp>
                <p:nvSpPr>
                  <p:cNvPr id="34389" name="Freeform 306"/>
                  <p:cNvSpPr>
                    <a:spLocks/>
                  </p:cNvSpPr>
                  <p:nvPr/>
                </p:nvSpPr>
                <p:spPr bwMode="auto">
                  <a:xfrm>
                    <a:off x="4280" y="2942"/>
                    <a:ext cx="9" cy="42"/>
                  </a:xfrm>
                  <a:custGeom>
                    <a:avLst/>
                    <a:gdLst>
                      <a:gd name="T0" fmla="*/ 2 w 9"/>
                      <a:gd name="T1" fmla="*/ 0 h 42"/>
                      <a:gd name="T2" fmla="*/ 4 w 9"/>
                      <a:gd name="T3" fmla="*/ 12 h 42"/>
                      <a:gd name="T4" fmla="*/ 4 w 9"/>
                      <a:gd name="T5" fmla="*/ 20 h 42"/>
                      <a:gd name="T6" fmla="*/ 3 w 9"/>
                      <a:gd name="T7" fmla="*/ 34 h 42"/>
                      <a:gd name="T8" fmla="*/ 0 w 9"/>
                      <a:gd name="T9" fmla="*/ 41 h 42"/>
                      <a:gd name="T10" fmla="*/ 4 w 9"/>
                      <a:gd name="T11" fmla="*/ 39 h 42"/>
                      <a:gd name="T12" fmla="*/ 6 w 9"/>
                      <a:gd name="T13" fmla="*/ 34 h 42"/>
                      <a:gd name="T14" fmla="*/ 8 w 9"/>
                      <a:gd name="T15" fmla="*/ 27 h 42"/>
                      <a:gd name="T16" fmla="*/ 8 w 9"/>
                      <a:gd name="T17" fmla="*/ 18 h 42"/>
                      <a:gd name="T18" fmla="*/ 8 w 9"/>
                      <a:gd name="T19" fmla="*/ 0 h 42"/>
                      <a:gd name="T20" fmla="*/ 2 w 9"/>
                      <a:gd name="T21" fmla="*/ 0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42"/>
                      <a:gd name="T35" fmla="*/ 9 w 9"/>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42">
                        <a:moveTo>
                          <a:pt x="2" y="0"/>
                        </a:moveTo>
                        <a:lnTo>
                          <a:pt x="4" y="12"/>
                        </a:lnTo>
                        <a:lnTo>
                          <a:pt x="4" y="20"/>
                        </a:lnTo>
                        <a:lnTo>
                          <a:pt x="3" y="34"/>
                        </a:lnTo>
                        <a:lnTo>
                          <a:pt x="0" y="41"/>
                        </a:lnTo>
                        <a:lnTo>
                          <a:pt x="4" y="39"/>
                        </a:lnTo>
                        <a:lnTo>
                          <a:pt x="6" y="34"/>
                        </a:lnTo>
                        <a:lnTo>
                          <a:pt x="8" y="27"/>
                        </a:lnTo>
                        <a:lnTo>
                          <a:pt x="8" y="18"/>
                        </a:lnTo>
                        <a:lnTo>
                          <a:pt x="8" y="0"/>
                        </a:lnTo>
                        <a:lnTo>
                          <a:pt x="2" y="0"/>
                        </a:lnTo>
                      </a:path>
                    </a:pathLst>
                  </a:custGeom>
                  <a:solidFill>
                    <a:srgbClr val="008080"/>
                  </a:solidFill>
                  <a:ln w="12700" cap="rnd">
                    <a:noFill/>
                    <a:round/>
                    <a:headEnd/>
                    <a:tailEnd/>
                  </a:ln>
                </p:spPr>
                <p:txBody>
                  <a:bodyPr/>
                  <a:lstStyle/>
                  <a:p>
                    <a:endParaRPr lang="en-US"/>
                  </a:p>
                </p:txBody>
              </p:sp>
              <p:sp>
                <p:nvSpPr>
                  <p:cNvPr id="34390" name="Oval 307"/>
                  <p:cNvSpPr>
                    <a:spLocks noChangeArrowheads="1"/>
                  </p:cNvSpPr>
                  <p:nvPr/>
                </p:nvSpPr>
                <p:spPr bwMode="auto">
                  <a:xfrm>
                    <a:off x="4291" y="2921"/>
                    <a:ext cx="8" cy="12"/>
                  </a:xfrm>
                  <a:prstGeom prst="ellipse">
                    <a:avLst/>
                  </a:prstGeom>
                  <a:solidFill>
                    <a:srgbClr val="008080"/>
                  </a:solidFill>
                  <a:ln w="12700">
                    <a:noFill/>
                    <a:round/>
                    <a:headEnd/>
                    <a:tailEnd/>
                  </a:ln>
                </p:spPr>
                <p:txBody>
                  <a:bodyPr wrap="none" anchor="ctr"/>
                  <a:lstStyle/>
                  <a:p>
                    <a:pPr eaLnBrk="0" hangingPunct="0"/>
                    <a:endParaRPr lang="en-US"/>
                  </a:p>
                </p:txBody>
              </p:sp>
            </p:grpSp>
          </p:grpSp>
          <p:grpSp>
            <p:nvGrpSpPr>
              <p:cNvPr id="34366" name="Group 313"/>
              <p:cNvGrpSpPr>
                <a:grpSpLocks/>
              </p:cNvGrpSpPr>
              <p:nvPr/>
            </p:nvGrpSpPr>
            <p:grpSpPr bwMode="auto">
              <a:xfrm>
                <a:off x="4035" y="2756"/>
                <a:ext cx="88" cy="76"/>
                <a:chOff x="4035" y="2756"/>
                <a:chExt cx="88" cy="76"/>
              </a:xfrm>
            </p:grpSpPr>
            <p:sp>
              <p:nvSpPr>
                <p:cNvPr id="34377" name="Freeform 310"/>
                <p:cNvSpPr>
                  <a:spLocks/>
                </p:cNvSpPr>
                <p:nvPr/>
              </p:nvSpPr>
              <p:spPr bwMode="auto">
                <a:xfrm>
                  <a:off x="4035" y="2756"/>
                  <a:ext cx="88" cy="76"/>
                </a:xfrm>
                <a:custGeom>
                  <a:avLst/>
                  <a:gdLst>
                    <a:gd name="T0" fmla="*/ 3 w 88"/>
                    <a:gd name="T1" fmla="*/ 75 h 76"/>
                    <a:gd name="T2" fmla="*/ 25 w 88"/>
                    <a:gd name="T3" fmla="*/ 73 h 76"/>
                    <a:gd name="T4" fmla="*/ 40 w 88"/>
                    <a:gd name="T5" fmla="*/ 65 h 76"/>
                    <a:gd name="T6" fmla="*/ 58 w 88"/>
                    <a:gd name="T7" fmla="*/ 54 h 76"/>
                    <a:gd name="T8" fmla="*/ 73 w 88"/>
                    <a:gd name="T9" fmla="*/ 41 h 76"/>
                    <a:gd name="T10" fmla="*/ 87 w 88"/>
                    <a:gd name="T11" fmla="*/ 28 h 76"/>
                    <a:gd name="T12" fmla="*/ 79 w 88"/>
                    <a:gd name="T13" fmla="*/ 11 h 76"/>
                    <a:gd name="T14" fmla="*/ 71 w 88"/>
                    <a:gd name="T15" fmla="*/ 0 h 76"/>
                    <a:gd name="T16" fmla="*/ 0 w 88"/>
                    <a:gd name="T17" fmla="*/ 32 h 76"/>
                    <a:gd name="T18" fmla="*/ 3 w 88"/>
                    <a:gd name="T19" fmla="*/ 75 h 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76"/>
                    <a:gd name="T32" fmla="*/ 88 w 88"/>
                    <a:gd name="T33" fmla="*/ 76 h 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76">
                      <a:moveTo>
                        <a:pt x="3" y="75"/>
                      </a:moveTo>
                      <a:lnTo>
                        <a:pt x="25" y="73"/>
                      </a:lnTo>
                      <a:lnTo>
                        <a:pt x="40" y="65"/>
                      </a:lnTo>
                      <a:lnTo>
                        <a:pt x="58" y="54"/>
                      </a:lnTo>
                      <a:lnTo>
                        <a:pt x="73" y="41"/>
                      </a:lnTo>
                      <a:lnTo>
                        <a:pt x="87" y="28"/>
                      </a:lnTo>
                      <a:lnTo>
                        <a:pt x="79" y="11"/>
                      </a:lnTo>
                      <a:lnTo>
                        <a:pt x="71" y="0"/>
                      </a:lnTo>
                      <a:lnTo>
                        <a:pt x="0" y="32"/>
                      </a:lnTo>
                      <a:lnTo>
                        <a:pt x="3" y="75"/>
                      </a:lnTo>
                    </a:path>
                  </a:pathLst>
                </a:custGeom>
                <a:solidFill>
                  <a:srgbClr val="FF80FF"/>
                </a:solidFill>
                <a:ln w="12700" cap="rnd">
                  <a:solidFill>
                    <a:srgbClr val="800080"/>
                  </a:solidFill>
                  <a:round/>
                  <a:headEnd/>
                  <a:tailEnd/>
                </a:ln>
              </p:spPr>
              <p:txBody>
                <a:bodyPr/>
                <a:lstStyle/>
                <a:p>
                  <a:endParaRPr lang="en-US"/>
                </a:p>
              </p:txBody>
            </p:sp>
            <p:sp>
              <p:nvSpPr>
                <p:cNvPr id="34378" name="Freeform 311"/>
                <p:cNvSpPr>
                  <a:spLocks/>
                </p:cNvSpPr>
                <p:nvPr/>
              </p:nvSpPr>
              <p:spPr bwMode="auto">
                <a:xfrm>
                  <a:off x="4043" y="2789"/>
                  <a:ext cx="60" cy="34"/>
                </a:xfrm>
                <a:custGeom>
                  <a:avLst/>
                  <a:gdLst>
                    <a:gd name="T0" fmla="*/ 0 w 60"/>
                    <a:gd name="T1" fmla="*/ 33 h 34"/>
                    <a:gd name="T2" fmla="*/ 9 w 60"/>
                    <a:gd name="T3" fmla="*/ 32 h 34"/>
                    <a:gd name="T4" fmla="*/ 28 w 60"/>
                    <a:gd name="T5" fmla="*/ 24 h 34"/>
                    <a:gd name="T6" fmla="*/ 50 w 60"/>
                    <a:gd name="T7" fmla="*/ 11 h 34"/>
                    <a:gd name="T8" fmla="*/ 59 w 60"/>
                    <a:gd name="T9" fmla="*/ 0 h 34"/>
                    <a:gd name="T10" fmla="*/ 52 w 60"/>
                    <a:gd name="T11" fmla="*/ 4 h 34"/>
                    <a:gd name="T12" fmla="*/ 44 w 60"/>
                    <a:gd name="T13" fmla="*/ 9 h 34"/>
                    <a:gd name="T14" fmla="*/ 33 w 60"/>
                    <a:gd name="T15" fmla="*/ 15 h 34"/>
                    <a:gd name="T16" fmla="*/ 26 w 60"/>
                    <a:gd name="T17" fmla="*/ 18 h 34"/>
                    <a:gd name="T18" fmla="*/ 8 w 60"/>
                    <a:gd name="T19" fmla="*/ 23 h 34"/>
                    <a:gd name="T20" fmla="*/ 0 w 60"/>
                    <a:gd name="T21" fmla="*/ 33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34"/>
                    <a:gd name="T35" fmla="*/ 60 w 60"/>
                    <a:gd name="T36" fmla="*/ 34 h 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34">
                      <a:moveTo>
                        <a:pt x="0" y="33"/>
                      </a:moveTo>
                      <a:lnTo>
                        <a:pt x="9" y="32"/>
                      </a:lnTo>
                      <a:lnTo>
                        <a:pt x="28" y="24"/>
                      </a:lnTo>
                      <a:lnTo>
                        <a:pt x="50" y="11"/>
                      </a:lnTo>
                      <a:lnTo>
                        <a:pt x="59" y="0"/>
                      </a:lnTo>
                      <a:lnTo>
                        <a:pt x="52" y="4"/>
                      </a:lnTo>
                      <a:lnTo>
                        <a:pt x="44" y="9"/>
                      </a:lnTo>
                      <a:lnTo>
                        <a:pt x="33" y="15"/>
                      </a:lnTo>
                      <a:lnTo>
                        <a:pt x="26" y="18"/>
                      </a:lnTo>
                      <a:lnTo>
                        <a:pt x="8" y="23"/>
                      </a:lnTo>
                      <a:lnTo>
                        <a:pt x="0" y="33"/>
                      </a:lnTo>
                    </a:path>
                  </a:pathLst>
                </a:custGeom>
                <a:solidFill>
                  <a:srgbClr val="800080"/>
                </a:solidFill>
                <a:ln w="12700" cap="rnd">
                  <a:noFill/>
                  <a:round/>
                  <a:headEnd/>
                  <a:tailEnd/>
                </a:ln>
              </p:spPr>
              <p:txBody>
                <a:bodyPr/>
                <a:lstStyle/>
                <a:p>
                  <a:endParaRPr lang="en-US"/>
                </a:p>
              </p:txBody>
            </p:sp>
            <p:sp>
              <p:nvSpPr>
                <p:cNvPr id="34379" name="Freeform 312"/>
                <p:cNvSpPr>
                  <a:spLocks/>
                </p:cNvSpPr>
                <p:nvPr/>
              </p:nvSpPr>
              <p:spPr bwMode="auto">
                <a:xfrm>
                  <a:off x="4058" y="2793"/>
                  <a:ext cx="35" cy="10"/>
                </a:xfrm>
                <a:custGeom>
                  <a:avLst/>
                  <a:gdLst>
                    <a:gd name="T0" fmla="*/ 0 w 35"/>
                    <a:gd name="T1" fmla="*/ 9 h 10"/>
                    <a:gd name="T2" fmla="*/ 15 w 35"/>
                    <a:gd name="T3" fmla="*/ 6 h 10"/>
                    <a:gd name="T4" fmla="*/ 34 w 35"/>
                    <a:gd name="T5" fmla="*/ 0 h 10"/>
                    <a:gd name="T6" fmla="*/ 14 w 35"/>
                    <a:gd name="T7" fmla="*/ 5 h 10"/>
                    <a:gd name="T8" fmla="*/ 0 w 35"/>
                    <a:gd name="T9" fmla="*/ 9 h 10"/>
                    <a:gd name="T10" fmla="*/ 0 60000 65536"/>
                    <a:gd name="T11" fmla="*/ 0 60000 65536"/>
                    <a:gd name="T12" fmla="*/ 0 60000 65536"/>
                    <a:gd name="T13" fmla="*/ 0 60000 65536"/>
                    <a:gd name="T14" fmla="*/ 0 60000 65536"/>
                    <a:gd name="T15" fmla="*/ 0 w 35"/>
                    <a:gd name="T16" fmla="*/ 0 h 10"/>
                    <a:gd name="T17" fmla="*/ 35 w 35"/>
                    <a:gd name="T18" fmla="*/ 10 h 10"/>
                  </a:gdLst>
                  <a:ahLst/>
                  <a:cxnLst>
                    <a:cxn ang="T10">
                      <a:pos x="T0" y="T1"/>
                    </a:cxn>
                    <a:cxn ang="T11">
                      <a:pos x="T2" y="T3"/>
                    </a:cxn>
                    <a:cxn ang="T12">
                      <a:pos x="T4" y="T5"/>
                    </a:cxn>
                    <a:cxn ang="T13">
                      <a:pos x="T6" y="T7"/>
                    </a:cxn>
                    <a:cxn ang="T14">
                      <a:pos x="T8" y="T9"/>
                    </a:cxn>
                  </a:cxnLst>
                  <a:rect l="T15" t="T16" r="T17" b="T18"/>
                  <a:pathLst>
                    <a:path w="35" h="10">
                      <a:moveTo>
                        <a:pt x="0" y="9"/>
                      </a:moveTo>
                      <a:lnTo>
                        <a:pt x="15" y="6"/>
                      </a:lnTo>
                      <a:lnTo>
                        <a:pt x="34" y="0"/>
                      </a:lnTo>
                      <a:lnTo>
                        <a:pt x="14" y="5"/>
                      </a:lnTo>
                      <a:lnTo>
                        <a:pt x="0" y="9"/>
                      </a:lnTo>
                    </a:path>
                  </a:pathLst>
                </a:custGeom>
                <a:solidFill>
                  <a:srgbClr val="800080"/>
                </a:solidFill>
                <a:ln w="12700" cap="rnd">
                  <a:noFill/>
                  <a:round/>
                  <a:headEnd/>
                  <a:tailEnd/>
                </a:ln>
              </p:spPr>
              <p:txBody>
                <a:bodyPr/>
                <a:lstStyle/>
                <a:p>
                  <a:endParaRPr lang="en-US"/>
                </a:p>
              </p:txBody>
            </p:sp>
          </p:grpSp>
          <p:grpSp>
            <p:nvGrpSpPr>
              <p:cNvPr id="34367" name="Group 323"/>
              <p:cNvGrpSpPr>
                <a:grpSpLocks/>
              </p:cNvGrpSpPr>
              <p:nvPr/>
            </p:nvGrpSpPr>
            <p:grpSpPr bwMode="auto">
              <a:xfrm>
                <a:off x="3919" y="2650"/>
                <a:ext cx="196" cy="194"/>
                <a:chOff x="3919" y="2650"/>
                <a:chExt cx="196" cy="194"/>
              </a:xfrm>
            </p:grpSpPr>
            <p:grpSp>
              <p:nvGrpSpPr>
                <p:cNvPr id="34368" name="Group 321"/>
                <p:cNvGrpSpPr>
                  <a:grpSpLocks/>
                </p:cNvGrpSpPr>
                <p:nvPr/>
              </p:nvGrpSpPr>
              <p:grpSpPr bwMode="auto">
                <a:xfrm>
                  <a:off x="3919" y="2650"/>
                  <a:ext cx="196" cy="194"/>
                  <a:chOff x="3919" y="2650"/>
                  <a:chExt cx="196" cy="194"/>
                </a:xfrm>
              </p:grpSpPr>
              <p:sp>
                <p:nvSpPr>
                  <p:cNvPr id="34370" name="Freeform 314"/>
                  <p:cNvSpPr>
                    <a:spLocks/>
                  </p:cNvSpPr>
                  <p:nvPr/>
                </p:nvSpPr>
                <p:spPr bwMode="auto">
                  <a:xfrm>
                    <a:off x="3919" y="2650"/>
                    <a:ext cx="196" cy="194"/>
                  </a:xfrm>
                  <a:custGeom>
                    <a:avLst/>
                    <a:gdLst>
                      <a:gd name="T0" fmla="*/ 37 w 196"/>
                      <a:gd name="T1" fmla="*/ 58 h 194"/>
                      <a:gd name="T2" fmla="*/ 41 w 196"/>
                      <a:gd name="T3" fmla="*/ 67 h 194"/>
                      <a:gd name="T4" fmla="*/ 43 w 196"/>
                      <a:gd name="T5" fmla="*/ 71 h 194"/>
                      <a:gd name="T6" fmla="*/ 38 w 196"/>
                      <a:gd name="T7" fmla="*/ 77 h 194"/>
                      <a:gd name="T8" fmla="*/ 28 w 196"/>
                      <a:gd name="T9" fmla="*/ 83 h 194"/>
                      <a:gd name="T10" fmla="*/ 29 w 196"/>
                      <a:gd name="T11" fmla="*/ 90 h 194"/>
                      <a:gd name="T12" fmla="*/ 26 w 196"/>
                      <a:gd name="T13" fmla="*/ 95 h 194"/>
                      <a:gd name="T14" fmla="*/ 16 w 196"/>
                      <a:gd name="T15" fmla="*/ 98 h 194"/>
                      <a:gd name="T16" fmla="*/ 0 w 196"/>
                      <a:gd name="T17" fmla="*/ 118 h 194"/>
                      <a:gd name="T18" fmla="*/ 0 w 196"/>
                      <a:gd name="T19" fmla="*/ 121 h 194"/>
                      <a:gd name="T20" fmla="*/ 6 w 196"/>
                      <a:gd name="T21" fmla="*/ 119 h 194"/>
                      <a:gd name="T22" fmla="*/ 26 w 196"/>
                      <a:gd name="T23" fmla="*/ 118 h 194"/>
                      <a:gd name="T24" fmla="*/ 40 w 196"/>
                      <a:gd name="T25" fmla="*/ 120 h 194"/>
                      <a:gd name="T26" fmla="*/ 51 w 196"/>
                      <a:gd name="T27" fmla="*/ 123 h 194"/>
                      <a:gd name="T28" fmla="*/ 63 w 196"/>
                      <a:gd name="T29" fmla="*/ 132 h 194"/>
                      <a:gd name="T30" fmla="*/ 68 w 196"/>
                      <a:gd name="T31" fmla="*/ 124 h 194"/>
                      <a:gd name="T32" fmla="*/ 83 w 196"/>
                      <a:gd name="T33" fmla="*/ 116 h 194"/>
                      <a:gd name="T34" fmla="*/ 88 w 196"/>
                      <a:gd name="T35" fmla="*/ 115 h 194"/>
                      <a:gd name="T36" fmla="*/ 85 w 196"/>
                      <a:gd name="T37" fmla="*/ 125 h 194"/>
                      <a:gd name="T38" fmla="*/ 78 w 196"/>
                      <a:gd name="T39" fmla="*/ 135 h 194"/>
                      <a:gd name="T40" fmla="*/ 85 w 196"/>
                      <a:gd name="T41" fmla="*/ 142 h 194"/>
                      <a:gd name="T42" fmla="*/ 97 w 196"/>
                      <a:gd name="T43" fmla="*/ 154 h 194"/>
                      <a:gd name="T44" fmla="*/ 103 w 196"/>
                      <a:gd name="T45" fmla="*/ 166 h 194"/>
                      <a:gd name="T46" fmla="*/ 107 w 196"/>
                      <a:gd name="T47" fmla="*/ 182 h 194"/>
                      <a:gd name="T48" fmla="*/ 105 w 196"/>
                      <a:gd name="T49" fmla="*/ 189 h 194"/>
                      <a:gd name="T50" fmla="*/ 104 w 196"/>
                      <a:gd name="T51" fmla="*/ 193 h 194"/>
                      <a:gd name="T52" fmla="*/ 122 w 196"/>
                      <a:gd name="T53" fmla="*/ 175 h 194"/>
                      <a:gd name="T54" fmla="*/ 136 w 196"/>
                      <a:gd name="T55" fmla="*/ 158 h 194"/>
                      <a:gd name="T56" fmla="*/ 148 w 196"/>
                      <a:gd name="T57" fmla="*/ 145 h 194"/>
                      <a:gd name="T58" fmla="*/ 153 w 196"/>
                      <a:gd name="T59" fmla="*/ 138 h 194"/>
                      <a:gd name="T60" fmla="*/ 168 w 196"/>
                      <a:gd name="T61" fmla="*/ 129 h 194"/>
                      <a:gd name="T62" fmla="*/ 175 w 196"/>
                      <a:gd name="T63" fmla="*/ 125 h 194"/>
                      <a:gd name="T64" fmla="*/ 187 w 196"/>
                      <a:gd name="T65" fmla="*/ 111 h 194"/>
                      <a:gd name="T66" fmla="*/ 194 w 196"/>
                      <a:gd name="T67" fmla="*/ 91 h 194"/>
                      <a:gd name="T68" fmla="*/ 195 w 196"/>
                      <a:gd name="T69" fmla="*/ 77 h 194"/>
                      <a:gd name="T70" fmla="*/ 194 w 196"/>
                      <a:gd name="T71" fmla="*/ 71 h 194"/>
                      <a:gd name="T72" fmla="*/ 190 w 196"/>
                      <a:gd name="T73" fmla="*/ 62 h 194"/>
                      <a:gd name="T74" fmla="*/ 182 w 196"/>
                      <a:gd name="T75" fmla="*/ 47 h 194"/>
                      <a:gd name="T76" fmla="*/ 177 w 196"/>
                      <a:gd name="T77" fmla="*/ 36 h 194"/>
                      <a:gd name="T78" fmla="*/ 168 w 196"/>
                      <a:gd name="T79" fmla="*/ 25 h 194"/>
                      <a:gd name="T80" fmla="*/ 165 w 196"/>
                      <a:gd name="T81" fmla="*/ 19 h 194"/>
                      <a:gd name="T82" fmla="*/ 156 w 196"/>
                      <a:gd name="T83" fmla="*/ 0 h 194"/>
                      <a:gd name="T84" fmla="*/ 140 w 196"/>
                      <a:gd name="T85" fmla="*/ 7 h 194"/>
                      <a:gd name="T86" fmla="*/ 109 w 196"/>
                      <a:gd name="T87" fmla="*/ 21 h 194"/>
                      <a:gd name="T88" fmla="*/ 70 w 196"/>
                      <a:gd name="T89" fmla="*/ 40 h 194"/>
                      <a:gd name="T90" fmla="*/ 37 w 196"/>
                      <a:gd name="T91" fmla="*/ 58 h 19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6"/>
                      <a:gd name="T139" fmla="*/ 0 h 194"/>
                      <a:gd name="T140" fmla="*/ 196 w 196"/>
                      <a:gd name="T141" fmla="*/ 194 h 19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6" h="194">
                        <a:moveTo>
                          <a:pt x="37" y="58"/>
                        </a:moveTo>
                        <a:lnTo>
                          <a:pt x="41" y="67"/>
                        </a:lnTo>
                        <a:lnTo>
                          <a:pt x="43" y="71"/>
                        </a:lnTo>
                        <a:lnTo>
                          <a:pt x="38" y="77"/>
                        </a:lnTo>
                        <a:lnTo>
                          <a:pt x="28" y="83"/>
                        </a:lnTo>
                        <a:lnTo>
                          <a:pt x="29" y="90"/>
                        </a:lnTo>
                        <a:lnTo>
                          <a:pt x="26" y="95"/>
                        </a:lnTo>
                        <a:lnTo>
                          <a:pt x="16" y="98"/>
                        </a:lnTo>
                        <a:lnTo>
                          <a:pt x="0" y="118"/>
                        </a:lnTo>
                        <a:lnTo>
                          <a:pt x="0" y="121"/>
                        </a:lnTo>
                        <a:lnTo>
                          <a:pt x="6" y="119"/>
                        </a:lnTo>
                        <a:lnTo>
                          <a:pt x="26" y="118"/>
                        </a:lnTo>
                        <a:lnTo>
                          <a:pt x="40" y="120"/>
                        </a:lnTo>
                        <a:lnTo>
                          <a:pt x="51" y="123"/>
                        </a:lnTo>
                        <a:lnTo>
                          <a:pt x="63" y="132"/>
                        </a:lnTo>
                        <a:lnTo>
                          <a:pt x="68" y="124"/>
                        </a:lnTo>
                        <a:lnTo>
                          <a:pt x="83" y="116"/>
                        </a:lnTo>
                        <a:lnTo>
                          <a:pt x="88" y="115"/>
                        </a:lnTo>
                        <a:lnTo>
                          <a:pt x="85" y="125"/>
                        </a:lnTo>
                        <a:lnTo>
                          <a:pt x="78" y="135"/>
                        </a:lnTo>
                        <a:lnTo>
                          <a:pt x="85" y="142"/>
                        </a:lnTo>
                        <a:lnTo>
                          <a:pt x="97" y="154"/>
                        </a:lnTo>
                        <a:lnTo>
                          <a:pt x="103" y="166"/>
                        </a:lnTo>
                        <a:lnTo>
                          <a:pt x="107" y="182"/>
                        </a:lnTo>
                        <a:lnTo>
                          <a:pt x="105" y="189"/>
                        </a:lnTo>
                        <a:lnTo>
                          <a:pt x="104" y="193"/>
                        </a:lnTo>
                        <a:lnTo>
                          <a:pt x="122" y="175"/>
                        </a:lnTo>
                        <a:lnTo>
                          <a:pt x="136" y="158"/>
                        </a:lnTo>
                        <a:lnTo>
                          <a:pt x="148" y="145"/>
                        </a:lnTo>
                        <a:lnTo>
                          <a:pt x="153" y="138"/>
                        </a:lnTo>
                        <a:lnTo>
                          <a:pt x="168" y="129"/>
                        </a:lnTo>
                        <a:lnTo>
                          <a:pt x="175" y="125"/>
                        </a:lnTo>
                        <a:lnTo>
                          <a:pt x="187" y="111"/>
                        </a:lnTo>
                        <a:lnTo>
                          <a:pt x="194" y="91"/>
                        </a:lnTo>
                        <a:lnTo>
                          <a:pt x="195" y="77"/>
                        </a:lnTo>
                        <a:lnTo>
                          <a:pt x="194" y="71"/>
                        </a:lnTo>
                        <a:lnTo>
                          <a:pt x="190" y="62"/>
                        </a:lnTo>
                        <a:lnTo>
                          <a:pt x="182" y="47"/>
                        </a:lnTo>
                        <a:lnTo>
                          <a:pt x="177" y="36"/>
                        </a:lnTo>
                        <a:lnTo>
                          <a:pt x="168" y="25"/>
                        </a:lnTo>
                        <a:lnTo>
                          <a:pt x="165" y="19"/>
                        </a:lnTo>
                        <a:lnTo>
                          <a:pt x="156" y="0"/>
                        </a:lnTo>
                        <a:lnTo>
                          <a:pt x="140" y="7"/>
                        </a:lnTo>
                        <a:lnTo>
                          <a:pt x="109" y="21"/>
                        </a:lnTo>
                        <a:lnTo>
                          <a:pt x="70" y="40"/>
                        </a:lnTo>
                        <a:lnTo>
                          <a:pt x="37" y="58"/>
                        </a:lnTo>
                      </a:path>
                    </a:pathLst>
                  </a:custGeom>
                  <a:solidFill>
                    <a:srgbClr val="FFC0FF"/>
                  </a:solidFill>
                  <a:ln w="12700" cap="rnd">
                    <a:solidFill>
                      <a:srgbClr val="800080"/>
                    </a:solidFill>
                    <a:round/>
                    <a:headEnd/>
                    <a:tailEnd/>
                  </a:ln>
                </p:spPr>
                <p:txBody>
                  <a:bodyPr/>
                  <a:lstStyle/>
                  <a:p>
                    <a:endParaRPr lang="en-US"/>
                  </a:p>
                </p:txBody>
              </p:sp>
              <p:sp>
                <p:nvSpPr>
                  <p:cNvPr id="34371" name="Freeform 315"/>
                  <p:cNvSpPr>
                    <a:spLocks/>
                  </p:cNvSpPr>
                  <p:nvPr/>
                </p:nvSpPr>
                <p:spPr bwMode="auto">
                  <a:xfrm>
                    <a:off x="3938" y="2740"/>
                    <a:ext cx="67" cy="11"/>
                  </a:xfrm>
                  <a:custGeom>
                    <a:avLst/>
                    <a:gdLst>
                      <a:gd name="T0" fmla="*/ 0 w 67"/>
                      <a:gd name="T1" fmla="*/ 6 h 11"/>
                      <a:gd name="T2" fmla="*/ 14 w 67"/>
                      <a:gd name="T3" fmla="*/ 4 h 11"/>
                      <a:gd name="T4" fmla="*/ 18 w 67"/>
                      <a:gd name="T5" fmla="*/ 4 h 11"/>
                      <a:gd name="T6" fmla="*/ 38 w 67"/>
                      <a:gd name="T7" fmla="*/ 6 h 11"/>
                      <a:gd name="T8" fmla="*/ 46 w 67"/>
                      <a:gd name="T9" fmla="*/ 8 h 11"/>
                      <a:gd name="T10" fmla="*/ 66 w 67"/>
                      <a:gd name="T11" fmla="*/ 10 h 11"/>
                      <a:gd name="T12" fmla="*/ 43 w 67"/>
                      <a:gd name="T13" fmla="*/ 4 h 11"/>
                      <a:gd name="T14" fmla="*/ 28 w 67"/>
                      <a:gd name="T15" fmla="*/ 1 h 11"/>
                      <a:gd name="T16" fmla="*/ 18 w 67"/>
                      <a:gd name="T17" fmla="*/ 0 h 11"/>
                      <a:gd name="T18" fmla="*/ 9 w 67"/>
                      <a:gd name="T19" fmla="*/ 0 h 11"/>
                      <a:gd name="T20" fmla="*/ 8 w 67"/>
                      <a:gd name="T21" fmla="*/ 3 h 11"/>
                      <a:gd name="T22" fmla="*/ 0 w 67"/>
                      <a:gd name="T23" fmla="*/ 6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7"/>
                      <a:gd name="T37" fmla="*/ 0 h 11"/>
                      <a:gd name="T38" fmla="*/ 67 w 67"/>
                      <a:gd name="T39" fmla="*/ 11 h 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7" h="11">
                        <a:moveTo>
                          <a:pt x="0" y="6"/>
                        </a:moveTo>
                        <a:lnTo>
                          <a:pt x="14" y="4"/>
                        </a:lnTo>
                        <a:lnTo>
                          <a:pt x="18" y="4"/>
                        </a:lnTo>
                        <a:lnTo>
                          <a:pt x="38" y="6"/>
                        </a:lnTo>
                        <a:lnTo>
                          <a:pt x="46" y="8"/>
                        </a:lnTo>
                        <a:lnTo>
                          <a:pt x="66" y="10"/>
                        </a:lnTo>
                        <a:lnTo>
                          <a:pt x="43" y="4"/>
                        </a:lnTo>
                        <a:lnTo>
                          <a:pt x="28" y="1"/>
                        </a:lnTo>
                        <a:lnTo>
                          <a:pt x="18" y="0"/>
                        </a:lnTo>
                        <a:lnTo>
                          <a:pt x="9" y="0"/>
                        </a:lnTo>
                        <a:lnTo>
                          <a:pt x="8" y="3"/>
                        </a:lnTo>
                        <a:lnTo>
                          <a:pt x="0" y="6"/>
                        </a:lnTo>
                      </a:path>
                    </a:pathLst>
                  </a:custGeom>
                  <a:solidFill>
                    <a:srgbClr val="800080"/>
                  </a:solidFill>
                  <a:ln w="12700" cap="rnd">
                    <a:noFill/>
                    <a:round/>
                    <a:headEnd/>
                    <a:tailEnd/>
                  </a:ln>
                </p:spPr>
                <p:txBody>
                  <a:bodyPr/>
                  <a:lstStyle/>
                  <a:p>
                    <a:endParaRPr lang="en-US"/>
                  </a:p>
                </p:txBody>
              </p:sp>
              <p:sp>
                <p:nvSpPr>
                  <p:cNvPr id="34372" name="Freeform 316"/>
                  <p:cNvSpPr>
                    <a:spLocks/>
                  </p:cNvSpPr>
                  <p:nvPr/>
                </p:nvSpPr>
                <p:spPr bwMode="auto">
                  <a:xfrm>
                    <a:off x="3956" y="2725"/>
                    <a:ext cx="82" cy="4"/>
                  </a:xfrm>
                  <a:custGeom>
                    <a:avLst/>
                    <a:gdLst>
                      <a:gd name="T0" fmla="*/ 0 w 82"/>
                      <a:gd name="T1" fmla="*/ 2 h 4"/>
                      <a:gd name="T2" fmla="*/ 12 w 82"/>
                      <a:gd name="T3" fmla="*/ 2 h 4"/>
                      <a:gd name="T4" fmla="*/ 18 w 82"/>
                      <a:gd name="T5" fmla="*/ 2 h 4"/>
                      <a:gd name="T6" fmla="*/ 36 w 82"/>
                      <a:gd name="T7" fmla="*/ 2 h 4"/>
                      <a:gd name="T8" fmla="*/ 44 w 82"/>
                      <a:gd name="T9" fmla="*/ 1 h 4"/>
                      <a:gd name="T10" fmla="*/ 63 w 82"/>
                      <a:gd name="T11" fmla="*/ 2 h 4"/>
                      <a:gd name="T12" fmla="*/ 81 w 82"/>
                      <a:gd name="T13" fmla="*/ 3 h 4"/>
                      <a:gd name="T14" fmla="*/ 71 w 82"/>
                      <a:gd name="T15" fmla="*/ 1 h 4"/>
                      <a:gd name="T16" fmla="*/ 49 w 82"/>
                      <a:gd name="T17" fmla="*/ 0 h 4"/>
                      <a:gd name="T18" fmla="*/ 40 w 82"/>
                      <a:gd name="T19" fmla="*/ 0 h 4"/>
                      <a:gd name="T20" fmla="*/ 24 w 82"/>
                      <a:gd name="T21" fmla="*/ 1 h 4"/>
                      <a:gd name="T22" fmla="*/ 8 w 82"/>
                      <a:gd name="T23" fmla="*/ 1 h 4"/>
                      <a:gd name="T24" fmla="*/ 5 w 82"/>
                      <a:gd name="T25" fmla="*/ 0 h 4"/>
                      <a:gd name="T26" fmla="*/ 0 w 82"/>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2"/>
                      <a:gd name="T43" fmla="*/ 0 h 4"/>
                      <a:gd name="T44" fmla="*/ 82 w 82"/>
                      <a:gd name="T45" fmla="*/ 4 h 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2" h="4">
                        <a:moveTo>
                          <a:pt x="0" y="2"/>
                        </a:moveTo>
                        <a:lnTo>
                          <a:pt x="12" y="2"/>
                        </a:lnTo>
                        <a:lnTo>
                          <a:pt x="18" y="2"/>
                        </a:lnTo>
                        <a:lnTo>
                          <a:pt x="36" y="2"/>
                        </a:lnTo>
                        <a:lnTo>
                          <a:pt x="44" y="1"/>
                        </a:lnTo>
                        <a:lnTo>
                          <a:pt x="63" y="2"/>
                        </a:lnTo>
                        <a:lnTo>
                          <a:pt x="81" y="3"/>
                        </a:lnTo>
                        <a:lnTo>
                          <a:pt x="71" y="1"/>
                        </a:lnTo>
                        <a:lnTo>
                          <a:pt x="49" y="0"/>
                        </a:lnTo>
                        <a:lnTo>
                          <a:pt x="40" y="0"/>
                        </a:lnTo>
                        <a:lnTo>
                          <a:pt x="24" y="1"/>
                        </a:lnTo>
                        <a:lnTo>
                          <a:pt x="8" y="1"/>
                        </a:lnTo>
                        <a:lnTo>
                          <a:pt x="5" y="0"/>
                        </a:lnTo>
                        <a:lnTo>
                          <a:pt x="0" y="2"/>
                        </a:lnTo>
                      </a:path>
                    </a:pathLst>
                  </a:custGeom>
                  <a:solidFill>
                    <a:srgbClr val="800080"/>
                  </a:solidFill>
                  <a:ln w="12700" cap="rnd">
                    <a:noFill/>
                    <a:round/>
                    <a:headEnd/>
                    <a:tailEnd/>
                  </a:ln>
                </p:spPr>
                <p:txBody>
                  <a:bodyPr/>
                  <a:lstStyle/>
                  <a:p>
                    <a:endParaRPr lang="en-US"/>
                  </a:p>
                </p:txBody>
              </p:sp>
              <p:sp>
                <p:nvSpPr>
                  <p:cNvPr id="34373" name="Freeform 317"/>
                  <p:cNvSpPr>
                    <a:spLocks/>
                  </p:cNvSpPr>
                  <p:nvPr/>
                </p:nvSpPr>
                <p:spPr bwMode="auto">
                  <a:xfrm>
                    <a:off x="3976" y="2736"/>
                    <a:ext cx="60" cy="24"/>
                  </a:xfrm>
                  <a:custGeom>
                    <a:avLst/>
                    <a:gdLst>
                      <a:gd name="T0" fmla="*/ 0 w 60"/>
                      <a:gd name="T1" fmla="*/ 0 h 24"/>
                      <a:gd name="T2" fmla="*/ 13 w 60"/>
                      <a:gd name="T3" fmla="*/ 2 h 24"/>
                      <a:gd name="T4" fmla="*/ 33 w 60"/>
                      <a:gd name="T5" fmla="*/ 6 h 24"/>
                      <a:gd name="T6" fmla="*/ 40 w 60"/>
                      <a:gd name="T7" fmla="*/ 10 h 24"/>
                      <a:gd name="T8" fmla="*/ 55 w 60"/>
                      <a:gd name="T9" fmla="*/ 18 h 24"/>
                      <a:gd name="T10" fmla="*/ 59 w 60"/>
                      <a:gd name="T11" fmla="*/ 23 h 24"/>
                      <a:gd name="T12" fmla="*/ 55 w 60"/>
                      <a:gd name="T13" fmla="*/ 14 h 24"/>
                      <a:gd name="T14" fmla="*/ 42 w 60"/>
                      <a:gd name="T15" fmla="*/ 8 h 24"/>
                      <a:gd name="T16" fmla="*/ 37 w 60"/>
                      <a:gd name="T17" fmla="*/ 4 h 24"/>
                      <a:gd name="T18" fmla="*/ 13 w 60"/>
                      <a:gd name="T19" fmla="*/ 0 h 24"/>
                      <a:gd name="T20" fmla="*/ 0 w 60"/>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24"/>
                      <a:gd name="T35" fmla="*/ 60 w 60"/>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24">
                        <a:moveTo>
                          <a:pt x="0" y="0"/>
                        </a:moveTo>
                        <a:lnTo>
                          <a:pt x="13" y="2"/>
                        </a:lnTo>
                        <a:lnTo>
                          <a:pt x="33" y="6"/>
                        </a:lnTo>
                        <a:lnTo>
                          <a:pt x="40" y="10"/>
                        </a:lnTo>
                        <a:lnTo>
                          <a:pt x="55" y="18"/>
                        </a:lnTo>
                        <a:lnTo>
                          <a:pt x="59" y="23"/>
                        </a:lnTo>
                        <a:lnTo>
                          <a:pt x="55" y="14"/>
                        </a:lnTo>
                        <a:lnTo>
                          <a:pt x="42" y="8"/>
                        </a:lnTo>
                        <a:lnTo>
                          <a:pt x="37" y="4"/>
                        </a:lnTo>
                        <a:lnTo>
                          <a:pt x="13" y="0"/>
                        </a:lnTo>
                        <a:lnTo>
                          <a:pt x="0" y="0"/>
                        </a:lnTo>
                      </a:path>
                    </a:pathLst>
                  </a:custGeom>
                  <a:solidFill>
                    <a:srgbClr val="800080"/>
                  </a:solidFill>
                  <a:ln w="12700" cap="rnd">
                    <a:noFill/>
                    <a:round/>
                    <a:headEnd/>
                    <a:tailEnd/>
                  </a:ln>
                </p:spPr>
                <p:txBody>
                  <a:bodyPr/>
                  <a:lstStyle/>
                  <a:p>
                    <a:endParaRPr lang="en-US"/>
                  </a:p>
                </p:txBody>
              </p:sp>
              <p:sp>
                <p:nvSpPr>
                  <p:cNvPr id="34374" name="Freeform 318"/>
                  <p:cNvSpPr>
                    <a:spLocks/>
                  </p:cNvSpPr>
                  <p:nvPr/>
                </p:nvSpPr>
                <p:spPr bwMode="auto">
                  <a:xfrm>
                    <a:off x="3960" y="2693"/>
                    <a:ext cx="70" cy="25"/>
                  </a:xfrm>
                  <a:custGeom>
                    <a:avLst/>
                    <a:gdLst>
                      <a:gd name="T0" fmla="*/ 3 w 70"/>
                      <a:gd name="T1" fmla="*/ 24 h 25"/>
                      <a:gd name="T2" fmla="*/ 16 w 70"/>
                      <a:gd name="T3" fmla="*/ 22 h 25"/>
                      <a:gd name="T4" fmla="*/ 27 w 70"/>
                      <a:gd name="T5" fmla="*/ 21 h 25"/>
                      <a:gd name="T6" fmla="*/ 48 w 70"/>
                      <a:gd name="T7" fmla="*/ 17 h 25"/>
                      <a:gd name="T8" fmla="*/ 55 w 70"/>
                      <a:gd name="T9" fmla="*/ 14 h 25"/>
                      <a:gd name="T10" fmla="*/ 62 w 70"/>
                      <a:gd name="T11" fmla="*/ 5 h 25"/>
                      <a:gd name="T12" fmla="*/ 69 w 70"/>
                      <a:gd name="T13" fmla="*/ 0 h 25"/>
                      <a:gd name="T14" fmla="*/ 57 w 70"/>
                      <a:gd name="T15" fmla="*/ 5 h 25"/>
                      <a:gd name="T16" fmla="*/ 52 w 70"/>
                      <a:gd name="T17" fmla="*/ 10 h 25"/>
                      <a:gd name="T18" fmla="*/ 41 w 70"/>
                      <a:gd name="T19" fmla="*/ 15 h 25"/>
                      <a:gd name="T20" fmla="*/ 27 w 70"/>
                      <a:gd name="T21" fmla="*/ 17 h 25"/>
                      <a:gd name="T22" fmla="*/ 16 w 70"/>
                      <a:gd name="T23" fmla="*/ 18 h 25"/>
                      <a:gd name="T24" fmla="*/ 0 w 70"/>
                      <a:gd name="T25" fmla="*/ 20 h 25"/>
                      <a:gd name="T26" fmla="*/ 3 w 70"/>
                      <a:gd name="T27" fmla="*/ 24 h 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0"/>
                      <a:gd name="T43" fmla="*/ 0 h 25"/>
                      <a:gd name="T44" fmla="*/ 70 w 70"/>
                      <a:gd name="T45" fmla="*/ 25 h 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0" h="25">
                        <a:moveTo>
                          <a:pt x="3" y="24"/>
                        </a:moveTo>
                        <a:lnTo>
                          <a:pt x="16" y="22"/>
                        </a:lnTo>
                        <a:lnTo>
                          <a:pt x="27" y="21"/>
                        </a:lnTo>
                        <a:lnTo>
                          <a:pt x="48" y="17"/>
                        </a:lnTo>
                        <a:lnTo>
                          <a:pt x="55" y="14"/>
                        </a:lnTo>
                        <a:lnTo>
                          <a:pt x="62" y="5"/>
                        </a:lnTo>
                        <a:lnTo>
                          <a:pt x="69" y="0"/>
                        </a:lnTo>
                        <a:lnTo>
                          <a:pt x="57" y="5"/>
                        </a:lnTo>
                        <a:lnTo>
                          <a:pt x="52" y="10"/>
                        </a:lnTo>
                        <a:lnTo>
                          <a:pt x="41" y="15"/>
                        </a:lnTo>
                        <a:lnTo>
                          <a:pt x="27" y="17"/>
                        </a:lnTo>
                        <a:lnTo>
                          <a:pt x="16" y="18"/>
                        </a:lnTo>
                        <a:lnTo>
                          <a:pt x="0" y="20"/>
                        </a:lnTo>
                        <a:lnTo>
                          <a:pt x="3" y="24"/>
                        </a:lnTo>
                      </a:path>
                    </a:pathLst>
                  </a:custGeom>
                  <a:solidFill>
                    <a:srgbClr val="800080"/>
                  </a:solidFill>
                  <a:ln w="12700" cap="rnd">
                    <a:noFill/>
                    <a:round/>
                    <a:headEnd/>
                    <a:tailEnd/>
                  </a:ln>
                </p:spPr>
                <p:txBody>
                  <a:bodyPr/>
                  <a:lstStyle/>
                  <a:p>
                    <a:endParaRPr lang="en-US"/>
                  </a:p>
                </p:txBody>
              </p:sp>
              <p:sp>
                <p:nvSpPr>
                  <p:cNvPr id="34375" name="Freeform 319"/>
                  <p:cNvSpPr>
                    <a:spLocks/>
                  </p:cNvSpPr>
                  <p:nvPr/>
                </p:nvSpPr>
                <p:spPr bwMode="auto">
                  <a:xfrm>
                    <a:off x="3956" y="2660"/>
                    <a:ext cx="93" cy="51"/>
                  </a:xfrm>
                  <a:custGeom>
                    <a:avLst/>
                    <a:gdLst>
                      <a:gd name="T0" fmla="*/ 2 w 93"/>
                      <a:gd name="T1" fmla="*/ 50 h 51"/>
                      <a:gd name="T2" fmla="*/ 18 w 93"/>
                      <a:gd name="T3" fmla="*/ 47 h 51"/>
                      <a:gd name="T4" fmla="*/ 24 w 93"/>
                      <a:gd name="T5" fmla="*/ 42 h 51"/>
                      <a:gd name="T6" fmla="*/ 40 w 93"/>
                      <a:gd name="T7" fmla="*/ 31 h 51"/>
                      <a:gd name="T8" fmla="*/ 61 w 93"/>
                      <a:gd name="T9" fmla="*/ 22 h 51"/>
                      <a:gd name="T10" fmla="*/ 83 w 93"/>
                      <a:gd name="T11" fmla="*/ 10 h 51"/>
                      <a:gd name="T12" fmla="*/ 87 w 93"/>
                      <a:gd name="T13" fmla="*/ 8 h 51"/>
                      <a:gd name="T14" fmla="*/ 92 w 93"/>
                      <a:gd name="T15" fmla="*/ 0 h 51"/>
                      <a:gd name="T16" fmla="*/ 66 w 93"/>
                      <a:gd name="T17" fmla="*/ 10 h 51"/>
                      <a:gd name="T18" fmla="*/ 48 w 93"/>
                      <a:gd name="T19" fmla="*/ 19 h 51"/>
                      <a:gd name="T20" fmla="*/ 39 w 93"/>
                      <a:gd name="T21" fmla="*/ 24 h 51"/>
                      <a:gd name="T22" fmla="*/ 29 w 93"/>
                      <a:gd name="T23" fmla="*/ 30 h 51"/>
                      <a:gd name="T24" fmla="*/ 19 w 93"/>
                      <a:gd name="T25" fmla="*/ 36 h 51"/>
                      <a:gd name="T26" fmla="*/ 10 w 93"/>
                      <a:gd name="T27" fmla="*/ 41 h 51"/>
                      <a:gd name="T28" fmla="*/ 0 w 93"/>
                      <a:gd name="T29" fmla="*/ 45 h 51"/>
                      <a:gd name="T30" fmla="*/ 2 w 93"/>
                      <a:gd name="T31" fmla="*/ 5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3"/>
                      <a:gd name="T49" fmla="*/ 0 h 51"/>
                      <a:gd name="T50" fmla="*/ 93 w 93"/>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3" h="51">
                        <a:moveTo>
                          <a:pt x="2" y="50"/>
                        </a:moveTo>
                        <a:lnTo>
                          <a:pt x="18" y="47"/>
                        </a:lnTo>
                        <a:lnTo>
                          <a:pt x="24" y="42"/>
                        </a:lnTo>
                        <a:lnTo>
                          <a:pt x="40" y="31"/>
                        </a:lnTo>
                        <a:lnTo>
                          <a:pt x="61" y="22"/>
                        </a:lnTo>
                        <a:lnTo>
                          <a:pt x="83" y="10"/>
                        </a:lnTo>
                        <a:lnTo>
                          <a:pt x="87" y="8"/>
                        </a:lnTo>
                        <a:lnTo>
                          <a:pt x="92" y="0"/>
                        </a:lnTo>
                        <a:lnTo>
                          <a:pt x="66" y="10"/>
                        </a:lnTo>
                        <a:lnTo>
                          <a:pt x="48" y="19"/>
                        </a:lnTo>
                        <a:lnTo>
                          <a:pt x="39" y="24"/>
                        </a:lnTo>
                        <a:lnTo>
                          <a:pt x="29" y="30"/>
                        </a:lnTo>
                        <a:lnTo>
                          <a:pt x="19" y="36"/>
                        </a:lnTo>
                        <a:lnTo>
                          <a:pt x="10" y="41"/>
                        </a:lnTo>
                        <a:lnTo>
                          <a:pt x="0" y="45"/>
                        </a:lnTo>
                        <a:lnTo>
                          <a:pt x="2" y="50"/>
                        </a:lnTo>
                      </a:path>
                    </a:pathLst>
                  </a:custGeom>
                  <a:solidFill>
                    <a:srgbClr val="800080"/>
                  </a:solidFill>
                  <a:ln w="12700" cap="rnd">
                    <a:noFill/>
                    <a:round/>
                    <a:headEnd/>
                    <a:tailEnd/>
                  </a:ln>
                </p:spPr>
                <p:txBody>
                  <a:bodyPr/>
                  <a:lstStyle/>
                  <a:p>
                    <a:endParaRPr lang="en-US"/>
                  </a:p>
                </p:txBody>
              </p:sp>
              <p:sp>
                <p:nvSpPr>
                  <p:cNvPr id="34376" name="Freeform 320"/>
                  <p:cNvSpPr>
                    <a:spLocks/>
                  </p:cNvSpPr>
                  <p:nvPr/>
                </p:nvSpPr>
                <p:spPr bwMode="auto">
                  <a:xfrm>
                    <a:off x="4038" y="2685"/>
                    <a:ext cx="17" cy="46"/>
                  </a:xfrm>
                  <a:custGeom>
                    <a:avLst/>
                    <a:gdLst>
                      <a:gd name="T0" fmla="*/ 15 w 17"/>
                      <a:gd name="T1" fmla="*/ 0 h 46"/>
                      <a:gd name="T2" fmla="*/ 5 w 17"/>
                      <a:gd name="T3" fmla="*/ 7 h 46"/>
                      <a:gd name="T4" fmla="*/ 0 w 17"/>
                      <a:gd name="T5" fmla="*/ 15 h 46"/>
                      <a:gd name="T6" fmla="*/ 0 w 17"/>
                      <a:gd name="T7" fmla="*/ 22 h 46"/>
                      <a:gd name="T8" fmla="*/ 4 w 17"/>
                      <a:gd name="T9" fmla="*/ 26 h 46"/>
                      <a:gd name="T10" fmla="*/ 11 w 17"/>
                      <a:gd name="T11" fmla="*/ 30 h 46"/>
                      <a:gd name="T12" fmla="*/ 15 w 17"/>
                      <a:gd name="T13" fmla="*/ 36 h 46"/>
                      <a:gd name="T14" fmla="*/ 12 w 17"/>
                      <a:gd name="T15" fmla="*/ 45 h 46"/>
                      <a:gd name="T16" fmla="*/ 16 w 17"/>
                      <a:gd name="T17" fmla="*/ 37 h 46"/>
                      <a:gd name="T18" fmla="*/ 15 w 17"/>
                      <a:gd name="T19" fmla="*/ 29 h 46"/>
                      <a:gd name="T20" fmla="*/ 7 w 17"/>
                      <a:gd name="T21" fmla="*/ 24 h 46"/>
                      <a:gd name="T22" fmla="*/ 4 w 17"/>
                      <a:gd name="T23" fmla="*/ 20 h 46"/>
                      <a:gd name="T24" fmla="*/ 4 w 17"/>
                      <a:gd name="T25" fmla="*/ 16 h 46"/>
                      <a:gd name="T26" fmla="*/ 6 w 17"/>
                      <a:gd name="T27" fmla="*/ 10 h 46"/>
                      <a:gd name="T28" fmla="*/ 15 w 17"/>
                      <a:gd name="T29" fmla="*/ 0 h 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
                      <a:gd name="T46" fmla="*/ 0 h 46"/>
                      <a:gd name="T47" fmla="*/ 17 w 17"/>
                      <a:gd name="T48" fmla="*/ 46 h 4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 h="46">
                        <a:moveTo>
                          <a:pt x="15" y="0"/>
                        </a:moveTo>
                        <a:lnTo>
                          <a:pt x="5" y="7"/>
                        </a:lnTo>
                        <a:lnTo>
                          <a:pt x="0" y="15"/>
                        </a:lnTo>
                        <a:lnTo>
                          <a:pt x="0" y="22"/>
                        </a:lnTo>
                        <a:lnTo>
                          <a:pt x="4" y="26"/>
                        </a:lnTo>
                        <a:lnTo>
                          <a:pt x="11" y="30"/>
                        </a:lnTo>
                        <a:lnTo>
                          <a:pt x="15" y="36"/>
                        </a:lnTo>
                        <a:lnTo>
                          <a:pt x="12" y="45"/>
                        </a:lnTo>
                        <a:lnTo>
                          <a:pt x="16" y="37"/>
                        </a:lnTo>
                        <a:lnTo>
                          <a:pt x="15" y="29"/>
                        </a:lnTo>
                        <a:lnTo>
                          <a:pt x="7" y="24"/>
                        </a:lnTo>
                        <a:lnTo>
                          <a:pt x="4" y="20"/>
                        </a:lnTo>
                        <a:lnTo>
                          <a:pt x="4" y="16"/>
                        </a:lnTo>
                        <a:lnTo>
                          <a:pt x="6" y="10"/>
                        </a:lnTo>
                        <a:lnTo>
                          <a:pt x="15" y="0"/>
                        </a:lnTo>
                      </a:path>
                    </a:pathLst>
                  </a:custGeom>
                  <a:solidFill>
                    <a:srgbClr val="800080"/>
                  </a:solidFill>
                  <a:ln w="12700" cap="rnd">
                    <a:noFill/>
                    <a:round/>
                    <a:headEnd/>
                    <a:tailEnd/>
                  </a:ln>
                </p:spPr>
                <p:txBody>
                  <a:bodyPr/>
                  <a:lstStyle/>
                  <a:p>
                    <a:endParaRPr lang="en-US"/>
                  </a:p>
                </p:txBody>
              </p:sp>
            </p:grpSp>
            <p:sp>
              <p:nvSpPr>
                <p:cNvPr id="34369" name="Freeform 322"/>
                <p:cNvSpPr>
                  <a:spLocks/>
                </p:cNvSpPr>
                <p:nvPr/>
              </p:nvSpPr>
              <p:spPr bwMode="auto">
                <a:xfrm>
                  <a:off x="4016" y="2833"/>
                  <a:ext cx="5" cy="9"/>
                </a:xfrm>
                <a:custGeom>
                  <a:avLst/>
                  <a:gdLst>
                    <a:gd name="T0" fmla="*/ 4 w 5"/>
                    <a:gd name="T1" fmla="*/ 0 h 9"/>
                    <a:gd name="T2" fmla="*/ 2 w 5"/>
                    <a:gd name="T3" fmla="*/ 3 h 9"/>
                    <a:gd name="T4" fmla="*/ 0 w 5"/>
                    <a:gd name="T5" fmla="*/ 6 h 9"/>
                    <a:gd name="T6" fmla="*/ 1 w 5"/>
                    <a:gd name="T7" fmla="*/ 8 h 9"/>
                    <a:gd name="T8" fmla="*/ 3 w 5"/>
                    <a:gd name="T9" fmla="*/ 8 h 9"/>
                    <a:gd name="T10" fmla="*/ 4 w 5"/>
                    <a:gd name="T11" fmla="*/ 0 h 9"/>
                    <a:gd name="T12" fmla="*/ 0 60000 65536"/>
                    <a:gd name="T13" fmla="*/ 0 60000 65536"/>
                    <a:gd name="T14" fmla="*/ 0 60000 65536"/>
                    <a:gd name="T15" fmla="*/ 0 60000 65536"/>
                    <a:gd name="T16" fmla="*/ 0 60000 65536"/>
                    <a:gd name="T17" fmla="*/ 0 60000 65536"/>
                    <a:gd name="T18" fmla="*/ 0 w 5"/>
                    <a:gd name="T19" fmla="*/ 0 h 9"/>
                    <a:gd name="T20" fmla="*/ 5 w 5"/>
                    <a:gd name="T21" fmla="*/ 9 h 9"/>
                  </a:gdLst>
                  <a:ahLst/>
                  <a:cxnLst>
                    <a:cxn ang="T12">
                      <a:pos x="T0" y="T1"/>
                    </a:cxn>
                    <a:cxn ang="T13">
                      <a:pos x="T2" y="T3"/>
                    </a:cxn>
                    <a:cxn ang="T14">
                      <a:pos x="T4" y="T5"/>
                    </a:cxn>
                    <a:cxn ang="T15">
                      <a:pos x="T6" y="T7"/>
                    </a:cxn>
                    <a:cxn ang="T16">
                      <a:pos x="T8" y="T9"/>
                    </a:cxn>
                    <a:cxn ang="T17">
                      <a:pos x="T10" y="T11"/>
                    </a:cxn>
                  </a:cxnLst>
                  <a:rect l="T18" t="T19" r="T20" b="T21"/>
                  <a:pathLst>
                    <a:path w="5" h="9">
                      <a:moveTo>
                        <a:pt x="4" y="0"/>
                      </a:moveTo>
                      <a:lnTo>
                        <a:pt x="2" y="3"/>
                      </a:lnTo>
                      <a:lnTo>
                        <a:pt x="0" y="6"/>
                      </a:lnTo>
                      <a:lnTo>
                        <a:pt x="1" y="8"/>
                      </a:lnTo>
                      <a:lnTo>
                        <a:pt x="3" y="8"/>
                      </a:lnTo>
                      <a:lnTo>
                        <a:pt x="4" y="0"/>
                      </a:lnTo>
                    </a:path>
                  </a:pathLst>
                </a:custGeom>
                <a:solidFill>
                  <a:srgbClr val="800080"/>
                </a:solidFill>
                <a:ln w="12700" cap="rnd">
                  <a:noFill/>
                  <a:round/>
                  <a:headEnd/>
                  <a:tailEnd/>
                </a:ln>
              </p:spPr>
              <p:txBody>
                <a:bodyPr/>
                <a:lstStyle/>
                <a:p>
                  <a:endParaRPr lang="en-US"/>
                </a:p>
              </p:txBody>
            </p:sp>
          </p:grpSp>
        </p:grpSp>
        <p:sp>
          <p:nvSpPr>
            <p:cNvPr id="34269" name="Freeform 325"/>
            <p:cNvSpPr>
              <a:spLocks/>
            </p:cNvSpPr>
            <p:nvPr/>
          </p:nvSpPr>
          <p:spPr bwMode="auto">
            <a:xfrm>
              <a:off x="3560" y="2657"/>
              <a:ext cx="71" cy="32"/>
            </a:xfrm>
            <a:custGeom>
              <a:avLst/>
              <a:gdLst>
                <a:gd name="T0" fmla="*/ 29 w 71"/>
                <a:gd name="T1" fmla="*/ 2 h 32"/>
                <a:gd name="T2" fmla="*/ 68 w 71"/>
                <a:gd name="T3" fmla="*/ 12 h 32"/>
                <a:gd name="T4" fmla="*/ 69 w 71"/>
                <a:gd name="T5" fmla="*/ 15 h 32"/>
                <a:gd name="T6" fmla="*/ 70 w 71"/>
                <a:gd name="T7" fmla="*/ 20 h 32"/>
                <a:gd name="T8" fmla="*/ 68 w 71"/>
                <a:gd name="T9" fmla="*/ 28 h 32"/>
                <a:gd name="T10" fmla="*/ 65 w 71"/>
                <a:gd name="T11" fmla="*/ 30 h 32"/>
                <a:gd name="T12" fmla="*/ 59 w 71"/>
                <a:gd name="T13" fmla="*/ 31 h 32"/>
                <a:gd name="T14" fmla="*/ 0 w 71"/>
                <a:gd name="T15" fmla="*/ 18 h 32"/>
                <a:gd name="T16" fmla="*/ 10 w 71"/>
                <a:gd name="T17" fmla="*/ 0 h 32"/>
                <a:gd name="T18" fmla="*/ 29 w 71"/>
                <a:gd name="T19" fmla="*/ 2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32"/>
                <a:gd name="T32" fmla="*/ 71 w 71"/>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32">
                  <a:moveTo>
                    <a:pt x="29" y="2"/>
                  </a:moveTo>
                  <a:lnTo>
                    <a:pt x="68" y="12"/>
                  </a:lnTo>
                  <a:lnTo>
                    <a:pt x="69" y="15"/>
                  </a:lnTo>
                  <a:lnTo>
                    <a:pt x="70" y="20"/>
                  </a:lnTo>
                  <a:lnTo>
                    <a:pt x="68" y="28"/>
                  </a:lnTo>
                  <a:lnTo>
                    <a:pt x="65" y="30"/>
                  </a:lnTo>
                  <a:lnTo>
                    <a:pt x="59" y="31"/>
                  </a:lnTo>
                  <a:lnTo>
                    <a:pt x="0" y="18"/>
                  </a:lnTo>
                  <a:lnTo>
                    <a:pt x="10" y="0"/>
                  </a:lnTo>
                  <a:lnTo>
                    <a:pt x="29" y="2"/>
                  </a:lnTo>
                </a:path>
              </a:pathLst>
            </a:custGeom>
            <a:solidFill>
              <a:srgbClr val="808080"/>
            </a:solidFill>
            <a:ln w="12700" cap="rnd">
              <a:solidFill>
                <a:srgbClr val="404040"/>
              </a:solidFill>
              <a:round/>
              <a:headEnd/>
              <a:tailEnd/>
            </a:ln>
          </p:spPr>
          <p:txBody>
            <a:bodyPr/>
            <a:lstStyle/>
            <a:p>
              <a:endParaRPr lang="en-US"/>
            </a:p>
          </p:txBody>
        </p:sp>
        <p:grpSp>
          <p:nvGrpSpPr>
            <p:cNvPr id="34270" name="Group 357"/>
            <p:cNvGrpSpPr>
              <a:grpSpLocks/>
            </p:cNvGrpSpPr>
            <p:nvPr/>
          </p:nvGrpSpPr>
          <p:grpSpPr bwMode="auto">
            <a:xfrm>
              <a:off x="3213" y="2511"/>
              <a:ext cx="181" cy="168"/>
              <a:chOff x="3213" y="2511"/>
              <a:chExt cx="181" cy="168"/>
            </a:xfrm>
          </p:grpSpPr>
          <p:sp>
            <p:nvSpPr>
              <p:cNvPr id="34334" name="Line 326"/>
              <p:cNvSpPr>
                <a:spLocks noChangeShapeType="1"/>
              </p:cNvSpPr>
              <p:nvPr/>
            </p:nvSpPr>
            <p:spPr bwMode="auto">
              <a:xfrm flipH="1">
                <a:off x="3288" y="2542"/>
                <a:ext cx="52" cy="114"/>
              </a:xfrm>
              <a:prstGeom prst="line">
                <a:avLst/>
              </a:prstGeom>
              <a:noFill/>
              <a:ln w="12700">
                <a:solidFill>
                  <a:srgbClr val="000000"/>
                </a:solidFill>
                <a:round/>
                <a:headEnd/>
                <a:tailEnd/>
              </a:ln>
            </p:spPr>
            <p:txBody>
              <a:bodyPr wrap="none" anchor="ctr"/>
              <a:lstStyle/>
              <a:p>
                <a:endParaRPr lang="en-US"/>
              </a:p>
            </p:txBody>
          </p:sp>
          <p:sp>
            <p:nvSpPr>
              <p:cNvPr id="34335" name="Line 327"/>
              <p:cNvSpPr>
                <a:spLocks noChangeShapeType="1"/>
              </p:cNvSpPr>
              <p:nvPr/>
            </p:nvSpPr>
            <p:spPr bwMode="auto">
              <a:xfrm flipH="1">
                <a:off x="3297" y="2543"/>
                <a:ext cx="52" cy="114"/>
              </a:xfrm>
              <a:prstGeom prst="line">
                <a:avLst/>
              </a:prstGeom>
              <a:noFill/>
              <a:ln w="12700">
                <a:solidFill>
                  <a:srgbClr val="000000"/>
                </a:solidFill>
                <a:round/>
                <a:headEnd/>
                <a:tailEnd/>
              </a:ln>
            </p:spPr>
            <p:txBody>
              <a:bodyPr wrap="none" anchor="ctr"/>
              <a:lstStyle/>
              <a:p>
                <a:endParaRPr lang="en-US"/>
              </a:p>
            </p:txBody>
          </p:sp>
          <p:sp>
            <p:nvSpPr>
              <p:cNvPr id="34336" name="Line 328"/>
              <p:cNvSpPr>
                <a:spLocks noChangeShapeType="1"/>
              </p:cNvSpPr>
              <p:nvPr/>
            </p:nvSpPr>
            <p:spPr bwMode="auto">
              <a:xfrm flipH="1">
                <a:off x="3307" y="2548"/>
                <a:ext cx="51" cy="108"/>
              </a:xfrm>
              <a:prstGeom prst="line">
                <a:avLst/>
              </a:prstGeom>
              <a:noFill/>
              <a:ln w="12700">
                <a:solidFill>
                  <a:srgbClr val="000000"/>
                </a:solidFill>
                <a:round/>
                <a:headEnd/>
                <a:tailEnd/>
              </a:ln>
            </p:spPr>
            <p:txBody>
              <a:bodyPr wrap="none" anchor="ctr"/>
              <a:lstStyle/>
              <a:p>
                <a:endParaRPr lang="en-US"/>
              </a:p>
            </p:txBody>
          </p:sp>
          <p:sp>
            <p:nvSpPr>
              <p:cNvPr id="34337" name="Line 329"/>
              <p:cNvSpPr>
                <a:spLocks noChangeShapeType="1"/>
              </p:cNvSpPr>
              <p:nvPr/>
            </p:nvSpPr>
            <p:spPr bwMode="auto">
              <a:xfrm flipH="1">
                <a:off x="3319" y="2553"/>
                <a:ext cx="50" cy="104"/>
              </a:xfrm>
              <a:prstGeom prst="line">
                <a:avLst/>
              </a:prstGeom>
              <a:noFill/>
              <a:ln w="12700">
                <a:solidFill>
                  <a:srgbClr val="000000"/>
                </a:solidFill>
                <a:round/>
                <a:headEnd/>
                <a:tailEnd/>
              </a:ln>
            </p:spPr>
            <p:txBody>
              <a:bodyPr wrap="none" anchor="ctr"/>
              <a:lstStyle/>
              <a:p>
                <a:endParaRPr lang="en-US"/>
              </a:p>
            </p:txBody>
          </p:sp>
          <p:sp>
            <p:nvSpPr>
              <p:cNvPr id="34338" name="Line 330"/>
              <p:cNvSpPr>
                <a:spLocks noChangeShapeType="1"/>
              </p:cNvSpPr>
              <p:nvPr/>
            </p:nvSpPr>
            <p:spPr bwMode="auto">
              <a:xfrm flipH="1">
                <a:off x="3328" y="2557"/>
                <a:ext cx="49" cy="99"/>
              </a:xfrm>
              <a:prstGeom prst="line">
                <a:avLst/>
              </a:prstGeom>
              <a:noFill/>
              <a:ln w="12700">
                <a:solidFill>
                  <a:srgbClr val="000000"/>
                </a:solidFill>
                <a:round/>
                <a:headEnd/>
                <a:tailEnd/>
              </a:ln>
            </p:spPr>
            <p:txBody>
              <a:bodyPr wrap="none" anchor="ctr"/>
              <a:lstStyle/>
              <a:p>
                <a:endParaRPr lang="en-US"/>
              </a:p>
            </p:txBody>
          </p:sp>
          <p:sp>
            <p:nvSpPr>
              <p:cNvPr id="34339" name="Line 331"/>
              <p:cNvSpPr>
                <a:spLocks noChangeShapeType="1"/>
              </p:cNvSpPr>
              <p:nvPr/>
            </p:nvSpPr>
            <p:spPr bwMode="auto">
              <a:xfrm flipV="1">
                <a:off x="3359" y="2535"/>
                <a:ext cx="0" cy="144"/>
              </a:xfrm>
              <a:prstGeom prst="line">
                <a:avLst/>
              </a:prstGeom>
              <a:noFill/>
              <a:ln w="12700">
                <a:solidFill>
                  <a:srgbClr val="000000"/>
                </a:solidFill>
                <a:round/>
                <a:headEnd/>
                <a:tailEnd/>
              </a:ln>
            </p:spPr>
            <p:txBody>
              <a:bodyPr wrap="none" anchor="ctr"/>
              <a:lstStyle/>
              <a:p>
                <a:endParaRPr lang="en-US"/>
              </a:p>
            </p:txBody>
          </p:sp>
          <p:sp>
            <p:nvSpPr>
              <p:cNvPr id="34340" name="Line 332"/>
              <p:cNvSpPr>
                <a:spLocks noChangeShapeType="1"/>
              </p:cNvSpPr>
              <p:nvPr/>
            </p:nvSpPr>
            <p:spPr bwMode="auto">
              <a:xfrm flipV="1">
                <a:off x="3367" y="2544"/>
                <a:ext cx="5" cy="132"/>
              </a:xfrm>
              <a:prstGeom prst="line">
                <a:avLst/>
              </a:prstGeom>
              <a:noFill/>
              <a:ln w="12700">
                <a:solidFill>
                  <a:srgbClr val="000000"/>
                </a:solidFill>
                <a:round/>
                <a:headEnd/>
                <a:tailEnd/>
              </a:ln>
            </p:spPr>
            <p:txBody>
              <a:bodyPr wrap="none" anchor="ctr"/>
              <a:lstStyle/>
              <a:p>
                <a:endParaRPr lang="en-US"/>
              </a:p>
            </p:txBody>
          </p:sp>
          <p:sp>
            <p:nvSpPr>
              <p:cNvPr id="34341" name="Line 333"/>
              <p:cNvSpPr>
                <a:spLocks noChangeShapeType="1"/>
              </p:cNvSpPr>
              <p:nvPr/>
            </p:nvSpPr>
            <p:spPr bwMode="auto">
              <a:xfrm flipV="1">
                <a:off x="3378" y="2550"/>
                <a:ext cx="1" cy="124"/>
              </a:xfrm>
              <a:prstGeom prst="line">
                <a:avLst/>
              </a:prstGeom>
              <a:noFill/>
              <a:ln w="12700">
                <a:solidFill>
                  <a:srgbClr val="000000"/>
                </a:solidFill>
                <a:round/>
                <a:headEnd/>
                <a:tailEnd/>
              </a:ln>
            </p:spPr>
            <p:txBody>
              <a:bodyPr wrap="none" anchor="ctr"/>
              <a:lstStyle/>
              <a:p>
                <a:endParaRPr lang="en-US"/>
              </a:p>
            </p:txBody>
          </p:sp>
          <p:sp>
            <p:nvSpPr>
              <p:cNvPr id="34342" name="Line 334"/>
              <p:cNvSpPr>
                <a:spLocks noChangeShapeType="1"/>
              </p:cNvSpPr>
              <p:nvPr/>
            </p:nvSpPr>
            <p:spPr bwMode="auto">
              <a:xfrm flipH="1">
                <a:off x="3277" y="2537"/>
                <a:ext cx="52" cy="114"/>
              </a:xfrm>
              <a:prstGeom prst="line">
                <a:avLst/>
              </a:prstGeom>
              <a:noFill/>
              <a:ln w="12700">
                <a:solidFill>
                  <a:srgbClr val="000000"/>
                </a:solidFill>
                <a:round/>
                <a:headEnd/>
                <a:tailEnd/>
              </a:ln>
            </p:spPr>
            <p:txBody>
              <a:bodyPr wrap="none" anchor="ctr"/>
              <a:lstStyle/>
              <a:p>
                <a:endParaRPr lang="en-US"/>
              </a:p>
            </p:txBody>
          </p:sp>
          <p:sp>
            <p:nvSpPr>
              <p:cNvPr id="34343" name="Line 335"/>
              <p:cNvSpPr>
                <a:spLocks noChangeShapeType="1"/>
              </p:cNvSpPr>
              <p:nvPr/>
            </p:nvSpPr>
            <p:spPr bwMode="auto">
              <a:xfrm flipH="1">
                <a:off x="3267" y="2534"/>
                <a:ext cx="54" cy="116"/>
              </a:xfrm>
              <a:prstGeom prst="line">
                <a:avLst/>
              </a:prstGeom>
              <a:noFill/>
              <a:ln w="12700">
                <a:solidFill>
                  <a:srgbClr val="000000"/>
                </a:solidFill>
                <a:round/>
                <a:headEnd/>
                <a:tailEnd/>
              </a:ln>
            </p:spPr>
            <p:txBody>
              <a:bodyPr wrap="none" anchor="ctr"/>
              <a:lstStyle/>
              <a:p>
                <a:endParaRPr lang="en-US"/>
              </a:p>
            </p:txBody>
          </p:sp>
          <p:sp>
            <p:nvSpPr>
              <p:cNvPr id="34344" name="Line 336"/>
              <p:cNvSpPr>
                <a:spLocks noChangeShapeType="1"/>
              </p:cNvSpPr>
              <p:nvPr/>
            </p:nvSpPr>
            <p:spPr bwMode="auto">
              <a:xfrm flipH="1">
                <a:off x="3255" y="2534"/>
                <a:ext cx="55" cy="114"/>
              </a:xfrm>
              <a:prstGeom prst="line">
                <a:avLst/>
              </a:prstGeom>
              <a:noFill/>
              <a:ln w="12700">
                <a:solidFill>
                  <a:srgbClr val="000000"/>
                </a:solidFill>
                <a:round/>
                <a:headEnd/>
                <a:tailEnd/>
              </a:ln>
            </p:spPr>
            <p:txBody>
              <a:bodyPr wrap="none" anchor="ctr"/>
              <a:lstStyle/>
              <a:p>
                <a:endParaRPr lang="en-US"/>
              </a:p>
            </p:txBody>
          </p:sp>
          <p:sp>
            <p:nvSpPr>
              <p:cNvPr id="34345" name="Line 337"/>
              <p:cNvSpPr>
                <a:spLocks noChangeShapeType="1"/>
              </p:cNvSpPr>
              <p:nvPr/>
            </p:nvSpPr>
            <p:spPr bwMode="auto">
              <a:xfrm flipV="1">
                <a:off x="3267" y="2511"/>
                <a:ext cx="7" cy="157"/>
              </a:xfrm>
              <a:prstGeom prst="line">
                <a:avLst/>
              </a:prstGeom>
              <a:noFill/>
              <a:ln w="12700">
                <a:solidFill>
                  <a:srgbClr val="000000"/>
                </a:solidFill>
                <a:round/>
                <a:headEnd/>
                <a:tailEnd/>
              </a:ln>
            </p:spPr>
            <p:txBody>
              <a:bodyPr wrap="none" anchor="ctr"/>
              <a:lstStyle/>
              <a:p>
                <a:endParaRPr lang="en-US"/>
              </a:p>
            </p:txBody>
          </p:sp>
          <p:sp>
            <p:nvSpPr>
              <p:cNvPr id="34346" name="Line 338"/>
              <p:cNvSpPr>
                <a:spLocks noChangeShapeType="1"/>
              </p:cNvSpPr>
              <p:nvPr/>
            </p:nvSpPr>
            <p:spPr bwMode="auto">
              <a:xfrm flipH="1">
                <a:off x="3236" y="2536"/>
                <a:ext cx="53" cy="100"/>
              </a:xfrm>
              <a:prstGeom prst="line">
                <a:avLst/>
              </a:prstGeom>
              <a:noFill/>
              <a:ln w="12700">
                <a:solidFill>
                  <a:srgbClr val="000000"/>
                </a:solidFill>
                <a:round/>
                <a:headEnd/>
                <a:tailEnd/>
              </a:ln>
            </p:spPr>
            <p:txBody>
              <a:bodyPr wrap="none" anchor="ctr"/>
              <a:lstStyle/>
              <a:p>
                <a:endParaRPr lang="en-US"/>
              </a:p>
            </p:txBody>
          </p:sp>
          <p:sp>
            <p:nvSpPr>
              <p:cNvPr id="34347" name="Line 339"/>
              <p:cNvSpPr>
                <a:spLocks noChangeShapeType="1"/>
              </p:cNvSpPr>
              <p:nvPr/>
            </p:nvSpPr>
            <p:spPr bwMode="auto">
              <a:xfrm flipH="1">
                <a:off x="3228" y="2536"/>
                <a:ext cx="51" cy="91"/>
              </a:xfrm>
              <a:prstGeom prst="line">
                <a:avLst/>
              </a:prstGeom>
              <a:noFill/>
              <a:ln w="12700">
                <a:solidFill>
                  <a:srgbClr val="000000"/>
                </a:solidFill>
                <a:round/>
                <a:headEnd/>
                <a:tailEnd/>
              </a:ln>
            </p:spPr>
            <p:txBody>
              <a:bodyPr wrap="none" anchor="ctr"/>
              <a:lstStyle/>
              <a:p>
                <a:endParaRPr lang="en-US"/>
              </a:p>
            </p:txBody>
          </p:sp>
          <p:sp>
            <p:nvSpPr>
              <p:cNvPr id="34348" name="Line 340"/>
              <p:cNvSpPr>
                <a:spLocks noChangeShapeType="1"/>
              </p:cNvSpPr>
              <p:nvPr/>
            </p:nvSpPr>
            <p:spPr bwMode="auto">
              <a:xfrm flipH="1">
                <a:off x="3221" y="2542"/>
                <a:ext cx="49" cy="75"/>
              </a:xfrm>
              <a:prstGeom prst="line">
                <a:avLst/>
              </a:prstGeom>
              <a:noFill/>
              <a:ln w="12700">
                <a:solidFill>
                  <a:srgbClr val="000000"/>
                </a:solidFill>
                <a:round/>
                <a:headEnd/>
                <a:tailEnd/>
              </a:ln>
            </p:spPr>
            <p:txBody>
              <a:bodyPr wrap="none" anchor="ctr"/>
              <a:lstStyle/>
              <a:p>
                <a:endParaRPr lang="en-US"/>
              </a:p>
            </p:txBody>
          </p:sp>
          <p:sp>
            <p:nvSpPr>
              <p:cNvPr id="34349" name="Line 341"/>
              <p:cNvSpPr>
                <a:spLocks noChangeShapeType="1"/>
              </p:cNvSpPr>
              <p:nvPr/>
            </p:nvSpPr>
            <p:spPr bwMode="auto">
              <a:xfrm flipH="1">
                <a:off x="3213" y="2548"/>
                <a:ext cx="44" cy="58"/>
              </a:xfrm>
              <a:prstGeom prst="line">
                <a:avLst/>
              </a:prstGeom>
              <a:noFill/>
              <a:ln w="12700">
                <a:solidFill>
                  <a:srgbClr val="000000"/>
                </a:solidFill>
                <a:round/>
                <a:headEnd/>
                <a:tailEnd/>
              </a:ln>
            </p:spPr>
            <p:txBody>
              <a:bodyPr wrap="none" anchor="ctr"/>
              <a:lstStyle/>
              <a:p>
                <a:endParaRPr lang="en-US"/>
              </a:p>
            </p:txBody>
          </p:sp>
          <p:sp>
            <p:nvSpPr>
              <p:cNvPr id="34350" name="Line 342"/>
              <p:cNvSpPr>
                <a:spLocks noChangeShapeType="1"/>
              </p:cNvSpPr>
              <p:nvPr/>
            </p:nvSpPr>
            <p:spPr bwMode="auto">
              <a:xfrm>
                <a:off x="3232" y="2581"/>
                <a:ext cx="160" cy="20"/>
              </a:xfrm>
              <a:prstGeom prst="line">
                <a:avLst/>
              </a:prstGeom>
              <a:noFill/>
              <a:ln w="12700">
                <a:solidFill>
                  <a:srgbClr val="000000"/>
                </a:solidFill>
                <a:round/>
                <a:headEnd/>
                <a:tailEnd/>
              </a:ln>
            </p:spPr>
            <p:txBody>
              <a:bodyPr wrap="none" anchor="ctr"/>
              <a:lstStyle/>
              <a:p>
                <a:endParaRPr lang="en-US"/>
              </a:p>
            </p:txBody>
          </p:sp>
          <p:sp>
            <p:nvSpPr>
              <p:cNvPr id="34351" name="Line 343"/>
              <p:cNvSpPr>
                <a:spLocks noChangeShapeType="1"/>
              </p:cNvSpPr>
              <p:nvPr/>
            </p:nvSpPr>
            <p:spPr bwMode="auto">
              <a:xfrm>
                <a:off x="3231" y="2591"/>
                <a:ext cx="158" cy="18"/>
              </a:xfrm>
              <a:prstGeom prst="line">
                <a:avLst/>
              </a:prstGeom>
              <a:noFill/>
              <a:ln w="12700">
                <a:solidFill>
                  <a:srgbClr val="000000"/>
                </a:solidFill>
                <a:round/>
                <a:headEnd/>
                <a:tailEnd/>
              </a:ln>
            </p:spPr>
            <p:txBody>
              <a:bodyPr wrap="none" anchor="ctr"/>
              <a:lstStyle/>
              <a:p>
                <a:endParaRPr lang="en-US"/>
              </a:p>
            </p:txBody>
          </p:sp>
          <p:sp>
            <p:nvSpPr>
              <p:cNvPr id="34352" name="Line 344"/>
              <p:cNvSpPr>
                <a:spLocks noChangeShapeType="1"/>
              </p:cNvSpPr>
              <p:nvPr/>
            </p:nvSpPr>
            <p:spPr bwMode="auto">
              <a:xfrm>
                <a:off x="3231" y="2599"/>
                <a:ext cx="158" cy="18"/>
              </a:xfrm>
              <a:prstGeom prst="line">
                <a:avLst/>
              </a:prstGeom>
              <a:noFill/>
              <a:ln w="12700">
                <a:solidFill>
                  <a:srgbClr val="000000"/>
                </a:solidFill>
                <a:round/>
                <a:headEnd/>
                <a:tailEnd/>
              </a:ln>
            </p:spPr>
            <p:txBody>
              <a:bodyPr wrap="none" anchor="ctr"/>
              <a:lstStyle/>
              <a:p>
                <a:endParaRPr lang="en-US"/>
              </a:p>
            </p:txBody>
          </p:sp>
          <p:sp>
            <p:nvSpPr>
              <p:cNvPr id="34353" name="Line 345"/>
              <p:cNvSpPr>
                <a:spLocks noChangeShapeType="1"/>
              </p:cNvSpPr>
              <p:nvPr/>
            </p:nvSpPr>
            <p:spPr bwMode="auto">
              <a:xfrm>
                <a:off x="3231" y="2608"/>
                <a:ext cx="154" cy="17"/>
              </a:xfrm>
              <a:prstGeom prst="line">
                <a:avLst/>
              </a:prstGeom>
              <a:noFill/>
              <a:ln w="12700">
                <a:solidFill>
                  <a:srgbClr val="000000"/>
                </a:solidFill>
                <a:round/>
                <a:headEnd/>
                <a:tailEnd/>
              </a:ln>
            </p:spPr>
            <p:txBody>
              <a:bodyPr wrap="none" anchor="ctr"/>
              <a:lstStyle/>
              <a:p>
                <a:endParaRPr lang="en-US"/>
              </a:p>
            </p:txBody>
          </p:sp>
          <p:sp>
            <p:nvSpPr>
              <p:cNvPr id="34354" name="Line 346"/>
              <p:cNvSpPr>
                <a:spLocks noChangeShapeType="1"/>
              </p:cNvSpPr>
              <p:nvPr/>
            </p:nvSpPr>
            <p:spPr bwMode="auto">
              <a:xfrm>
                <a:off x="3232" y="2619"/>
                <a:ext cx="144" cy="14"/>
              </a:xfrm>
              <a:prstGeom prst="line">
                <a:avLst/>
              </a:prstGeom>
              <a:noFill/>
              <a:ln w="12700">
                <a:solidFill>
                  <a:srgbClr val="000000"/>
                </a:solidFill>
                <a:round/>
                <a:headEnd/>
                <a:tailEnd/>
              </a:ln>
            </p:spPr>
            <p:txBody>
              <a:bodyPr wrap="none" anchor="ctr"/>
              <a:lstStyle/>
              <a:p>
                <a:endParaRPr lang="en-US"/>
              </a:p>
            </p:txBody>
          </p:sp>
          <p:sp>
            <p:nvSpPr>
              <p:cNvPr id="34355" name="Line 347"/>
              <p:cNvSpPr>
                <a:spLocks noChangeShapeType="1"/>
              </p:cNvSpPr>
              <p:nvPr/>
            </p:nvSpPr>
            <p:spPr bwMode="auto">
              <a:xfrm>
                <a:off x="3236" y="2627"/>
                <a:ext cx="139" cy="12"/>
              </a:xfrm>
              <a:prstGeom prst="line">
                <a:avLst/>
              </a:prstGeom>
              <a:noFill/>
              <a:ln w="12700">
                <a:solidFill>
                  <a:srgbClr val="000000"/>
                </a:solidFill>
                <a:round/>
                <a:headEnd/>
                <a:tailEnd/>
              </a:ln>
            </p:spPr>
            <p:txBody>
              <a:bodyPr wrap="none" anchor="ctr"/>
              <a:lstStyle/>
              <a:p>
                <a:endParaRPr lang="en-US"/>
              </a:p>
            </p:txBody>
          </p:sp>
          <p:sp>
            <p:nvSpPr>
              <p:cNvPr id="34356" name="Line 348"/>
              <p:cNvSpPr>
                <a:spLocks noChangeShapeType="1"/>
              </p:cNvSpPr>
              <p:nvPr/>
            </p:nvSpPr>
            <p:spPr bwMode="auto">
              <a:xfrm>
                <a:off x="3241" y="2636"/>
                <a:ext cx="121" cy="9"/>
              </a:xfrm>
              <a:prstGeom prst="line">
                <a:avLst/>
              </a:prstGeom>
              <a:noFill/>
              <a:ln w="12700">
                <a:solidFill>
                  <a:srgbClr val="000000"/>
                </a:solidFill>
                <a:round/>
                <a:headEnd/>
                <a:tailEnd/>
              </a:ln>
            </p:spPr>
            <p:txBody>
              <a:bodyPr wrap="none" anchor="ctr"/>
              <a:lstStyle/>
              <a:p>
                <a:endParaRPr lang="en-US"/>
              </a:p>
            </p:txBody>
          </p:sp>
          <p:sp>
            <p:nvSpPr>
              <p:cNvPr id="34357" name="Line 349"/>
              <p:cNvSpPr>
                <a:spLocks noChangeShapeType="1"/>
              </p:cNvSpPr>
              <p:nvPr/>
            </p:nvSpPr>
            <p:spPr bwMode="auto">
              <a:xfrm>
                <a:off x="3247" y="2647"/>
                <a:ext cx="105" cy="4"/>
              </a:xfrm>
              <a:prstGeom prst="line">
                <a:avLst/>
              </a:prstGeom>
              <a:noFill/>
              <a:ln w="12700">
                <a:solidFill>
                  <a:srgbClr val="000000"/>
                </a:solidFill>
                <a:round/>
                <a:headEnd/>
                <a:tailEnd/>
              </a:ln>
            </p:spPr>
            <p:txBody>
              <a:bodyPr wrap="none" anchor="ctr"/>
              <a:lstStyle/>
              <a:p>
                <a:endParaRPr lang="en-US"/>
              </a:p>
            </p:txBody>
          </p:sp>
          <p:sp>
            <p:nvSpPr>
              <p:cNvPr id="34358" name="Line 350"/>
              <p:cNvSpPr>
                <a:spLocks noChangeShapeType="1"/>
              </p:cNvSpPr>
              <p:nvPr/>
            </p:nvSpPr>
            <p:spPr bwMode="auto">
              <a:xfrm>
                <a:off x="3236" y="2575"/>
                <a:ext cx="158" cy="16"/>
              </a:xfrm>
              <a:prstGeom prst="line">
                <a:avLst/>
              </a:prstGeom>
              <a:noFill/>
              <a:ln w="12700">
                <a:solidFill>
                  <a:srgbClr val="000000"/>
                </a:solidFill>
                <a:round/>
                <a:headEnd/>
                <a:tailEnd/>
              </a:ln>
            </p:spPr>
            <p:txBody>
              <a:bodyPr wrap="none" anchor="ctr"/>
              <a:lstStyle/>
              <a:p>
                <a:endParaRPr lang="en-US"/>
              </a:p>
            </p:txBody>
          </p:sp>
          <p:sp>
            <p:nvSpPr>
              <p:cNvPr id="34359" name="Line 351"/>
              <p:cNvSpPr>
                <a:spLocks noChangeShapeType="1"/>
              </p:cNvSpPr>
              <p:nvPr/>
            </p:nvSpPr>
            <p:spPr bwMode="auto">
              <a:xfrm>
                <a:off x="3239" y="2567"/>
                <a:ext cx="155" cy="15"/>
              </a:xfrm>
              <a:prstGeom prst="line">
                <a:avLst/>
              </a:prstGeom>
              <a:noFill/>
              <a:ln w="12700">
                <a:solidFill>
                  <a:srgbClr val="000000"/>
                </a:solidFill>
                <a:round/>
                <a:headEnd/>
                <a:tailEnd/>
              </a:ln>
            </p:spPr>
            <p:txBody>
              <a:bodyPr wrap="none" anchor="ctr"/>
              <a:lstStyle/>
              <a:p>
                <a:endParaRPr lang="en-US"/>
              </a:p>
            </p:txBody>
          </p:sp>
          <p:sp>
            <p:nvSpPr>
              <p:cNvPr id="34360" name="Line 352"/>
              <p:cNvSpPr>
                <a:spLocks noChangeShapeType="1"/>
              </p:cNvSpPr>
              <p:nvPr/>
            </p:nvSpPr>
            <p:spPr bwMode="auto">
              <a:xfrm>
                <a:off x="3246" y="2558"/>
                <a:ext cx="146" cy="14"/>
              </a:xfrm>
              <a:prstGeom prst="line">
                <a:avLst/>
              </a:prstGeom>
              <a:noFill/>
              <a:ln w="12700">
                <a:solidFill>
                  <a:srgbClr val="000000"/>
                </a:solidFill>
                <a:round/>
                <a:headEnd/>
                <a:tailEnd/>
              </a:ln>
            </p:spPr>
            <p:txBody>
              <a:bodyPr wrap="none" anchor="ctr"/>
              <a:lstStyle/>
              <a:p>
                <a:endParaRPr lang="en-US"/>
              </a:p>
            </p:txBody>
          </p:sp>
          <p:sp>
            <p:nvSpPr>
              <p:cNvPr id="34361" name="Line 353"/>
              <p:cNvSpPr>
                <a:spLocks noChangeShapeType="1"/>
              </p:cNvSpPr>
              <p:nvPr/>
            </p:nvSpPr>
            <p:spPr bwMode="auto">
              <a:xfrm>
                <a:off x="3254" y="2550"/>
                <a:ext cx="136" cy="13"/>
              </a:xfrm>
              <a:prstGeom prst="line">
                <a:avLst/>
              </a:prstGeom>
              <a:noFill/>
              <a:ln w="12700">
                <a:solidFill>
                  <a:srgbClr val="000000"/>
                </a:solidFill>
                <a:round/>
                <a:headEnd/>
                <a:tailEnd/>
              </a:ln>
            </p:spPr>
            <p:txBody>
              <a:bodyPr wrap="none" anchor="ctr"/>
              <a:lstStyle/>
              <a:p>
                <a:endParaRPr lang="en-US"/>
              </a:p>
            </p:txBody>
          </p:sp>
          <p:sp>
            <p:nvSpPr>
              <p:cNvPr id="34362" name="Line 354"/>
              <p:cNvSpPr>
                <a:spLocks noChangeShapeType="1"/>
              </p:cNvSpPr>
              <p:nvPr/>
            </p:nvSpPr>
            <p:spPr bwMode="auto">
              <a:xfrm>
                <a:off x="3265" y="2545"/>
                <a:ext cx="120" cy="7"/>
              </a:xfrm>
              <a:prstGeom prst="line">
                <a:avLst/>
              </a:prstGeom>
              <a:noFill/>
              <a:ln w="12700">
                <a:solidFill>
                  <a:srgbClr val="000000"/>
                </a:solidFill>
                <a:round/>
                <a:headEnd/>
                <a:tailEnd/>
              </a:ln>
            </p:spPr>
            <p:txBody>
              <a:bodyPr wrap="none" anchor="ctr"/>
              <a:lstStyle/>
              <a:p>
                <a:endParaRPr lang="en-US"/>
              </a:p>
            </p:txBody>
          </p:sp>
          <p:sp>
            <p:nvSpPr>
              <p:cNvPr id="34363" name="Line 355"/>
              <p:cNvSpPr>
                <a:spLocks noChangeShapeType="1"/>
              </p:cNvSpPr>
              <p:nvPr/>
            </p:nvSpPr>
            <p:spPr bwMode="auto">
              <a:xfrm>
                <a:off x="3279" y="2538"/>
                <a:ext cx="100" cy="5"/>
              </a:xfrm>
              <a:prstGeom prst="line">
                <a:avLst/>
              </a:prstGeom>
              <a:noFill/>
              <a:ln w="12700">
                <a:solidFill>
                  <a:srgbClr val="000000"/>
                </a:solidFill>
                <a:round/>
                <a:headEnd/>
                <a:tailEnd/>
              </a:ln>
            </p:spPr>
            <p:txBody>
              <a:bodyPr wrap="none" anchor="ctr"/>
              <a:lstStyle/>
              <a:p>
                <a:endParaRPr lang="en-US"/>
              </a:p>
            </p:txBody>
          </p:sp>
          <p:sp>
            <p:nvSpPr>
              <p:cNvPr id="34364" name="Line 356"/>
              <p:cNvSpPr>
                <a:spLocks noChangeShapeType="1"/>
              </p:cNvSpPr>
              <p:nvPr/>
            </p:nvSpPr>
            <p:spPr bwMode="auto">
              <a:xfrm>
                <a:off x="3260" y="2653"/>
                <a:ext cx="72" cy="4"/>
              </a:xfrm>
              <a:prstGeom prst="line">
                <a:avLst/>
              </a:prstGeom>
              <a:noFill/>
              <a:ln w="12700">
                <a:solidFill>
                  <a:srgbClr val="000000"/>
                </a:solidFill>
                <a:round/>
                <a:headEnd/>
                <a:tailEnd/>
              </a:ln>
            </p:spPr>
            <p:txBody>
              <a:bodyPr wrap="none" anchor="ctr"/>
              <a:lstStyle/>
              <a:p>
                <a:endParaRPr lang="en-US"/>
              </a:p>
            </p:txBody>
          </p:sp>
        </p:grpSp>
        <p:grpSp>
          <p:nvGrpSpPr>
            <p:cNvPr id="34271" name="Group 367"/>
            <p:cNvGrpSpPr>
              <a:grpSpLocks/>
            </p:cNvGrpSpPr>
            <p:nvPr/>
          </p:nvGrpSpPr>
          <p:grpSpPr bwMode="auto">
            <a:xfrm>
              <a:off x="4077" y="2454"/>
              <a:ext cx="271" cy="129"/>
              <a:chOff x="4077" y="2454"/>
              <a:chExt cx="271" cy="129"/>
            </a:xfrm>
          </p:grpSpPr>
          <p:sp>
            <p:nvSpPr>
              <p:cNvPr id="34325" name="Freeform 358"/>
              <p:cNvSpPr>
                <a:spLocks/>
              </p:cNvSpPr>
              <p:nvPr/>
            </p:nvSpPr>
            <p:spPr bwMode="auto">
              <a:xfrm>
                <a:off x="4077" y="2454"/>
                <a:ext cx="271" cy="129"/>
              </a:xfrm>
              <a:custGeom>
                <a:avLst/>
                <a:gdLst>
                  <a:gd name="T0" fmla="*/ 6 w 271"/>
                  <a:gd name="T1" fmla="*/ 9 h 129"/>
                  <a:gd name="T2" fmla="*/ 11 w 271"/>
                  <a:gd name="T3" fmla="*/ 29 h 129"/>
                  <a:gd name="T4" fmla="*/ 10 w 271"/>
                  <a:gd name="T5" fmla="*/ 45 h 129"/>
                  <a:gd name="T6" fmla="*/ 3 w 271"/>
                  <a:gd name="T7" fmla="*/ 58 h 129"/>
                  <a:gd name="T8" fmla="*/ 19 w 271"/>
                  <a:gd name="T9" fmla="*/ 57 h 129"/>
                  <a:gd name="T10" fmla="*/ 36 w 271"/>
                  <a:gd name="T11" fmla="*/ 54 h 129"/>
                  <a:gd name="T12" fmla="*/ 53 w 271"/>
                  <a:gd name="T13" fmla="*/ 51 h 129"/>
                  <a:gd name="T14" fmla="*/ 69 w 271"/>
                  <a:gd name="T15" fmla="*/ 57 h 129"/>
                  <a:gd name="T16" fmla="*/ 87 w 271"/>
                  <a:gd name="T17" fmla="*/ 63 h 129"/>
                  <a:gd name="T18" fmla="*/ 104 w 271"/>
                  <a:gd name="T19" fmla="*/ 66 h 129"/>
                  <a:gd name="T20" fmla="*/ 131 w 271"/>
                  <a:gd name="T21" fmla="*/ 67 h 129"/>
                  <a:gd name="T22" fmla="*/ 170 w 271"/>
                  <a:gd name="T23" fmla="*/ 78 h 129"/>
                  <a:gd name="T24" fmla="*/ 177 w 271"/>
                  <a:gd name="T25" fmla="*/ 94 h 129"/>
                  <a:gd name="T26" fmla="*/ 187 w 271"/>
                  <a:gd name="T27" fmla="*/ 102 h 129"/>
                  <a:gd name="T28" fmla="*/ 195 w 271"/>
                  <a:gd name="T29" fmla="*/ 110 h 129"/>
                  <a:gd name="T30" fmla="*/ 206 w 271"/>
                  <a:gd name="T31" fmla="*/ 119 h 129"/>
                  <a:gd name="T32" fmla="*/ 216 w 271"/>
                  <a:gd name="T33" fmla="*/ 127 h 129"/>
                  <a:gd name="T34" fmla="*/ 222 w 271"/>
                  <a:gd name="T35" fmla="*/ 125 h 129"/>
                  <a:gd name="T36" fmla="*/ 221 w 271"/>
                  <a:gd name="T37" fmla="*/ 118 h 129"/>
                  <a:gd name="T38" fmla="*/ 216 w 271"/>
                  <a:gd name="T39" fmla="*/ 112 h 129"/>
                  <a:gd name="T40" fmla="*/ 210 w 271"/>
                  <a:gd name="T41" fmla="*/ 104 h 129"/>
                  <a:gd name="T42" fmla="*/ 212 w 271"/>
                  <a:gd name="T43" fmla="*/ 96 h 129"/>
                  <a:gd name="T44" fmla="*/ 224 w 271"/>
                  <a:gd name="T45" fmla="*/ 95 h 129"/>
                  <a:gd name="T46" fmla="*/ 237 w 271"/>
                  <a:gd name="T47" fmla="*/ 96 h 129"/>
                  <a:gd name="T48" fmla="*/ 247 w 271"/>
                  <a:gd name="T49" fmla="*/ 106 h 129"/>
                  <a:gd name="T50" fmla="*/ 250 w 271"/>
                  <a:gd name="T51" fmla="*/ 115 h 129"/>
                  <a:gd name="T52" fmla="*/ 259 w 271"/>
                  <a:gd name="T53" fmla="*/ 117 h 129"/>
                  <a:gd name="T54" fmla="*/ 265 w 271"/>
                  <a:gd name="T55" fmla="*/ 117 h 129"/>
                  <a:gd name="T56" fmla="*/ 266 w 271"/>
                  <a:gd name="T57" fmla="*/ 109 h 129"/>
                  <a:gd name="T58" fmla="*/ 269 w 271"/>
                  <a:gd name="T59" fmla="*/ 106 h 129"/>
                  <a:gd name="T60" fmla="*/ 266 w 271"/>
                  <a:gd name="T61" fmla="*/ 98 h 129"/>
                  <a:gd name="T62" fmla="*/ 260 w 271"/>
                  <a:gd name="T63" fmla="*/ 88 h 129"/>
                  <a:gd name="T64" fmla="*/ 253 w 271"/>
                  <a:gd name="T65" fmla="*/ 77 h 129"/>
                  <a:gd name="T66" fmla="*/ 244 w 271"/>
                  <a:gd name="T67" fmla="*/ 70 h 129"/>
                  <a:gd name="T68" fmla="*/ 235 w 271"/>
                  <a:gd name="T69" fmla="*/ 62 h 129"/>
                  <a:gd name="T70" fmla="*/ 227 w 271"/>
                  <a:gd name="T71" fmla="*/ 58 h 129"/>
                  <a:gd name="T72" fmla="*/ 204 w 271"/>
                  <a:gd name="T73" fmla="*/ 53 h 129"/>
                  <a:gd name="T74" fmla="*/ 179 w 271"/>
                  <a:gd name="T75" fmla="*/ 50 h 129"/>
                  <a:gd name="T76" fmla="*/ 135 w 271"/>
                  <a:gd name="T77" fmla="*/ 28 h 129"/>
                  <a:gd name="T78" fmla="*/ 120 w 271"/>
                  <a:gd name="T79" fmla="*/ 20 h 129"/>
                  <a:gd name="T80" fmla="*/ 105 w 271"/>
                  <a:gd name="T81" fmla="*/ 11 h 129"/>
                  <a:gd name="T82" fmla="*/ 86 w 271"/>
                  <a:gd name="T83" fmla="*/ 5 h 129"/>
                  <a:gd name="T84" fmla="*/ 70 w 271"/>
                  <a:gd name="T85" fmla="*/ 3 h 129"/>
                  <a:gd name="T86" fmla="*/ 53 w 271"/>
                  <a:gd name="T87" fmla="*/ 3 h 129"/>
                  <a:gd name="T88" fmla="*/ 35 w 271"/>
                  <a:gd name="T89" fmla="*/ 2 h 129"/>
                  <a:gd name="T90" fmla="*/ 11 w 271"/>
                  <a:gd name="T91" fmla="*/ 0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71"/>
                  <a:gd name="T139" fmla="*/ 0 h 129"/>
                  <a:gd name="T140" fmla="*/ 271 w 271"/>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71" h="129">
                    <a:moveTo>
                      <a:pt x="0" y="0"/>
                    </a:moveTo>
                    <a:lnTo>
                      <a:pt x="6" y="9"/>
                    </a:lnTo>
                    <a:lnTo>
                      <a:pt x="10" y="22"/>
                    </a:lnTo>
                    <a:lnTo>
                      <a:pt x="11" y="29"/>
                    </a:lnTo>
                    <a:lnTo>
                      <a:pt x="11" y="38"/>
                    </a:lnTo>
                    <a:lnTo>
                      <a:pt x="10" y="45"/>
                    </a:lnTo>
                    <a:lnTo>
                      <a:pt x="7" y="52"/>
                    </a:lnTo>
                    <a:lnTo>
                      <a:pt x="3" y="58"/>
                    </a:lnTo>
                    <a:lnTo>
                      <a:pt x="11" y="58"/>
                    </a:lnTo>
                    <a:lnTo>
                      <a:pt x="19" y="57"/>
                    </a:lnTo>
                    <a:lnTo>
                      <a:pt x="27" y="56"/>
                    </a:lnTo>
                    <a:lnTo>
                      <a:pt x="36" y="54"/>
                    </a:lnTo>
                    <a:lnTo>
                      <a:pt x="42" y="51"/>
                    </a:lnTo>
                    <a:lnTo>
                      <a:pt x="53" y="51"/>
                    </a:lnTo>
                    <a:lnTo>
                      <a:pt x="59" y="51"/>
                    </a:lnTo>
                    <a:lnTo>
                      <a:pt x="69" y="57"/>
                    </a:lnTo>
                    <a:lnTo>
                      <a:pt x="78" y="60"/>
                    </a:lnTo>
                    <a:lnTo>
                      <a:pt x="87" y="63"/>
                    </a:lnTo>
                    <a:lnTo>
                      <a:pt x="95" y="65"/>
                    </a:lnTo>
                    <a:lnTo>
                      <a:pt x="104" y="66"/>
                    </a:lnTo>
                    <a:lnTo>
                      <a:pt x="117" y="66"/>
                    </a:lnTo>
                    <a:lnTo>
                      <a:pt x="131" y="67"/>
                    </a:lnTo>
                    <a:lnTo>
                      <a:pt x="147" y="71"/>
                    </a:lnTo>
                    <a:lnTo>
                      <a:pt x="170" y="78"/>
                    </a:lnTo>
                    <a:lnTo>
                      <a:pt x="173" y="85"/>
                    </a:lnTo>
                    <a:lnTo>
                      <a:pt x="177" y="94"/>
                    </a:lnTo>
                    <a:lnTo>
                      <a:pt x="181" y="98"/>
                    </a:lnTo>
                    <a:lnTo>
                      <a:pt x="187" y="102"/>
                    </a:lnTo>
                    <a:lnTo>
                      <a:pt x="192" y="105"/>
                    </a:lnTo>
                    <a:lnTo>
                      <a:pt x="195" y="110"/>
                    </a:lnTo>
                    <a:lnTo>
                      <a:pt x="200" y="116"/>
                    </a:lnTo>
                    <a:lnTo>
                      <a:pt x="206" y="119"/>
                    </a:lnTo>
                    <a:lnTo>
                      <a:pt x="210" y="122"/>
                    </a:lnTo>
                    <a:lnTo>
                      <a:pt x="216" y="127"/>
                    </a:lnTo>
                    <a:lnTo>
                      <a:pt x="220" y="128"/>
                    </a:lnTo>
                    <a:lnTo>
                      <a:pt x="222" y="125"/>
                    </a:lnTo>
                    <a:lnTo>
                      <a:pt x="223" y="122"/>
                    </a:lnTo>
                    <a:lnTo>
                      <a:pt x="221" y="118"/>
                    </a:lnTo>
                    <a:lnTo>
                      <a:pt x="218" y="114"/>
                    </a:lnTo>
                    <a:lnTo>
                      <a:pt x="216" y="112"/>
                    </a:lnTo>
                    <a:lnTo>
                      <a:pt x="211" y="110"/>
                    </a:lnTo>
                    <a:lnTo>
                      <a:pt x="210" y="104"/>
                    </a:lnTo>
                    <a:lnTo>
                      <a:pt x="210" y="99"/>
                    </a:lnTo>
                    <a:lnTo>
                      <a:pt x="212" y="96"/>
                    </a:lnTo>
                    <a:lnTo>
                      <a:pt x="217" y="95"/>
                    </a:lnTo>
                    <a:lnTo>
                      <a:pt x="224" y="95"/>
                    </a:lnTo>
                    <a:lnTo>
                      <a:pt x="230" y="96"/>
                    </a:lnTo>
                    <a:lnTo>
                      <a:pt x="237" y="96"/>
                    </a:lnTo>
                    <a:lnTo>
                      <a:pt x="241" y="100"/>
                    </a:lnTo>
                    <a:lnTo>
                      <a:pt x="247" y="106"/>
                    </a:lnTo>
                    <a:lnTo>
                      <a:pt x="247" y="112"/>
                    </a:lnTo>
                    <a:lnTo>
                      <a:pt x="250" y="115"/>
                    </a:lnTo>
                    <a:lnTo>
                      <a:pt x="255" y="114"/>
                    </a:lnTo>
                    <a:lnTo>
                      <a:pt x="259" y="117"/>
                    </a:lnTo>
                    <a:lnTo>
                      <a:pt x="263" y="118"/>
                    </a:lnTo>
                    <a:lnTo>
                      <a:pt x="265" y="117"/>
                    </a:lnTo>
                    <a:lnTo>
                      <a:pt x="266" y="116"/>
                    </a:lnTo>
                    <a:lnTo>
                      <a:pt x="266" y="109"/>
                    </a:lnTo>
                    <a:lnTo>
                      <a:pt x="267" y="108"/>
                    </a:lnTo>
                    <a:lnTo>
                      <a:pt x="269" y="106"/>
                    </a:lnTo>
                    <a:lnTo>
                      <a:pt x="270" y="102"/>
                    </a:lnTo>
                    <a:lnTo>
                      <a:pt x="266" y="98"/>
                    </a:lnTo>
                    <a:lnTo>
                      <a:pt x="263" y="93"/>
                    </a:lnTo>
                    <a:lnTo>
                      <a:pt x="260" y="88"/>
                    </a:lnTo>
                    <a:lnTo>
                      <a:pt x="255" y="80"/>
                    </a:lnTo>
                    <a:lnTo>
                      <a:pt x="253" y="77"/>
                    </a:lnTo>
                    <a:lnTo>
                      <a:pt x="250" y="74"/>
                    </a:lnTo>
                    <a:lnTo>
                      <a:pt x="244" y="70"/>
                    </a:lnTo>
                    <a:lnTo>
                      <a:pt x="240" y="67"/>
                    </a:lnTo>
                    <a:lnTo>
                      <a:pt x="235" y="62"/>
                    </a:lnTo>
                    <a:lnTo>
                      <a:pt x="232" y="59"/>
                    </a:lnTo>
                    <a:lnTo>
                      <a:pt x="227" y="58"/>
                    </a:lnTo>
                    <a:lnTo>
                      <a:pt x="216" y="55"/>
                    </a:lnTo>
                    <a:lnTo>
                      <a:pt x="204" y="53"/>
                    </a:lnTo>
                    <a:lnTo>
                      <a:pt x="191" y="53"/>
                    </a:lnTo>
                    <a:lnTo>
                      <a:pt x="179" y="50"/>
                    </a:lnTo>
                    <a:lnTo>
                      <a:pt x="142" y="34"/>
                    </a:lnTo>
                    <a:lnTo>
                      <a:pt x="135" y="28"/>
                    </a:lnTo>
                    <a:lnTo>
                      <a:pt x="128" y="24"/>
                    </a:lnTo>
                    <a:lnTo>
                      <a:pt x="120" y="20"/>
                    </a:lnTo>
                    <a:lnTo>
                      <a:pt x="113" y="15"/>
                    </a:lnTo>
                    <a:lnTo>
                      <a:pt x="105" y="11"/>
                    </a:lnTo>
                    <a:lnTo>
                      <a:pt x="95" y="8"/>
                    </a:lnTo>
                    <a:lnTo>
                      <a:pt x="86" y="5"/>
                    </a:lnTo>
                    <a:lnTo>
                      <a:pt x="77" y="3"/>
                    </a:lnTo>
                    <a:lnTo>
                      <a:pt x="70" y="3"/>
                    </a:lnTo>
                    <a:lnTo>
                      <a:pt x="63" y="2"/>
                    </a:lnTo>
                    <a:lnTo>
                      <a:pt x="53" y="3"/>
                    </a:lnTo>
                    <a:lnTo>
                      <a:pt x="42" y="2"/>
                    </a:lnTo>
                    <a:lnTo>
                      <a:pt x="35" y="2"/>
                    </a:lnTo>
                    <a:lnTo>
                      <a:pt x="23" y="1"/>
                    </a:lnTo>
                    <a:lnTo>
                      <a:pt x="11" y="0"/>
                    </a:lnTo>
                    <a:lnTo>
                      <a:pt x="0" y="0"/>
                    </a:lnTo>
                  </a:path>
                </a:pathLst>
              </a:custGeom>
              <a:solidFill>
                <a:srgbClr val="FFE0C0"/>
              </a:solidFill>
              <a:ln w="12700" cap="rnd">
                <a:solidFill>
                  <a:srgbClr val="804000"/>
                </a:solidFill>
                <a:round/>
                <a:headEnd/>
                <a:tailEnd/>
              </a:ln>
            </p:spPr>
            <p:txBody>
              <a:bodyPr/>
              <a:lstStyle/>
              <a:p>
                <a:endParaRPr lang="en-US"/>
              </a:p>
            </p:txBody>
          </p:sp>
          <p:sp>
            <p:nvSpPr>
              <p:cNvPr id="34326" name="Freeform 359"/>
              <p:cNvSpPr>
                <a:spLocks/>
              </p:cNvSpPr>
              <p:nvPr/>
            </p:nvSpPr>
            <p:spPr bwMode="auto">
              <a:xfrm>
                <a:off x="4081" y="2487"/>
                <a:ext cx="139" cy="35"/>
              </a:xfrm>
              <a:custGeom>
                <a:avLst/>
                <a:gdLst>
                  <a:gd name="T0" fmla="*/ 3 w 139"/>
                  <a:gd name="T1" fmla="*/ 18 h 35"/>
                  <a:gd name="T2" fmla="*/ 10 w 139"/>
                  <a:gd name="T3" fmla="*/ 18 h 35"/>
                  <a:gd name="T4" fmla="*/ 17 w 139"/>
                  <a:gd name="T5" fmla="*/ 18 h 35"/>
                  <a:gd name="T6" fmla="*/ 25 w 139"/>
                  <a:gd name="T7" fmla="*/ 17 h 35"/>
                  <a:gd name="T8" fmla="*/ 31 w 139"/>
                  <a:gd name="T9" fmla="*/ 16 h 35"/>
                  <a:gd name="T10" fmla="*/ 36 w 139"/>
                  <a:gd name="T11" fmla="*/ 14 h 35"/>
                  <a:gd name="T12" fmla="*/ 43 w 139"/>
                  <a:gd name="T13" fmla="*/ 12 h 35"/>
                  <a:gd name="T14" fmla="*/ 48 w 139"/>
                  <a:gd name="T15" fmla="*/ 9 h 35"/>
                  <a:gd name="T16" fmla="*/ 50 w 139"/>
                  <a:gd name="T17" fmla="*/ 4 h 35"/>
                  <a:gd name="T18" fmla="*/ 47 w 139"/>
                  <a:gd name="T19" fmla="*/ 1 h 35"/>
                  <a:gd name="T20" fmla="*/ 46 w 139"/>
                  <a:gd name="T21" fmla="*/ 0 h 35"/>
                  <a:gd name="T22" fmla="*/ 49 w 139"/>
                  <a:gd name="T23" fmla="*/ 0 h 35"/>
                  <a:gd name="T24" fmla="*/ 52 w 139"/>
                  <a:gd name="T25" fmla="*/ 4 h 35"/>
                  <a:gd name="T26" fmla="*/ 57 w 139"/>
                  <a:gd name="T27" fmla="*/ 11 h 35"/>
                  <a:gd name="T28" fmla="*/ 60 w 139"/>
                  <a:gd name="T29" fmla="*/ 14 h 35"/>
                  <a:gd name="T30" fmla="*/ 68 w 139"/>
                  <a:gd name="T31" fmla="*/ 18 h 35"/>
                  <a:gd name="T32" fmla="*/ 79 w 139"/>
                  <a:gd name="T33" fmla="*/ 22 h 35"/>
                  <a:gd name="T34" fmla="*/ 86 w 139"/>
                  <a:gd name="T35" fmla="*/ 25 h 35"/>
                  <a:gd name="T36" fmla="*/ 98 w 139"/>
                  <a:gd name="T37" fmla="*/ 26 h 35"/>
                  <a:gd name="T38" fmla="*/ 109 w 139"/>
                  <a:gd name="T39" fmla="*/ 26 h 35"/>
                  <a:gd name="T40" fmla="*/ 117 w 139"/>
                  <a:gd name="T41" fmla="*/ 26 h 35"/>
                  <a:gd name="T42" fmla="*/ 129 w 139"/>
                  <a:gd name="T43" fmla="*/ 26 h 35"/>
                  <a:gd name="T44" fmla="*/ 138 w 139"/>
                  <a:gd name="T45" fmla="*/ 26 h 35"/>
                  <a:gd name="T46" fmla="*/ 135 w 139"/>
                  <a:gd name="T47" fmla="*/ 34 h 35"/>
                  <a:gd name="T48" fmla="*/ 120 w 139"/>
                  <a:gd name="T49" fmla="*/ 31 h 35"/>
                  <a:gd name="T50" fmla="*/ 111 w 139"/>
                  <a:gd name="T51" fmla="*/ 31 h 35"/>
                  <a:gd name="T52" fmla="*/ 101 w 139"/>
                  <a:gd name="T53" fmla="*/ 30 h 35"/>
                  <a:gd name="T54" fmla="*/ 91 w 139"/>
                  <a:gd name="T55" fmla="*/ 30 h 35"/>
                  <a:gd name="T56" fmla="*/ 80 w 139"/>
                  <a:gd name="T57" fmla="*/ 28 h 35"/>
                  <a:gd name="T58" fmla="*/ 71 w 139"/>
                  <a:gd name="T59" fmla="*/ 25 h 35"/>
                  <a:gd name="T60" fmla="*/ 61 w 139"/>
                  <a:gd name="T61" fmla="*/ 21 h 35"/>
                  <a:gd name="T62" fmla="*/ 54 w 139"/>
                  <a:gd name="T63" fmla="*/ 17 h 35"/>
                  <a:gd name="T64" fmla="*/ 44 w 139"/>
                  <a:gd name="T65" fmla="*/ 17 h 35"/>
                  <a:gd name="T66" fmla="*/ 38 w 139"/>
                  <a:gd name="T67" fmla="*/ 17 h 35"/>
                  <a:gd name="T68" fmla="*/ 31 w 139"/>
                  <a:gd name="T69" fmla="*/ 19 h 35"/>
                  <a:gd name="T70" fmla="*/ 25 w 139"/>
                  <a:gd name="T71" fmla="*/ 21 h 35"/>
                  <a:gd name="T72" fmla="*/ 17 w 139"/>
                  <a:gd name="T73" fmla="*/ 22 h 35"/>
                  <a:gd name="T74" fmla="*/ 10 w 139"/>
                  <a:gd name="T75" fmla="*/ 24 h 35"/>
                  <a:gd name="T76" fmla="*/ 0 w 139"/>
                  <a:gd name="T77" fmla="*/ 23 h 35"/>
                  <a:gd name="T78" fmla="*/ 3 w 139"/>
                  <a:gd name="T79" fmla="*/ 18 h 3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9"/>
                  <a:gd name="T121" fmla="*/ 0 h 35"/>
                  <a:gd name="T122" fmla="*/ 139 w 139"/>
                  <a:gd name="T123" fmla="*/ 35 h 3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9" h="35">
                    <a:moveTo>
                      <a:pt x="3" y="18"/>
                    </a:moveTo>
                    <a:lnTo>
                      <a:pt x="10" y="18"/>
                    </a:lnTo>
                    <a:lnTo>
                      <a:pt x="17" y="18"/>
                    </a:lnTo>
                    <a:lnTo>
                      <a:pt x="25" y="17"/>
                    </a:lnTo>
                    <a:lnTo>
                      <a:pt x="31" y="16"/>
                    </a:lnTo>
                    <a:lnTo>
                      <a:pt x="36" y="14"/>
                    </a:lnTo>
                    <a:lnTo>
                      <a:pt x="43" y="12"/>
                    </a:lnTo>
                    <a:lnTo>
                      <a:pt x="48" y="9"/>
                    </a:lnTo>
                    <a:lnTo>
                      <a:pt x="50" y="4"/>
                    </a:lnTo>
                    <a:lnTo>
                      <a:pt x="47" y="1"/>
                    </a:lnTo>
                    <a:lnTo>
                      <a:pt x="46" y="0"/>
                    </a:lnTo>
                    <a:lnTo>
                      <a:pt x="49" y="0"/>
                    </a:lnTo>
                    <a:lnTo>
                      <a:pt x="52" y="4"/>
                    </a:lnTo>
                    <a:lnTo>
                      <a:pt x="57" y="11"/>
                    </a:lnTo>
                    <a:lnTo>
                      <a:pt x="60" y="14"/>
                    </a:lnTo>
                    <a:lnTo>
                      <a:pt x="68" y="18"/>
                    </a:lnTo>
                    <a:lnTo>
                      <a:pt x="79" y="22"/>
                    </a:lnTo>
                    <a:lnTo>
                      <a:pt x="86" y="25"/>
                    </a:lnTo>
                    <a:lnTo>
                      <a:pt x="98" y="26"/>
                    </a:lnTo>
                    <a:lnTo>
                      <a:pt x="109" y="26"/>
                    </a:lnTo>
                    <a:lnTo>
                      <a:pt x="117" y="26"/>
                    </a:lnTo>
                    <a:lnTo>
                      <a:pt x="129" y="26"/>
                    </a:lnTo>
                    <a:lnTo>
                      <a:pt x="138" y="26"/>
                    </a:lnTo>
                    <a:lnTo>
                      <a:pt x="135" y="34"/>
                    </a:lnTo>
                    <a:lnTo>
                      <a:pt x="120" y="31"/>
                    </a:lnTo>
                    <a:lnTo>
                      <a:pt x="111" y="31"/>
                    </a:lnTo>
                    <a:lnTo>
                      <a:pt x="101" y="30"/>
                    </a:lnTo>
                    <a:lnTo>
                      <a:pt x="91" y="30"/>
                    </a:lnTo>
                    <a:lnTo>
                      <a:pt x="80" y="28"/>
                    </a:lnTo>
                    <a:lnTo>
                      <a:pt x="71" y="25"/>
                    </a:lnTo>
                    <a:lnTo>
                      <a:pt x="61" y="21"/>
                    </a:lnTo>
                    <a:lnTo>
                      <a:pt x="54" y="17"/>
                    </a:lnTo>
                    <a:lnTo>
                      <a:pt x="44" y="17"/>
                    </a:lnTo>
                    <a:lnTo>
                      <a:pt x="38" y="17"/>
                    </a:lnTo>
                    <a:lnTo>
                      <a:pt x="31" y="19"/>
                    </a:lnTo>
                    <a:lnTo>
                      <a:pt x="25" y="21"/>
                    </a:lnTo>
                    <a:lnTo>
                      <a:pt x="17" y="22"/>
                    </a:lnTo>
                    <a:lnTo>
                      <a:pt x="10" y="24"/>
                    </a:lnTo>
                    <a:lnTo>
                      <a:pt x="0" y="23"/>
                    </a:lnTo>
                    <a:lnTo>
                      <a:pt x="3" y="18"/>
                    </a:lnTo>
                  </a:path>
                </a:pathLst>
              </a:custGeom>
              <a:solidFill>
                <a:srgbClr val="804000"/>
              </a:solidFill>
              <a:ln w="12700" cap="rnd">
                <a:noFill/>
                <a:round/>
                <a:headEnd/>
                <a:tailEnd/>
              </a:ln>
            </p:spPr>
            <p:txBody>
              <a:bodyPr/>
              <a:lstStyle/>
              <a:p>
                <a:endParaRPr lang="en-US"/>
              </a:p>
            </p:txBody>
          </p:sp>
          <p:sp>
            <p:nvSpPr>
              <p:cNvPr id="34327" name="Freeform 360"/>
              <p:cNvSpPr>
                <a:spLocks/>
              </p:cNvSpPr>
              <p:nvPr/>
            </p:nvSpPr>
            <p:spPr bwMode="auto">
              <a:xfrm>
                <a:off x="4316" y="2551"/>
                <a:ext cx="25" cy="19"/>
              </a:xfrm>
              <a:custGeom>
                <a:avLst/>
                <a:gdLst>
                  <a:gd name="T0" fmla="*/ 0 w 25"/>
                  <a:gd name="T1" fmla="*/ 0 h 19"/>
                  <a:gd name="T2" fmla="*/ 6 w 25"/>
                  <a:gd name="T3" fmla="*/ 1 h 19"/>
                  <a:gd name="T4" fmla="*/ 8 w 25"/>
                  <a:gd name="T5" fmla="*/ 4 h 19"/>
                  <a:gd name="T6" fmla="*/ 12 w 25"/>
                  <a:gd name="T7" fmla="*/ 8 h 19"/>
                  <a:gd name="T8" fmla="*/ 16 w 25"/>
                  <a:gd name="T9" fmla="*/ 9 h 19"/>
                  <a:gd name="T10" fmla="*/ 20 w 25"/>
                  <a:gd name="T11" fmla="*/ 9 h 19"/>
                  <a:gd name="T12" fmla="*/ 24 w 25"/>
                  <a:gd name="T13" fmla="*/ 9 h 19"/>
                  <a:gd name="T14" fmla="*/ 22 w 25"/>
                  <a:gd name="T15" fmla="*/ 10 h 19"/>
                  <a:gd name="T16" fmla="*/ 22 w 25"/>
                  <a:gd name="T17" fmla="*/ 16 h 19"/>
                  <a:gd name="T18" fmla="*/ 20 w 25"/>
                  <a:gd name="T19" fmla="*/ 18 h 19"/>
                  <a:gd name="T20" fmla="*/ 16 w 25"/>
                  <a:gd name="T21" fmla="*/ 16 h 19"/>
                  <a:gd name="T22" fmla="*/ 13 w 25"/>
                  <a:gd name="T23" fmla="*/ 14 h 19"/>
                  <a:gd name="T24" fmla="*/ 10 w 25"/>
                  <a:gd name="T25" fmla="*/ 16 h 19"/>
                  <a:gd name="T26" fmla="*/ 8 w 25"/>
                  <a:gd name="T27" fmla="*/ 14 h 19"/>
                  <a:gd name="T28" fmla="*/ 8 w 25"/>
                  <a:gd name="T29" fmla="*/ 12 h 19"/>
                  <a:gd name="T30" fmla="*/ 8 w 25"/>
                  <a:gd name="T31" fmla="*/ 9 h 19"/>
                  <a:gd name="T32" fmla="*/ 0 w 25"/>
                  <a:gd name="T33" fmla="*/ 0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19"/>
                  <a:gd name="T53" fmla="*/ 25 w 25"/>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19">
                    <a:moveTo>
                      <a:pt x="0" y="0"/>
                    </a:moveTo>
                    <a:lnTo>
                      <a:pt x="6" y="1"/>
                    </a:lnTo>
                    <a:lnTo>
                      <a:pt x="8" y="4"/>
                    </a:lnTo>
                    <a:lnTo>
                      <a:pt x="12" y="8"/>
                    </a:lnTo>
                    <a:lnTo>
                      <a:pt x="16" y="9"/>
                    </a:lnTo>
                    <a:lnTo>
                      <a:pt x="20" y="9"/>
                    </a:lnTo>
                    <a:lnTo>
                      <a:pt x="24" y="9"/>
                    </a:lnTo>
                    <a:lnTo>
                      <a:pt x="22" y="10"/>
                    </a:lnTo>
                    <a:lnTo>
                      <a:pt x="22" y="16"/>
                    </a:lnTo>
                    <a:lnTo>
                      <a:pt x="20" y="18"/>
                    </a:lnTo>
                    <a:lnTo>
                      <a:pt x="16" y="16"/>
                    </a:lnTo>
                    <a:lnTo>
                      <a:pt x="13" y="14"/>
                    </a:lnTo>
                    <a:lnTo>
                      <a:pt x="10" y="16"/>
                    </a:lnTo>
                    <a:lnTo>
                      <a:pt x="8" y="14"/>
                    </a:lnTo>
                    <a:lnTo>
                      <a:pt x="8" y="12"/>
                    </a:lnTo>
                    <a:lnTo>
                      <a:pt x="8" y="9"/>
                    </a:lnTo>
                    <a:lnTo>
                      <a:pt x="0" y="0"/>
                    </a:lnTo>
                  </a:path>
                </a:pathLst>
              </a:custGeom>
              <a:solidFill>
                <a:srgbClr val="804000"/>
              </a:solidFill>
              <a:ln w="12700" cap="rnd">
                <a:noFill/>
                <a:round/>
                <a:headEnd/>
                <a:tailEnd/>
              </a:ln>
            </p:spPr>
            <p:txBody>
              <a:bodyPr/>
              <a:lstStyle/>
              <a:p>
                <a:endParaRPr lang="en-US"/>
              </a:p>
            </p:txBody>
          </p:sp>
          <p:sp>
            <p:nvSpPr>
              <p:cNvPr id="34328" name="Freeform 361"/>
              <p:cNvSpPr>
                <a:spLocks/>
              </p:cNvSpPr>
              <p:nvPr/>
            </p:nvSpPr>
            <p:spPr bwMode="auto">
              <a:xfrm>
                <a:off x="4305" y="2532"/>
                <a:ext cx="30" cy="17"/>
              </a:xfrm>
              <a:custGeom>
                <a:avLst/>
                <a:gdLst>
                  <a:gd name="T0" fmla="*/ 0 w 30"/>
                  <a:gd name="T1" fmla="*/ 0 h 17"/>
                  <a:gd name="T2" fmla="*/ 0 w 30"/>
                  <a:gd name="T3" fmla="*/ 4 h 17"/>
                  <a:gd name="T4" fmla="*/ 11 w 30"/>
                  <a:gd name="T5" fmla="*/ 5 h 17"/>
                  <a:gd name="T6" fmla="*/ 16 w 30"/>
                  <a:gd name="T7" fmla="*/ 6 h 17"/>
                  <a:gd name="T8" fmla="*/ 20 w 30"/>
                  <a:gd name="T9" fmla="*/ 7 h 17"/>
                  <a:gd name="T10" fmla="*/ 23 w 30"/>
                  <a:gd name="T11" fmla="*/ 11 h 17"/>
                  <a:gd name="T12" fmla="*/ 29 w 30"/>
                  <a:gd name="T13" fmla="*/ 16 h 17"/>
                  <a:gd name="T14" fmla="*/ 23 w 30"/>
                  <a:gd name="T15" fmla="*/ 9 h 17"/>
                  <a:gd name="T16" fmla="*/ 22 w 30"/>
                  <a:gd name="T17" fmla="*/ 7 h 17"/>
                  <a:gd name="T18" fmla="*/ 16 w 30"/>
                  <a:gd name="T19" fmla="*/ 5 h 17"/>
                  <a:gd name="T20" fmla="*/ 4 w 30"/>
                  <a:gd name="T21" fmla="*/ 3 h 17"/>
                  <a:gd name="T22" fmla="*/ 0 w 30"/>
                  <a:gd name="T23" fmla="*/ 0 h 1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
                  <a:gd name="T37" fmla="*/ 0 h 17"/>
                  <a:gd name="T38" fmla="*/ 30 w 30"/>
                  <a:gd name="T39" fmla="*/ 17 h 1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 h="17">
                    <a:moveTo>
                      <a:pt x="0" y="0"/>
                    </a:moveTo>
                    <a:lnTo>
                      <a:pt x="0" y="4"/>
                    </a:lnTo>
                    <a:lnTo>
                      <a:pt x="11" y="5"/>
                    </a:lnTo>
                    <a:lnTo>
                      <a:pt x="16" y="6"/>
                    </a:lnTo>
                    <a:lnTo>
                      <a:pt x="20" y="7"/>
                    </a:lnTo>
                    <a:lnTo>
                      <a:pt x="23" y="11"/>
                    </a:lnTo>
                    <a:lnTo>
                      <a:pt x="29" y="16"/>
                    </a:lnTo>
                    <a:lnTo>
                      <a:pt x="23" y="9"/>
                    </a:lnTo>
                    <a:lnTo>
                      <a:pt x="22" y="7"/>
                    </a:lnTo>
                    <a:lnTo>
                      <a:pt x="16" y="5"/>
                    </a:lnTo>
                    <a:lnTo>
                      <a:pt x="4" y="3"/>
                    </a:lnTo>
                    <a:lnTo>
                      <a:pt x="0" y="0"/>
                    </a:lnTo>
                  </a:path>
                </a:pathLst>
              </a:custGeom>
              <a:solidFill>
                <a:srgbClr val="804000"/>
              </a:solidFill>
              <a:ln w="12700" cap="rnd">
                <a:noFill/>
                <a:round/>
                <a:headEnd/>
                <a:tailEnd/>
              </a:ln>
            </p:spPr>
            <p:txBody>
              <a:bodyPr/>
              <a:lstStyle/>
              <a:p>
                <a:endParaRPr lang="en-US"/>
              </a:p>
            </p:txBody>
          </p:sp>
          <p:sp>
            <p:nvSpPr>
              <p:cNvPr id="34329" name="Freeform 362"/>
              <p:cNvSpPr>
                <a:spLocks/>
              </p:cNvSpPr>
              <p:nvPr/>
            </p:nvSpPr>
            <p:spPr bwMode="auto">
              <a:xfrm>
                <a:off x="4311" y="2525"/>
                <a:ext cx="8" cy="7"/>
              </a:xfrm>
              <a:custGeom>
                <a:avLst/>
                <a:gdLst>
                  <a:gd name="T0" fmla="*/ 0 w 8"/>
                  <a:gd name="T1" fmla="*/ 0 h 7"/>
                  <a:gd name="T2" fmla="*/ 1 w 8"/>
                  <a:gd name="T3" fmla="*/ 3 h 7"/>
                  <a:gd name="T4" fmla="*/ 7 w 8"/>
                  <a:gd name="T5" fmla="*/ 6 h 7"/>
                  <a:gd name="T6" fmla="*/ 4 w 8"/>
                  <a:gd name="T7" fmla="*/ 3 h 7"/>
                  <a:gd name="T8" fmla="*/ 0 w 8"/>
                  <a:gd name="T9" fmla="*/ 0 h 7"/>
                  <a:gd name="T10" fmla="*/ 0 60000 65536"/>
                  <a:gd name="T11" fmla="*/ 0 60000 65536"/>
                  <a:gd name="T12" fmla="*/ 0 60000 65536"/>
                  <a:gd name="T13" fmla="*/ 0 60000 65536"/>
                  <a:gd name="T14" fmla="*/ 0 60000 65536"/>
                  <a:gd name="T15" fmla="*/ 0 w 8"/>
                  <a:gd name="T16" fmla="*/ 0 h 7"/>
                  <a:gd name="T17" fmla="*/ 8 w 8"/>
                  <a:gd name="T18" fmla="*/ 7 h 7"/>
                </a:gdLst>
                <a:ahLst/>
                <a:cxnLst>
                  <a:cxn ang="T10">
                    <a:pos x="T0" y="T1"/>
                  </a:cxn>
                  <a:cxn ang="T11">
                    <a:pos x="T2" y="T3"/>
                  </a:cxn>
                  <a:cxn ang="T12">
                    <a:pos x="T4" y="T5"/>
                  </a:cxn>
                  <a:cxn ang="T13">
                    <a:pos x="T6" y="T7"/>
                  </a:cxn>
                  <a:cxn ang="T14">
                    <a:pos x="T8" y="T9"/>
                  </a:cxn>
                </a:cxnLst>
                <a:rect l="T15" t="T16" r="T17" b="T18"/>
                <a:pathLst>
                  <a:path w="8" h="7">
                    <a:moveTo>
                      <a:pt x="0" y="0"/>
                    </a:moveTo>
                    <a:lnTo>
                      <a:pt x="1" y="3"/>
                    </a:lnTo>
                    <a:lnTo>
                      <a:pt x="7" y="6"/>
                    </a:lnTo>
                    <a:lnTo>
                      <a:pt x="4" y="3"/>
                    </a:lnTo>
                    <a:lnTo>
                      <a:pt x="0" y="0"/>
                    </a:lnTo>
                  </a:path>
                </a:pathLst>
              </a:custGeom>
              <a:solidFill>
                <a:srgbClr val="804000"/>
              </a:solidFill>
              <a:ln w="12700" cap="rnd">
                <a:noFill/>
                <a:round/>
                <a:headEnd/>
                <a:tailEnd/>
              </a:ln>
            </p:spPr>
            <p:txBody>
              <a:bodyPr/>
              <a:lstStyle/>
              <a:p>
                <a:endParaRPr lang="en-US"/>
              </a:p>
            </p:txBody>
          </p:sp>
          <p:sp>
            <p:nvSpPr>
              <p:cNvPr id="34330" name="Freeform 363"/>
              <p:cNvSpPr>
                <a:spLocks/>
              </p:cNvSpPr>
              <p:nvPr/>
            </p:nvSpPr>
            <p:spPr bwMode="auto">
              <a:xfrm>
                <a:off x="4241" y="2522"/>
                <a:ext cx="11" cy="25"/>
              </a:xfrm>
              <a:custGeom>
                <a:avLst/>
                <a:gdLst>
                  <a:gd name="T0" fmla="*/ 3 w 11"/>
                  <a:gd name="T1" fmla="*/ 0 h 25"/>
                  <a:gd name="T2" fmla="*/ 7 w 11"/>
                  <a:gd name="T3" fmla="*/ 4 h 25"/>
                  <a:gd name="T4" fmla="*/ 8 w 11"/>
                  <a:gd name="T5" fmla="*/ 9 h 25"/>
                  <a:gd name="T6" fmla="*/ 8 w 11"/>
                  <a:gd name="T7" fmla="*/ 16 h 25"/>
                  <a:gd name="T8" fmla="*/ 10 w 11"/>
                  <a:gd name="T9" fmla="*/ 24 h 25"/>
                  <a:gd name="T10" fmla="*/ 8 w 11"/>
                  <a:gd name="T11" fmla="*/ 21 h 25"/>
                  <a:gd name="T12" fmla="*/ 6 w 11"/>
                  <a:gd name="T13" fmla="*/ 15 h 25"/>
                  <a:gd name="T14" fmla="*/ 4 w 11"/>
                  <a:gd name="T15" fmla="*/ 10 h 25"/>
                  <a:gd name="T16" fmla="*/ 3 w 11"/>
                  <a:gd name="T17" fmla="*/ 9 h 25"/>
                  <a:gd name="T18" fmla="*/ 0 w 11"/>
                  <a:gd name="T19" fmla="*/ 8 h 25"/>
                  <a:gd name="T20" fmla="*/ 3 w 11"/>
                  <a:gd name="T21" fmla="*/ 0 h 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25"/>
                  <a:gd name="T35" fmla="*/ 11 w 11"/>
                  <a:gd name="T36" fmla="*/ 25 h 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25">
                    <a:moveTo>
                      <a:pt x="3" y="0"/>
                    </a:moveTo>
                    <a:lnTo>
                      <a:pt x="7" y="4"/>
                    </a:lnTo>
                    <a:lnTo>
                      <a:pt x="8" y="9"/>
                    </a:lnTo>
                    <a:lnTo>
                      <a:pt x="8" y="16"/>
                    </a:lnTo>
                    <a:lnTo>
                      <a:pt x="10" y="24"/>
                    </a:lnTo>
                    <a:lnTo>
                      <a:pt x="8" y="21"/>
                    </a:lnTo>
                    <a:lnTo>
                      <a:pt x="6" y="15"/>
                    </a:lnTo>
                    <a:lnTo>
                      <a:pt x="4" y="10"/>
                    </a:lnTo>
                    <a:lnTo>
                      <a:pt x="3" y="9"/>
                    </a:lnTo>
                    <a:lnTo>
                      <a:pt x="0" y="8"/>
                    </a:lnTo>
                    <a:lnTo>
                      <a:pt x="3" y="0"/>
                    </a:lnTo>
                  </a:path>
                </a:pathLst>
              </a:custGeom>
              <a:solidFill>
                <a:srgbClr val="804000"/>
              </a:solidFill>
              <a:ln w="12700" cap="rnd">
                <a:noFill/>
                <a:round/>
                <a:headEnd/>
                <a:tailEnd/>
              </a:ln>
            </p:spPr>
            <p:txBody>
              <a:bodyPr/>
              <a:lstStyle/>
              <a:p>
                <a:endParaRPr lang="en-US"/>
              </a:p>
            </p:txBody>
          </p:sp>
          <p:grpSp>
            <p:nvGrpSpPr>
              <p:cNvPr id="34331" name="Group 366"/>
              <p:cNvGrpSpPr>
                <a:grpSpLocks/>
              </p:cNvGrpSpPr>
              <p:nvPr/>
            </p:nvGrpSpPr>
            <p:grpSpPr bwMode="auto">
              <a:xfrm>
                <a:off x="4220" y="2491"/>
                <a:ext cx="34" cy="42"/>
                <a:chOff x="4220" y="2491"/>
                <a:chExt cx="34" cy="42"/>
              </a:xfrm>
            </p:grpSpPr>
            <p:sp>
              <p:nvSpPr>
                <p:cNvPr id="34332" name="Freeform 364"/>
                <p:cNvSpPr>
                  <a:spLocks/>
                </p:cNvSpPr>
                <p:nvPr/>
              </p:nvSpPr>
              <p:spPr bwMode="auto">
                <a:xfrm>
                  <a:off x="4220" y="2491"/>
                  <a:ext cx="34" cy="41"/>
                </a:xfrm>
                <a:custGeom>
                  <a:avLst/>
                  <a:gdLst>
                    <a:gd name="T0" fmla="*/ 11 w 34"/>
                    <a:gd name="T1" fmla="*/ 0 h 41"/>
                    <a:gd name="T2" fmla="*/ 7 w 34"/>
                    <a:gd name="T3" fmla="*/ 3 h 41"/>
                    <a:gd name="T4" fmla="*/ 4 w 34"/>
                    <a:gd name="T5" fmla="*/ 8 h 41"/>
                    <a:gd name="T6" fmla="*/ 2 w 34"/>
                    <a:gd name="T7" fmla="*/ 16 h 41"/>
                    <a:gd name="T8" fmla="*/ 0 w 34"/>
                    <a:gd name="T9" fmla="*/ 23 h 41"/>
                    <a:gd name="T10" fmla="*/ 0 w 34"/>
                    <a:gd name="T11" fmla="*/ 29 h 41"/>
                    <a:gd name="T12" fmla="*/ 0 w 34"/>
                    <a:gd name="T13" fmla="*/ 33 h 41"/>
                    <a:gd name="T14" fmla="*/ 2 w 34"/>
                    <a:gd name="T15" fmla="*/ 34 h 41"/>
                    <a:gd name="T16" fmla="*/ 21 w 34"/>
                    <a:gd name="T17" fmla="*/ 40 h 41"/>
                    <a:gd name="T18" fmla="*/ 23 w 34"/>
                    <a:gd name="T19" fmla="*/ 40 h 41"/>
                    <a:gd name="T20" fmla="*/ 22 w 34"/>
                    <a:gd name="T21" fmla="*/ 36 h 41"/>
                    <a:gd name="T22" fmla="*/ 23 w 34"/>
                    <a:gd name="T23" fmla="*/ 29 h 41"/>
                    <a:gd name="T24" fmla="*/ 26 w 34"/>
                    <a:gd name="T25" fmla="*/ 21 h 41"/>
                    <a:gd name="T26" fmla="*/ 29 w 34"/>
                    <a:gd name="T27" fmla="*/ 14 h 41"/>
                    <a:gd name="T28" fmla="*/ 33 w 34"/>
                    <a:gd name="T29" fmla="*/ 11 h 41"/>
                    <a:gd name="T30" fmla="*/ 31 w 34"/>
                    <a:gd name="T31" fmla="*/ 8 h 41"/>
                    <a:gd name="T32" fmla="*/ 14 w 34"/>
                    <a:gd name="T33" fmla="*/ 1 h 41"/>
                    <a:gd name="T34" fmla="*/ 11 w 34"/>
                    <a:gd name="T35" fmla="*/ 0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
                    <a:gd name="T55" fmla="*/ 0 h 41"/>
                    <a:gd name="T56" fmla="*/ 34 w 34"/>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 h="41">
                      <a:moveTo>
                        <a:pt x="11" y="0"/>
                      </a:moveTo>
                      <a:lnTo>
                        <a:pt x="7" y="3"/>
                      </a:lnTo>
                      <a:lnTo>
                        <a:pt x="4" y="8"/>
                      </a:lnTo>
                      <a:lnTo>
                        <a:pt x="2" y="16"/>
                      </a:lnTo>
                      <a:lnTo>
                        <a:pt x="0" y="23"/>
                      </a:lnTo>
                      <a:lnTo>
                        <a:pt x="0" y="29"/>
                      </a:lnTo>
                      <a:lnTo>
                        <a:pt x="0" y="33"/>
                      </a:lnTo>
                      <a:lnTo>
                        <a:pt x="2" y="34"/>
                      </a:lnTo>
                      <a:lnTo>
                        <a:pt x="21" y="40"/>
                      </a:lnTo>
                      <a:lnTo>
                        <a:pt x="23" y="40"/>
                      </a:lnTo>
                      <a:lnTo>
                        <a:pt x="22" y="36"/>
                      </a:lnTo>
                      <a:lnTo>
                        <a:pt x="23" y="29"/>
                      </a:lnTo>
                      <a:lnTo>
                        <a:pt x="26" y="21"/>
                      </a:lnTo>
                      <a:lnTo>
                        <a:pt x="29" y="14"/>
                      </a:lnTo>
                      <a:lnTo>
                        <a:pt x="33" y="11"/>
                      </a:lnTo>
                      <a:lnTo>
                        <a:pt x="31" y="8"/>
                      </a:lnTo>
                      <a:lnTo>
                        <a:pt x="14" y="1"/>
                      </a:lnTo>
                      <a:lnTo>
                        <a:pt x="11" y="0"/>
                      </a:lnTo>
                    </a:path>
                  </a:pathLst>
                </a:custGeom>
                <a:solidFill>
                  <a:srgbClr val="E0E0E0"/>
                </a:solidFill>
                <a:ln w="12700" cap="rnd">
                  <a:noFill/>
                  <a:round/>
                  <a:headEnd/>
                  <a:tailEnd/>
                </a:ln>
              </p:spPr>
              <p:txBody>
                <a:bodyPr/>
                <a:lstStyle/>
                <a:p>
                  <a:endParaRPr lang="en-US"/>
                </a:p>
              </p:txBody>
            </p:sp>
            <p:sp>
              <p:nvSpPr>
                <p:cNvPr id="34333" name="Freeform 365"/>
                <p:cNvSpPr>
                  <a:spLocks/>
                </p:cNvSpPr>
                <p:nvPr/>
              </p:nvSpPr>
              <p:spPr bwMode="auto">
                <a:xfrm>
                  <a:off x="4220" y="2504"/>
                  <a:ext cx="32" cy="29"/>
                </a:xfrm>
                <a:custGeom>
                  <a:avLst/>
                  <a:gdLst>
                    <a:gd name="T0" fmla="*/ 31 w 32"/>
                    <a:gd name="T1" fmla="*/ 0 h 29"/>
                    <a:gd name="T2" fmla="*/ 28 w 32"/>
                    <a:gd name="T3" fmla="*/ 4 h 29"/>
                    <a:gd name="T4" fmla="*/ 26 w 32"/>
                    <a:gd name="T5" fmla="*/ 8 h 29"/>
                    <a:gd name="T6" fmla="*/ 24 w 32"/>
                    <a:gd name="T7" fmla="*/ 12 h 29"/>
                    <a:gd name="T8" fmla="*/ 23 w 32"/>
                    <a:gd name="T9" fmla="*/ 18 h 29"/>
                    <a:gd name="T10" fmla="*/ 22 w 32"/>
                    <a:gd name="T11" fmla="*/ 22 h 29"/>
                    <a:gd name="T12" fmla="*/ 23 w 32"/>
                    <a:gd name="T13" fmla="*/ 26 h 29"/>
                    <a:gd name="T14" fmla="*/ 22 w 32"/>
                    <a:gd name="T15" fmla="*/ 27 h 29"/>
                    <a:gd name="T16" fmla="*/ 19 w 32"/>
                    <a:gd name="T17" fmla="*/ 28 h 29"/>
                    <a:gd name="T18" fmla="*/ 15 w 32"/>
                    <a:gd name="T19" fmla="*/ 26 h 29"/>
                    <a:gd name="T20" fmla="*/ 5 w 32"/>
                    <a:gd name="T21" fmla="*/ 23 h 29"/>
                    <a:gd name="T22" fmla="*/ 1 w 32"/>
                    <a:gd name="T23" fmla="*/ 22 h 29"/>
                    <a:gd name="T24" fmla="*/ 0 w 32"/>
                    <a:gd name="T25" fmla="*/ 20 h 29"/>
                    <a:gd name="T26" fmla="*/ 0 w 32"/>
                    <a:gd name="T27" fmla="*/ 15 h 29"/>
                    <a:gd name="T28" fmla="*/ 0 w 32"/>
                    <a:gd name="T29" fmla="*/ 9 h 29"/>
                    <a:gd name="T30" fmla="*/ 2 w 32"/>
                    <a:gd name="T31" fmla="*/ 5 h 29"/>
                    <a:gd name="T32" fmla="*/ 4 w 32"/>
                    <a:gd name="T33" fmla="*/ 9 h 29"/>
                    <a:gd name="T34" fmla="*/ 11 w 32"/>
                    <a:gd name="T35" fmla="*/ 11 h 29"/>
                    <a:gd name="T36" fmla="*/ 17 w 32"/>
                    <a:gd name="T37" fmla="*/ 12 h 29"/>
                    <a:gd name="T38" fmla="*/ 22 w 32"/>
                    <a:gd name="T39" fmla="*/ 10 h 29"/>
                    <a:gd name="T40" fmla="*/ 26 w 32"/>
                    <a:gd name="T41" fmla="*/ 6 h 29"/>
                    <a:gd name="T42" fmla="*/ 31 w 32"/>
                    <a:gd name="T43" fmla="*/ 0 h 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
                    <a:gd name="T67" fmla="*/ 0 h 29"/>
                    <a:gd name="T68" fmla="*/ 32 w 32"/>
                    <a:gd name="T69" fmla="*/ 29 h 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 h="29">
                      <a:moveTo>
                        <a:pt x="31" y="0"/>
                      </a:moveTo>
                      <a:lnTo>
                        <a:pt x="28" y="4"/>
                      </a:lnTo>
                      <a:lnTo>
                        <a:pt x="26" y="8"/>
                      </a:lnTo>
                      <a:lnTo>
                        <a:pt x="24" y="12"/>
                      </a:lnTo>
                      <a:lnTo>
                        <a:pt x="23" y="18"/>
                      </a:lnTo>
                      <a:lnTo>
                        <a:pt x="22" y="22"/>
                      </a:lnTo>
                      <a:lnTo>
                        <a:pt x="23" y="26"/>
                      </a:lnTo>
                      <a:lnTo>
                        <a:pt x="22" y="27"/>
                      </a:lnTo>
                      <a:lnTo>
                        <a:pt x="19" y="28"/>
                      </a:lnTo>
                      <a:lnTo>
                        <a:pt x="15" y="26"/>
                      </a:lnTo>
                      <a:lnTo>
                        <a:pt x="5" y="23"/>
                      </a:lnTo>
                      <a:lnTo>
                        <a:pt x="1" y="22"/>
                      </a:lnTo>
                      <a:lnTo>
                        <a:pt x="0" y="20"/>
                      </a:lnTo>
                      <a:lnTo>
                        <a:pt x="0" y="15"/>
                      </a:lnTo>
                      <a:lnTo>
                        <a:pt x="0" y="9"/>
                      </a:lnTo>
                      <a:lnTo>
                        <a:pt x="2" y="5"/>
                      </a:lnTo>
                      <a:lnTo>
                        <a:pt x="4" y="9"/>
                      </a:lnTo>
                      <a:lnTo>
                        <a:pt x="11" y="11"/>
                      </a:lnTo>
                      <a:lnTo>
                        <a:pt x="17" y="12"/>
                      </a:lnTo>
                      <a:lnTo>
                        <a:pt x="22" y="10"/>
                      </a:lnTo>
                      <a:lnTo>
                        <a:pt x="26" y="6"/>
                      </a:lnTo>
                      <a:lnTo>
                        <a:pt x="31" y="0"/>
                      </a:lnTo>
                    </a:path>
                  </a:pathLst>
                </a:custGeom>
                <a:solidFill>
                  <a:srgbClr val="C0C0C0"/>
                </a:solidFill>
                <a:ln w="12700" cap="rnd">
                  <a:noFill/>
                  <a:round/>
                  <a:headEnd/>
                  <a:tailEnd/>
                </a:ln>
              </p:spPr>
              <p:txBody>
                <a:bodyPr/>
                <a:lstStyle/>
                <a:p>
                  <a:endParaRPr lang="en-US"/>
                </a:p>
              </p:txBody>
            </p:sp>
          </p:grpSp>
        </p:grpSp>
        <p:sp>
          <p:nvSpPr>
            <p:cNvPr id="34272" name="Freeform 368"/>
            <p:cNvSpPr>
              <a:spLocks/>
            </p:cNvSpPr>
            <p:nvPr/>
          </p:nvSpPr>
          <p:spPr bwMode="auto">
            <a:xfrm>
              <a:off x="3528" y="2578"/>
              <a:ext cx="265" cy="122"/>
            </a:xfrm>
            <a:custGeom>
              <a:avLst/>
              <a:gdLst>
                <a:gd name="T0" fmla="*/ 210 w 265"/>
                <a:gd name="T1" fmla="*/ 7 h 122"/>
                <a:gd name="T2" fmla="*/ 198 w 265"/>
                <a:gd name="T3" fmla="*/ 14 h 122"/>
                <a:gd name="T4" fmla="*/ 182 w 265"/>
                <a:gd name="T5" fmla="*/ 16 h 122"/>
                <a:gd name="T6" fmla="*/ 165 w 265"/>
                <a:gd name="T7" fmla="*/ 15 h 122"/>
                <a:gd name="T8" fmla="*/ 141 w 265"/>
                <a:gd name="T9" fmla="*/ 21 h 122"/>
                <a:gd name="T10" fmla="*/ 127 w 265"/>
                <a:gd name="T11" fmla="*/ 31 h 122"/>
                <a:gd name="T12" fmla="*/ 113 w 265"/>
                <a:gd name="T13" fmla="*/ 44 h 122"/>
                <a:gd name="T14" fmla="*/ 78 w 265"/>
                <a:gd name="T15" fmla="*/ 55 h 122"/>
                <a:gd name="T16" fmla="*/ 57 w 265"/>
                <a:gd name="T17" fmla="*/ 52 h 122"/>
                <a:gd name="T18" fmla="*/ 35 w 265"/>
                <a:gd name="T19" fmla="*/ 52 h 122"/>
                <a:gd name="T20" fmla="*/ 21 w 265"/>
                <a:gd name="T21" fmla="*/ 60 h 122"/>
                <a:gd name="T22" fmla="*/ 11 w 265"/>
                <a:gd name="T23" fmla="*/ 67 h 122"/>
                <a:gd name="T24" fmla="*/ 3 w 265"/>
                <a:gd name="T25" fmla="*/ 102 h 122"/>
                <a:gd name="T26" fmla="*/ 7 w 265"/>
                <a:gd name="T27" fmla="*/ 114 h 122"/>
                <a:gd name="T28" fmla="*/ 20 w 265"/>
                <a:gd name="T29" fmla="*/ 112 h 122"/>
                <a:gd name="T30" fmla="*/ 25 w 265"/>
                <a:gd name="T31" fmla="*/ 120 h 122"/>
                <a:gd name="T32" fmla="*/ 40 w 265"/>
                <a:gd name="T33" fmla="*/ 117 h 122"/>
                <a:gd name="T34" fmla="*/ 57 w 265"/>
                <a:gd name="T35" fmla="*/ 116 h 122"/>
                <a:gd name="T36" fmla="*/ 68 w 265"/>
                <a:gd name="T37" fmla="*/ 105 h 122"/>
                <a:gd name="T38" fmla="*/ 65 w 265"/>
                <a:gd name="T39" fmla="*/ 101 h 122"/>
                <a:gd name="T40" fmla="*/ 61 w 265"/>
                <a:gd name="T41" fmla="*/ 97 h 122"/>
                <a:gd name="T42" fmla="*/ 54 w 265"/>
                <a:gd name="T43" fmla="*/ 95 h 122"/>
                <a:gd name="T44" fmla="*/ 51 w 265"/>
                <a:gd name="T45" fmla="*/ 92 h 122"/>
                <a:gd name="T46" fmla="*/ 54 w 265"/>
                <a:gd name="T47" fmla="*/ 86 h 122"/>
                <a:gd name="T48" fmla="*/ 62 w 265"/>
                <a:gd name="T49" fmla="*/ 84 h 122"/>
                <a:gd name="T50" fmla="*/ 73 w 265"/>
                <a:gd name="T51" fmla="*/ 87 h 122"/>
                <a:gd name="T52" fmla="*/ 89 w 265"/>
                <a:gd name="T53" fmla="*/ 92 h 122"/>
                <a:gd name="T54" fmla="*/ 130 w 265"/>
                <a:gd name="T55" fmla="*/ 87 h 122"/>
                <a:gd name="T56" fmla="*/ 153 w 265"/>
                <a:gd name="T57" fmla="*/ 85 h 122"/>
                <a:gd name="T58" fmla="*/ 173 w 265"/>
                <a:gd name="T59" fmla="*/ 78 h 122"/>
                <a:gd name="T60" fmla="*/ 193 w 265"/>
                <a:gd name="T61" fmla="*/ 71 h 122"/>
                <a:gd name="T62" fmla="*/ 206 w 265"/>
                <a:gd name="T63" fmla="*/ 70 h 122"/>
                <a:gd name="T64" fmla="*/ 217 w 265"/>
                <a:gd name="T65" fmla="*/ 62 h 122"/>
                <a:gd name="T66" fmla="*/ 232 w 265"/>
                <a:gd name="T67" fmla="*/ 57 h 122"/>
                <a:gd name="T68" fmla="*/ 244 w 265"/>
                <a:gd name="T69" fmla="*/ 56 h 122"/>
                <a:gd name="T70" fmla="*/ 263 w 265"/>
                <a:gd name="T71" fmla="*/ 53 h 122"/>
                <a:gd name="T72" fmla="*/ 263 w 265"/>
                <a:gd name="T73" fmla="*/ 35 h 122"/>
                <a:gd name="T74" fmla="*/ 256 w 265"/>
                <a:gd name="T75" fmla="*/ 15 h 122"/>
                <a:gd name="T76" fmla="*/ 242 w 265"/>
                <a:gd name="T77" fmla="*/ 5 h 122"/>
                <a:gd name="T78" fmla="*/ 217 w 265"/>
                <a:gd name="T79" fmla="*/ 0 h 12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65"/>
                <a:gd name="T121" fmla="*/ 0 h 122"/>
                <a:gd name="T122" fmla="*/ 265 w 265"/>
                <a:gd name="T123" fmla="*/ 122 h 12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65" h="122">
                  <a:moveTo>
                    <a:pt x="217" y="0"/>
                  </a:moveTo>
                  <a:lnTo>
                    <a:pt x="210" y="7"/>
                  </a:lnTo>
                  <a:lnTo>
                    <a:pt x="202" y="11"/>
                  </a:lnTo>
                  <a:lnTo>
                    <a:pt x="198" y="14"/>
                  </a:lnTo>
                  <a:lnTo>
                    <a:pt x="191" y="16"/>
                  </a:lnTo>
                  <a:lnTo>
                    <a:pt x="182" y="16"/>
                  </a:lnTo>
                  <a:lnTo>
                    <a:pt x="175" y="15"/>
                  </a:lnTo>
                  <a:lnTo>
                    <a:pt x="165" y="15"/>
                  </a:lnTo>
                  <a:lnTo>
                    <a:pt x="151" y="17"/>
                  </a:lnTo>
                  <a:lnTo>
                    <a:pt x="141" y="21"/>
                  </a:lnTo>
                  <a:lnTo>
                    <a:pt x="134" y="26"/>
                  </a:lnTo>
                  <a:lnTo>
                    <a:pt x="127" y="31"/>
                  </a:lnTo>
                  <a:lnTo>
                    <a:pt x="120" y="37"/>
                  </a:lnTo>
                  <a:lnTo>
                    <a:pt x="113" y="44"/>
                  </a:lnTo>
                  <a:lnTo>
                    <a:pt x="102" y="47"/>
                  </a:lnTo>
                  <a:lnTo>
                    <a:pt x="78" y="55"/>
                  </a:lnTo>
                  <a:lnTo>
                    <a:pt x="66" y="54"/>
                  </a:lnTo>
                  <a:lnTo>
                    <a:pt x="57" y="52"/>
                  </a:lnTo>
                  <a:lnTo>
                    <a:pt x="43" y="51"/>
                  </a:lnTo>
                  <a:lnTo>
                    <a:pt x="35" y="52"/>
                  </a:lnTo>
                  <a:lnTo>
                    <a:pt x="29" y="55"/>
                  </a:lnTo>
                  <a:lnTo>
                    <a:pt x="21" y="60"/>
                  </a:lnTo>
                  <a:lnTo>
                    <a:pt x="16" y="63"/>
                  </a:lnTo>
                  <a:lnTo>
                    <a:pt x="11" y="67"/>
                  </a:lnTo>
                  <a:lnTo>
                    <a:pt x="0" y="91"/>
                  </a:lnTo>
                  <a:lnTo>
                    <a:pt x="3" y="102"/>
                  </a:lnTo>
                  <a:lnTo>
                    <a:pt x="4" y="109"/>
                  </a:lnTo>
                  <a:lnTo>
                    <a:pt x="7" y="114"/>
                  </a:lnTo>
                  <a:lnTo>
                    <a:pt x="11" y="115"/>
                  </a:lnTo>
                  <a:lnTo>
                    <a:pt x="20" y="112"/>
                  </a:lnTo>
                  <a:lnTo>
                    <a:pt x="21" y="118"/>
                  </a:lnTo>
                  <a:lnTo>
                    <a:pt x="25" y="120"/>
                  </a:lnTo>
                  <a:lnTo>
                    <a:pt x="30" y="121"/>
                  </a:lnTo>
                  <a:lnTo>
                    <a:pt x="40" y="117"/>
                  </a:lnTo>
                  <a:lnTo>
                    <a:pt x="51" y="117"/>
                  </a:lnTo>
                  <a:lnTo>
                    <a:pt x="57" y="116"/>
                  </a:lnTo>
                  <a:lnTo>
                    <a:pt x="68" y="109"/>
                  </a:lnTo>
                  <a:lnTo>
                    <a:pt x="68" y="105"/>
                  </a:lnTo>
                  <a:lnTo>
                    <a:pt x="67" y="102"/>
                  </a:lnTo>
                  <a:lnTo>
                    <a:pt x="65" y="101"/>
                  </a:lnTo>
                  <a:lnTo>
                    <a:pt x="61" y="100"/>
                  </a:lnTo>
                  <a:lnTo>
                    <a:pt x="61" y="97"/>
                  </a:lnTo>
                  <a:lnTo>
                    <a:pt x="58" y="94"/>
                  </a:lnTo>
                  <a:lnTo>
                    <a:pt x="54" y="95"/>
                  </a:lnTo>
                  <a:lnTo>
                    <a:pt x="51" y="96"/>
                  </a:lnTo>
                  <a:lnTo>
                    <a:pt x="51" y="92"/>
                  </a:lnTo>
                  <a:lnTo>
                    <a:pt x="49" y="90"/>
                  </a:lnTo>
                  <a:lnTo>
                    <a:pt x="54" y="86"/>
                  </a:lnTo>
                  <a:lnTo>
                    <a:pt x="58" y="84"/>
                  </a:lnTo>
                  <a:lnTo>
                    <a:pt x="62" y="84"/>
                  </a:lnTo>
                  <a:lnTo>
                    <a:pt x="66" y="84"/>
                  </a:lnTo>
                  <a:lnTo>
                    <a:pt x="73" y="87"/>
                  </a:lnTo>
                  <a:lnTo>
                    <a:pt x="80" y="88"/>
                  </a:lnTo>
                  <a:lnTo>
                    <a:pt x="89" y="92"/>
                  </a:lnTo>
                  <a:lnTo>
                    <a:pt x="120" y="87"/>
                  </a:lnTo>
                  <a:lnTo>
                    <a:pt x="130" y="87"/>
                  </a:lnTo>
                  <a:lnTo>
                    <a:pt x="141" y="87"/>
                  </a:lnTo>
                  <a:lnTo>
                    <a:pt x="153" y="85"/>
                  </a:lnTo>
                  <a:lnTo>
                    <a:pt x="163" y="83"/>
                  </a:lnTo>
                  <a:lnTo>
                    <a:pt x="173" y="78"/>
                  </a:lnTo>
                  <a:lnTo>
                    <a:pt x="184" y="74"/>
                  </a:lnTo>
                  <a:lnTo>
                    <a:pt x="193" y="71"/>
                  </a:lnTo>
                  <a:lnTo>
                    <a:pt x="199" y="71"/>
                  </a:lnTo>
                  <a:lnTo>
                    <a:pt x="206" y="70"/>
                  </a:lnTo>
                  <a:lnTo>
                    <a:pt x="210" y="69"/>
                  </a:lnTo>
                  <a:lnTo>
                    <a:pt x="217" y="62"/>
                  </a:lnTo>
                  <a:lnTo>
                    <a:pt x="226" y="58"/>
                  </a:lnTo>
                  <a:lnTo>
                    <a:pt x="232" y="57"/>
                  </a:lnTo>
                  <a:lnTo>
                    <a:pt x="236" y="56"/>
                  </a:lnTo>
                  <a:lnTo>
                    <a:pt x="244" y="56"/>
                  </a:lnTo>
                  <a:lnTo>
                    <a:pt x="251" y="55"/>
                  </a:lnTo>
                  <a:lnTo>
                    <a:pt x="263" y="53"/>
                  </a:lnTo>
                  <a:lnTo>
                    <a:pt x="264" y="43"/>
                  </a:lnTo>
                  <a:lnTo>
                    <a:pt x="263" y="35"/>
                  </a:lnTo>
                  <a:lnTo>
                    <a:pt x="261" y="23"/>
                  </a:lnTo>
                  <a:lnTo>
                    <a:pt x="256" y="15"/>
                  </a:lnTo>
                  <a:lnTo>
                    <a:pt x="250" y="9"/>
                  </a:lnTo>
                  <a:lnTo>
                    <a:pt x="242" y="5"/>
                  </a:lnTo>
                  <a:lnTo>
                    <a:pt x="230" y="1"/>
                  </a:lnTo>
                  <a:lnTo>
                    <a:pt x="217" y="0"/>
                  </a:lnTo>
                </a:path>
              </a:pathLst>
            </a:custGeom>
            <a:solidFill>
              <a:srgbClr val="FFE0C0"/>
            </a:solidFill>
            <a:ln w="12700" cap="rnd">
              <a:solidFill>
                <a:srgbClr val="804000"/>
              </a:solidFill>
              <a:round/>
              <a:headEnd/>
              <a:tailEnd/>
            </a:ln>
          </p:spPr>
          <p:txBody>
            <a:bodyPr/>
            <a:lstStyle/>
            <a:p>
              <a:endParaRPr lang="en-US"/>
            </a:p>
          </p:txBody>
        </p:sp>
        <p:sp>
          <p:nvSpPr>
            <p:cNvPr id="34273" name="Freeform 369"/>
            <p:cNvSpPr>
              <a:spLocks/>
            </p:cNvSpPr>
            <p:nvPr/>
          </p:nvSpPr>
          <p:spPr bwMode="auto">
            <a:xfrm>
              <a:off x="3646" y="2603"/>
              <a:ext cx="145" cy="58"/>
            </a:xfrm>
            <a:custGeom>
              <a:avLst/>
              <a:gdLst>
                <a:gd name="T0" fmla="*/ 87 w 145"/>
                <a:gd name="T1" fmla="*/ 9 h 58"/>
                <a:gd name="T2" fmla="*/ 83 w 145"/>
                <a:gd name="T3" fmla="*/ 19 h 58"/>
                <a:gd name="T4" fmla="*/ 83 w 145"/>
                <a:gd name="T5" fmla="*/ 23 h 58"/>
                <a:gd name="T6" fmla="*/ 86 w 145"/>
                <a:gd name="T7" fmla="*/ 24 h 58"/>
                <a:gd name="T8" fmla="*/ 91 w 145"/>
                <a:gd name="T9" fmla="*/ 24 h 58"/>
                <a:gd name="T10" fmla="*/ 98 w 145"/>
                <a:gd name="T11" fmla="*/ 24 h 58"/>
                <a:gd name="T12" fmla="*/ 104 w 145"/>
                <a:gd name="T13" fmla="*/ 24 h 58"/>
                <a:gd name="T14" fmla="*/ 111 w 145"/>
                <a:gd name="T15" fmla="*/ 24 h 58"/>
                <a:gd name="T16" fmla="*/ 120 w 145"/>
                <a:gd name="T17" fmla="*/ 23 h 58"/>
                <a:gd name="T18" fmla="*/ 130 w 145"/>
                <a:gd name="T19" fmla="*/ 21 h 58"/>
                <a:gd name="T20" fmla="*/ 135 w 145"/>
                <a:gd name="T21" fmla="*/ 19 h 58"/>
                <a:gd name="T22" fmla="*/ 138 w 145"/>
                <a:gd name="T23" fmla="*/ 16 h 58"/>
                <a:gd name="T24" fmla="*/ 140 w 145"/>
                <a:gd name="T25" fmla="*/ 11 h 58"/>
                <a:gd name="T26" fmla="*/ 141 w 145"/>
                <a:gd name="T27" fmla="*/ 0 h 58"/>
                <a:gd name="T28" fmla="*/ 143 w 145"/>
                <a:gd name="T29" fmla="*/ 8 h 58"/>
                <a:gd name="T30" fmla="*/ 144 w 145"/>
                <a:gd name="T31" fmla="*/ 16 h 58"/>
                <a:gd name="T32" fmla="*/ 143 w 145"/>
                <a:gd name="T33" fmla="*/ 24 h 58"/>
                <a:gd name="T34" fmla="*/ 127 w 145"/>
                <a:gd name="T35" fmla="*/ 27 h 58"/>
                <a:gd name="T36" fmla="*/ 119 w 145"/>
                <a:gd name="T37" fmla="*/ 27 h 58"/>
                <a:gd name="T38" fmla="*/ 108 w 145"/>
                <a:gd name="T39" fmla="*/ 29 h 58"/>
                <a:gd name="T40" fmla="*/ 97 w 145"/>
                <a:gd name="T41" fmla="*/ 33 h 58"/>
                <a:gd name="T42" fmla="*/ 94 w 145"/>
                <a:gd name="T43" fmla="*/ 37 h 58"/>
                <a:gd name="T44" fmla="*/ 90 w 145"/>
                <a:gd name="T45" fmla="*/ 41 h 58"/>
                <a:gd name="T46" fmla="*/ 86 w 145"/>
                <a:gd name="T47" fmla="*/ 41 h 58"/>
                <a:gd name="T48" fmla="*/ 77 w 145"/>
                <a:gd name="T49" fmla="*/ 42 h 58"/>
                <a:gd name="T50" fmla="*/ 71 w 145"/>
                <a:gd name="T51" fmla="*/ 43 h 58"/>
                <a:gd name="T52" fmla="*/ 60 w 145"/>
                <a:gd name="T53" fmla="*/ 46 h 58"/>
                <a:gd name="T54" fmla="*/ 46 w 145"/>
                <a:gd name="T55" fmla="*/ 52 h 58"/>
                <a:gd name="T56" fmla="*/ 31 w 145"/>
                <a:gd name="T57" fmla="*/ 56 h 58"/>
                <a:gd name="T58" fmla="*/ 21 w 145"/>
                <a:gd name="T59" fmla="*/ 56 h 58"/>
                <a:gd name="T60" fmla="*/ 0 w 145"/>
                <a:gd name="T61" fmla="*/ 57 h 58"/>
                <a:gd name="T62" fmla="*/ 4 w 145"/>
                <a:gd name="T63" fmla="*/ 48 h 58"/>
                <a:gd name="T64" fmla="*/ 14 w 145"/>
                <a:gd name="T65" fmla="*/ 49 h 58"/>
                <a:gd name="T66" fmla="*/ 26 w 145"/>
                <a:gd name="T67" fmla="*/ 48 h 58"/>
                <a:gd name="T68" fmla="*/ 37 w 145"/>
                <a:gd name="T69" fmla="*/ 46 h 58"/>
                <a:gd name="T70" fmla="*/ 51 w 145"/>
                <a:gd name="T71" fmla="*/ 41 h 58"/>
                <a:gd name="T72" fmla="*/ 64 w 145"/>
                <a:gd name="T73" fmla="*/ 35 h 58"/>
                <a:gd name="T74" fmla="*/ 72 w 145"/>
                <a:gd name="T75" fmla="*/ 31 h 58"/>
                <a:gd name="T76" fmla="*/ 74 w 145"/>
                <a:gd name="T77" fmla="*/ 25 h 58"/>
                <a:gd name="T78" fmla="*/ 76 w 145"/>
                <a:gd name="T79" fmla="*/ 19 h 58"/>
                <a:gd name="T80" fmla="*/ 80 w 145"/>
                <a:gd name="T81" fmla="*/ 14 h 58"/>
                <a:gd name="T82" fmla="*/ 87 w 145"/>
                <a:gd name="T83" fmla="*/ 9 h 5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5"/>
                <a:gd name="T127" fmla="*/ 0 h 58"/>
                <a:gd name="T128" fmla="*/ 145 w 145"/>
                <a:gd name="T129" fmla="*/ 58 h 5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5" h="58">
                  <a:moveTo>
                    <a:pt x="87" y="9"/>
                  </a:moveTo>
                  <a:lnTo>
                    <a:pt x="83" y="19"/>
                  </a:lnTo>
                  <a:lnTo>
                    <a:pt x="83" y="23"/>
                  </a:lnTo>
                  <a:lnTo>
                    <a:pt x="86" y="24"/>
                  </a:lnTo>
                  <a:lnTo>
                    <a:pt x="91" y="24"/>
                  </a:lnTo>
                  <a:lnTo>
                    <a:pt x="98" y="24"/>
                  </a:lnTo>
                  <a:lnTo>
                    <a:pt x="104" y="24"/>
                  </a:lnTo>
                  <a:lnTo>
                    <a:pt x="111" y="24"/>
                  </a:lnTo>
                  <a:lnTo>
                    <a:pt x="120" y="23"/>
                  </a:lnTo>
                  <a:lnTo>
                    <a:pt x="130" y="21"/>
                  </a:lnTo>
                  <a:lnTo>
                    <a:pt x="135" y="19"/>
                  </a:lnTo>
                  <a:lnTo>
                    <a:pt x="138" y="16"/>
                  </a:lnTo>
                  <a:lnTo>
                    <a:pt x="140" y="11"/>
                  </a:lnTo>
                  <a:lnTo>
                    <a:pt x="141" y="0"/>
                  </a:lnTo>
                  <a:lnTo>
                    <a:pt x="143" y="8"/>
                  </a:lnTo>
                  <a:lnTo>
                    <a:pt x="144" y="16"/>
                  </a:lnTo>
                  <a:lnTo>
                    <a:pt x="143" y="24"/>
                  </a:lnTo>
                  <a:lnTo>
                    <a:pt x="127" y="27"/>
                  </a:lnTo>
                  <a:lnTo>
                    <a:pt x="119" y="27"/>
                  </a:lnTo>
                  <a:lnTo>
                    <a:pt x="108" y="29"/>
                  </a:lnTo>
                  <a:lnTo>
                    <a:pt x="97" y="33"/>
                  </a:lnTo>
                  <a:lnTo>
                    <a:pt x="94" y="37"/>
                  </a:lnTo>
                  <a:lnTo>
                    <a:pt x="90" y="41"/>
                  </a:lnTo>
                  <a:lnTo>
                    <a:pt x="86" y="41"/>
                  </a:lnTo>
                  <a:lnTo>
                    <a:pt x="77" y="42"/>
                  </a:lnTo>
                  <a:lnTo>
                    <a:pt x="71" y="43"/>
                  </a:lnTo>
                  <a:lnTo>
                    <a:pt x="60" y="46"/>
                  </a:lnTo>
                  <a:lnTo>
                    <a:pt x="46" y="52"/>
                  </a:lnTo>
                  <a:lnTo>
                    <a:pt x="31" y="56"/>
                  </a:lnTo>
                  <a:lnTo>
                    <a:pt x="21" y="56"/>
                  </a:lnTo>
                  <a:lnTo>
                    <a:pt x="0" y="57"/>
                  </a:lnTo>
                  <a:lnTo>
                    <a:pt x="4" y="48"/>
                  </a:lnTo>
                  <a:lnTo>
                    <a:pt x="14" y="49"/>
                  </a:lnTo>
                  <a:lnTo>
                    <a:pt x="26" y="48"/>
                  </a:lnTo>
                  <a:lnTo>
                    <a:pt x="37" y="46"/>
                  </a:lnTo>
                  <a:lnTo>
                    <a:pt x="51" y="41"/>
                  </a:lnTo>
                  <a:lnTo>
                    <a:pt x="64" y="35"/>
                  </a:lnTo>
                  <a:lnTo>
                    <a:pt x="72" y="31"/>
                  </a:lnTo>
                  <a:lnTo>
                    <a:pt x="74" y="25"/>
                  </a:lnTo>
                  <a:lnTo>
                    <a:pt x="76" y="19"/>
                  </a:lnTo>
                  <a:lnTo>
                    <a:pt x="80" y="14"/>
                  </a:lnTo>
                  <a:lnTo>
                    <a:pt x="87" y="9"/>
                  </a:lnTo>
                </a:path>
              </a:pathLst>
            </a:custGeom>
            <a:solidFill>
              <a:srgbClr val="804000"/>
            </a:solidFill>
            <a:ln w="12700" cap="rnd">
              <a:noFill/>
              <a:round/>
              <a:headEnd/>
              <a:tailEnd/>
            </a:ln>
          </p:spPr>
          <p:txBody>
            <a:bodyPr/>
            <a:lstStyle/>
            <a:p>
              <a:endParaRPr lang="en-US"/>
            </a:p>
          </p:txBody>
        </p:sp>
        <p:sp>
          <p:nvSpPr>
            <p:cNvPr id="34274" name="Freeform 370"/>
            <p:cNvSpPr>
              <a:spLocks/>
            </p:cNvSpPr>
            <p:nvPr/>
          </p:nvSpPr>
          <p:spPr bwMode="auto">
            <a:xfrm>
              <a:off x="3528" y="2646"/>
              <a:ext cx="55" cy="51"/>
            </a:xfrm>
            <a:custGeom>
              <a:avLst/>
              <a:gdLst>
                <a:gd name="T0" fmla="*/ 33 w 55"/>
                <a:gd name="T1" fmla="*/ 0 h 51"/>
                <a:gd name="T2" fmla="*/ 31 w 55"/>
                <a:gd name="T3" fmla="*/ 11 h 51"/>
                <a:gd name="T4" fmla="*/ 28 w 55"/>
                <a:gd name="T5" fmla="*/ 17 h 51"/>
                <a:gd name="T6" fmla="*/ 25 w 55"/>
                <a:gd name="T7" fmla="*/ 22 h 51"/>
                <a:gd name="T8" fmla="*/ 25 w 55"/>
                <a:gd name="T9" fmla="*/ 26 h 51"/>
                <a:gd name="T10" fmla="*/ 26 w 55"/>
                <a:gd name="T11" fmla="*/ 30 h 51"/>
                <a:gd name="T12" fmla="*/ 27 w 55"/>
                <a:gd name="T13" fmla="*/ 37 h 51"/>
                <a:gd name="T14" fmla="*/ 28 w 55"/>
                <a:gd name="T15" fmla="*/ 41 h 51"/>
                <a:gd name="T16" fmla="*/ 31 w 55"/>
                <a:gd name="T17" fmla="*/ 42 h 51"/>
                <a:gd name="T18" fmla="*/ 33 w 55"/>
                <a:gd name="T19" fmla="*/ 41 h 51"/>
                <a:gd name="T20" fmla="*/ 37 w 55"/>
                <a:gd name="T21" fmla="*/ 39 h 51"/>
                <a:gd name="T22" fmla="*/ 39 w 55"/>
                <a:gd name="T23" fmla="*/ 37 h 51"/>
                <a:gd name="T24" fmla="*/ 40 w 55"/>
                <a:gd name="T25" fmla="*/ 33 h 51"/>
                <a:gd name="T26" fmla="*/ 41 w 55"/>
                <a:gd name="T27" fmla="*/ 29 h 51"/>
                <a:gd name="T28" fmla="*/ 40 w 55"/>
                <a:gd name="T29" fmla="*/ 21 h 51"/>
                <a:gd name="T30" fmla="*/ 42 w 55"/>
                <a:gd name="T31" fmla="*/ 17 h 51"/>
                <a:gd name="T32" fmla="*/ 54 w 55"/>
                <a:gd name="T33" fmla="*/ 16 h 51"/>
                <a:gd name="T34" fmla="*/ 50 w 55"/>
                <a:gd name="T35" fmla="*/ 17 h 51"/>
                <a:gd name="T36" fmla="*/ 46 w 55"/>
                <a:gd name="T37" fmla="*/ 21 h 51"/>
                <a:gd name="T38" fmla="*/ 43 w 55"/>
                <a:gd name="T39" fmla="*/ 21 h 51"/>
                <a:gd name="T40" fmla="*/ 42 w 55"/>
                <a:gd name="T41" fmla="*/ 24 h 51"/>
                <a:gd name="T42" fmla="*/ 43 w 55"/>
                <a:gd name="T43" fmla="*/ 28 h 51"/>
                <a:gd name="T44" fmla="*/ 42 w 55"/>
                <a:gd name="T45" fmla="*/ 32 h 51"/>
                <a:gd name="T46" fmla="*/ 42 w 55"/>
                <a:gd name="T47" fmla="*/ 35 h 51"/>
                <a:gd name="T48" fmla="*/ 44 w 55"/>
                <a:gd name="T49" fmla="*/ 37 h 51"/>
                <a:gd name="T50" fmla="*/ 51 w 55"/>
                <a:gd name="T51" fmla="*/ 35 h 51"/>
                <a:gd name="T52" fmla="*/ 46 w 55"/>
                <a:gd name="T53" fmla="*/ 39 h 51"/>
                <a:gd name="T54" fmla="*/ 45 w 55"/>
                <a:gd name="T55" fmla="*/ 45 h 51"/>
                <a:gd name="T56" fmla="*/ 44 w 55"/>
                <a:gd name="T57" fmla="*/ 46 h 51"/>
                <a:gd name="T58" fmla="*/ 38 w 55"/>
                <a:gd name="T59" fmla="*/ 46 h 51"/>
                <a:gd name="T60" fmla="*/ 28 w 55"/>
                <a:gd name="T61" fmla="*/ 50 h 51"/>
                <a:gd name="T62" fmla="*/ 20 w 55"/>
                <a:gd name="T63" fmla="*/ 48 h 51"/>
                <a:gd name="T64" fmla="*/ 18 w 55"/>
                <a:gd name="T65" fmla="*/ 42 h 51"/>
                <a:gd name="T66" fmla="*/ 12 w 55"/>
                <a:gd name="T67" fmla="*/ 44 h 51"/>
                <a:gd name="T68" fmla="*/ 7 w 55"/>
                <a:gd name="T69" fmla="*/ 44 h 51"/>
                <a:gd name="T70" fmla="*/ 4 w 55"/>
                <a:gd name="T71" fmla="*/ 40 h 51"/>
                <a:gd name="T72" fmla="*/ 8 w 55"/>
                <a:gd name="T73" fmla="*/ 38 h 51"/>
                <a:gd name="T74" fmla="*/ 12 w 55"/>
                <a:gd name="T75" fmla="*/ 35 h 51"/>
                <a:gd name="T76" fmla="*/ 10 w 55"/>
                <a:gd name="T77" fmla="*/ 30 h 51"/>
                <a:gd name="T78" fmla="*/ 0 w 55"/>
                <a:gd name="T79" fmla="*/ 23 h 51"/>
                <a:gd name="T80" fmla="*/ 2 w 55"/>
                <a:gd name="T81" fmla="*/ 18 h 51"/>
                <a:gd name="T82" fmla="*/ 6 w 55"/>
                <a:gd name="T83" fmla="*/ 22 h 51"/>
                <a:gd name="T84" fmla="*/ 22 w 55"/>
                <a:gd name="T85" fmla="*/ 21 h 51"/>
                <a:gd name="T86" fmla="*/ 26 w 55"/>
                <a:gd name="T87" fmla="*/ 15 h 51"/>
                <a:gd name="T88" fmla="*/ 29 w 55"/>
                <a:gd name="T89" fmla="*/ 8 h 51"/>
                <a:gd name="T90" fmla="*/ 33 w 55"/>
                <a:gd name="T91" fmla="*/ 0 h 5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5"/>
                <a:gd name="T139" fmla="*/ 0 h 51"/>
                <a:gd name="T140" fmla="*/ 55 w 55"/>
                <a:gd name="T141" fmla="*/ 51 h 5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5" h="51">
                  <a:moveTo>
                    <a:pt x="33" y="0"/>
                  </a:moveTo>
                  <a:lnTo>
                    <a:pt x="31" y="11"/>
                  </a:lnTo>
                  <a:lnTo>
                    <a:pt x="28" y="17"/>
                  </a:lnTo>
                  <a:lnTo>
                    <a:pt x="25" y="22"/>
                  </a:lnTo>
                  <a:lnTo>
                    <a:pt x="25" y="26"/>
                  </a:lnTo>
                  <a:lnTo>
                    <a:pt x="26" y="30"/>
                  </a:lnTo>
                  <a:lnTo>
                    <a:pt x="27" y="37"/>
                  </a:lnTo>
                  <a:lnTo>
                    <a:pt x="28" y="41"/>
                  </a:lnTo>
                  <a:lnTo>
                    <a:pt x="31" y="42"/>
                  </a:lnTo>
                  <a:lnTo>
                    <a:pt x="33" y="41"/>
                  </a:lnTo>
                  <a:lnTo>
                    <a:pt x="37" y="39"/>
                  </a:lnTo>
                  <a:lnTo>
                    <a:pt x="39" y="37"/>
                  </a:lnTo>
                  <a:lnTo>
                    <a:pt x="40" y="33"/>
                  </a:lnTo>
                  <a:lnTo>
                    <a:pt x="41" y="29"/>
                  </a:lnTo>
                  <a:lnTo>
                    <a:pt x="40" y="21"/>
                  </a:lnTo>
                  <a:lnTo>
                    <a:pt x="42" y="17"/>
                  </a:lnTo>
                  <a:lnTo>
                    <a:pt x="54" y="16"/>
                  </a:lnTo>
                  <a:lnTo>
                    <a:pt x="50" y="17"/>
                  </a:lnTo>
                  <a:lnTo>
                    <a:pt x="46" y="21"/>
                  </a:lnTo>
                  <a:lnTo>
                    <a:pt x="43" y="21"/>
                  </a:lnTo>
                  <a:lnTo>
                    <a:pt x="42" y="24"/>
                  </a:lnTo>
                  <a:lnTo>
                    <a:pt x="43" y="28"/>
                  </a:lnTo>
                  <a:lnTo>
                    <a:pt x="42" y="32"/>
                  </a:lnTo>
                  <a:lnTo>
                    <a:pt x="42" y="35"/>
                  </a:lnTo>
                  <a:lnTo>
                    <a:pt x="44" y="37"/>
                  </a:lnTo>
                  <a:lnTo>
                    <a:pt x="51" y="35"/>
                  </a:lnTo>
                  <a:lnTo>
                    <a:pt x="46" y="39"/>
                  </a:lnTo>
                  <a:lnTo>
                    <a:pt x="45" y="45"/>
                  </a:lnTo>
                  <a:lnTo>
                    <a:pt x="44" y="46"/>
                  </a:lnTo>
                  <a:lnTo>
                    <a:pt x="38" y="46"/>
                  </a:lnTo>
                  <a:lnTo>
                    <a:pt x="28" y="50"/>
                  </a:lnTo>
                  <a:lnTo>
                    <a:pt x="20" y="48"/>
                  </a:lnTo>
                  <a:lnTo>
                    <a:pt x="18" y="42"/>
                  </a:lnTo>
                  <a:lnTo>
                    <a:pt x="12" y="44"/>
                  </a:lnTo>
                  <a:lnTo>
                    <a:pt x="7" y="44"/>
                  </a:lnTo>
                  <a:lnTo>
                    <a:pt x="4" y="40"/>
                  </a:lnTo>
                  <a:lnTo>
                    <a:pt x="8" y="38"/>
                  </a:lnTo>
                  <a:lnTo>
                    <a:pt x="12" y="35"/>
                  </a:lnTo>
                  <a:lnTo>
                    <a:pt x="10" y="30"/>
                  </a:lnTo>
                  <a:lnTo>
                    <a:pt x="0" y="23"/>
                  </a:lnTo>
                  <a:lnTo>
                    <a:pt x="2" y="18"/>
                  </a:lnTo>
                  <a:lnTo>
                    <a:pt x="6" y="22"/>
                  </a:lnTo>
                  <a:lnTo>
                    <a:pt x="22" y="21"/>
                  </a:lnTo>
                  <a:lnTo>
                    <a:pt x="26" y="15"/>
                  </a:lnTo>
                  <a:lnTo>
                    <a:pt x="29" y="8"/>
                  </a:lnTo>
                  <a:lnTo>
                    <a:pt x="33" y="0"/>
                  </a:lnTo>
                </a:path>
              </a:pathLst>
            </a:custGeom>
            <a:solidFill>
              <a:srgbClr val="804000"/>
            </a:solidFill>
            <a:ln w="12700" cap="rnd">
              <a:noFill/>
              <a:round/>
              <a:headEnd/>
              <a:tailEnd/>
            </a:ln>
          </p:spPr>
          <p:txBody>
            <a:bodyPr/>
            <a:lstStyle/>
            <a:p>
              <a:endParaRPr lang="en-US"/>
            </a:p>
          </p:txBody>
        </p:sp>
        <p:sp>
          <p:nvSpPr>
            <p:cNvPr id="34275" name="Freeform 371"/>
            <p:cNvSpPr>
              <a:spLocks/>
            </p:cNvSpPr>
            <p:nvPr/>
          </p:nvSpPr>
          <p:spPr bwMode="auto">
            <a:xfrm>
              <a:off x="3597" y="2642"/>
              <a:ext cx="24" cy="25"/>
            </a:xfrm>
            <a:custGeom>
              <a:avLst/>
              <a:gdLst>
                <a:gd name="T0" fmla="*/ 0 w 24"/>
                <a:gd name="T1" fmla="*/ 17 h 25"/>
                <a:gd name="T2" fmla="*/ 6 w 24"/>
                <a:gd name="T3" fmla="*/ 16 h 25"/>
                <a:gd name="T4" fmla="*/ 15 w 24"/>
                <a:gd name="T5" fmla="*/ 13 h 25"/>
                <a:gd name="T6" fmla="*/ 17 w 24"/>
                <a:gd name="T7" fmla="*/ 9 h 25"/>
                <a:gd name="T8" fmla="*/ 17 w 24"/>
                <a:gd name="T9" fmla="*/ 6 h 25"/>
                <a:gd name="T10" fmla="*/ 17 w 24"/>
                <a:gd name="T11" fmla="*/ 0 h 25"/>
                <a:gd name="T12" fmla="*/ 20 w 24"/>
                <a:gd name="T13" fmla="*/ 4 h 25"/>
                <a:gd name="T14" fmla="*/ 22 w 24"/>
                <a:gd name="T15" fmla="*/ 10 h 25"/>
                <a:gd name="T16" fmla="*/ 23 w 24"/>
                <a:gd name="T17" fmla="*/ 16 h 25"/>
                <a:gd name="T18" fmla="*/ 23 w 24"/>
                <a:gd name="T19" fmla="*/ 21 h 25"/>
                <a:gd name="T20" fmla="*/ 20 w 24"/>
                <a:gd name="T21" fmla="*/ 22 h 25"/>
                <a:gd name="T22" fmla="*/ 16 w 24"/>
                <a:gd name="T23" fmla="*/ 24 h 25"/>
                <a:gd name="T24" fmla="*/ 10 w 24"/>
                <a:gd name="T25" fmla="*/ 22 h 25"/>
                <a:gd name="T26" fmla="*/ 0 w 24"/>
                <a:gd name="T27" fmla="*/ 17 h 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
                <a:gd name="T43" fmla="*/ 0 h 25"/>
                <a:gd name="T44" fmla="*/ 24 w 24"/>
                <a:gd name="T45" fmla="*/ 25 h 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 h="25">
                  <a:moveTo>
                    <a:pt x="0" y="17"/>
                  </a:moveTo>
                  <a:lnTo>
                    <a:pt x="6" y="16"/>
                  </a:lnTo>
                  <a:lnTo>
                    <a:pt x="15" y="13"/>
                  </a:lnTo>
                  <a:lnTo>
                    <a:pt x="17" y="9"/>
                  </a:lnTo>
                  <a:lnTo>
                    <a:pt x="17" y="6"/>
                  </a:lnTo>
                  <a:lnTo>
                    <a:pt x="17" y="0"/>
                  </a:lnTo>
                  <a:lnTo>
                    <a:pt x="20" y="4"/>
                  </a:lnTo>
                  <a:lnTo>
                    <a:pt x="22" y="10"/>
                  </a:lnTo>
                  <a:lnTo>
                    <a:pt x="23" y="16"/>
                  </a:lnTo>
                  <a:lnTo>
                    <a:pt x="23" y="21"/>
                  </a:lnTo>
                  <a:lnTo>
                    <a:pt x="20" y="22"/>
                  </a:lnTo>
                  <a:lnTo>
                    <a:pt x="16" y="24"/>
                  </a:lnTo>
                  <a:lnTo>
                    <a:pt x="10" y="22"/>
                  </a:lnTo>
                  <a:lnTo>
                    <a:pt x="0" y="17"/>
                  </a:lnTo>
                </a:path>
              </a:pathLst>
            </a:custGeom>
            <a:solidFill>
              <a:srgbClr val="804000"/>
            </a:solidFill>
            <a:ln w="12700" cap="rnd">
              <a:noFill/>
              <a:round/>
              <a:headEnd/>
              <a:tailEnd/>
            </a:ln>
          </p:spPr>
          <p:txBody>
            <a:bodyPr/>
            <a:lstStyle/>
            <a:p>
              <a:endParaRPr lang="en-US"/>
            </a:p>
          </p:txBody>
        </p:sp>
        <p:sp>
          <p:nvSpPr>
            <p:cNvPr id="34276" name="Freeform 372"/>
            <p:cNvSpPr>
              <a:spLocks/>
            </p:cNvSpPr>
            <p:nvPr/>
          </p:nvSpPr>
          <p:spPr bwMode="auto">
            <a:xfrm>
              <a:off x="3606" y="2618"/>
              <a:ext cx="55" cy="49"/>
            </a:xfrm>
            <a:custGeom>
              <a:avLst/>
              <a:gdLst>
                <a:gd name="T0" fmla="*/ 10 w 55"/>
                <a:gd name="T1" fmla="*/ 7 h 49"/>
                <a:gd name="T2" fmla="*/ 2 w 55"/>
                <a:gd name="T3" fmla="*/ 9 h 49"/>
                <a:gd name="T4" fmla="*/ 0 w 55"/>
                <a:gd name="T5" fmla="*/ 11 h 49"/>
                <a:gd name="T6" fmla="*/ 6 w 55"/>
                <a:gd name="T7" fmla="*/ 17 h 49"/>
                <a:gd name="T8" fmla="*/ 10 w 55"/>
                <a:gd name="T9" fmla="*/ 21 h 49"/>
                <a:gd name="T10" fmla="*/ 16 w 55"/>
                <a:gd name="T11" fmla="*/ 30 h 49"/>
                <a:gd name="T12" fmla="*/ 17 w 55"/>
                <a:gd name="T13" fmla="*/ 35 h 49"/>
                <a:gd name="T14" fmla="*/ 17 w 55"/>
                <a:gd name="T15" fmla="*/ 41 h 49"/>
                <a:gd name="T16" fmla="*/ 15 w 55"/>
                <a:gd name="T17" fmla="*/ 48 h 49"/>
                <a:gd name="T18" fmla="*/ 23 w 55"/>
                <a:gd name="T19" fmla="*/ 47 h 49"/>
                <a:gd name="T20" fmla="*/ 41 w 55"/>
                <a:gd name="T21" fmla="*/ 44 h 49"/>
                <a:gd name="T22" fmla="*/ 49 w 55"/>
                <a:gd name="T23" fmla="*/ 44 h 49"/>
                <a:gd name="T24" fmla="*/ 53 w 55"/>
                <a:gd name="T25" fmla="*/ 34 h 49"/>
                <a:gd name="T26" fmla="*/ 54 w 55"/>
                <a:gd name="T27" fmla="*/ 27 h 49"/>
                <a:gd name="T28" fmla="*/ 52 w 55"/>
                <a:gd name="T29" fmla="*/ 21 h 49"/>
                <a:gd name="T30" fmla="*/ 50 w 55"/>
                <a:gd name="T31" fmla="*/ 15 h 49"/>
                <a:gd name="T32" fmla="*/ 46 w 55"/>
                <a:gd name="T33" fmla="*/ 10 h 49"/>
                <a:gd name="T34" fmla="*/ 42 w 55"/>
                <a:gd name="T35" fmla="*/ 5 h 49"/>
                <a:gd name="T36" fmla="*/ 37 w 55"/>
                <a:gd name="T37" fmla="*/ 1 h 49"/>
                <a:gd name="T38" fmla="*/ 32 w 55"/>
                <a:gd name="T39" fmla="*/ 0 h 49"/>
                <a:gd name="T40" fmla="*/ 10 w 55"/>
                <a:gd name="T41" fmla="*/ 7 h 4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
                <a:gd name="T64" fmla="*/ 0 h 49"/>
                <a:gd name="T65" fmla="*/ 55 w 55"/>
                <a:gd name="T66" fmla="*/ 49 h 4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 h="49">
                  <a:moveTo>
                    <a:pt x="10" y="7"/>
                  </a:moveTo>
                  <a:lnTo>
                    <a:pt x="2" y="9"/>
                  </a:lnTo>
                  <a:lnTo>
                    <a:pt x="0" y="11"/>
                  </a:lnTo>
                  <a:lnTo>
                    <a:pt x="6" y="17"/>
                  </a:lnTo>
                  <a:lnTo>
                    <a:pt x="10" y="21"/>
                  </a:lnTo>
                  <a:lnTo>
                    <a:pt x="16" y="30"/>
                  </a:lnTo>
                  <a:lnTo>
                    <a:pt x="17" y="35"/>
                  </a:lnTo>
                  <a:lnTo>
                    <a:pt x="17" y="41"/>
                  </a:lnTo>
                  <a:lnTo>
                    <a:pt x="15" y="48"/>
                  </a:lnTo>
                  <a:lnTo>
                    <a:pt x="23" y="47"/>
                  </a:lnTo>
                  <a:lnTo>
                    <a:pt x="41" y="44"/>
                  </a:lnTo>
                  <a:lnTo>
                    <a:pt x="49" y="44"/>
                  </a:lnTo>
                  <a:lnTo>
                    <a:pt x="53" y="34"/>
                  </a:lnTo>
                  <a:lnTo>
                    <a:pt x="54" y="27"/>
                  </a:lnTo>
                  <a:lnTo>
                    <a:pt x="52" y="21"/>
                  </a:lnTo>
                  <a:lnTo>
                    <a:pt x="50" y="15"/>
                  </a:lnTo>
                  <a:lnTo>
                    <a:pt x="46" y="10"/>
                  </a:lnTo>
                  <a:lnTo>
                    <a:pt x="42" y="5"/>
                  </a:lnTo>
                  <a:lnTo>
                    <a:pt x="37" y="1"/>
                  </a:lnTo>
                  <a:lnTo>
                    <a:pt x="32" y="0"/>
                  </a:lnTo>
                  <a:lnTo>
                    <a:pt x="10" y="7"/>
                  </a:lnTo>
                </a:path>
              </a:pathLst>
            </a:custGeom>
            <a:solidFill>
              <a:srgbClr val="E0E0E0"/>
            </a:solidFill>
            <a:ln w="12700" cap="rnd">
              <a:noFill/>
              <a:round/>
              <a:headEnd/>
              <a:tailEnd/>
            </a:ln>
          </p:spPr>
          <p:txBody>
            <a:bodyPr/>
            <a:lstStyle/>
            <a:p>
              <a:endParaRPr lang="en-US"/>
            </a:p>
          </p:txBody>
        </p:sp>
        <p:sp>
          <p:nvSpPr>
            <p:cNvPr id="34277" name="Freeform 373"/>
            <p:cNvSpPr>
              <a:spLocks/>
            </p:cNvSpPr>
            <p:nvPr/>
          </p:nvSpPr>
          <p:spPr bwMode="auto">
            <a:xfrm>
              <a:off x="3606" y="2632"/>
              <a:ext cx="55" cy="37"/>
            </a:xfrm>
            <a:custGeom>
              <a:avLst/>
              <a:gdLst>
                <a:gd name="T0" fmla="*/ 0 w 55"/>
                <a:gd name="T1" fmla="*/ 0 h 37"/>
                <a:gd name="T2" fmla="*/ 5 w 55"/>
                <a:gd name="T3" fmla="*/ 4 h 37"/>
                <a:gd name="T4" fmla="*/ 10 w 55"/>
                <a:gd name="T5" fmla="*/ 10 h 37"/>
                <a:gd name="T6" fmla="*/ 14 w 55"/>
                <a:gd name="T7" fmla="*/ 15 h 37"/>
                <a:gd name="T8" fmla="*/ 15 w 55"/>
                <a:gd name="T9" fmla="*/ 19 h 37"/>
                <a:gd name="T10" fmla="*/ 17 w 55"/>
                <a:gd name="T11" fmla="*/ 26 h 37"/>
                <a:gd name="T12" fmla="*/ 18 w 55"/>
                <a:gd name="T13" fmla="*/ 31 h 37"/>
                <a:gd name="T14" fmla="*/ 14 w 55"/>
                <a:gd name="T15" fmla="*/ 36 h 37"/>
                <a:gd name="T16" fmla="*/ 19 w 55"/>
                <a:gd name="T17" fmla="*/ 36 h 37"/>
                <a:gd name="T18" fmla="*/ 27 w 55"/>
                <a:gd name="T19" fmla="*/ 35 h 37"/>
                <a:gd name="T20" fmla="*/ 39 w 55"/>
                <a:gd name="T21" fmla="*/ 33 h 37"/>
                <a:gd name="T22" fmla="*/ 46 w 55"/>
                <a:gd name="T23" fmla="*/ 33 h 37"/>
                <a:gd name="T24" fmla="*/ 50 w 55"/>
                <a:gd name="T25" fmla="*/ 31 h 37"/>
                <a:gd name="T26" fmla="*/ 53 w 55"/>
                <a:gd name="T27" fmla="*/ 23 h 37"/>
                <a:gd name="T28" fmla="*/ 54 w 55"/>
                <a:gd name="T29" fmla="*/ 15 h 37"/>
                <a:gd name="T30" fmla="*/ 52 w 55"/>
                <a:gd name="T31" fmla="*/ 11 h 37"/>
                <a:gd name="T32" fmla="*/ 41 w 55"/>
                <a:gd name="T33" fmla="*/ 14 h 37"/>
                <a:gd name="T34" fmla="*/ 30 w 55"/>
                <a:gd name="T35" fmla="*/ 14 h 37"/>
                <a:gd name="T36" fmla="*/ 18 w 55"/>
                <a:gd name="T37" fmla="*/ 13 h 37"/>
                <a:gd name="T38" fmla="*/ 12 w 55"/>
                <a:gd name="T39" fmla="*/ 8 h 37"/>
                <a:gd name="T40" fmla="*/ 6 w 55"/>
                <a:gd name="T41" fmla="*/ 0 h 37"/>
                <a:gd name="T42" fmla="*/ 0 w 55"/>
                <a:gd name="T43" fmla="*/ 0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5"/>
                <a:gd name="T67" fmla="*/ 0 h 37"/>
                <a:gd name="T68" fmla="*/ 55 w 55"/>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5" h="37">
                  <a:moveTo>
                    <a:pt x="0" y="0"/>
                  </a:moveTo>
                  <a:lnTo>
                    <a:pt x="5" y="4"/>
                  </a:lnTo>
                  <a:lnTo>
                    <a:pt x="10" y="10"/>
                  </a:lnTo>
                  <a:lnTo>
                    <a:pt x="14" y="15"/>
                  </a:lnTo>
                  <a:lnTo>
                    <a:pt x="15" y="19"/>
                  </a:lnTo>
                  <a:lnTo>
                    <a:pt x="17" y="26"/>
                  </a:lnTo>
                  <a:lnTo>
                    <a:pt x="18" y="31"/>
                  </a:lnTo>
                  <a:lnTo>
                    <a:pt x="14" y="36"/>
                  </a:lnTo>
                  <a:lnTo>
                    <a:pt x="19" y="36"/>
                  </a:lnTo>
                  <a:lnTo>
                    <a:pt x="27" y="35"/>
                  </a:lnTo>
                  <a:lnTo>
                    <a:pt x="39" y="33"/>
                  </a:lnTo>
                  <a:lnTo>
                    <a:pt x="46" y="33"/>
                  </a:lnTo>
                  <a:lnTo>
                    <a:pt x="50" y="31"/>
                  </a:lnTo>
                  <a:lnTo>
                    <a:pt x="53" y="23"/>
                  </a:lnTo>
                  <a:lnTo>
                    <a:pt x="54" y="15"/>
                  </a:lnTo>
                  <a:lnTo>
                    <a:pt x="52" y="11"/>
                  </a:lnTo>
                  <a:lnTo>
                    <a:pt x="41" y="14"/>
                  </a:lnTo>
                  <a:lnTo>
                    <a:pt x="30" y="14"/>
                  </a:lnTo>
                  <a:lnTo>
                    <a:pt x="18" y="13"/>
                  </a:lnTo>
                  <a:lnTo>
                    <a:pt x="12" y="8"/>
                  </a:lnTo>
                  <a:lnTo>
                    <a:pt x="6" y="0"/>
                  </a:lnTo>
                  <a:lnTo>
                    <a:pt x="0" y="0"/>
                  </a:lnTo>
                </a:path>
              </a:pathLst>
            </a:custGeom>
            <a:solidFill>
              <a:srgbClr val="C0C0C0"/>
            </a:solidFill>
            <a:ln w="12700" cap="rnd">
              <a:noFill/>
              <a:round/>
              <a:headEnd/>
              <a:tailEnd/>
            </a:ln>
          </p:spPr>
          <p:txBody>
            <a:bodyPr/>
            <a:lstStyle/>
            <a:p>
              <a:endParaRPr lang="en-US"/>
            </a:p>
          </p:txBody>
        </p:sp>
        <p:grpSp>
          <p:nvGrpSpPr>
            <p:cNvPr id="34278" name="Group 399"/>
            <p:cNvGrpSpPr>
              <a:grpSpLocks/>
            </p:cNvGrpSpPr>
            <p:nvPr/>
          </p:nvGrpSpPr>
          <p:grpSpPr bwMode="auto">
            <a:xfrm>
              <a:off x="3738" y="2446"/>
              <a:ext cx="355" cy="262"/>
              <a:chOff x="3738" y="2446"/>
              <a:chExt cx="355" cy="262"/>
            </a:xfrm>
          </p:grpSpPr>
          <p:grpSp>
            <p:nvGrpSpPr>
              <p:cNvPr id="34300" name="Group 397"/>
              <p:cNvGrpSpPr>
                <a:grpSpLocks/>
              </p:cNvGrpSpPr>
              <p:nvPr/>
            </p:nvGrpSpPr>
            <p:grpSpPr bwMode="auto">
              <a:xfrm>
                <a:off x="3738" y="2446"/>
                <a:ext cx="355" cy="262"/>
                <a:chOff x="3738" y="2446"/>
                <a:chExt cx="355" cy="262"/>
              </a:xfrm>
            </p:grpSpPr>
            <p:sp>
              <p:nvSpPr>
                <p:cNvPr id="34302" name="Freeform 374"/>
                <p:cNvSpPr>
                  <a:spLocks/>
                </p:cNvSpPr>
                <p:nvPr/>
              </p:nvSpPr>
              <p:spPr bwMode="auto">
                <a:xfrm>
                  <a:off x="3738" y="2446"/>
                  <a:ext cx="355" cy="262"/>
                </a:xfrm>
                <a:custGeom>
                  <a:avLst/>
                  <a:gdLst>
                    <a:gd name="T0" fmla="*/ 26 w 355"/>
                    <a:gd name="T1" fmla="*/ 137 h 262"/>
                    <a:gd name="T2" fmla="*/ 42 w 355"/>
                    <a:gd name="T3" fmla="*/ 150 h 262"/>
                    <a:gd name="T4" fmla="*/ 47 w 355"/>
                    <a:gd name="T5" fmla="*/ 163 h 262"/>
                    <a:gd name="T6" fmla="*/ 52 w 355"/>
                    <a:gd name="T7" fmla="*/ 183 h 262"/>
                    <a:gd name="T8" fmla="*/ 37 w 355"/>
                    <a:gd name="T9" fmla="*/ 188 h 262"/>
                    <a:gd name="T10" fmla="*/ 52 w 355"/>
                    <a:gd name="T11" fmla="*/ 188 h 262"/>
                    <a:gd name="T12" fmla="*/ 75 w 355"/>
                    <a:gd name="T13" fmla="*/ 171 h 262"/>
                    <a:gd name="T14" fmla="*/ 86 w 355"/>
                    <a:gd name="T15" fmla="*/ 164 h 262"/>
                    <a:gd name="T16" fmla="*/ 99 w 355"/>
                    <a:gd name="T17" fmla="*/ 164 h 262"/>
                    <a:gd name="T18" fmla="*/ 115 w 355"/>
                    <a:gd name="T19" fmla="*/ 176 h 262"/>
                    <a:gd name="T20" fmla="*/ 133 w 355"/>
                    <a:gd name="T21" fmla="*/ 193 h 262"/>
                    <a:gd name="T22" fmla="*/ 146 w 355"/>
                    <a:gd name="T23" fmla="*/ 205 h 262"/>
                    <a:gd name="T24" fmla="*/ 163 w 355"/>
                    <a:gd name="T25" fmla="*/ 216 h 262"/>
                    <a:gd name="T26" fmla="*/ 176 w 355"/>
                    <a:gd name="T27" fmla="*/ 226 h 262"/>
                    <a:gd name="T28" fmla="*/ 185 w 355"/>
                    <a:gd name="T29" fmla="*/ 240 h 262"/>
                    <a:gd name="T30" fmla="*/ 195 w 355"/>
                    <a:gd name="T31" fmla="*/ 251 h 262"/>
                    <a:gd name="T32" fmla="*/ 207 w 355"/>
                    <a:gd name="T33" fmla="*/ 255 h 262"/>
                    <a:gd name="T34" fmla="*/ 217 w 355"/>
                    <a:gd name="T35" fmla="*/ 259 h 262"/>
                    <a:gd name="T36" fmla="*/ 230 w 355"/>
                    <a:gd name="T37" fmla="*/ 257 h 262"/>
                    <a:gd name="T38" fmla="*/ 253 w 355"/>
                    <a:gd name="T39" fmla="*/ 245 h 262"/>
                    <a:gd name="T40" fmla="*/ 286 w 355"/>
                    <a:gd name="T41" fmla="*/ 227 h 262"/>
                    <a:gd name="T42" fmla="*/ 318 w 355"/>
                    <a:gd name="T43" fmla="*/ 212 h 262"/>
                    <a:gd name="T44" fmla="*/ 340 w 355"/>
                    <a:gd name="T45" fmla="*/ 204 h 262"/>
                    <a:gd name="T46" fmla="*/ 343 w 355"/>
                    <a:gd name="T47" fmla="*/ 195 h 262"/>
                    <a:gd name="T48" fmla="*/ 343 w 355"/>
                    <a:gd name="T49" fmla="*/ 183 h 262"/>
                    <a:gd name="T50" fmla="*/ 333 w 355"/>
                    <a:gd name="T51" fmla="*/ 169 h 262"/>
                    <a:gd name="T52" fmla="*/ 324 w 355"/>
                    <a:gd name="T53" fmla="*/ 153 h 262"/>
                    <a:gd name="T54" fmla="*/ 315 w 355"/>
                    <a:gd name="T55" fmla="*/ 122 h 262"/>
                    <a:gd name="T56" fmla="*/ 308 w 355"/>
                    <a:gd name="T57" fmla="*/ 100 h 262"/>
                    <a:gd name="T58" fmla="*/ 299 w 355"/>
                    <a:gd name="T59" fmla="*/ 81 h 262"/>
                    <a:gd name="T60" fmla="*/ 305 w 355"/>
                    <a:gd name="T61" fmla="*/ 69 h 262"/>
                    <a:gd name="T62" fmla="*/ 337 w 355"/>
                    <a:gd name="T63" fmla="*/ 71 h 262"/>
                    <a:gd name="T64" fmla="*/ 347 w 355"/>
                    <a:gd name="T65" fmla="*/ 66 h 262"/>
                    <a:gd name="T66" fmla="*/ 353 w 355"/>
                    <a:gd name="T67" fmla="*/ 51 h 262"/>
                    <a:gd name="T68" fmla="*/ 352 w 355"/>
                    <a:gd name="T69" fmla="*/ 24 h 262"/>
                    <a:gd name="T70" fmla="*/ 344 w 355"/>
                    <a:gd name="T71" fmla="*/ 6 h 262"/>
                    <a:gd name="T72" fmla="*/ 309 w 355"/>
                    <a:gd name="T73" fmla="*/ 8 h 262"/>
                    <a:gd name="T74" fmla="*/ 280 w 355"/>
                    <a:gd name="T75" fmla="*/ 0 h 262"/>
                    <a:gd name="T76" fmla="*/ 249 w 355"/>
                    <a:gd name="T77" fmla="*/ 3 h 262"/>
                    <a:gd name="T78" fmla="*/ 217 w 355"/>
                    <a:gd name="T79" fmla="*/ 13 h 262"/>
                    <a:gd name="T80" fmla="*/ 189 w 355"/>
                    <a:gd name="T81" fmla="*/ 17 h 262"/>
                    <a:gd name="T82" fmla="*/ 167 w 355"/>
                    <a:gd name="T83" fmla="*/ 39 h 262"/>
                    <a:gd name="T84" fmla="*/ 160 w 355"/>
                    <a:gd name="T85" fmla="*/ 78 h 262"/>
                    <a:gd name="T86" fmla="*/ 146 w 355"/>
                    <a:gd name="T87" fmla="*/ 84 h 262"/>
                    <a:gd name="T88" fmla="*/ 121 w 355"/>
                    <a:gd name="T89" fmla="*/ 72 h 262"/>
                    <a:gd name="T90" fmla="*/ 93 w 355"/>
                    <a:gd name="T91" fmla="*/ 74 h 262"/>
                    <a:gd name="T92" fmla="*/ 81 w 355"/>
                    <a:gd name="T93" fmla="*/ 84 h 262"/>
                    <a:gd name="T94" fmla="*/ 58 w 355"/>
                    <a:gd name="T95" fmla="*/ 90 h 262"/>
                    <a:gd name="T96" fmla="*/ 36 w 355"/>
                    <a:gd name="T97" fmla="*/ 99 h 262"/>
                    <a:gd name="T98" fmla="*/ 26 w 355"/>
                    <a:gd name="T99" fmla="*/ 109 h 262"/>
                    <a:gd name="T100" fmla="*/ 23 w 355"/>
                    <a:gd name="T101" fmla="*/ 119 h 262"/>
                    <a:gd name="T102" fmla="*/ 16 w 355"/>
                    <a:gd name="T103" fmla="*/ 122 h 262"/>
                    <a:gd name="T104" fmla="*/ 11 w 355"/>
                    <a:gd name="T105" fmla="*/ 127 h 262"/>
                    <a:gd name="T106" fmla="*/ 0 w 355"/>
                    <a:gd name="T107" fmla="*/ 132 h 2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55"/>
                    <a:gd name="T163" fmla="*/ 0 h 262"/>
                    <a:gd name="T164" fmla="*/ 355 w 355"/>
                    <a:gd name="T165" fmla="*/ 262 h 26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55" h="262">
                      <a:moveTo>
                        <a:pt x="13" y="133"/>
                      </a:moveTo>
                      <a:lnTo>
                        <a:pt x="26" y="137"/>
                      </a:lnTo>
                      <a:lnTo>
                        <a:pt x="37" y="144"/>
                      </a:lnTo>
                      <a:lnTo>
                        <a:pt x="42" y="150"/>
                      </a:lnTo>
                      <a:lnTo>
                        <a:pt x="46" y="157"/>
                      </a:lnTo>
                      <a:lnTo>
                        <a:pt x="47" y="163"/>
                      </a:lnTo>
                      <a:lnTo>
                        <a:pt x="50" y="171"/>
                      </a:lnTo>
                      <a:lnTo>
                        <a:pt x="52" y="183"/>
                      </a:lnTo>
                      <a:lnTo>
                        <a:pt x="47" y="185"/>
                      </a:lnTo>
                      <a:lnTo>
                        <a:pt x="37" y="188"/>
                      </a:lnTo>
                      <a:lnTo>
                        <a:pt x="44" y="189"/>
                      </a:lnTo>
                      <a:lnTo>
                        <a:pt x="52" y="188"/>
                      </a:lnTo>
                      <a:lnTo>
                        <a:pt x="67" y="177"/>
                      </a:lnTo>
                      <a:lnTo>
                        <a:pt x="75" y="171"/>
                      </a:lnTo>
                      <a:lnTo>
                        <a:pt x="82" y="170"/>
                      </a:lnTo>
                      <a:lnTo>
                        <a:pt x="86" y="164"/>
                      </a:lnTo>
                      <a:lnTo>
                        <a:pt x="93" y="164"/>
                      </a:lnTo>
                      <a:lnTo>
                        <a:pt x="99" y="164"/>
                      </a:lnTo>
                      <a:lnTo>
                        <a:pt x="104" y="167"/>
                      </a:lnTo>
                      <a:lnTo>
                        <a:pt x="115" y="176"/>
                      </a:lnTo>
                      <a:lnTo>
                        <a:pt x="123" y="183"/>
                      </a:lnTo>
                      <a:lnTo>
                        <a:pt x="133" y="193"/>
                      </a:lnTo>
                      <a:lnTo>
                        <a:pt x="138" y="200"/>
                      </a:lnTo>
                      <a:lnTo>
                        <a:pt x="146" y="205"/>
                      </a:lnTo>
                      <a:lnTo>
                        <a:pt x="154" y="210"/>
                      </a:lnTo>
                      <a:lnTo>
                        <a:pt x="163" y="216"/>
                      </a:lnTo>
                      <a:lnTo>
                        <a:pt x="172" y="220"/>
                      </a:lnTo>
                      <a:lnTo>
                        <a:pt x="176" y="226"/>
                      </a:lnTo>
                      <a:lnTo>
                        <a:pt x="181" y="231"/>
                      </a:lnTo>
                      <a:lnTo>
                        <a:pt x="185" y="240"/>
                      </a:lnTo>
                      <a:lnTo>
                        <a:pt x="190" y="245"/>
                      </a:lnTo>
                      <a:lnTo>
                        <a:pt x="195" y="251"/>
                      </a:lnTo>
                      <a:lnTo>
                        <a:pt x="201" y="252"/>
                      </a:lnTo>
                      <a:lnTo>
                        <a:pt x="207" y="255"/>
                      </a:lnTo>
                      <a:lnTo>
                        <a:pt x="213" y="255"/>
                      </a:lnTo>
                      <a:lnTo>
                        <a:pt x="217" y="259"/>
                      </a:lnTo>
                      <a:lnTo>
                        <a:pt x="218" y="261"/>
                      </a:lnTo>
                      <a:lnTo>
                        <a:pt x="230" y="257"/>
                      </a:lnTo>
                      <a:lnTo>
                        <a:pt x="240" y="251"/>
                      </a:lnTo>
                      <a:lnTo>
                        <a:pt x="253" y="245"/>
                      </a:lnTo>
                      <a:lnTo>
                        <a:pt x="266" y="236"/>
                      </a:lnTo>
                      <a:lnTo>
                        <a:pt x="286" y="227"/>
                      </a:lnTo>
                      <a:lnTo>
                        <a:pt x="302" y="219"/>
                      </a:lnTo>
                      <a:lnTo>
                        <a:pt x="318" y="212"/>
                      </a:lnTo>
                      <a:lnTo>
                        <a:pt x="334" y="208"/>
                      </a:lnTo>
                      <a:lnTo>
                        <a:pt x="340" y="204"/>
                      </a:lnTo>
                      <a:lnTo>
                        <a:pt x="340" y="202"/>
                      </a:lnTo>
                      <a:lnTo>
                        <a:pt x="343" y="195"/>
                      </a:lnTo>
                      <a:lnTo>
                        <a:pt x="343" y="191"/>
                      </a:lnTo>
                      <a:lnTo>
                        <a:pt x="343" y="183"/>
                      </a:lnTo>
                      <a:lnTo>
                        <a:pt x="340" y="177"/>
                      </a:lnTo>
                      <a:lnTo>
                        <a:pt x="333" y="169"/>
                      </a:lnTo>
                      <a:lnTo>
                        <a:pt x="326" y="159"/>
                      </a:lnTo>
                      <a:lnTo>
                        <a:pt x="324" y="153"/>
                      </a:lnTo>
                      <a:lnTo>
                        <a:pt x="319" y="135"/>
                      </a:lnTo>
                      <a:lnTo>
                        <a:pt x="315" y="122"/>
                      </a:lnTo>
                      <a:lnTo>
                        <a:pt x="311" y="109"/>
                      </a:lnTo>
                      <a:lnTo>
                        <a:pt x="308" y="100"/>
                      </a:lnTo>
                      <a:lnTo>
                        <a:pt x="302" y="89"/>
                      </a:lnTo>
                      <a:lnTo>
                        <a:pt x="299" y="81"/>
                      </a:lnTo>
                      <a:lnTo>
                        <a:pt x="293" y="72"/>
                      </a:lnTo>
                      <a:lnTo>
                        <a:pt x="305" y="69"/>
                      </a:lnTo>
                      <a:lnTo>
                        <a:pt x="319" y="69"/>
                      </a:lnTo>
                      <a:lnTo>
                        <a:pt x="337" y="71"/>
                      </a:lnTo>
                      <a:lnTo>
                        <a:pt x="343" y="69"/>
                      </a:lnTo>
                      <a:lnTo>
                        <a:pt x="347" y="66"/>
                      </a:lnTo>
                      <a:lnTo>
                        <a:pt x="351" y="59"/>
                      </a:lnTo>
                      <a:lnTo>
                        <a:pt x="353" y="51"/>
                      </a:lnTo>
                      <a:lnTo>
                        <a:pt x="354" y="39"/>
                      </a:lnTo>
                      <a:lnTo>
                        <a:pt x="352" y="24"/>
                      </a:lnTo>
                      <a:lnTo>
                        <a:pt x="348" y="14"/>
                      </a:lnTo>
                      <a:lnTo>
                        <a:pt x="344" y="6"/>
                      </a:lnTo>
                      <a:lnTo>
                        <a:pt x="320" y="9"/>
                      </a:lnTo>
                      <a:lnTo>
                        <a:pt x="309" y="8"/>
                      </a:lnTo>
                      <a:lnTo>
                        <a:pt x="298" y="5"/>
                      </a:lnTo>
                      <a:lnTo>
                        <a:pt x="280" y="0"/>
                      </a:lnTo>
                      <a:lnTo>
                        <a:pt x="262" y="1"/>
                      </a:lnTo>
                      <a:lnTo>
                        <a:pt x="249" y="3"/>
                      </a:lnTo>
                      <a:lnTo>
                        <a:pt x="232" y="9"/>
                      </a:lnTo>
                      <a:lnTo>
                        <a:pt x="217" y="13"/>
                      </a:lnTo>
                      <a:lnTo>
                        <a:pt x="195" y="18"/>
                      </a:lnTo>
                      <a:lnTo>
                        <a:pt x="189" y="17"/>
                      </a:lnTo>
                      <a:lnTo>
                        <a:pt x="173" y="19"/>
                      </a:lnTo>
                      <a:lnTo>
                        <a:pt x="167" y="39"/>
                      </a:lnTo>
                      <a:lnTo>
                        <a:pt x="163" y="63"/>
                      </a:lnTo>
                      <a:lnTo>
                        <a:pt x="160" y="78"/>
                      </a:lnTo>
                      <a:lnTo>
                        <a:pt x="158" y="92"/>
                      </a:lnTo>
                      <a:lnTo>
                        <a:pt x="146" y="84"/>
                      </a:lnTo>
                      <a:lnTo>
                        <a:pt x="134" y="78"/>
                      </a:lnTo>
                      <a:lnTo>
                        <a:pt x="121" y="72"/>
                      </a:lnTo>
                      <a:lnTo>
                        <a:pt x="107" y="71"/>
                      </a:lnTo>
                      <a:lnTo>
                        <a:pt x="93" y="74"/>
                      </a:lnTo>
                      <a:lnTo>
                        <a:pt x="88" y="79"/>
                      </a:lnTo>
                      <a:lnTo>
                        <a:pt x="81" y="84"/>
                      </a:lnTo>
                      <a:lnTo>
                        <a:pt x="68" y="87"/>
                      </a:lnTo>
                      <a:lnTo>
                        <a:pt x="58" y="90"/>
                      </a:lnTo>
                      <a:lnTo>
                        <a:pt x="46" y="94"/>
                      </a:lnTo>
                      <a:lnTo>
                        <a:pt x="36" y="99"/>
                      </a:lnTo>
                      <a:lnTo>
                        <a:pt x="33" y="105"/>
                      </a:lnTo>
                      <a:lnTo>
                        <a:pt x="26" y="109"/>
                      </a:lnTo>
                      <a:lnTo>
                        <a:pt x="25" y="115"/>
                      </a:lnTo>
                      <a:lnTo>
                        <a:pt x="23" y="119"/>
                      </a:lnTo>
                      <a:lnTo>
                        <a:pt x="19" y="119"/>
                      </a:lnTo>
                      <a:lnTo>
                        <a:pt x="16" y="122"/>
                      </a:lnTo>
                      <a:lnTo>
                        <a:pt x="15" y="125"/>
                      </a:lnTo>
                      <a:lnTo>
                        <a:pt x="11" y="127"/>
                      </a:lnTo>
                      <a:lnTo>
                        <a:pt x="2" y="129"/>
                      </a:lnTo>
                      <a:lnTo>
                        <a:pt x="0" y="132"/>
                      </a:lnTo>
                      <a:lnTo>
                        <a:pt x="13" y="133"/>
                      </a:lnTo>
                    </a:path>
                  </a:pathLst>
                </a:custGeom>
                <a:solidFill>
                  <a:srgbClr val="00FFFF"/>
                </a:solidFill>
                <a:ln w="12700" cap="rnd">
                  <a:solidFill>
                    <a:srgbClr val="008080"/>
                  </a:solidFill>
                  <a:round/>
                  <a:headEnd/>
                  <a:tailEnd/>
                </a:ln>
              </p:spPr>
              <p:txBody>
                <a:bodyPr/>
                <a:lstStyle/>
                <a:p>
                  <a:endParaRPr lang="en-US"/>
                </a:p>
              </p:txBody>
            </p:sp>
            <p:grpSp>
              <p:nvGrpSpPr>
                <p:cNvPr id="34303" name="Group 396"/>
                <p:cNvGrpSpPr>
                  <a:grpSpLocks/>
                </p:cNvGrpSpPr>
                <p:nvPr/>
              </p:nvGrpSpPr>
              <p:grpSpPr bwMode="auto">
                <a:xfrm>
                  <a:off x="3764" y="2468"/>
                  <a:ext cx="302" cy="226"/>
                  <a:chOff x="3764" y="2468"/>
                  <a:chExt cx="302" cy="226"/>
                </a:xfrm>
              </p:grpSpPr>
              <p:sp>
                <p:nvSpPr>
                  <p:cNvPr id="34304" name="Freeform 375"/>
                  <p:cNvSpPr>
                    <a:spLocks/>
                  </p:cNvSpPr>
                  <p:nvPr/>
                </p:nvSpPr>
                <p:spPr bwMode="auto">
                  <a:xfrm>
                    <a:off x="3955" y="2608"/>
                    <a:ext cx="49" cy="86"/>
                  </a:xfrm>
                  <a:custGeom>
                    <a:avLst/>
                    <a:gdLst>
                      <a:gd name="T0" fmla="*/ 0 w 49"/>
                      <a:gd name="T1" fmla="*/ 85 h 86"/>
                      <a:gd name="T2" fmla="*/ 11 w 49"/>
                      <a:gd name="T3" fmla="*/ 73 h 86"/>
                      <a:gd name="T4" fmla="*/ 22 w 49"/>
                      <a:gd name="T5" fmla="*/ 59 h 86"/>
                      <a:gd name="T6" fmla="*/ 29 w 49"/>
                      <a:gd name="T7" fmla="*/ 47 h 86"/>
                      <a:gd name="T8" fmla="*/ 35 w 49"/>
                      <a:gd name="T9" fmla="*/ 34 h 86"/>
                      <a:gd name="T10" fmla="*/ 42 w 49"/>
                      <a:gd name="T11" fmla="*/ 20 h 86"/>
                      <a:gd name="T12" fmla="*/ 48 w 49"/>
                      <a:gd name="T13" fmla="*/ 0 h 86"/>
                      <a:gd name="T14" fmla="*/ 48 w 49"/>
                      <a:gd name="T15" fmla="*/ 14 h 86"/>
                      <a:gd name="T16" fmla="*/ 42 w 49"/>
                      <a:gd name="T17" fmla="*/ 34 h 86"/>
                      <a:gd name="T18" fmla="*/ 32 w 49"/>
                      <a:gd name="T19" fmla="*/ 57 h 86"/>
                      <a:gd name="T20" fmla="*/ 22 w 49"/>
                      <a:gd name="T21" fmla="*/ 69 h 86"/>
                      <a:gd name="T22" fmla="*/ 0 w 49"/>
                      <a:gd name="T23" fmla="*/ 85 h 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9"/>
                      <a:gd name="T37" fmla="*/ 0 h 86"/>
                      <a:gd name="T38" fmla="*/ 49 w 49"/>
                      <a:gd name="T39" fmla="*/ 86 h 8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9" h="86">
                        <a:moveTo>
                          <a:pt x="0" y="85"/>
                        </a:moveTo>
                        <a:lnTo>
                          <a:pt x="11" y="73"/>
                        </a:lnTo>
                        <a:lnTo>
                          <a:pt x="22" y="59"/>
                        </a:lnTo>
                        <a:lnTo>
                          <a:pt x="29" y="47"/>
                        </a:lnTo>
                        <a:lnTo>
                          <a:pt x="35" y="34"/>
                        </a:lnTo>
                        <a:lnTo>
                          <a:pt x="42" y="20"/>
                        </a:lnTo>
                        <a:lnTo>
                          <a:pt x="48" y="0"/>
                        </a:lnTo>
                        <a:lnTo>
                          <a:pt x="48" y="14"/>
                        </a:lnTo>
                        <a:lnTo>
                          <a:pt x="42" y="34"/>
                        </a:lnTo>
                        <a:lnTo>
                          <a:pt x="32" y="57"/>
                        </a:lnTo>
                        <a:lnTo>
                          <a:pt x="22" y="69"/>
                        </a:lnTo>
                        <a:lnTo>
                          <a:pt x="0" y="85"/>
                        </a:lnTo>
                      </a:path>
                    </a:pathLst>
                  </a:custGeom>
                  <a:solidFill>
                    <a:srgbClr val="008080"/>
                  </a:solidFill>
                  <a:ln w="12700" cap="rnd">
                    <a:noFill/>
                    <a:round/>
                    <a:headEnd/>
                    <a:tailEnd/>
                  </a:ln>
                </p:spPr>
                <p:txBody>
                  <a:bodyPr/>
                  <a:lstStyle/>
                  <a:p>
                    <a:endParaRPr lang="en-US"/>
                  </a:p>
                </p:txBody>
              </p:sp>
              <p:grpSp>
                <p:nvGrpSpPr>
                  <p:cNvPr id="34305" name="Group 395"/>
                  <p:cNvGrpSpPr>
                    <a:grpSpLocks/>
                  </p:cNvGrpSpPr>
                  <p:nvPr/>
                </p:nvGrpSpPr>
                <p:grpSpPr bwMode="auto">
                  <a:xfrm>
                    <a:off x="3764" y="2468"/>
                    <a:ext cx="302" cy="218"/>
                    <a:chOff x="3764" y="2468"/>
                    <a:chExt cx="302" cy="218"/>
                  </a:xfrm>
                </p:grpSpPr>
                <p:grpSp>
                  <p:nvGrpSpPr>
                    <p:cNvPr id="34306" name="Group 380"/>
                    <p:cNvGrpSpPr>
                      <a:grpSpLocks/>
                    </p:cNvGrpSpPr>
                    <p:nvPr/>
                  </p:nvGrpSpPr>
                  <p:grpSpPr bwMode="auto">
                    <a:xfrm>
                      <a:off x="3946" y="2468"/>
                      <a:ext cx="111" cy="72"/>
                      <a:chOff x="3946" y="2468"/>
                      <a:chExt cx="111" cy="72"/>
                    </a:xfrm>
                  </p:grpSpPr>
                  <p:sp>
                    <p:nvSpPr>
                      <p:cNvPr id="34321" name="Freeform 376"/>
                      <p:cNvSpPr>
                        <a:spLocks/>
                      </p:cNvSpPr>
                      <p:nvPr/>
                    </p:nvSpPr>
                    <p:spPr bwMode="auto">
                      <a:xfrm>
                        <a:off x="4006" y="2496"/>
                        <a:ext cx="33" cy="44"/>
                      </a:xfrm>
                      <a:custGeom>
                        <a:avLst/>
                        <a:gdLst>
                          <a:gd name="T0" fmla="*/ 32 w 33"/>
                          <a:gd name="T1" fmla="*/ 0 h 44"/>
                          <a:gd name="T2" fmla="*/ 25 w 33"/>
                          <a:gd name="T3" fmla="*/ 9 h 44"/>
                          <a:gd name="T4" fmla="*/ 14 w 33"/>
                          <a:gd name="T5" fmla="*/ 16 h 44"/>
                          <a:gd name="T6" fmla="*/ 8 w 33"/>
                          <a:gd name="T7" fmla="*/ 20 h 44"/>
                          <a:gd name="T8" fmla="*/ 5 w 33"/>
                          <a:gd name="T9" fmla="*/ 26 h 44"/>
                          <a:gd name="T10" fmla="*/ 2 w 33"/>
                          <a:gd name="T11" fmla="*/ 37 h 44"/>
                          <a:gd name="T12" fmla="*/ 0 w 33"/>
                          <a:gd name="T13" fmla="*/ 43 h 44"/>
                          <a:gd name="T14" fmla="*/ 7 w 33"/>
                          <a:gd name="T15" fmla="*/ 28 h 44"/>
                          <a:gd name="T16" fmla="*/ 14 w 33"/>
                          <a:gd name="T17" fmla="*/ 19 h 44"/>
                          <a:gd name="T18" fmla="*/ 19 w 33"/>
                          <a:gd name="T19" fmla="*/ 17 h 44"/>
                          <a:gd name="T20" fmla="*/ 26 w 33"/>
                          <a:gd name="T21" fmla="*/ 12 h 44"/>
                          <a:gd name="T22" fmla="*/ 32 w 33"/>
                          <a:gd name="T23" fmla="*/ 0 h 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
                          <a:gd name="T37" fmla="*/ 0 h 44"/>
                          <a:gd name="T38" fmla="*/ 33 w 33"/>
                          <a:gd name="T39" fmla="*/ 44 h 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 h="44">
                            <a:moveTo>
                              <a:pt x="32" y="0"/>
                            </a:moveTo>
                            <a:lnTo>
                              <a:pt x="25" y="9"/>
                            </a:lnTo>
                            <a:lnTo>
                              <a:pt x="14" y="16"/>
                            </a:lnTo>
                            <a:lnTo>
                              <a:pt x="8" y="20"/>
                            </a:lnTo>
                            <a:lnTo>
                              <a:pt x="5" y="26"/>
                            </a:lnTo>
                            <a:lnTo>
                              <a:pt x="2" y="37"/>
                            </a:lnTo>
                            <a:lnTo>
                              <a:pt x="0" y="43"/>
                            </a:lnTo>
                            <a:lnTo>
                              <a:pt x="7" y="28"/>
                            </a:lnTo>
                            <a:lnTo>
                              <a:pt x="14" y="19"/>
                            </a:lnTo>
                            <a:lnTo>
                              <a:pt x="19" y="17"/>
                            </a:lnTo>
                            <a:lnTo>
                              <a:pt x="26" y="12"/>
                            </a:lnTo>
                            <a:lnTo>
                              <a:pt x="32" y="0"/>
                            </a:lnTo>
                          </a:path>
                        </a:pathLst>
                      </a:custGeom>
                      <a:solidFill>
                        <a:srgbClr val="008080"/>
                      </a:solidFill>
                      <a:ln w="12700" cap="rnd">
                        <a:noFill/>
                        <a:round/>
                        <a:headEnd/>
                        <a:tailEnd/>
                      </a:ln>
                    </p:spPr>
                    <p:txBody>
                      <a:bodyPr/>
                      <a:lstStyle/>
                      <a:p>
                        <a:endParaRPr lang="en-US"/>
                      </a:p>
                    </p:txBody>
                  </p:sp>
                  <p:sp>
                    <p:nvSpPr>
                      <p:cNvPr id="34322" name="Freeform 377"/>
                      <p:cNvSpPr>
                        <a:spLocks/>
                      </p:cNvSpPr>
                      <p:nvPr/>
                    </p:nvSpPr>
                    <p:spPr bwMode="auto">
                      <a:xfrm>
                        <a:off x="3999" y="2493"/>
                        <a:ext cx="11" cy="18"/>
                      </a:xfrm>
                      <a:custGeom>
                        <a:avLst/>
                        <a:gdLst>
                          <a:gd name="T0" fmla="*/ 9 w 11"/>
                          <a:gd name="T1" fmla="*/ 0 h 18"/>
                          <a:gd name="T2" fmla="*/ 6 w 11"/>
                          <a:gd name="T3" fmla="*/ 9 h 18"/>
                          <a:gd name="T4" fmla="*/ 3 w 11"/>
                          <a:gd name="T5" fmla="*/ 12 h 18"/>
                          <a:gd name="T6" fmla="*/ 0 w 11"/>
                          <a:gd name="T7" fmla="*/ 17 h 18"/>
                          <a:gd name="T8" fmla="*/ 5 w 11"/>
                          <a:gd name="T9" fmla="*/ 13 h 18"/>
                          <a:gd name="T10" fmla="*/ 10 w 11"/>
                          <a:gd name="T11" fmla="*/ 8 h 18"/>
                          <a:gd name="T12" fmla="*/ 9 w 11"/>
                          <a:gd name="T13" fmla="*/ 0 h 18"/>
                          <a:gd name="T14" fmla="*/ 0 60000 65536"/>
                          <a:gd name="T15" fmla="*/ 0 60000 65536"/>
                          <a:gd name="T16" fmla="*/ 0 60000 65536"/>
                          <a:gd name="T17" fmla="*/ 0 60000 65536"/>
                          <a:gd name="T18" fmla="*/ 0 60000 65536"/>
                          <a:gd name="T19" fmla="*/ 0 60000 65536"/>
                          <a:gd name="T20" fmla="*/ 0 60000 65536"/>
                          <a:gd name="T21" fmla="*/ 0 w 11"/>
                          <a:gd name="T22" fmla="*/ 0 h 18"/>
                          <a:gd name="T23" fmla="*/ 11 w 11"/>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8">
                            <a:moveTo>
                              <a:pt x="9" y="0"/>
                            </a:moveTo>
                            <a:lnTo>
                              <a:pt x="6" y="9"/>
                            </a:lnTo>
                            <a:lnTo>
                              <a:pt x="3" y="12"/>
                            </a:lnTo>
                            <a:lnTo>
                              <a:pt x="0" y="17"/>
                            </a:lnTo>
                            <a:lnTo>
                              <a:pt x="5" y="13"/>
                            </a:lnTo>
                            <a:lnTo>
                              <a:pt x="10" y="8"/>
                            </a:lnTo>
                            <a:lnTo>
                              <a:pt x="9" y="0"/>
                            </a:lnTo>
                          </a:path>
                        </a:pathLst>
                      </a:custGeom>
                      <a:solidFill>
                        <a:srgbClr val="008080"/>
                      </a:solidFill>
                      <a:ln w="12700" cap="rnd">
                        <a:noFill/>
                        <a:round/>
                        <a:headEnd/>
                        <a:tailEnd/>
                      </a:ln>
                    </p:spPr>
                    <p:txBody>
                      <a:bodyPr/>
                      <a:lstStyle/>
                      <a:p>
                        <a:endParaRPr lang="en-US"/>
                      </a:p>
                    </p:txBody>
                  </p:sp>
                  <p:sp>
                    <p:nvSpPr>
                      <p:cNvPr id="34323" name="Freeform 378"/>
                      <p:cNvSpPr>
                        <a:spLocks/>
                      </p:cNvSpPr>
                      <p:nvPr/>
                    </p:nvSpPr>
                    <p:spPr bwMode="auto">
                      <a:xfrm>
                        <a:off x="4045" y="2471"/>
                        <a:ext cx="12" cy="32"/>
                      </a:xfrm>
                      <a:custGeom>
                        <a:avLst/>
                        <a:gdLst>
                          <a:gd name="T0" fmla="*/ 8 w 12"/>
                          <a:gd name="T1" fmla="*/ 0 h 32"/>
                          <a:gd name="T2" fmla="*/ 8 w 12"/>
                          <a:gd name="T3" fmla="*/ 12 h 32"/>
                          <a:gd name="T4" fmla="*/ 6 w 12"/>
                          <a:gd name="T5" fmla="*/ 19 h 32"/>
                          <a:gd name="T6" fmla="*/ 0 w 12"/>
                          <a:gd name="T7" fmla="*/ 31 h 32"/>
                          <a:gd name="T8" fmla="*/ 9 w 12"/>
                          <a:gd name="T9" fmla="*/ 19 h 32"/>
                          <a:gd name="T10" fmla="*/ 11 w 12"/>
                          <a:gd name="T11" fmla="*/ 7 h 32"/>
                          <a:gd name="T12" fmla="*/ 8 w 12"/>
                          <a:gd name="T13" fmla="*/ 0 h 32"/>
                          <a:gd name="T14" fmla="*/ 0 60000 65536"/>
                          <a:gd name="T15" fmla="*/ 0 60000 65536"/>
                          <a:gd name="T16" fmla="*/ 0 60000 65536"/>
                          <a:gd name="T17" fmla="*/ 0 60000 65536"/>
                          <a:gd name="T18" fmla="*/ 0 60000 65536"/>
                          <a:gd name="T19" fmla="*/ 0 60000 65536"/>
                          <a:gd name="T20" fmla="*/ 0 60000 65536"/>
                          <a:gd name="T21" fmla="*/ 0 w 12"/>
                          <a:gd name="T22" fmla="*/ 0 h 32"/>
                          <a:gd name="T23" fmla="*/ 12 w 12"/>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32">
                            <a:moveTo>
                              <a:pt x="8" y="0"/>
                            </a:moveTo>
                            <a:lnTo>
                              <a:pt x="8" y="12"/>
                            </a:lnTo>
                            <a:lnTo>
                              <a:pt x="6" y="19"/>
                            </a:lnTo>
                            <a:lnTo>
                              <a:pt x="0" y="31"/>
                            </a:lnTo>
                            <a:lnTo>
                              <a:pt x="9" y="19"/>
                            </a:lnTo>
                            <a:lnTo>
                              <a:pt x="11" y="7"/>
                            </a:lnTo>
                            <a:lnTo>
                              <a:pt x="8" y="0"/>
                            </a:lnTo>
                          </a:path>
                        </a:pathLst>
                      </a:custGeom>
                      <a:solidFill>
                        <a:srgbClr val="008080"/>
                      </a:solidFill>
                      <a:ln w="12700" cap="rnd">
                        <a:noFill/>
                        <a:round/>
                        <a:headEnd/>
                        <a:tailEnd/>
                      </a:ln>
                    </p:spPr>
                    <p:txBody>
                      <a:bodyPr/>
                      <a:lstStyle/>
                      <a:p>
                        <a:endParaRPr lang="en-US"/>
                      </a:p>
                    </p:txBody>
                  </p:sp>
                  <p:sp>
                    <p:nvSpPr>
                      <p:cNvPr id="34324" name="Freeform 379"/>
                      <p:cNvSpPr>
                        <a:spLocks/>
                      </p:cNvSpPr>
                      <p:nvPr/>
                    </p:nvSpPr>
                    <p:spPr bwMode="auto">
                      <a:xfrm>
                        <a:off x="3946" y="2468"/>
                        <a:ext cx="22" cy="39"/>
                      </a:xfrm>
                      <a:custGeom>
                        <a:avLst/>
                        <a:gdLst>
                          <a:gd name="T0" fmla="*/ 21 w 22"/>
                          <a:gd name="T1" fmla="*/ 0 h 39"/>
                          <a:gd name="T2" fmla="*/ 11 w 22"/>
                          <a:gd name="T3" fmla="*/ 12 h 39"/>
                          <a:gd name="T4" fmla="*/ 7 w 22"/>
                          <a:gd name="T5" fmla="*/ 20 h 39"/>
                          <a:gd name="T6" fmla="*/ 0 w 22"/>
                          <a:gd name="T7" fmla="*/ 38 h 39"/>
                          <a:gd name="T8" fmla="*/ 7 w 22"/>
                          <a:gd name="T9" fmla="*/ 26 h 39"/>
                          <a:gd name="T10" fmla="*/ 16 w 22"/>
                          <a:gd name="T11" fmla="*/ 13 h 39"/>
                          <a:gd name="T12" fmla="*/ 21 w 22"/>
                          <a:gd name="T13" fmla="*/ 0 h 39"/>
                          <a:gd name="T14" fmla="*/ 0 60000 65536"/>
                          <a:gd name="T15" fmla="*/ 0 60000 65536"/>
                          <a:gd name="T16" fmla="*/ 0 60000 65536"/>
                          <a:gd name="T17" fmla="*/ 0 60000 65536"/>
                          <a:gd name="T18" fmla="*/ 0 60000 65536"/>
                          <a:gd name="T19" fmla="*/ 0 60000 65536"/>
                          <a:gd name="T20" fmla="*/ 0 60000 65536"/>
                          <a:gd name="T21" fmla="*/ 0 w 22"/>
                          <a:gd name="T22" fmla="*/ 0 h 39"/>
                          <a:gd name="T23" fmla="*/ 22 w 22"/>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39">
                            <a:moveTo>
                              <a:pt x="21" y="0"/>
                            </a:moveTo>
                            <a:lnTo>
                              <a:pt x="11" y="12"/>
                            </a:lnTo>
                            <a:lnTo>
                              <a:pt x="7" y="20"/>
                            </a:lnTo>
                            <a:lnTo>
                              <a:pt x="0" y="38"/>
                            </a:lnTo>
                            <a:lnTo>
                              <a:pt x="7" y="26"/>
                            </a:lnTo>
                            <a:lnTo>
                              <a:pt x="16" y="13"/>
                            </a:lnTo>
                            <a:lnTo>
                              <a:pt x="21" y="0"/>
                            </a:lnTo>
                          </a:path>
                        </a:pathLst>
                      </a:custGeom>
                      <a:solidFill>
                        <a:srgbClr val="008080"/>
                      </a:solidFill>
                      <a:ln w="12700" cap="rnd">
                        <a:noFill/>
                        <a:round/>
                        <a:headEnd/>
                        <a:tailEnd/>
                      </a:ln>
                    </p:spPr>
                    <p:txBody>
                      <a:bodyPr/>
                      <a:lstStyle/>
                      <a:p>
                        <a:endParaRPr lang="en-US"/>
                      </a:p>
                    </p:txBody>
                  </p:sp>
                </p:grpSp>
                <p:grpSp>
                  <p:nvGrpSpPr>
                    <p:cNvPr id="34307" name="Group 394"/>
                    <p:cNvGrpSpPr>
                      <a:grpSpLocks/>
                    </p:cNvGrpSpPr>
                    <p:nvPr/>
                  </p:nvGrpSpPr>
                  <p:grpSpPr bwMode="auto">
                    <a:xfrm>
                      <a:off x="3764" y="2516"/>
                      <a:ext cx="302" cy="170"/>
                      <a:chOff x="3764" y="2516"/>
                      <a:chExt cx="302" cy="170"/>
                    </a:xfrm>
                  </p:grpSpPr>
                  <p:sp>
                    <p:nvSpPr>
                      <p:cNvPr id="34308" name="Freeform 381"/>
                      <p:cNvSpPr>
                        <a:spLocks/>
                      </p:cNvSpPr>
                      <p:nvPr/>
                    </p:nvSpPr>
                    <p:spPr bwMode="auto">
                      <a:xfrm>
                        <a:off x="3941" y="2621"/>
                        <a:ext cx="24" cy="65"/>
                      </a:xfrm>
                      <a:custGeom>
                        <a:avLst/>
                        <a:gdLst>
                          <a:gd name="T0" fmla="*/ 0 w 24"/>
                          <a:gd name="T1" fmla="*/ 64 h 65"/>
                          <a:gd name="T2" fmla="*/ 8 w 24"/>
                          <a:gd name="T3" fmla="*/ 45 h 65"/>
                          <a:gd name="T4" fmla="*/ 15 w 24"/>
                          <a:gd name="T5" fmla="*/ 30 h 65"/>
                          <a:gd name="T6" fmla="*/ 18 w 24"/>
                          <a:gd name="T7" fmla="*/ 19 h 65"/>
                          <a:gd name="T8" fmla="*/ 23 w 24"/>
                          <a:gd name="T9" fmla="*/ 0 h 65"/>
                          <a:gd name="T10" fmla="*/ 22 w 24"/>
                          <a:gd name="T11" fmla="*/ 14 h 65"/>
                          <a:gd name="T12" fmla="*/ 20 w 24"/>
                          <a:gd name="T13" fmla="*/ 26 h 65"/>
                          <a:gd name="T14" fmla="*/ 17 w 24"/>
                          <a:gd name="T15" fmla="*/ 39 h 65"/>
                          <a:gd name="T16" fmla="*/ 10 w 24"/>
                          <a:gd name="T17" fmla="*/ 52 h 65"/>
                          <a:gd name="T18" fmla="*/ 0 w 24"/>
                          <a:gd name="T19" fmla="*/ 64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65"/>
                          <a:gd name="T32" fmla="*/ 24 w 24"/>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65">
                            <a:moveTo>
                              <a:pt x="0" y="64"/>
                            </a:moveTo>
                            <a:lnTo>
                              <a:pt x="8" y="45"/>
                            </a:lnTo>
                            <a:lnTo>
                              <a:pt x="15" y="30"/>
                            </a:lnTo>
                            <a:lnTo>
                              <a:pt x="18" y="19"/>
                            </a:lnTo>
                            <a:lnTo>
                              <a:pt x="23" y="0"/>
                            </a:lnTo>
                            <a:lnTo>
                              <a:pt x="22" y="14"/>
                            </a:lnTo>
                            <a:lnTo>
                              <a:pt x="20" y="26"/>
                            </a:lnTo>
                            <a:lnTo>
                              <a:pt x="17" y="39"/>
                            </a:lnTo>
                            <a:lnTo>
                              <a:pt x="10" y="52"/>
                            </a:lnTo>
                            <a:lnTo>
                              <a:pt x="0" y="64"/>
                            </a:lnTo>
                          </a:path>
                        </a:pathLst>
                      </a:custGeom>
                      <a:solidFill>
                        <a:srgbClr val="008080"/>
                      </a:solidFill>
                      <a:ln w="12700" cap="rnd">
                        <a:noFill/>
                        <a:round/>
                        <a:headEnd/>
                        <a:tailEnd/>
                      </a:ln>
                    </p:spPr>
                    <p:txBody>
                      <a:bodyPr/>
                      <a:lstStyle/>
                      <a:p>
                        <a:endParaRPr lang="en-US"/>
                      </a:p>
                    </p:txBody>
                  </p:sp>
                  <p:sp>
                    <p:nvSpPr>
                      <p:cNvPr id="34309" name="Freeform 382"/>
                      <p:cNvSpPr>
                        <a:spLocks/>
                      </p:cNvSpPr>
                      <p:nvPr/>
                    </p:nvSpPr>
                    <p:spPr bwMode="auto">
                      <a:xfrm>
                        <a:off x="4001" y="2633"/>
                        <a:ext cx="40" cy="47"/>
                      </a:xfrm>
                      <a:custGeom>
                        <a:avLst/>
                        <a:gdLst>
                          <a:gd name="T0" fmla="*/ 39 w 40"/>
                          <a:gd name="T1" fmla="*/ 0 h 47"/>
                          <a:gd name="T2" fmla="*/ 25 w 40"/>
                          <a:gd name="T3" fmla="*/ 14 h 47"/>
                          <a:gd name="T4" fmla="*/ 16 w 40"/>
                          <a:gd name="T5" fmla="*/ 24 h 47"/>
                          <a:gd name="T6" fmla="*/ 11 w 40"/>
                          <a:gd name="T7" fmla="*/ 34 h 47"/>
                          <a:gd name="T8" fmla="*/ 0 w 40"/>
                          <a:gd name="T9" fmla="*/ 46 h 47"/>
                          <a:gd name="T10" fmla="*/ 19 w 40"/>
                          <a:gd name="T11" fmla="*/ 28 h 47"/>
                          <a:gd name="T12" fmla="*/ 27 w 40"/>
                          <a:gd name="T13" fmla="*/ 18 h 47"/>
                          <a:gd name="T14" fmla="*/ 39 w 40"/>
                          <a:gd name="T15" fmla="*/ 0 h 47"/>
                          <a:gd name="T16" fmla="*/ 0 60000 65536"/>
                          <a:gd name="T17" fmla="*/ 0 60000 65536"/>
                          <a:gd name="T18" fmla="*/ 0 60000 65536"/>
                          <a:gd name="T19" fmla="*/ 0 60000 65536"/>
                          <a:gd name="T20" fmla="*/ 0 60000 65536"/>
                          <a:gd name="T21" fmla="*/ 0 60000 65536"/>
                          <a:gd name="T22" fmla="*/ 0 60000 65536"/>
                          <a:gd name="T23" fmla="*/ 0 60000 65536"/>
                          <a:gd name="T24" fmla="*/ 0 w 40"/>
                          <a:gd name="T25" fmla="*/ 0 h 47"/>
                          <a:gd name="T26" fmla="*/ 40 w 40"/>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 h="47">
                            <a:moveTo>
                              <a:pt x="39" y="0"/>
                            </a:moveTo>
                            <a:lnTo>
                              <a:pt x="25" y="14"/>
                            </a:lnTo>
                            <a:lnTo>
                              <a:pt x="16" y="24"/>
                            </a:lnTo>
                            <a:lnTo>
                              <a:pt x="11" y="34"/>
                            </a:lnTo>
                            <a:lnTo>
                              <a:pt x="0" y="46"/>
                            </a:lnTo>
                            <a:lnTo>
                              <a:pt x="19" y="28"/>
                            </a:lnTo>
                            <a:lnTo>
                              <a:pt x="27" y="18"/>
                            </a:lnTo>
                            <a:lnTo>
                              <a:pt x="39" y="0"/>
                            </a:lnTo>
                          </a:path>
                        </a:pathLst>
                      </a:custGeom>
                      <a:solidFill>
                        <a:srgbClr val="008080"/>
                      </a:solidFill>
                      <a:ln w="12700" cap="rnd">
                        <a:noFill/>
                        <a:round/>
                        <a:headEnd/>
                        <a:tailEnd/>
                      </a:ln>
                    </p:spPr>
                    <p:txBody>
                      <a:bodyPr/>
                      <a:lstStyle/>
                      <a:p>
                        <a:endParaRPr lang="en-US"/>
                      </a:p>
                    </p:txBody>
                  </p:sp>
                  <p:sp>
                    <p:nvSpPr>
                      <p:cNvPr id="34310" name="Freeform 383"/>
                      <p:cNvSpPr>
                        <a:spLocks/>
                      </p:cNvSpPr>
                      <p:nvPr/>
                    </p:nvSpPr>
                    <p:spPr bwMode="auto">
                      <a:xfrm>
                        <a:off x="4016" y="2518"/>
                        <a:ext cx="14" cy="64"/>
                      </a:xfrm>
                      <a:custGeom>
                        <a:avLst/>
                        <a:gdLst>
                          <a:gd name="T0" fmla="*/ 10 w 14"/>
                          <a:gd name="T1" fmla="*/ 0 h 64"/>
                          <a:gd name="T2" fmla="*/ 5 w 14"/>
                          <a:gd name="T3" fmla="*/ 13 h 64"/>
                          <a:gd name="T4" fmla="*/ 1 w 14"/>
                          <a:gd name="T5" fmla="*/ 27 h 64"/>
                          <a:gd name="T6" fmla="*/ 1 w 14"/>
                          <a:gd name="T7" fmla="*/ 42 h 64"/>
                          <a:gd name="T8" fmla="*/ 0 w 14"/>
                          <a:gd name="T9" fmla="*/ 63 h 64"/>
                          <a:gd name="T10" fmla="*/ 3 w 14"/>
                          <a:gd name="T11" fmla="*/ 50 h 64"/>
                          <a:gd name="T12" fmla="*/ 5 w 14"/>
                          <a:gd name="T13" fmla="*/ 31 h 64"/>
                          <a:gd name="T14" fmla="*/ 10 w 14"/>
                          <a:gd name="T15" fmla="*/ 14 h 64"/>
                          <a:gd name="T16" fmla="*/ 13 w 14"/>
                          <a:gd name="T17" fmla="*/ 7 h 64"/>
                          <a:gd name="T18" fmla="*/ 10 w 14"/>
                          <a:gd name="T19" fmla="*/ 0 h 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64"/>
                          <a:gd name="T32" fmla="*/ 14 w 14"/>
                          <a:gd name="T33" fmla="*/ 64 h 6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64">
                            <a:moveTo>
                              <a:pt x="10" y="0"/>
                            </a:moveTo>
                            <a:lnTo>
                              <a:pt x="5" y="13"/>
                            </a:lnTo>
                            <a:lnTo>
                              <a:pt x="1" y="27"/>
                            </a:lnTo>
                            <a:lnTo>
                              <a:pt x="1" y="42"/>
                            </a:lnTo>
                            <a:lnTo>
                              <a:pt x="0" y="63"/>
                            </a:lnTo>
                            <a:lnTo>
                              <a:pt x="3" y="50"/>
                            </a:lnTo>
                            <a:lnTo>
                              <a:pt x="5" y="31"/>
                            </a:lnTo>
                            <a:lnTo>
                              <a:pt x="10" y="14"/>
                            </a:lnTo>
                            <a:lnTo>
                              <a:pt x="13" y="7"/>
                            </a:lnTo>
                            <a:lnTo>
                              <a:pt x="10" y="0"/>
                            </a:lnTo>
                          </a:path>
                        </a:pathLst>
                      </a:custGeom>
                      <a:solidFill>
                        <a:srgbClr val="008080"/>
                      </a:solidFill>
                      <a:ln w="12700" cap="rnd">
                        <a:noFill/>
                        <a:round/>
                        <a:headEnd/>
                        <a:tailEnd/>
                      </a:ln>
                    </p:spPr>
                    <p:txBody>
                      <a:bodyPr/>
                      <a:lstStyle/>
                      <a:p>
                        <a:endParaRPr lang="en-US"/>
                      </a:p>
                    </p:txBody>
                  </p:sp>
                  <p:sp>
                    <p:nvSpPr>
                      <p:cNvPr id="34311" name="Freeform 384"/>
                      <p:cNvSpPr>
                        <a:spLocks/>
                      </p:cNvSpPr>
                      <p:nvPr/>
                    </p:nvSpPr>
                    <p:spPr bwMode="auto">
                      <a:xfrm>
                        <a:off x="4029" y="2549"/>
                        <a:ext cx="11" cy="69"/>
                      </a:xfrm>
                      <a:custGeom>
                        <a:avLst/>
                        <a:gdLst>
                          <a:gd name="T0" fmla="*/ 7 w 11"/>
                          <a:gd name="T1" fmla="*/ 0 h 69"/>
                          <a:gd name="T2" fmla="*/ 8 w 11"/>
                          <a:gd name="T3" fmla="*/ 7 h 69"/>
                          <a:gd name="T4" fmla="*/ 8 w 11"/>
                          <a:gd name="T5" fmla="*/ 18 h 69"/>
                          <a:gd name="T6" fmla="*/ 7 w 11"/>
                          <a:gd name="T7" fmla="*/ 36 h 69"/>
                          <a:gd name="T8" fmla="*/ 5 w 11"/>
                          <a:gd name="T9" fmla="*/ 50 h 69"/>
                          <a:gd name="T10" fmla="*/ 0 w 11"/>
                          <a:gd name="T11" fmla="*/ 68 h 69"/>
                          <a:gd name="T12" fmla="*/ 6 w 11"/>
                          <a:gd name="T13" fmla="*/ 54 h 69"/>
                          <a:gd name="T14" fmla="*/ 9 w 11"/>
                          <a:gd name="T15" fmla="*/ 38 h 69"/>
                          <a:gd name="T16" fmla="*/ 10 w 11"/>
                          <a:gd name="T17" fmla="*/ 22 h 69"/>
                          <a:gd name="T18" fmla="*/ 7 w 11"/>
                          <a:gd name="T19" fmla="*/ 0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69"/>
                          <a:gd name="T32" fmla="*/ 11 w 11"/>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69">
                            <a:moveTo>
                              <a:pt x="7" y="0"/>
                            </a:moveTo>
                            <a:lnTo>
                              <a:pt x="8" y="7"/>
                            </a:lnTo>
                            <a:lnTo>
                              <a:pt x="8" y="18"/>
                            </a:lnTo>
                            <a:lnTo>
                              <a:pt x="7" y="36"/>
                            </a:lnTo>
                            <a:lnTo>
                              <a:pt x="5" y="50"/>
                            </a:lnTo>
                            <a:lnTo>
                              <a:pt x="0" y="68"/>
                            </a:lnTo>
                            <a:lnTo>
                              <a:pt x="6" y="54"/>
                            </a:lnTo>
                            <a:lnTo>
                              <a:pt x="9" y="38"/>
                            </a:lnTo>
                            <a:lnTo>
                              <a:pt x="10" y="22"/>
                            </a:lnTo>
                            <a:lnTo>
                              <a:pt x="7" y="0"/>
                            </a:lnTo>
                          </a:path>
                        </a:pathLst>
                      </a:custGeom>
                      <a:solidFill>
                        <a:srgbClr val="008080"/>
                      </a:solidFill>
                      <a:ln w="12700" cap="rnd">
                        <a:noFill/>
                        <a:round/>
                        <a:headEnd/>
                        <a:tailEnd/>
                      </a:ln>
                    </p:spPr>
                    <p:txBody>
                      <a:bodyPr/>
                      <a:lstStyle/>
                      <a:p>
                        <a:endParaRPr lang="en-US"/>
                      </a:p>
                    </p:txBody>
                  </p:sp>
                  <p:sp>
                    <p:nvSpPr>
                      <p:cNvPr id="34312" name="Freeform 385"/>
                      <p:cNvSpPr>
                        <a:spLocks/>
                      </p:cNvSpPr>
                      <p:nvPr/>
                    </p:nvSpPr>
                    <p:spPr bwMode="auto">
                      <a:xfrm>
                        <a:off x="4035" y="2640"/>
                        <a:ext cx="31" cy="24"/>
                      </a:xfrm>
                      <a:custGeom>
                        <a:avLst/>
                        <a:gdLst>
                          <a:gd name="T0" fmla="*/ 0 w 31"/>
                          <a:gd name="T1" fmla="*/ 23 h 24"/>
                          <a:gd name="T2" fmla="*/ 6 w 31"/>
                          <a:gd name="T3" fmla="*/ 15 h 24"/>
                          <a:gd name="T4" fmla="*/ 15 w 31"/>
                          <a:gd name="T5" fmla="*/ 6 h 24"/>
                          <a:gd name="T6" fmla="*/ 24 w 31"/>
                          <a:gd name="T7" fmla="*/ 0 h 24"/>
                          <a:gd name="T8" fmla="*/ 28 w 31"/>
                          <a:gd name="T9" fmla="*/ 0 h 24"/>
                          <a:gd name="T10" fmla="*/ 30 w 31"/>
                          <a:gd name="T11" fmla="*/ 4 h 24"/>
                          <a:gd name="T12" fmla="*/ 30 w 31"/>
                          <a:gd name="T13" fmla="*/ 8 h 24"/>
                          <a:gd name="T14" fmla="*/ 26 w 31"/>
                          <a:gd name="T15" fmla="*/ 12 h 24"/>
                          <a:gd name="T16" fmla="*/ 17 w 31"/>
                          <a:gd name="T17" fmla="*/ 15 h 24"/>
                          <a:gd name="T18" fmla="*/ 0 w 31"/>
                          <a:gd name="T19" fmla="*/ 23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
                          <a:gd name="T31" fmla="*/ 0 h 24"/>
                          <a:gd name="T32" fmla="*/ 31 w 31"/>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 h="24">
                            <a:moveTo>
                              <a:pt x="0" y="23"/>
                            </a:moveTo>
                            <a:lnTo>
                              <a:pt x="6" y="15"/>
                            </a:lnTo>
                            <a:lnTo>
                              <a:pt x="15" y="6"/>
                            </a:lnTo>
                            <a:lnTo>
                              <a:pt x="24" y="0"/>
                            </a:lnTo>
                            <a:lnTo>
                              <a:pt x="28" y="0"/>
                            </a:lnTo>
                            <a:lnTo>
                              <a:pt x="30" y="4"/>
                            </a:lnTo>
                            <a:lnTo>
                              <a:pt x="30" y="8"/>
                            </a:lnTo>
                            <a:lnTo>
                              <a:pt x="26" y="12"/>
                            </a:lnTo>
                            <a:lnTo>
                              <a:pt x="17" y="15"/>
                            </a:lnTo>
                            <a:lnTo>
                              <a:pt x="0" y="23"/>
                            </a:lnTo>
                          </a:path>
                        </a:pathLst>
                      </a:custGeom>
                      <a:solidFill>
                        <a:srgbClr val="008080"/>
                      </a:solidFill>
                      <a:ln w="12700" cap="rnd">
                        <a:noFill/>
                        <a:round/>
                        <a:headEnd/>
                        <a:tailEnd/>
                      </a:ln>
                    </p:spPr>
                    <p:txBody>
                      <a:bodyPr/>
                      <a:lstStyle/>
                      <a:p>
                        <a:endParaRPr lang="en-US"/>
                      </a:p>
                    </p:txBody>
                  </p:sp>
                  <p:sp>
                    <p:nvSpPr>
                      <p:cNvPr id="34313" name="Freeform 386"/>
                      <p:cNvSpPr>
                        <a:spLocks/>
                      </p:cNvSpPr>
                      <p:nvPr/>
                    </p:nvSpPr>
                    <p:spPr bwMode="auto">
                      <a:xfrm>
                        <a:off x="3916" y="2552"/>
                        <a:ext cx="12" cy="46"/>
                      </a:xfrm>
                      <a:custGeom>
                        <a:avLst/>
                        <a:gdLst>
                          <a:gd name="T0" fmla="*/ 0 w 12"/>
                          <a:gd name="T1" fmla="*/ 45 h 46"/>
                          <a:gd name="T2" fmla="*/ 1 w 12"/>
                          <a:gd name="T3" fmla="*/ 32 h 46"/>
                          <a:gd name="T4" fmla="*/ 4 w 12"/>
                          <a:gd name="T5" fmla="*/ 15 h 46"/>
                          <a:gd name="T6" fmla="*/ 11 w 12"/>
                          <a:gd name="T7" fmla="*/ 0 h 46"/>
                          <a:gd name="T8" fmla="*/ 6 w 12"/>
                          <a:gd name="T9" fmla="*/ 19 h 46"/>
                          <a:gd name="T10" fmla="*/ 4 w 12"/>
                          <a:gd name="T11" fmla="*/ 28 h 46"/>
                          <a:gd name="T12" fmla="*/ 0 w 12"/>
                          <a:gd name="T13" fmla="*/ 45 h 46"/>
                          <a:gd name="T14" fmla="*/ 0 60000 65536"/>
                          <a:gd name="T15" fmla="*/ 0 60000 65536"/>
                          <a:gd name="T16" fmla="*/ 0 60000 65536"/>
                          <a:gd name="T17" fmla="*/ 0 60000 65536"/>
                          <a:gd name="T18" fmla="*/ 0 60000 65536"/>
                          <a:gd name="T19" fmla="*/ 0 60000 65536"/>
                          <a:gd name="T20" fmla="*/ 0 60000 65536"/>
                          <a:gd name="T21" fmla="*/ 0 w 12"/>
                          <a:gd name="T22" fmla="*/ 0 h 46"/>
                          <a:gd name="T23" fmla="*/ 12 w 12"/>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46">
                            <a:moveTo>
                              <a:pt x="0" y="45"/>
                            </a:moveTo>
                            <a:lnTo>
                              <a:pt x="1" y="32"/>
                            </a:lnTo>
                            <a:lnTo>
                              <a:pt x="4" y="15"/>
                            </a:lnTo>
                            <a:lnTo>
                              <a:pt x="11" y="0"/>
                            </a:lnTo>
                            <a:lnTo>
                              <a:pt x="6" y="19"/>
                            </a:lnTo>
                            <a:lnTo>
                              <a:pt x="4" y="28"/>
                            </a:lnTo>
                            <a:lnTo>
                              <a:pt x="0" y="45"/>
                            </a:lnTo>
                          </a:path>
                        </a:pathLst>
                      </a:custGeom>
                      <a:solidFill>
                        <a:srgbClr val="008080"/>
                      </a:solidFill>
                      <a:ln w="12700" cap="rnd">
                        <a:noFill/>
                        <a:round/>
                        <a:headEnd/>
                        <a:tailEnd/>
                      </a:ln>
                    </p:spPr>
                    <p:txBody>
                      <a:bodyPr/>
                      <a:lstStyle/>
                      <a:p>
                        <a:endParaRPr lang="en-US"/>
                      </a:p>
                    </p:txBody>
                  </p:sp>
                  <p:sp>
                    <p:nvSpPr>
                      <p:cNvPr id="34314" name="Freeform 387"/>
                      <p:cNvSpPr>
                        <a:spLocks/>
                      </p:cNvSpPr>
                      <p:nvPr/>
                    </p:nvSpPr>
                    <p:spPr bwMode="auto">
                      <a:xfrm>
                        <a:off x="3938" y="2588"/>
                        <a:ext cx="2" cy="24"/>
                      </a:xfrm>
                      <a:custGeom>
                        <a:avLst/>
                        <a:gdLst>
                          <a:gd name="T0" fmla="*/ 1 w 2"/>
                          <a:gd name="T1" fmla="*/ 0 h 24"/>
                          <a:gd name="T2" fmla="*/ 0 w 2"/>
                          <a:gd name="T3" fmla="*/ 12 h 24"/>
                          <a:gd name="T4" fmla="*/ 0 w 2"/>
                          <a:gd name="T5" fmla="*/ 23 h 24"/>
                          <a:gd name="T6" fmla="*/ 1 w 2"/>
                          <a:gd name="T7" fmla="*/ 0 h 24"/>
                          <a:gd name="T8" fmla="*/ 0 60000 65536"/>
                          <a:gd name="T9" fmla="*/ 0 60000 65536"/>
                          <a:gd name="T10" fmla="*/ 0 60000 65536"/>
                          <a:gd name="T11" fmla="*/ 0 60000 65536"/>
                          <a:gd name="T12" fmla="*/ 0 w 2"/>
                          <a:gd name="T13" fmla="*/ 0 h 24"/>
                          <a:gd name="T14" fmla="*/ 2 w 2"/>
                          <a:gd name="T15" fmla="*/ 24 h 24"/>
                        </a:gdLst>
                        <a:ahLst/>
                        <a:cxnLst>
                          <a:cxn ang="T8">
                            <a:pos x="T0" y="T1"/>
                          </a:cxn>
                          <a:cxn ang="T9">
                            <a:pos x="T2" y="T3"/>
                          </a:cxn>
                          <a:cxn ang="T10">
                            <a:pos x="T4" y="T5"/>
                          </a:cxn>
                          <a:cxn ang="T11">
                            <a:pos x="T6" y="T7"/>
                          </a:cxn>
                        </a:cxnLst>
                        <a:rect l="T12" t="T13" r="T14" b="T15"/>
                        <a:pathLst>
                          <a:path w="2" h="24">
                            <a:moveTo>
                              <a:pt x="1" y="0"/>
                            </a:moveTo>
                            <a:lnTo>
                              <a:pt x="0" y="12"/>
                            </a:lnTo>
                            <a:lnTo>
                              <a:pt x="0" y="23"/>
                            </a:lnTo>
                            <a:lnTo>
                              <a:pt x="1" y="0"/>
                            </a:lnTo>
                          </a:path>
                        </a:pathLst>
                      </a:custGeom>
                      <a:solidFill>
                        <a:srgbClr val="008080"/>
                      </a:solidFill>
                      <a:ln w="12700" cap="rnd">
                        <a:noFill/>
                        <a:round/>
                        <a:headEnd/>
                        <a:tailEnd/>
                      </a:ln>
                    </p:spPr>
                    <p:txBody>
                      <a:bodyPr/>
                      <a:lstStyle/>
                      <a:p>
                        <a:endParaRPr lang="en-US"/>
                      </a:p>
                    </p:txBody>
                  </p:sp>
                  <p:sp>
                    <p:nvSpPr>
                      <p:cNvPr id="34315" name="Freeform 388"/>
                      <p:cNvSpPr>
                        <a:spLocks/>
                      </p:cNvSpPr>
                      <p:nvPr/>
                    </p:nvSpPr>
                    <p:spPr bwMode="auto">
                      <a:xfrm>
                        <a:off x="3961" y="2588"/>
                        <a:ext cx="7" cy="23"/>
                      </a:xfrm>
                      <a:custGeom>
                        <a:avLst/>
                        <a:gdLst>
                          <a:gd name="T0" fmla="*/ 6 w 7"/>
                          <a:gd name="T1" fmla="*/ 0 h 23"/>
                          <a:gd name="T2" fmla="*/ 4 w 7"/>
                          <a:gd name="T3" fmla="*/ 10 h 23"/>
                          <a:gd name="T4" fmla="*/ 0 w 7"/>
                          <a:gd name="T5" fmla="*/ 22 h 23"/>
                          <a:gd name="T6" fmla="*/ 2 w 7"/>
                          <a:gd name="T7" fmla="*/ 9 h 23"/>
                          <a:gd name="T8" fmla="*/ 6 w 7"/>
                          <a:gd name="T9" fmla="*/ 0 h 23"/>
                          <a:gd name="T10" fmla="*/ 0 60000 65536"/>
                          <a:gd name="T11" fmla="*/ 0 60000 65536"/>
                          <a:gd name="T12" fmla="*/ 0 60000 65536"/>
                          <a:gd name="T13" fmla="*/ 0 60000 65536"/>
                          <a:gd name="T14" fmla="*/ 0 60000 65536"/>
                          <a:gd name="T15" fmla="*/ 0 w 7"/>
                          <a:gd name="T16" fmla="*/ 0 h 23"/>
                          <a:gd name="T17" fmla="*/ 7 w 7"/>
                          <a:gd name="T18" fmla="*/ 23 h 23"/>
                        </a:gdLst>
                        <a:ahLst/>
                        <a:cxnLst>
                          <a:cxn ang="T10">
                            <a:pos x="T0" y="T1"/>
                          </a:cxn>
                          <a:cxn ang="T11">
                            <a:pos x="T2" y="T3"/>
                          </a:cxn>
                          <a:cxn ang="T12">
                            <a:pos x="T4" y="T5"/>
                          </a:cxn>
                          <a:cxn ang="T13">
                            <a:pos x="T6" y="T7"/>
                          </a:cxn>
                          <a:cxn ang="T14">
                            <a:pos x="T8" y="T9"/>
                          </a:cxn>
                        </a:cxnLst>
                        <a:rect l="T15" t="T16" r="T17" b="T18"/>
                        <a:pathLst>
                          <a:path w="7" h="23">
                            <a:moveTo>
                              <a:pt x="6" y="0"/>
                            </a:moveTo>
                            <a:lnTo>
                              <a:pt x="4" y="10"/>
                            </a:lnTo>
                            <a:lnTo>
                              <a:pt x="0" y="22"/>
                            </a:lnTo>
                            <a:lnTo>
                              <a:pt x="2" y="9"/>
                            </a:lnTo>
                            <a:lnTo>
                              <a:pt x="6" y="0"/>
                            </a:lnTo>
                          </a:path>
                        </a:pathLst>
                      </a:custGeom>
                      <a:solidFill>
                        <a:srgbClr val="008080"/>
                      </a:solidFill>
                      <a:ln w="12700" cap="rnd">
                        <a:noFill/>
                        <a:round/>
                        <a:headEnd/>
                        <a:tailEnd/>
                      </a:ln>
                    </p:spPr>
                    <p:txBody>
                      <a:bodyPr/>
                      <a:lstStyle/>
                      <a:p>
                        <a:endParaRPr lang="en-US"/>
                      </a:p>
                    </p:txBody>
                  </p:sp>
                  <p:sp>
                    <p:nvSpPr>
                      <p:cNvPr id="34316" name="Freeform 389"/>
                      <p:cNvSpPr>
                        <a:spLocks/>
                      </p:cNvSpPr>
                      <p:nvPr/>
                    </p:nvSpPr>
                    <p:spPr bwMode="auto">
                      <a:xfrm>
                        <a:off x="3783" y="2581"/>
                        <a:ext cx="57" cy="27"/>
                      </a:xfrm>
                      <a:custGeom>
                        <a:avLst/>
                        <a:gdLst>
                          <a:gd name="T0" fmla="*/ 56 w 57"/>
                          <a:gd name="T1" fmla="*/ 26 h 27"/>
                          <a:gd name="T2" fmla="*/ 47 w 57"/>
                          <a:gd name="T3" fmla="*/ 19 h 27"/>
                          <a:gd name="T4" fmla="*/ 32 w 57"/>
                          <a:gd name="T5" fmla="*/ 10 h 27"/>
                          <a:gd name="T6" fmla="*/ 19 w 57"/>
                          <a:gd name="T7" fmla="*/ 4 h 27"/>
                          <a:gd name="T8" fmla="*/ 4 w 57"/>
                          <a:gd name="T9" fmla="*/ 0 h 27"/>
                          <a:gd name="T10" fmla="*/ 0 w 57"/>
                          <a:gd name="T11" fmla="*/ 0 h 27"/>
                          <a:gd name="T12" fmla="*/ 10 w 57"/>
                          <a:gd name="T13" fmla="*/ 4 h 27"/>
                          <a:gd name="T14" fmla="*/ 31 w 57"/>
                          <a:gd name="T15" fmla="*/ 14 h 27"/>
                          <a:gd name="T16" fmla="*/ 38 w 57"/>
                          <a:gd name="T17" fmla="*/ 20 h 27"/>
                          <a:gd name="T18" fmla="*/ 41 w 57"/>
                          <a:gd name="T19" fmla="*/ 25 h 27"/>
                          <a:gd name="T20" fmla="*/ 56 w 57"/>
                          <a:gd name="T21" fmla="*/ 26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27"/>
                          <a:gd name="T35" fmla="*/ 57 w 57"/>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27">
                            <a:moveTo>
                              <a:pt x="56" y="26"/>
                            </a:moveTo>
                            <a:lnTo>
                              <a:pt x="47" y="19"/>
                            </a:lnTo>
                            <a:lnTo>
                              <a:pt x="32" y="10"/>
                            </a:lnTo>
                            <a:lnTo>
                              <a:pt x="19" y="4"/>
                            </a:lnTo>
                            <a:lnTo>
                              <a:pt x="4" y="0"/>
                            </a:lnTo>
                            <a:lnTo>
                              <a:pt x="0" y="0"/>
                            </a:lnTo>
                            <a:lnTo>
                              <a:pt x="10" y="4"/>
                            </a:lnTo>
                            <a:lnTo>
                              <a:pt x="31" y="14"/>
                            </a:lnTo>
                            <a:lnTo>
                              <a:pt x="38" y="20"/>
                            </a:lnTo>
                            <a:lnTo>
                              <a:pt x="41" y="25"/>
                            </a:lnTo>
                            <a:lnTo>
                              <a:pt x="56" y="26"/>
                            </a:lnTo>
                          </a:path>
                        </a:pathLst>
                      </a:custGeom>
                      <a:solidFill>
                        <a:srgbClr val="008080"/>
                      </a:solidFill>
                      <a:ln w="12700" cap="rnd">
                        <a:noFill/>
                        <a:round/>
                        <a:headEnd/>
                        <a:tailEnd/>
                      </a:ln>
                    </p:spPr>
                    <p:txBody>
                      <a:bodyPr/>
                      <a:lstStyle/>
                      <a:p>
                        <a:endParaRPr lang="en-US"/>
                      </a:p>
                    </p:txBody>
                  </p:sp>
                  <p:sp>
                    <p:nvSpPr>
                      <p:cNvPr id="34317" name="Freeform 390"/>
                      <p:cNvSpPr>
                        <a:spLocks/>
                      </p:cNvSpPr>
                      <p:nvPr/>
                    </p:nvSpPr>
                    <p:spPr bwMode="auto">
                      <a:xfrm>
                        <a:off x="3772" y="2579"/>
                        <a:ext cx="45" cy="35"/>
                      </a:xfrm>
                      <a:custGeom>
                        <a:avLst/>
                        <a:gdLst>
                          <a:gd name="T0" fmla="*/ 44 w 45"/>
                          <a:gd name="T1" fmla="*/ 34 h 35"/>
                          <a:gd name="T2" fmla="*/ 40 w 45"/>
                          <a:gd name="T3" fmla="*/ 24 h 35"/>
                          <a:gd name="T4" fmla="*/ 27 w 45"/>
                          <a:gd name="T5" fmla="*/ 13 h 35"/>
                          <a:gd name="T6" fmla="*/ 15 w 45"/>
                          <a:gd name="T7" fmla="*/ 6 h 35"/>
                          <a:gd name="T8" fmla="*/ 5 w 45"/>
                          <a:gd name="T9" fmla="*/ 2 h 35"/>
                          <a:gd name="T10" fmla="*/ 0 w 45"/>
                          <a:gd name="T11" fmla="*/ 0 h 35"/>
                          <a:gd name="T12" fmla="*/ 11 w 45"/>
                          <a:gd name="T13" fmla="*/ 6 h 35"/>
                          <a:gd name="T14" fmla="*/ 20 w 45"/>
                          <a:gd name="T15" fmla="*/ 12 h 35"/>
                          <a:gd name="T16" fmla="*/ 28 w 45"/>
                          <a:gd name="T17" fmla="*/ 18 h 35"/>
                          <a:gd name="T18" fmla="*/ 34 w 45"/>
                          <a:gd name="T19" fmla="*/ 24 h 35"/>
                          <a:gd name="T20" fmla="*/ 37 w 45"/>
                          <a:gd name="T21" fmla="*/ 30 h 35"/>
                          <a:gd name="T22" fmla="*/ 44 w 45"/>
                          <a:gd name="T23" fmla="*/ 34 h 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
                          <a:gd name="T37" fmla="*/ 0 h 35"/>
                          <a:gd name="T38" fmla="*/ 45 w 45"/>
                          <a:gd name="T39" fmla="*/ 35 h 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 h="35">
                            <a:moveTo>
                              <a:pt x="44" y="34"/>
                            </a:moveTo>
                            <a:lnTo>
                              <a:pt x="40" y="24"/>
                            </a:lnTo>
                            <a:lnTo>
                              <a:pt x="27" y="13"/>
                            </a:lnTo>
                            <a:lnTo>
                              <a:pt x="15" y="6"/>
                            </a:lnTo>
                            <a:lnTo>
                              <a:pt x="5" y="2"/>
                            </a:lnTo>
                            <a:lnTo>
                              <a:pt x="0" y="0"/>
                            </a:lnTo>
                            <a:lnTo>
                              <a:pt x="11" y="6"/>
                            </a:lnTo>
                            <a:lnTo>
                              <a:pt x="20" y="12"/>
                            </a:lnTo>
                            <a:lnTo>
                              <a:pt x="28" y="18"/>
                            </a:lnTo>
                            <a:lnTo>
                              <a:pt x="34" y="24"/>
                            </a:lnTo>
                            <a:lnTo>
                              <a:pt x="37" y="30"/>
                            </a:lnTo>
                            <a:lnTo>
                              <a:pt x="44" y="34"/>
                            </a:lnTo>
                          </a:path>
                        </a:pathLst>
                      </a:custGeom>
                      <a:solidFill>
                        <a:srgbClr val="008080"/>
                      </a:solidFill>
                      <a:ln w="12700" cap="rnd">
                        <a:noFill/>
                        <a:round/>
                        <a:headEnd/>
                        <a:tailEnd/>
                      </a:ln>
                    </p:spPr>
                    <p:txBody>
                      <a:bodyPr/>
                      <a:lstStyle/>
                      <a:p>
                        <a:endParaRPr lang="en-US"/>
                      </a:p>
                    </p:txBody>
                  </p:sp>
                  <p:sp>
                    <p:nvSpPr>
                      <p:cNvPr id="34318" name="Freeform 391"/>
                      <p:cNvSpPr>
                        <a:spLocks/>
                      </p:cNvSpPr>
                      <p:nvPr/>
                    </p:nvSpPr>
                    <p:spPr bwMode="auto">
                      <a:xfrm>
                        <a:off x="3764" y="2564"/>
                        <a:ext cx="37" cy="4"/>
                      </a:xfrm>
                      <a:custGeom>
                        <a:avLst/>
                        <a:gdLst>
                          <a:gd name="T0" fmla="*/ 0 w 37"/>
                          <a:gd name="T1" fmla="*/ 1 h 4"/>
                          <a:gd name="T2" fmla="*/ 13 w 37"/>
                          <a:gd name="T3" fmla="*/ 1 h 4"/>
                          <a:gd name="T4" fmla="*/ 26 w 37"/>
                          <a:gd name="T5" fmla="*/ 2 h 4"/>
                          <a:gd name="T6" fmla="*/ 36 w 37"/>
                          <a:gd name="T7" fmla="*/ 3 h 4"/>
                          <a:gd name="T8" fmla="*/ 25 w 37"/>
                          <a:gd name="T9" fmla="*/ 1 h 4"/>
                          <a:gd name="T10" fmla="*/ 14 w 37"/>
                          <a:gd name="T11" fmla="*/ 0 h 4"/>
                          <a:gd name="T12" fmla="*/ 0 w 37"/>
                          <a:gd name="T13" fmla="*/ 1 h 4"/>
                          <a:gd name="T14" fmla="*/ 0 60000 65536"/>
                          <a:gd name="T15" fmla="*/ 0 60000 65536"/>
                          <a:gd name="T16" fmla="*/ 0 60000 65536"/>
                          <a:gd name="T17" fmla="*/ 0 60000 65536"/>
                          <a:gd name="T18" fmla="*/ 0 60000 65536"/>
                          <a:gd name="T19" fmla="*/ 0 60000 65536"/>
                          <a:gd name="T20" fmla="*/ 0 60000 65536"/>
                          <a:gd name="T21" fmla="*/ 0 w 37"/>
                          <a:gd name="T22" fmla="*/ 0 h 4"/>
                          <a:gd name="T23" fmla="*/ 37 w 37"/>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4">
                            <a:moveTo>
                              <a:pt x="0" y="1"/>
                            </a:moveTo>
                            <a:lnTo>
                              <a:pt x="13" y="1"/>
                            </a:lnTo>
                            <a:lnTo>
                              <a:pt x="26" y="2"/>
                            </a:lnTo>
                            <a:lnTo>
                              <a:pt x="36" y="3"/>
                            </a:lnTo>
                            <a:lnTo>
                              <a:pt x="25" y="1"/>
                            </a:lnTo>
                            <a:lnTo>
                              <a:pt x="14" y="0"/>
                            </a:lnTo>
                            <a:lnTo>
                              <a:pt x="0" y="1"/>
                            </a:lnTo>
                          </a:path>
                        </a:pathLst>
                      </a:custGeom>
                      <a:solidFill>
                        <a:srgbClr val="008080"/>
                      </a:solidFill>
                      <a:ln w="12700" cap="rnd">
                        <a:noFill/>
                        <a:round/>
                        <a:headEnd/>
                        <a:tailEnd/>
                      </a:ln>
                    </p:spPr>
                    <p:txBody>
                      <a:bodyPr/>
                      <a:lstStyle/>
                      <a:p>
                        <a:endParaRPr lang="en-US"/>
                      </a:p>
                    </p:txBody>
                  </p:sp>
                  <p:sp>
                    <p:nvSpPr>
                      <p:cNvPr id="34319" name="Freeform 392"/>
                      <p:cNvSpPr>
                        <a:spLocks/>
                      </p:cNvSpPr>
                      <p:nvPr/>
                    </p:nvSpPr>
                    <p:spPr bwMode="auto">
                      <a:xfrm>
                        <a:off x="3825" y="2516"/>
                        <a:ext cx="69" cy="24"/>
                      </a:xfrm>
                      <a:custGeom>
                        <a:avLst/>
                        <a:gdLst>
                          <a:gd name="T0" fmla="*/ 0 w 69"/>
                          <a:gd name="T1" fmla="*/ 9 h 24"/>
                          <a:gd name="T2" fmla="*/ 3 w 69"/>
                          <a:gd name="T3" fmla="*/ 15 h 24"/>
                          <a:gd name="T4" fmla="*/ 12 w 69"/>
                          <a:gd name="T5" fmla="*/ 19 h 24"/>
                          <a:gd name="T6" fmla="*/ 33 w 69"/>
                          <a:gd name="T7" fmla="*/ 21 h 24"/>
                          <a:gd name="T8" fmla="*/ 50 w 69"/>
                          <a:gd name="T9" fmla="*/ 23 h 24"/>
                          <a:gd name="T10" fmla="*/ 68 w 69"/>
                          <a:gd name="T11" fmla="*/ 19 h 24"/>
                          <a:gd name="T12" fmla="*/ 64 w 69"/>
                          <a:gd name="T13" fmla="*/ 17 h 24"/>
                          <a:gd name="T14" fmla="*/ 51 w 69"/>
                          <a:gd name="T15" fmla="*/ 10 h 24"/>
                          <a:gd name="T16" fmla="*/ 42 w 69"/>
                          <a:gd name="T17" fmla="*/ 6 h 24"/>
                          <a:gd name="T18" fmla="*/ 35 w 69"/>
                          <a:gd name="T19" fmla="*/ 3 h 24"/>
                          <a:gd name="T20" fmla="*/ 27 w 69"/>
                          <a:gd name="T21" fmla="*/ 1 h 24"/>
                          <a:gd name="T22" fmla="*/ 22 w 69"/>
                          <a:gd name="T23" fmla="*/ 0 h 24"/>
                          <a:gd name="T24" fmla="*/ 12 w 69"/>
                          <a:gd name="T25" fmla="*/ 2 h 24"/>
                          <a:gd name="T26" fmla="*/ 7 w 69"/>
                          <a:gd name="T27" fmla="*/ 2 h 24"/>
                          <a:gd name="T28" fmla="*/ 0 w 69"/>
                          <a:gd name="T29" fmla="*/ 9 h 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9"/>
                          <a:gd name="T46" fmla="*/ 0 h 24"/>
                          <a:gd name="T47" fmla="*/ 69 w 69"/>
                          <a:gd name="T48" fmla="*/ 24 h 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9" h="24">
                            <a:moveTo>
                              <a:pt x="0" y="9"/>
                            </a:moveTo>
                            <a:lnTo>
                              <a:pt x="3" y="15"/>
                            </a:lnTo>
                            <a:lnTo>
                              <a:pt x="12" y="19"/>
                            </a:lnTo>
                            <a:lnTo>
                              <a:pt x="33" y="21"/>
                            </a:lnTo>
                            <a:lnTo>
                              <a:pt x="50" y="23"/>
                            </a:lnTo>
                            <a:lnTo>
                              <a:pt x="68" y="19"/>
                            </a:lnTo>
                            <a:lnTo>
                              <a:pt x="64" y="17"/>
                            </a:lnTo>
                            <a:lnTo>
                              <a:pt x="51" y="10"/>
                            </a:lnTo>
                            <a:lnTo>
                              <a:pt x="42" y="6"/>
                            </a:lnTo>
                            <a:lnTo>
                              <a:pt x="35" y="3"/>
                            </a:lnTo>
                            <a:lnTo>
                              <a:pt x="27" y="1"/>
                            </a:lnTo>
                            <a:lnTo>
                              <a:pt x="22" y="0"/>
                            </a:lnTo>
                            <a:lnTo>
                              <a:pt x="12" y="2"/>
                            </a:lnTo>
                            <a:lnTo>
                              <a:pt x="7" y="2"/>
                            </a:lnTo>
                            <a:lnTo>
                              <a:pt x="0" y="9"/>
                            </a:lnTo>
                          </a:path>
                        </a:pathLst>
                      </a:custGeom>
                      <a:solidFill>
                        <a:srgbClr val="008080"/>
                      </a:solidFill>
                      <a:ln w="12700" cap="rnd">
                        <a:noFill/>
                        <a:round/>
                        <a:headEnd/>
                        <a:tailEnd/>
                      </a:ln>
                    </p:spPr>
                    <p:txBody>
                      <a:bodyPr/>
                      <a:lstStyle/>
                      <a:p>
                        <a:endParaRPr lang="en-US"/>
                      </a:p>
                    </p:txBody>
                  </p:sp>
                  <p:sp>
                    <p:nvSpPr>
                      <p:cNvPr id="34320" name="Freeform 393"/>
                      <p:cNvSpPr>
                        <a:spLocks/>
                      </p:cNvSpPr>
                      <p:nvPr/>
                    </p:nvSpPr>
                    <p:spPr bwMode="auto">
                      <a:xfrm>
                        <a:off x="3823" y="2589"/>
                        <a:ext cx="82" cy="39"/>
                      </a:xfrm>
                      <a:custGeom>
                        <a:avLst/>
                        <a:gdLst>
                          <a:gd name="T0" fmla="*/ 0 w 82"/>
                          <a:gd name="T1" fmla="*/ 0 h 39"/>
                          <a:gd name="T2" fmla="*/ 14 w 82"/>
                          <a:gd name="T3" fmla="*/ 5 h 39"/>
                          <a:gd name="T4" fmla="*/ 36 w 82"/>
                          <a:gd name="T5" fmla="*/ 24 h 39"/>
                          <a:gd name="T6" fmla="*/ 55 w 82"/>
                          <a:gd name="T7" fmla="*/ 32 h 39"/>
                          <a:gd name="T8" fmla="*/ 81 w 82"/>
                          <a:gd name="T9" fmla="*/ 38 h 39"/>
                          <a:gd name="T10" fmla="*/ 51 w 82"/>
                          <a:gd name="T11" fmla="*/ 33 h 39"/>
                          <a:gd name="T12" fmla="*/ 30 w 82"/>
                          <a:gd name="T13" fmla="*/ 26 h 39"/>
                          <a:gd name="T14" fmla="*/ 20 w 82"/>
                          <a:gd name="T15" fmla="*/ 16 h 39"/>
                          <a:gd name="T16" fmla="*/ 0 w 82"/>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
                          <a:gd name="T28" fmla="*/ 0 h 39"/>
                          <a:gd name="T29" fmla="*/ 82 w 82"/>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 h="39">
                            <a:moveTo>
                              <a:pt x="0" y="0"/>
                            </a:moveTo>
                            <a:lnTo>
                              <a:pt x="14" y="5"/>
                            </a:lnTo>
                            <a:lnTo>
                              <a:pt x="36" y="24"/>
                            </a:lnTo>
                            <a:lnTo>
                              <a:pt x="55" y="32"/>
                            </a:lnTo>
                            <a:lnTo>
                              <a:pt x="81" y="38"/>
                            </a:lnTo>
                            <a:lnTo>
                              <a:pt x="51" y="33"/>
                            </a:lnTo>
                            <a:lnTo>
                              <a:pt x="30" y="26"/>
                            </a:lnTo>
                            <a:lnTo>
                              <a:pt x="20" y="16"/>
                            </a:lnTo>
                            <a:lnTo>
                              <a:pt x="0" y="0"/>
                            </a:lnTo>
                          </a:path>
                        </a:pathLst>
                      </a:custGeom>
                      <a:solidFill>
                        <a:srgbClr val="008080"/>
                      </a:solidFill>
                      <a:ln w="12700" cap="rnd">
                        <a:noFill/>
                        <a:round/>
                        <a:headEnd/>
                        <a:tailEnd/>
                      </a:ln>
                    </p:spPr>
                    <p:txBody>
                      <a:bodyPr/>
                      <a:lstStyle/>
                      <a:p>
                        <a:endParaRPr lang="en-US"/>
                      </a:p>
                    </p:txBody>
                  </p:sp>
                </p:grpSp>
              </p:grpSp>
            </p:grpSp>
          </p:grpSp>
          <p:sp>
            <p:nvSpPr>
              <p:cNvPr id="34301" name="Freeform 398"/>
              <p:cNvSpPr>
                <a:spLocks/>
              </p:cNvSpPr>
              <p:nvPr/>
            </p:nvSpPr>
            <p:spPr bwMode="auto">
              <a:xfrm>
                <a:off x="3841" y="2469"/>
                <a:ext cx="79" cy="89"/>
              </a:xfrm>
              <a:custGeom>
                <a:avLst/>
                <a:gdLst>
                  <a:gd name="T0" fmla="*/ 20 w 79"/>
                  <a:gd name="T1" fmla="*/ 61 h 89"/>
                  <a:gd name="T2" fmla="*/ 50 w 79"/>
                  <a:gd name="T3" fmla="*/ 76 h 89"/>
                  <a:gd name="T4" fmla="*/ 52 w 79"/>
                  <a:gd name="T5" fmla="*/ 80 h 89"/>
                  <a:gd name="T6" fmla="*/ 67 w 79"/>
                  <a:gd name="T7" fmla="*/ 74 h 89"/>
                  <a:gd name="T8" fmla="*/ 65 w 79"/>
                  <a:gd name="T9" fmla="*/ 61 h 89"/>
                  <a:gd name="T10" fmla="*/ 68 w 79"/>
                  <a:gd name="T11" fmla="*/ 38 h 89"/>
                  <a:gd name="T12" fmla="*/ 74 w 79"/>
                  <a:gd name="T13" fmla="*/ 16 h 89"/>
                  <a:gd name="T14" fmla="*/ 75 w 79"/>
                  <a:gd name="T15" fmla="*/ 6 h 89"/>
                  <a:gd name="T16" fmla="*/ 77 w 79"/>
                  <a:gd name="T17" fmla="*/ 2 h 89"/>
                  <a:gd name="T18" fmla="*/ 78 w 79"/>
                  <a:gd name="T19" fmla="*/ 0 h 89"/>
                  <a:gd name="T20" fmla="*/ 78 w 79"/>
                  <a:gd name="T21" fmla="*/ 11 h 89"/>
                  <a:gd name="T22" fmla="*/ 71 w 79"/>
                  <a:gd name="T23" fmla="*/ 34 h 89"/>
                  <a:gd name="T24" fmla="*/ 70 w 79"/>
                  <a:gd name="T25" fmla="*/ 50 h 89"/>
                  <a:gd name="T26" fmla="*/ 70 w 79"/>
                  <a:gd name="T27" fmla="*/ 66 h 89"/>
                  <a:gd name="T28" fmla="*/ 71 w 79"/>
                  <a:gd name="T29" fmla="*/ 76 h 89"/>
                  <a:gd name="T30" fmla="*/ 50 w 79"/>
                  <a:gd name="T31" fmla="*/ 88 h 89"/>
                  <a:gd name="T32" fmla="*/ 47 w 79"/>
                  <a:gd name="T33" fmla="*/ 79 h 89"/>
                  <a:gd name="T34" fmla="*/ 39 w 79"/>
                  <a:gd name="T35" fmla="*/ 74 h 89"/>
                  <a:gd name="T36" fmla="*/ 0 w 79"/>
                  <a:gd name="T37" fmla="*/ 61 h 89"/>
                  <a:gd name="T38" fmla="*/ 20 w 79"/>
                  <a:gd name="T39" fmla="*/ 61 h 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
                  <a:gd name="T61" fmla="*/ 0 h 89"/>
                  <a:gd name="T62" fmla="*/ 79 w 79"/>
                  <a:gd name="T63" fmla="*/ 89 h 8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 h="89">
                    <a:moveTo>
                      <a:pt x="20" y="61"/>
                    </a:moveTo>
                    <a:lnTo>
                      <a:pt x="50" y="76"/>
                    </a:lnTo>
                    <a:lnTo>
                      <a:pt x="52" y="80"/>
                    </a:lnTo>
                    <a:lnTo>
                      <a:pt x="67" y="74"/>
                    </a:lnTo>
                    <a:lnTo>
                      <a:pt x="65" y="61"/>
                    </a:lnTo>
                    <a:lnTo>
                      <a:pt x="68" y="38"/>
                    </a:lnTo>
                    <a:lnTo>
                      <a:pt x="74" y="16"/>
                    </a:lnTo>
                    <a:lnTo>
                      <a:pt x="75" y="6"/>
                    </a:lnTo>
                    <a:lnTo>
                      <a:pt x="77" y="2"/>
                    </a:lnTo>
                    <a:lnTo>
                      <a:pt x="78" y="0"/>
                    </a:lnTo>
                    <a:lnTo>
                      <a:pt x="78" y="11"/>
                    </a:lnTo>
                    <a:lnTo>
                      <a:pt x="71" y="34"/>
                    </a:lnTo>
                    <a:lnTo>
                      <a:pt x="70" y="50"/>
                    </a:lnTo>
                    <a:lnTo>
                      <a:pt x="70" y="66"/>
                    </a:lnTo>
                    <a:lnTo>
                      <a:pt x="71" y="76"/>
                    </a:lnTo>
                    <a:lnTo>
                      <a:pt x="50" y="88"/>
                    </a:lnTo>
                    <a:lnTo>
                      <a:pt x="47" y="79"/>
                    </a:lnTo>
                    <a:lnTo>
                      <a:pt x="39" y="74"/>
                    </a:lnTo>
                    <a:lnTo>
                      <a:pt x="0" y="61"/>
                    </a:lnTo>
                    <a:lnTo>
                      <a:pt x="20" y="61"/>
                    </a:lnTo>
                  </a:path>
                </a:pathLst>
              </a:custGeom>
              <a:solidFill>
                <a:srgbClr val="008080"/>
              </a:solidFill>
              <a:ln w="12700" cap="rnd">
                <a:noFill/>
                <a:round/>
                <a:headEnd/>
                <a:tailEnd/>
              </a:ln>
            </p:spPr>
            <p:txBody>
              <a:bodyPr/>
              <a:lstStyle/>
              <a:p>
                <a:endParaRPr lang="en-US"/>
              </a:p>
            </p:txBody>
          </p:sp>
        </p:grpSp>
        <p:grpSp>
          <p:nvGrpSpPr>
            <p:cNvPr id="34279" name="Group 415"/>
            <p:cNvGrpSpPr>
              <a:grpSpLocks/>
            </p:cNvGrpSpPr>
            <p:nvPr/>
          </p:nvGrpSpPr>
          <p:grpSpPr bwMode="auto">
            <a:xfrm>
              <a:off x="3753" y="2367"/>
              <a:ext cx="160" cy="171"/>
              <a:chOff x="3753" y="2367"/>
              <a:chExt cx="160" cy="171"/>
            </a:xfrm>
          </p:grpSpPr>
          <p:sp>
            <p:nvSpPr>
              <p:cNvPr id="34285" name="Freeform 400"/>
              <p:cNvSpPr>
                <a:spLocks/>
              </p:cNvSpPr>
              <p:nvPr/>
            </p:nvSpPr>
            <p:spPr bwMode="auto">
              <a:xfrm>
                <a:off x="3776" y="2391"/>
                <a:ext cx="117" cy="48"/>
              </a:xfrm>
              <a:custGeom>
                <a:avLst/>
                <a:gdLst>
                  <a:gd name="T0" fmla="*/ 0 w 117"/>
                  <a:gd name="T1" fmla="*/ 29 h 48"/>
                  <a:gd name="T2" fmla="*/ 1 w 117"/>
                  <a:gd name="T3" fmla="*/ 42 h 48"/>
                  <a:gd name="T4" fmla="*/ 4 w 117"/>
                  <a:gd name="T5" fmla="*/ 47 h 48"/>
                  <a:gd name="T6" fmla="*/ 67 w 117"/>
                  <a:gd name="T7" fmla="*/ 32 h 48"/>
                  <a:gd name="T8" fmla="*/ 116 w 117"/>
                  <a:gd name="T9" fmla="*/ 36 h 48"/>
                  <a:gd name="T10" fmla="*/ 114 w 117"/>
                  <a:gd name="T11" fmla="*/ 15 h 48"/>
                  <a:gd name="T12" fmla="*/ 84 w 117"/>
                  <a:gd name="T13" fmla="*/ 0 h 48"/>
                  <a:gd name="T14" fmla="*/ 27 w 117"/>
                  <a:gd name="T15" fmla="*/ 2 h 48"/>
                  <a:gd name="T16" fmla="*/ 0 w 117"/>
                  <a:gd name="T17" fmla="*/ 29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48"/>
                  <a:gd name="T29" fmla="*/ 117 w 117"/>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48">
                    <a:moveTo>
                      <a:pt x="0" y="29"/>
                    </a:moveTo>
                    <a:lnTo>
                      <a:pt x="1" y="42"/>
                    </a:lnTo>
                    <a:lnTo>
                      <a:pt x="4" y="47"/>
                    </a:lnTo>
                    <a:lnTo>
                      <a:pt x="67" y="32"/>
                    </a:lnTo>
                    <a:lnTo>
                      <a:pt x="116" y="36"/>
                    </a:lnTo>
                    <a:lnTo>
                      <a:pt x="114" y="15"/>
                    </a:lnTo>
                    <a:lnTo>
                      <a:pt x="84" y="0"/>
                    </a:lnTo>
                    <a:lnTo>
                      <a:pt x="27" y="2"/>
                    </a:lnTo>
                    <a:lnTo>
                      <a:pt x="0" y="29"/>
                    </a:lnTo>
                  </a:path>
                </a:pathLst>
              </a:custGeom>
              <a:solidFill>
                <a:srgbClr val="FF4040"/>
              </a:solidFill>
              <a:ln w="12700" cap="rnd">
                <a:noFill/>
                <a:round/>
                <a:headEnd/>
                <a:tailEnd/>
              </a:ln>
            </p:spPr>
            <p:txBody>
              <a:bodyPr/>
              <a:lstStyle/>
              <a:p>
                <a:endParaRPr lang="en-US"/>
              </a:p>
            </p:txBody>
          </p:sp>
          <p:sp>
            <p:nvSpPr>
              <p:cNvPr id="34286" name="Freeform 401"/>
              <p:cNvSpPr>
                <a:spLocks/>
              </p:cNvSpPr>
              <p:nvPr/>
            </p:nvSpPr>
            <p:spPr bwMode="auto">
              <a:xfrm>
                <a:off x="3843" y="2414"/>
                <a:ext cx="70" cy="45"/>
              </a:xfrm>
              <a:custGeom>
                <a:avLst/>
                <a:gdLst>
                  <a:gd name="T0" fmla="*/ 0 w 70"/>
                  <a:gd name="T1" fmla="*/ 2 h 45"/>
                  <a:gd name="T2" fmla="*/ 12 w 70"/>
                  <a:gd name="T3" fmla="*/ 42 h 45"/>
                  <a:gd name="T4" fmla="*/ 35 w 70"/>
                  <a:gd name="T5" fmla="*/ 31 h 45"/>
                  <a:gd name="T6" fmla="*/ 44 w 70"/>
                  <a:gd name="T7" fmla="*/ 39 h 45"/>
                  <a:gd name="T8" fmla="*/ 52 w 70"/>
                  <a:gd name="T9" fmla="*/ 44 h 45"/>
                  <a:gd name="T10" fmla="*/ 56 w 70"/>
                  <a:gd name="T11" fmla="*/ 44 h 45"/>
                  <a:gd name="T12" fmla="*/ 67 w 70"/>
                  <a:gd name="T13" fmla="*/ 42 h 45"/>
                  <a:gd name="T14" fmla="*/ 68 w 70"/>
                  <a:gd name="T15" fmla="*/ 38 h 45"/>
                  <a:gd name="T16" fmla="*/ 65 w 70"/>
                  <a:gd name="T17" fmla="*/ 40 h 45"/>
                  <a:gd name="T18" fmla="*/ 62 w 70"/>
                  <a:gd name="T19" fmla="*/ 40 h 45"/>
                  <a:gd name="T20" fmla="*/ 60 w 70"/>
                  <a:gd name="T21" fmla="*/ 37 h 45"/>
                  <a:gd name="T22" fmla="*/ 63 w 70"/>
                  <a:gd name="T23" fmla="*/ 37 h 45"/>
                  <a:gd name="T24" fmla="*/ 67 w 70"/>
                  <a:gd name="T25" fmla="*/ 36 h 45"/>
                  <a:gd name="T26" fmla="*/ 61 w 70"/>
                  <a:gd name="T27" fmla="*/ 35 h 45"/>
                  <a:gd name="T28" fmla="*/ 59 w 70"/>
                  <a:gd name="T29" fmla="*/ 31 h 45"/>
                  <a:gd name="T30" fmla="*/ 60 w 70"/>
                  <a:gd name="T31" fmla="*/ 29 h 45"/>
                  <a:gd name="T32" fmla="*/ 64 w 70"/>
                  <a:gd name="T33" fmla="*/ 28 h 45"/>
                  <a:gd name="T34" fmla="*/ 68 w 70"/>
                  <a:gd name="T35" fmla="*/ 25 h 45"/>
                  <a:gd name="T36" fmla="*/ 69 w 70"/>
                  <a:gd name="T37" fmla="*/ 19 h 45"/>
                  <a:gd name="T38" fmla="*/ 67 w 70"/>
                  <a:gd name="T39" fmla="*/ 21 h 45"/>
                  <a:gd name="T40" fmla="*/ 64 w 70"/>
                  <a:gd name="T41" fmla="*/ 22 h 45"/>
                  <a:gd name="T42" fmla="*/ 62 w 70"/>
                  <a:gd name="T43" fmla="*/ 21 h 45"/>
                  <a:gd name="T44" fmla="*/ 63 w 70"/>
                  <a:gd name="T45" fmla="*/ 18 h 45"/>
                  <a:gd name="T46" fmla="*/ 60 w 70"/>
                  <a:gd name="T47" fmla="*/ 19 h 45"/>
                  <a:gd name="T48" fmla="*/ 55 w 70"/>
                  <a:gd name="T49" fmla="*/ 19 h 45"/>
                  <a:gd name="T50" fmla="*/ 53 w 70"/>
                  <a:gd name="T51" fmla="*/ 13 h 45"/>
                  <a:gd name="T52" fmla="*/ 51 w 70"/>
                  <a:gd name="T53" fmla="*/ 11 h 45"/>
                  <a:gd name="T54" fmla="*/ 50 w 70"/>
                  <a:gd name="T55" fmla="*/ 9 h 45"/>
                  <a:gd name="T56" fmla="*/ 40 w 70"/>
                  <a:gd name="T57" fmla="*/ 6 h 45"/>
                  <a:gd name="T58" fmla="*/ 31 w 70"/>
                  <a:gd name="T59" fmla="*/ 3 h 45"/>
                  <a:gd name="T60" fmla="*/ 14 w 70"/>
                  <a:gd name="T61" fmla="*/ 0 h 45"/>
                  <a:gd name="T62" fmla="*/ 0 w 70"/>
                  <a:gd name="T63" fmla="*/ 2 h 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0"/>
                  <a:gd name="T97" fmla="*/ 0 h 45"/>
                  <a:gd name="T98" fmla="*/ 70 w 70"/>
                  <a:gd name="T99" fmla="*/ 45 h 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0" h="45">
                    <a:moveTo>
                      <a:pt x="0" y="2"/>
                    </a:moveTo>
                    <a:lnTo>
                      <a:pt x="12" y="42"/>
                    </a:lnTo>
                    <a:lnTo>
                      <a:pt x="35" y="31"/>
                    </a:lnTo>
                    <a:lnTo>
                      <a:pt x="44" y="39"/>
                    </a:lnTo>
                    <a:lnTo>
                      <a:pt x="52" y="44"/>
                    </a:lnTo>
                    <a:lnTo>
                      <a:pt x="56" y="44"/>
                    </a:lnTo>
                    <a:lnTo>
                      <a:pt x="67" y="42"/>
                    </a:lnTo>
                    <a:lnTo>
                      <a:pt x="68" y="38"/>
                    </a:lnTo>
                    <a:lnTo>
                      <a:pt x="65" y="40"/>
                    </a:lnTo>
                    <a:lnTo>
                      <a:pt x="62" y="40"/>
                    </a:lnTo>
                    <a:lnTo>
                      <a:pt x="60" y="37"/>
                    </a:lnTo>
                    <a:lnTo>
                      <a:pt x="63" y="37"/>
                    </a:lnTo>
                    <a:lnTo>
                      <a:pt x="67" y="36"/>
                    </a:lnTo>
                    <a:lnTo>
                      <a:pt x="61" y="35"/>
                    </a:lnTo>
                    <a:lnTo>
                      <a:pt x="59" y="31"/>
                    </a:lnTo>
                    <a:lnTo>
                      <a:pt x="60" y="29"/>
                    </a:lnTo>
                    <a:lnTo>
                      <a:pt x="64" y="28"/>
                    </a:lnTo>
                    <a:lnTo>
                      <a:pt x="68" y="25"/>
                    </a:lnTo>
                    <a:lnTo>
                      <a:pt x="69" y="19"/>
                    </a:lnTo>
                    <a:lnTo>
                      <a:pt x="67" y="21"/>
                    </a:lnTo>
                    <a:lnTo>
                      <a:pt x="64" y="22"/>
                    </a:lnTo>
                    <a:lnTo>
                      <a:pt x="62" y="21"/>
                    </a:lnTo>
                    <a:lnTo>
                      <a:pt x="63" y="18"/>
                    </a:lnTo>
                    <a:lnTo>
                      <a:pt x="60" y="19"/>
                    </a:lnTo>
                    <a:lnTo>
                      <a:pt x="55" y="19"/>
                    </a:lnTo>
                    <a:lnTo>
                      <a:pt x="53" y="13"/>
                    </a:lnTo>
                    <a:lnTo>
                      <a:pt x="51" y="11"/>
                    </a:lnTo>
                    <a:lnTo>
                      <a:pt x="50" y="9"/>
                    </a:lnTo>
                    <a:lnTo>
                      <a:pt x="40" y="6"/>
                    </a:lnTo>
                    <a:lnTo>
                      <a:pt x="31" y="3"/>
                    </a:lnTo>
                    <a:lnTo>
                      <a:pt x="14" y="0"/>
                    </a:lnTo>
                    <a:lnTo>
                      <a:pt x="0" y="2"/>
                    </a:lnTo>
                  </a:path>
                </a:pathLst>
              </a:custGeom>
              <a:solidFill>
                <a:srgbClr val="C06000"/>
              </a:solidFill>
              <a:ln w="12700" cap="rnd">
                <a:solidFill>
                  <a:srgbClr val="A05000"/>
                </a:solidFill>
                <a:round/>
                <a:headEnd/>
                <a:tailEnd/>
              </a:ln>
            </p:spPr>
            <p:txBody>
              <a:bodyPr/>
              <a:lstStyle/>
              <a:p>
                <a:endParaRPr lang="en-US"/>
              </a:p>
            </p:txBody>
          </p:sp>
          <p:sp>
            <p:nvSpPr>
              <p:cNvPr id="34287" name="Freeform 402"/>
              <p:cNvSpPr>
                <a:spLocks/>
              </p:cNvSpPr>
              <p:nvPr/>
            </p:nvSpPr>
            <p:spPr bwMode="auto">
              <a:xfrm>
                <a:off x="3779" y="2414"/>
                <a:ext cx="133" cy="124"/>
              </a:xfrm>
              <a:custGeom>
                <a:avLst/>
                <a:gdLst>
                  <a:gd name="T0" fmla="*/ 1 w 133"/>
                  <a:gd name="T1" fmla="*/ 23 h 124"/>
                  <a:gd name="T2" fmla="*/ 1 w 133"/>
                  <a:gd name="T3" fmla="*/ 34 h 124"/>
                  <a:gd name="T4" fmla="*/ 0 w 133"/>
                  <a:gd name="T5" fmla="*/ 40 h 124"/>
                  <a:gd name="T6" fmla="*/ 2 w 133"/>
                  <a:gd name="T7" fmla="*/ 43 h 124"/>
                  <a:gd name="T8" fmla="*/ 7 w 133"/>
                  <a:gd name="T9" fmla="*/ 49 h 124"/>
                  <a:gd name="T10" fmla="*/ 11 w 133"/>
                  <a:gd name="T11" fmla="*/ 52 h 124"/>
                  <a:gd name="T12" fmla="*/ 13 w 133"/>
                  <a:gd name="T13" fmla="*/ 57 h 124"/>
                  <a:gd name="T14" fmla="*/ 14 w 133"/>
                  <a:gd name="T15" fmla="*/ 64 h 124"/>
                  <a:gd name="T16" fmla="*/ 15 w 133"/>
                  <a:gd name="T17" fmla="*/ 70 h 124"/>
                  <a:gd name="T18" fmla="*/ 18 w 133"/>
                  <a:gd name="T19" fmla="*/ 75 h 124"/>
                  <a:gd name="T20" fmla="*/ 22 w 133"/>
                  <a:gd name="T21" fmla="*/ 77 h 124"/>
                  <a:gd name="T22" fmla="*/ 26 w 133"/>
                  <a:gd name="T23" fmla="*/ 80 h 124"/>
                  <a:gd name="T24" fmla="*/ 33 w 133"/>
                  <a:gd name="T25" fmla="*/ 87 h 124"/>
                  <a:gd name="T26" fmla="*/ 39 w 133"/>
                  <a:gd name="T27" fmla="*/ 93 h 124"/>
                  <a:gd name="T28" fmla="*/ 45 w 133"/>
                  <a:gd name="T29" fmla="*/ 96 h 124"/>
                  <a:gd name="T30" fmla="*/ 46 w 133"/>
                  <a:gd name="T31" fmla="*/ 101 h 124"/>
                  <a:gd name="T32" fmla="*/ 50 w 133"/>
                  <a:gd name="T33" fmla="*/ 103 h 124"/>
                  <a:gd name="T34" fmla="*/ 54 w 133"/>
                  <a:gd name="T35" fmla="*/ 104 h 124"/>
                  <a:gd name="T36" fmla="*/ 66 w 133"/>
                  <a:gd name="T37" fmla="*/ 103 h 124"/>
                  <a:gd name="T38" fmla="*/ 71 w 133"/>
                  <a:gd name="T39" fmla="*/ 103 h 124"/>
                  <a:gd name="T40" fmla="*/ 80 w 133"/>
                  <a:gd name="T41" fmla="*/ 105 h 124"/>
                  <a:gd name="T42" fmla="*/ 92 w 133"/>
                  <a:gd name="T43" fmla="*/ 109 h 124"/>
                  <a:gd name="T44" fmla="*/ 111 w 133"/>
                  <a:gd name="T45" fmla="*/ 120 h 124"/>
                  <a:gd name="T46" fmla="*/ 119 w 133"/>
                  <a:gd name="T47" fmla="*/ 123 h 124"/>
                  <a:gd name="T48" fmla="*/ 121 w 133"/>
                  <a:gd name="T49" fmla="*/ 108 h 124"/>
                  <a:gd name="T50" fmla="*/ 124 w 133"/>
                  <a:gd name="T51" fmla="*/ 88 h 124"/>
                  <a:gd name="T52" fmla="*/ 127 w 133"/>
                  <a:gd name="T53" fmla="*/ 76 h 124"/>
                  <a:gd name="T54" fmla="*/ 131 w 133"/>
                  <a:gd name="T55" fmla="*/ 62 h 124"/>
                  <a:gd name="T56" fmla="*/ 132 w 133"/>
                  <a:gd name="T57" fmla="*/ 52 h 124"/>
                  <a:gd name="T58" fmla="*/ 124 w 133"/>
                  <a:gd name="T59" fmla="*/ 53 h 124"/>
                  <a:gd name="T60" fmla="*/ 118 w 133"/>
                  <a:gd name="T61" fmla="*/ 50 h 124"/>
                  <a:gd name="T62" fmla="*/ 114 w 133"/>
                  <a:gd name="T63" fmla="*/ 46 h 124"/>
                  <a:gd name="T64" fmla="*/ 111 w 133"/>
                  <a:gd name="T65" fmla="*/ 41 h 124"/>
                  <a:gd name="T66" fmla="*/ 107 w 133"/>
                  <a:gd name="T67" fmla="*/ 33 h 124"/>
                  <a:gd name="T68" fmla="*/ 108 w 133"/>
                  <a:gd name="T69" fmla="*/ 21 h 124"/>
                  <a:gd name="T70" fmla="*/ 104 w 133"/>
                  <a:gd name="T71" fmla="*/ 12 h 124"/>
                  <a:gd name="T72" fmla="*/ 99 w 133"/>
                  <a:gd name="T73" fmla="*/ 10 h 124"/>
                  <a:gd name="T74" fmla="*/ 94 w 133"/>
                  <a:gd name="T75" fmla="*/ 12 h 124"/>
                  <a:gd name="T76" fmla="*/ 90 w 133"/>
                  <a:gd name="T77" fmla="*/ 16 h 124"/>
                  <a:gd name="T78" fmla="*/ 90 w 133"/>
                  <a:gd name="T79" fmla="*/ 22 h 124"/>
                  <a:gd name="T80" fmla="*/ 90 w 133"/>
                  <a:gd name="T81" fmla="*/ 29 h 124"/>
                  <a:gd name="T82" fmla="*/ 82 w 133"/>
                  <a:gd name="T83" fmla="*/ 31 h 124"/>
                  <a:gd name="T84" fmla="*/ 81 w 133"/>
                  <a:gd name="T85" fmla="*/ 21 h 124"/>
                  <a:gd name="T86" fmla="*/ 75 w 133"/>
                  <a:gd name="T87" fmla="*/ 17 h 124"/>
                  <a:gd name="T88" fmla="*/ 75 w 133"/>
                  <a:gd name="T89" fmla="*/ 12 h 124"/>
                  <a:gd name="T90" fmla="*/ 70 w 133"/>
                  <a:gd name="T91" fmla="*/ 11 h 124"/>
                  <a:gd name="T92" fmla="*/ 74 w 133"/>
                  <a:gd name="T93" fmla="*/ 7 h 124"/>
                  <a:gd name="T94" fmla="*/ 71 w 133"/>
                  <a:gd name="T95" fmla="*/ 0 h 124"/>
                  <a:gd name="T96" fmla="*/ 62 w 133"/>
                  <a:gd name="T97" fmla="*/ 0 h 124"/>
                  <a:gd name="T98" fmla="*/ 49 w 133"/>
                  <a:gd name="T99" fmla="*/ 2 h 124"/>
                  <a:gd name="T100" fmla="*/ 36 w 133"/>
                  <a:gd name="T101" fmla="*/ 4 h 124"/>
                  <a:gd name="T102" fmla="*/ 24 w 133"/>
                  <a:gd name="T103" fmla="*/ 8 h 124"/>
                  <a:gd name="T104" fmla="*/ 13 w 133"/>
                  <a:gd name="T105" fmla="*/ 13 h 124"/>
                  <a:gd name="T106" fmla="*/ 1 w 133"/>
                  <a:gd name="T107" fmla="*/ 23 h 1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3"/>
                  <a:gd name="T163" fmla="*/ 0 h 124"/>
                  <a:gd name="T164" fmla="*/ 133 w 133"/>
                  <a:gd name="T165" fmla="*/ 124 h 12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3" h="124">
                    <a:moveTo>
                      <a:pt x="1" y="23"/>
                    </a:moveTo>
                    <a:lnTo>
                      <a:pt x="1" y="34"/>
                    </a:lnTo>
                    <a:lnTo>
                      <a:pt x="0" y="40"/>
                    </a:lnTo>
                    <a:lnTo>
                      <a:pt x="2" y="43"/>
                    </a:lnTo>
                    <a:lnTo>
                      <a:pt x="7" y="49"/>
                    </a:lnTo>
                    <a:lnTo>
                      <a:pt x="11" y="52"/>
                    </a:lnTo>
                    <a:lnTo>
                      <a:pt x="13" y="57"/>
                    </a:lnTo>
                    <a:lnTo>
                      <a:pt x="14" y="64"/>
                    </a:lnTo>
                    <a:lnTo>
                      <a:pt x="15" y="70"/>
                    </a:lnTo>
                    <a:lnTo>
                      <a:pt x="18" y="75"/>
                    </a:lnTo>
                    <a:lnTo>
                      <a:pt x="22" y="77"/>
                    </a:lnTo>
                    <a:lnTo>
                      <a:pt x="26" y="80"/>
                    </a:lnTo>
                    <a:lnTo>
                      <a:pt x="33" y="87"/>
                    </a:lnTo>
                    <a:lnTo>
                      <a:pt x="39" y="93"/>
                    </a:lnTo>
                    <a:lnTo>
                      <a:pt x="45" y="96"/>
                    </a:lnTo>
                    <a:lnTo>
                      <a:pt x="46" y="101"/>
                    </a:lnTo>
                    <a:lnTo>
                      <a:pt x="50" y="103"/>
                    </a:lnTo>
                    <a:lnTo>
                      <a:pt x="54" y="104"/>
                    </a:lnTo>
                    <a:lnTo>
                      <a:pt x="66" y="103"/>
                    </a:lnTo>
                    <a:lnTo>
                      <a:pt x="71" y="103"/>
                    </a:lnTo>
                    <a:lnTo>
                      <a:pt x="80" y="105"/>
                    </a:lnTo>
                    <a:lnTo>
                      <a:pt x="92" y="109"/>
                    </a:lnTo>
                    <a:lnTo>
                      <a:pt x="111" y="120"/>
                    </a:lnTo>
                    <a:lnTo>
                      <a:pt x="119" y="123"/>
                    </a:lnTo>
                    <a:lnTo>
                      <a:pt x="121" y="108"/>
                    </a:lnTo>
                    <a:lnTo>
                      <a:pt x="124" y="88"/>
                    </a:lnTo>
                    <a:lnTo>
                      <a:pt x="127" y="76"/>
                    </a:lnTo>
                    <a:lnTo>
                      <a:pt x="131" y="62"/>
                    </a:lnTo>
                    <a:lnTo>
                      <a:pt x="132" y="52"/>
                    </a:lnTo>
                    <a:lnTo>
                      <a:pt x="124" y="53"/>
                    </a:lnTo>
                    <a:lnTo>
                      <a:pt x="118" y="50"/>
                    </a:lnTo>
                    <a:lnTo>
                      <a:pt x="114" y="46"/>
                    </a:lnTo>
                    <a:lnTo>
                      <a:pt x="111" y="41"/>
                    </a:lnTo>
                    <a:lnTo>
                      <a:pt x="107" y="33"/>
                    </a:lnTo>
                    <a:lnTo>
                      <a:pt x="108" y="21"/>
                    </a:lnTo>
                    <a:lnTo>
                      <a:pt x="104" y="12"/>
                    </a:lnTo>
                    <a:lnTo>
                      <a:pt x="99" y="10"/>
                    </a:lnTo>
                    <a:lnTo>
                      <a:pt x="94" y="12"/>
                    </a:lnTo>
                    <a:lnTo>
                      <a:pt x="90" y="16"/>
                    </a:lnTo>
                    <a:lnTo>
                      <a:pt x="90" y="22"/>
                    </a:lnTo>
                    <a:lnTo>
                      <a:pt x="90" y="29"/>
                    </a:lnTo>
                    <a:lnTo>
                      <a:pt x="82" y="31"/>
                    </a:lnTo>
                    <a:lnTo>
                      <a:pt x="81" y="21"/>
                    </a:lnTo>
                    <a:lnTo>
                      <a:pt x="75" y="17"/>
                    </a:lnTo>
                    <a:lnTo>
                      <a:pt x="75" y="12"/>
                    </a:lnTo>
                    <a:lnTo>
                      <a:pt x="70" y="11"/>
                    </a:lnTo>
                    <a:lnTo>
                      <a:pt x="74" y="7"/>
                    </a:lnTo>
                    <a:lnTo>
                      <a:pt x="71" y="0"/>
                    </a:lnTo>
                    <a:lnTo>
                      <a:pt x="62" y="0"/>
                    </a:lnTo>
                    <a:lnTo>
                      <a:pt x="49" y="2"/>
                    </a:lnTo>
                    <a:lnTo>
                      <a:pt x="36" y="4"/>
                    </a:lnTo>
                    <a:lnTo>
                      <a:pt x="24" y="8"/>
                    </a:lnTo>
                    <a:lnTo>
                      <a:pt x="13" y="13"/>
                    </a:lnTo>
                    <a:lnTo>
                      <a:pt x="1" y="23"/>
                    </a:lnTo>
                  </a:path>
                </a:pathLst>
              </a:custGeom>
              <a:solidFill>
                <a:srgbClr val="FFE0C0"/>
              </a:solidFill>
              <a:ln w="12700" cap="rnd">
                <a:solidFill>
                  <a:srgbClr val="804000"/>
                </a:solidFill>
                <a:round/>
                <a:headEnd/>
                <a:tailEnd/>
              </a:ln>
            </p:spPr>
            <p:txBody>
              <a:bodyPr/>
              <a:lstStyle/>
              <a:p>
                <a:endParaRPr lang="en-US"/>
              </a:p>
            </p:txBody>
          </p:sp>
          <p:sp>
            <p:nvSpPr>
              <p:cNvPr id="34288" name="Freeform 403"/>
              <p:cNvSpPr>
                <a:spLocks/>
              </p:cNvSpPr>
              <p:nvPr/>
            </p:nvSpPr>
            <p:spPr bwMode="auto">
              <a:xfrm>
                <a:off x="3753" y="2367"/>
                <a:ext cx="151" cy="62"/>
              </a:xfrm>
              <a:custGeom>
                <a:avLst/>
                <a:gdLst>
                  <a:gd name="T0" fmla="*/ 32 w 151"/>
                  <a:gd name="T1" fmla="*/ 51 h 62"/>
                  <a:gd name="T2" fmla="*/ 52 w 151"/>
                  <a:gd name="T3" fmla="*/ 38 h 62"/>
                  <a:gd name="T4" fmla="*/ 73 w 151"/>
                  <a:gd name="T5" fmla="*/ 33 h 62"/>
                  <a:gd name="T6" fmla="*/ 79 w 151"/>
                  <a:gd name="T7" fmla="*/ 33 h 62"/>
                  <a:gd name="T8" fmla="*/ 104 w 151"/>
                  <a:gd name="T9" fmla="*/ 34 h 62"/>
                  <a:gd name="T10" fmla="*/ 129 w 151"/>
                  <a:gd name="T11" fmla="*/ 42 h 62"/>
                  <a:gd name="T12" fmla="*/ 140 w 151"/>
                  <a:gd name="T13" fmla="*/ 44 h 62"/>
                  <a:gd name="T14" fmla="*/ 143 w 151"/>
                  <a:gd name="T15" fmla="*/ 34 h 62"/>
                  <a:gd name="T16" fmla="*/ 147 w 151"/>
                  <a:gd name="T17" fmla="*/ 31 h 62"/>
                  <a:gd name="T18" fmla="*/ 135 w 151"/>
                  <a:gd name="T19" fmla="*/ 25 h 62"/>
                  <a:gd name="T20" fmla="*/ 132 w 151"/>
                  <a:gd name="T21" fmla="*/ 18 h 62"/>
                  <a:gd name="T22" fmla="*/ 123 w 151"/>
                  <a:gd name="T23" fmla="*/ 10 h 62"/>
                  <a:gd name="T24" fmla="*/ 106 w 151"/>
                  <a:gd name="T25" fmla="*/ 5 h 62"/>
                  <a:gd name="T26" fmla="*/ 98 w 151"/>
                  <a:gd name="T27" fmla="*/ 2 h 62"/>
                  <a:gd name="T28" fmla="*/ 89 w 151"/>
                  <a:gd name="T29" fmla="*/ 4 h 62"/>
                  <a:gd name="T30" fmla="*/ 82 w 151"/>
                  <a:gd name="T31" fmla="*/ 5 h 62"/>
                  <a:gd name="T32" fmla="*/ 75 w 151"/>
                  <a:gd name="T33" fmla="*/ 1 h 62"/>
                  <a:gd name="T34" fmla="*/ 52 w 151"/>
                  <a:gd name="T35" fmla="*/ 2 h 62"/>
                  <a:gd name="T36" fmla="*/ 52 w 151"/>
                  <a:gd name="T37" fmla="*/ 11 h 62"/>
                  <a:gd name="T38" fmla="*/ 37 w 151"/>
                  <a:gd name="T39" fmla="*/ 9 h 62"/>
                  <a:gd name="T40" fmla="*/ 27 w 151"/>
                  <a:gd name="T41" fmla="*/ 8 h 62"/>
                  <a:gd name="T42" fmla="*/ 29 w 151"/>
                  <a:gd name="T43" fmla="*/ 18 h 62"/>
                  <a:gd name="T44" fmla="*/ 26 w 151"/>
                  <a:gd name="T45" fmla="*/ 27 h 62"/>
                  <a:gd name="T46" fmla="*/ 11 w 151"/>
                  <a:gd name="T47" fmla="*/ 30 h 62"/>
                  <a:gd name="T48" fmla="*/ 5 w 151"/>
                  <a:gd name="T49" fmla="*/ 37 h 62"/>
                  <a:gd name="T50" fmla="*/ 21 w 151"/>
                  <a:gd name="T51" fmla="*/ 36 h 62"/>
                  <a:gd name="T52" fmla="*/ 14 w 151"/>
                  <a:gd name="T53" fmla="*/ 40 h 62"/>
                  <a:gd name="T54" fmla="*/ 0 w 151"/>
                  <a:gd name="T55" fmla="*/ 48 h 62"/>
                  <a:gd name="T56" fmla="*/ 1 w 151"/>
                  <a:gd name="T57" fmla="*/ 59 h 62"/>
                  <a:gd name="T58" fmla="*/ 8 w 151"/>
                  <a:gd name="T59" fmla="*/ 51 h 62"/>
                  <a:gd name="T60" fmla="*/ 17 w 151"/>
                  <a:gd name="T61" fmla="*/ 54 h 62"/>
                  <a:gd name="T62" fmla="*/ 19 w 151"/>
                  <a:gd name="T63" fmla="*/ 56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1"/>
                  <a:gd name="T97" fmla="*/ 0 h 62"/>
                  <a:gd name="T98" fmla="*/ 151 w 151"/>
                  <a:gd name="T99" fmla="*/ 62 h 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1" h="62">
                    <a:moveTo>
                      <a:pt x="23" y="57"/>
                    </a:moveTo>
                    <a:lnTo>
                      <a:pt x="32" y="51"/>
                    </a:lnTo>
                    <a:lnTo>
                      <a:pt x="40" y="44"/>
                    </a:lnTo>
                    <a:lnTo>
                      <a:pt x="52" y="38"/>
                    </a:lnTo>
                    <a:lnTo>
                      <a:pt x="61" y="37"/>
                    </a:lnTo>
                    <a:lnTo>
                      <a:pt x="73" y="33"/>
                    </a:lnTo>
                    <a:lnTo>
                      <a:pt x="74" y="39"/>
                    </a:lnTo>
                    <a:lnTo>
                      <a:pt x="79" y="33"/>
                    </a:lnTo>
                    <a:lnTo>
                      <a:pt x="87" y="31"/>
                    </a:lnTo>
                    <a:lnTo>
                      <a:pt x="104" y="34"/>
                    </a:lnTo>
                    <a:lnTo>
                      <a:pt x="127" y="37"/>
                    </a:lnTo>
                    <a:lnTo>
                      <a:pt x="129" y="42"/>
                    </a:lnTo>
                    <a:lnTo>
                      <a:pt x="136" y="44"/>
                    </a:lnTo>
                    <a:lnTo>
                      <a:pt x="140" y="44"/>
                    </a:lnTo>
                    <a:lnTo>
                      <a:pt x="141" y="39"/>
                    </a:lnTo>
                    <a:lnTo>
                      <a:pt x="143" y="34"/>
                    </a:lnTo>
                    <a:lnTo>
                      <a:pt x="150" y="39"/>
                    </a:lnTo>
                    <a:lnTo>
                      <a:pt x="147" y="31"/>
                    </a:lnTo>
                    <a:lnTo>
                      <a:pt x="141" y="31"/>
                    </a:lnTo>
                    <a:lnTo>
                      <a:pt x="135" y="25"/>
                    </a:lnTo>
                    <a:lnTo>
                      <a:pt x="136" y="20"/>
                    </a:lnTo>
                    <a:lnTo>
                      <a:pt x="132" y="18"/>
                    </a:lnTo>
                    <a:lnTo>
                      <a:pt x="126" y="14"/>
                    </a:lnTo>
                    <a:lnTo>
                      <a:pt x="123" y="10"/>
                    </a:lnTo>
                    <a:lnTo>
                      <a:pt x="113" y="10"/>
                    </a:lnTo>
                    <a:lnTo>
                      <a:pt x="106" y="5"/>
                    </a:lnTo>
                    <a:lnTo>
                      <a:pt x="103" y="1"/>
                    </a:lnTo>
                    <a:lnTo>
                      <a:pt x="98" y="2"/>
                    </a:lnTo>
                    <a:lnTo>
                      <a:pt x="93" y="6"/>
                    </a:lnTo>
                    <a:lnTo>
                      <a:pt x="89" y="4"/>
                    </a:lnTo>
                    <a:lnTo>
                      <a:pt x="86" y="0"/>
                    </a:lnTo>
                    <a:lnTo>
                      <a:pt x="82" y="5"/>
                    </a:lnTo>
                    <a:lnTo>
                      <a:pt x="79" y="4"/>
                    </a:lnTo>
                    <a:lnTo>
                      <a:pt x="75" y="1"/>
                    </a:lnTo>
                    <a:lnTo>
                      <a:pt x="66" y="1"/>
                    </a:lnTo>
                    <a:lnTo>
                      <a:pt x="52" y="2"/>
                    </a:lnTo>
                    <a:lnTo>
                      <a:pt x="61" y="5"/>
                    </a:lnTo>
                    <a:lnTo>
                      <a:pt x="52" y="11"/>
                    </a:lnTo>
                    <a:lnTo>
                      <a:pt x="46" y="10"/>
                    </a:lnTo>
                    <a:lnTo>
                      <a:pt x="37" y="9"/>
                    </a:lnTo>
                    <a:lnTo>
                      <a:pt x="35" y="11"/>
                    </a:lnTo>
                    <a:lnTo>
                      <a:pt x="27" y="8"/>
                    </a:lnTo>
                    <a:lnTo>
                      <a:pt x="32" y="14"/>
                    </a:lnTo>
                    <a:lnTo>
                      <a:pt x="29" y="18"/>
                    </a:lnTo>
                    <a:lnTo>
                      <a:pt x="31" y="24"/>
                    </a:lnTo>
                    <a:lnTo>
                      <a:pt x="26" y="27"/>
                    </a:lnTo>
                    <a:lnTo>
                      <a:pt x="18" y="27"/>
                    </a:lnTo>
                    <a:lnTo>
                      <a:pt x="11" y="30"/>
                    </a:lnTo>
                    <a:lnTo>
                      <a:pt x="6" y="34"/>
                    </a:lnTo>
                    <a:lnTo>
                      <a:pt x="5" y="37"/>
                    </a:lnTo>
                    <a:lnTo>
                      <a:pt x="17" y="36"/>
                    </a:lnTo>
                    <a:lnTo>
                      <a:pt x="21" y="36"/>
                    </a:lnTo>
                    <a:lnTo>
                      <a:pt x="20" y="39"/>
                    </a:lnTo>
                    <a:lnTo>
                      <a:pt x="14" y="40"/>
                    </a:lnTo>
                    <a:lnTo>
                      <a:pt x="6" y="43"/>
                    </a:lnTo>
                    <a:lnTo>
                      <a:pt x="0" y="48"/>
                    </a:lnTo>
                    <a:lnTo>
                      <a:pt x="0" y="57"/>
                    </a:lnTo>
                    <a:lnTo>
                      <a:pt x="1" y="59"/>
                    </a:lnTo>
                    <a:lnTo>
                      <a:pt x="2" y="53"/>
                    </a:lnTo>
                    <a:lnTo>
                      <a:pt x="8" y="51"/>
                    </a:lnTo>
                    <a:lnTo>
                      <a:pt x="14" y="51"/>
                    </a:lnTo>
                    <a:lnTo>
                      <a:pt x="17" y="54"/>
                    </a:lnTo>
                    <a:lnTo>
                      <a:pt x="17" y="61"/>
                    </a:lnTo>
                    <a:lnTo>
                      <a:pt x="19" y="56"/>
                    </a:lnTo>
                    <a:lnTo>
                      <a:pt x="23" y="57"/>
                    </a:lnTo>
                  </a:path>
                </a:pathLst>
              </a:custGeom>
              <a:solidFill>
                <a:srgbClr val="C06000"/>
              </a:solidFill>
              <a:ln w="12700" cap="rnd">
                <a:solidFill>
                  <a:srgbClr val="A05000"/>
                </a:solidFill>
                <a:round/>
                <a:headEnd/>
                <a:tailEnd/>
              </a:ln>
            </p:spPr>
            <p:txBody>
              <a:bodyPr/>
              <a:lstStyle/>
              <a:p>
                <a:endParaRPr lang="en-US"/>
              </a:p>
            </p:txBody>
          </p:sp>
          <p:sp>
            <p:nvSpPr>
              <p:cNvPr id="34289" name="Freeform 404"/>
              <p:cNvSpPr>
                <a:spLocks/>
              </p:cNvSpPr>
              <p:nvPr/>
            </p:nvSpPr>
            <p:spPr bwMode="auto">
              <a:xfrm>
                <a:off x="3814" y="2488"/>
                <a:ext cx="21" cy="11"/>
              </a:xfrm>
              <a:custGeom>
                <a:avLst/>
                <a:gdLst>
                  <a:gd name="T0" fmla="*/ 5 w 21"/>
                  <a:gd name="T1" fmla="*/ 10 h 11"/>
                  <a:gd name="T2" fmla="*/ 1 w 21"/>
                  <a:gd name="T3" fmla="*/ 8 h 11"/>
                  <a:gd name="T4" fmla="*/ 0 w 21"/>
                  <a:gd name="T5" fmla="*/ 8 h 11"/>
                  <a:gd name="T6" fmla="*/ 1 w 21"/>
                  <a:gd name="T7" fmla="*/ 5 h 11"/>
                  <a:gd name="T8" fmla="*/ 5 w 21"/>
                  <a:gd name="T9" fmla="*/ 3 h 11"/>
                  <a:gd name="T10" fmla="*/ 9 w 21"/>
                  <a:gd name="T11" fmla="*/ 0 h 11"/>
                  <a:gd name="T12" fmla="*/ 12 w 21"/>
                  <a:gd name="T13" fmla="*/ 0 h 11"/>
                  <a:gd name="T14" fmla="*/ 17 w 21"/>
                  <a:gd name="T15" fmla="*/ 0 h 11"/>
                  <a:gd name="T16" fmla="*/ 20 w 21"/>
                  <a:gd name="T17" fmla="*/ 1 h 11"/>
                  <a:gd name="T18" fmla="*/ 19 w 21"/>
                  <a:gd name="T19" fmla="*/ 3 h 11"/>
                  <a:gd name="T20" fmla="*/ 16 w 21"/>
                  <a:gd name="T21" fmla="*/ 2 h 11"/>
                  <a:gd name="T22" fmla="*/ 15 w 21"/>
                  <a:gd name="T23" fmla="*/ 1 h 11"/>
                  <a:gd name="T24" fmla="*/ 10 w 21"/>
                  <a:gd name="T25" fmla="*/ 1 h 11"/>
                  <a:gd name="T26" fmla="*/ 7 w 21"/>
                  <a:gd name="T27" fmla="*/ 3 h 11"/>
                  <a:gd name="T28" fmla="*/ 4 w 21"/>
                  <a:gd name="T29" fmla="*/ 5 h 11"/>
                  <a:gd name="T30" fmla="*/ 3 w 21"/>
                  <a:gd name="T31" fmla="*/ 6 h 11"/>
                  <a:gd name="T32" fmla="*/ 4 w 21"/>
                  <a:gd name="T33" fmla="*/ 9 h 11"/>
                  <a:gd name="T34" fmla="*/ 7 w 21"/>
                  <a:gd name="T35" fmla="*/ 7 h 11"/>
                  <a:gd name="T36" fmla="*/ 10 w 21"/>
                  <a:gd name="T37" fmla="*/ 6 h 11"/>
                  <a:gd name="T38" fmla="*/ 5 w 21"/>
                  <a:gd name="T39" fmla="*/ 10 h 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
                  <a:gd name="T61" fmla="*/ 0 h 11"/>
                  <a:gd name="T62" fmla="*/ 21 w 21"/>
                  <a:gd name="T63" fmla="*/ 11 h 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 h="11">
                    <a:moveTo>
                      <a:pt x="5" y="10"/>
                    </a:moveTo>
                    <a:lnTo>
                      <a:pt x="1" y="8"/>
                    </a:lnTo>
                    <a:lnTo>
                      <a:pt x="0" y="8"/>
                    </a:lnTo>
                    <a:lnTo>
                      <a:pt x="1" y="5"/>
                    </a:lnTo>
                    <a:lnTo>
                      <a:pt x="5" y="3"/>
                    </a:lnTo>
                    <a:lnTo>
                      <a:pt x="9" y="0"/>
                    </a:lnTo>
                    <a:lnTo>
                      <a:pt x="12" y="0"/>
                    </a:lnTo>
                    <a:lnTo>
                      <a:pt x="17" y="0"/>
                    </a:lnTo>
                    <a:lnTo>
                      <a:pt x="20" y="1"/>
                    </a:lnTo>
                    <a:lnTo>
                      <a:pt x="19" y="3"/>
                    </a:lnTo>
                    <a:lnTo>
                      <a:pt x="16" y="2"/>
                    </a:lnTo>
                    <a:lnTo>
                      <a:pt x="15" y="1"/>
                    </a:lnTo>
                    <a:lnTo>
                      <a:pt x="10" y="1"/>
                    </a:lnTo>
                    <a:lnTo>
                      <a:pt x="7" y="3"/>
                    </a:lnTo>
                    <a:lnTo>
                      <a:pt x="4" y="5"/>
                    </a:lnTo>
                    <a:lnTo>
                      <a:pt x="3" y="6"/>
                    </a:lnTo>
                    <a:lnTo>
                      <a:pt x="4" y="9"/>
                    </a:lnTo>
                    <a:lnTo>
                      <a:pt x="7" y="7"/>
                    </a:lnTo>
                    <a:lnTo>
                      <a:pt x="10" y="6"/>
                    </a:lnTo>
                    <a:lnTo>
                      <a:pt x="5" y="10"/>
                    </a:lnTo>
                  </a:path>
                </a:pathLst>
              </a:custGeom>
              <a:solidFill>
                <a:srgbClr val="804000"/>
              </a:solidFill>
              <a:ln w="12700" cap="rnd">
                <a:noFill/>
                <a:round/>
                <a:headEnd/>
                <a:tailEnd/>
              </a:ln>
            </p:spPr>
            <p:txBody>
              <a:bodyPr/>
              <a:lstStyle/>
              <a:p>
                <a:endParaRPr lang="en-US"/>
              </a:p>
            </p:txBody>
          </p:sp>
          <p:sp>
            <p:nvSpPr>
              <p:cNvPr id="34290" name="Freeform 405"/>
              <p:cNvSpPr>
                <a:spLocks/>
              </p:cNvSpPr>
              <p:nvPr/>
            </p:nvSpPr>
            <p:spPr bwMode="auto">
              <a:xfrm>
                <a:off x="3823" y="2498"/>
                <a:ext cx="7" cy="12"/>
              </a:xfrm>
              <a:custGeom>
                <a:avLst/>
                <a:gdLst>
                  <a:gd name="T0" fmla="*/ 6 w 7"/>
                  <a:gd name="T1" fmla="*/ 0 h 12"/>
                  <a:gd name="T2" fmla="*/ 3 w 7"/>
                  <a:gd name="T3" fmla="*/ 2 h 12"/>
                  <a:gd name="T4" fmla="*/ 1 w 7"/>
                  <a:gd name="T5" fmla="*/ 4 h 12"/>
                  <a:gd name="T6" fmla="*/ 0 w 7"/>
                  <a:gd name="T7" fmla="*/ 6 h 12"/>
                  <a:gd name="T8" fmla="*/ 2 w 7"/>
                  <a:gd name="T9" fmla="*/ 11 h 12"/>
                  <a:gd name="T10" fmla="*/ 3 w 7"/>
                  <a:gd name="T11" fmla="*/ 6 h 12"/>
                  <a:gd name="T12" fmla="*/ 5 w 7"/>
                  <a:gd name="T13" fmla="*/ 2 h 12"/>
                  <a:gd name="T14" fmla="*/ 6 w 7"/>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2"/>
                  <a:gd name="T26" fmla="*/ 7 w 7"/>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2">
                    <a:moveTo>
                      <a:pt x="6" y="0"/>
                    </a:moveTo>
                    <a:lnTo>
                      <a:pt x="3" y="2"/>
                    </a:lnTo>
                    <a:lnTo>
                      <a:pt x="1" y="4"/>
                    </a:lnTo>
                    <a:lnTo>
                      <a:pt x="0" y="6"/>
                    </a:lnTo>
                    <a:lnTo>
                      <a:pt x="2" y="11"/>
                    </a:lnTo>
                    <a:lnTo>
                      <a:pt x="3" y="6"/>
                    </a:lnTo>
                    <a:lnTo>
                      <a:pt x="5" y="2"/>
                    </a:lnTo>
                    <a:lnTo>
                      <a:pt x="6" y="0"/>
                    </a:lnTo>
                  </a:path>
                </a:pathLst>
              </a:custGeom>
              <a:solidFill>
                <a:srgbClr val="804000"/>
              </a:solidFill>
              <a:ln w="12700" cap="rnd">
                <a:noFill/>
                <a:round/>
                <a:headEnd/>
                <a:tailEnd/>
              </a:ln>
            </p:spPr>
            <p:txBody>
              <a:bodyPr/>
              <a:lstStyle/>
              <a:p>
                <a:endParaRPr lang="en-US"/>
              </a:p>
            </p:txBody>
          </p:sp>
          <p:sp>
            <p:nvSpPr>
              <p:cNvPr id="34291" name="Freeform 406"/>
              <p:cNvSpPr>
                <a:spLocks/>
              </p:cNvSpPr>
              <p:nvPr/>
            </p:nvSpPr>
            <p:spPr bwMode="auto">
              <a:xfrm>
                <a:off x="3842" y="2469"/>
                <a:ext cx="37" cy="48"/>
              </a:xfrm>
              <a:custGeom>
                <a:avLst/>
                <a:gdLst>
                  <a:gd name="T0" fmla="*/ 26 w 37"/>
                  <a:gd name="T1" fmla="*/ 0 h 48"/>
                  <a:gd name="T2" fmla="*/ 26 w 37"/>
                  <a:gd name="T3" fmla="*/ 9 h 48"/>
                  <a:gd name="T4" fmla="*/ 25 w 37"/>
                  <a:gd name="T5" fmla="*/ 20 h 48"/>
                  <a:gd name="T6" fmla="*/ 22 w 37"/>
                  <a:gd name="T7" fmla="*/ 27 h 48"/>
                  <a:gd name="T8" fmla="*/ 18 w 37"/>
                  <a:gd name="T9" fmla="*/ 34 h 48"/>
                  <a:gd name="T10" fmla="*/ 12 w 37"/>
                  <a:gd name="T11" fmla="*/ 39 h 48"/>
                  <a:gd name="T12" fmla="*/ 7 w 37"/>
                  <a:gd name="T13" fmla="*/ 42 h 48"/>
                  <a:gd name="T14" fmla="*/ 0 w 37"/>
                  <a:gd name="T15" fmla="*/ 45 h 48"/>
                  <a:gd name="T16" fmla="*/ 6 w 37"/>
                  <a:gd name="T17" fmla="*/ 44 h 48"/>
                  <a:gd name="T18" fmla="*/ 10 w 37"/>
                  <a:gd name="T19" fmla="*/ 45 h 48"/>
                  <a:gd name="T20" fmla="*/ 13 w 37"/>
                  <a:gd name="T21" fmla="*/ 43 h 48"/>
                  <a:gd name="T22" fmla="*/ 17 w 37"/>
                  <a:gd name="T23" fmla="*/ 41 h 48"/>
                  <a:gd name="T24" fmla="*/ 25 w 37"/>
                  <a:gd name="T25" fmla="*/ 43 h 48"/>
                  <a:gd name="T26" fmla="*/ 30 w 37"/>
                  <a:gd name="T27" fmla="*/ 44 h 48"/>
                  <a:gd name="T28" fmla="*/ 36 w 37"/>
                  <a:gd name="T29" fmla="*/ 47 h 48"/>
                  <a:gd name="T30" fmla="*/ 33 w 37"/>
                  <a:gd name="T31" fmla="*/ 42 h 48"/>
                  <a:gd name="T32" fmla="*/ 29 w 37"/>
                  <a:gd name="T33" fmla="*/ 40 h 48"/>
                  <a:gd name="T34" fmla="*/ 26 w 37"/>
                  <a:gd name="T35" fmla="*/ 39 h 48"/>
                  <a:gd name="T36" fmla="*/ 22 w 37"/>
                  <a:gd name="T37" fmla="*/ 38 h 48"/>
                  <a:gd name="T38" fmla="*/ 21 w 37"/>
                  <a:gd name="T39" fmla="*/ 36 h 48"/>
                  <a:gd name="T40" fmla="*/ 22 w 37"/>
                  <a:gd name="T41" fmla="*/ 33 h 48"/>
                  <a:gd name="T42" fmla="*/ 25 w 37"/>
                  <a:gd name="T43" fmla="*/ 27 h 48"/>
                  <a:gd name="T44" fmla="*/ 27 w 37"/>
                  <a:gd name="T45" fmla="*/ 19 h 48"/>
                  <a:gd name="T46" fmla="*/ 27 w 37"/>
                  <a:gd name="T47" fmla="*/ 4 h 48"/>
                  <a:gd name="T48" fmla="*/ 26 w 37"/>
                  <a:gd name="T49" fmla="*/ 0 h 4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
                  <a:gd name="T76" fmla="*/ 0 h 48"/>
                  <a:gd name="T77" fmla="*/ 37 w 37"/>
                  <a:gd name="T78" fmla="*/ 48 h 4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 h="48">
                    <a:moveTo>
                      <a:pt x="26" y="0"/>
                    </a:moveTo>
                    <a:lnTo>
                      <a:pt x="26" y="9"/>
                    </a:lnTo>
                    <a:lnTo>
                      <a:pt x="25" y="20"/>
                    </a:lnTo>
                    <a:lnTo>
                      <a:pt x="22" y="27"/>
                    </a:lnTo>
                    <a:lnTo>
                      <a:pt x="18" y="34"/>
                    </a:lnTo>
                    <a:lnTo>
                      <a:pt x="12" y="39"/>
                    </a:lnTo>
                    <a:lnTo>
                      <a:pt x="7" y="42"/>
                    </a:lnTo>
                    <a:lnTo>
                      <a:pt x="0" y="45"/>
                    </a:lnTo>
                    <a:lnTo>
                      <a:pt x="6" y="44"/>
                    </a:lnTo>
                    <a:lnTo>
                      <a:pt x="10" y="45"/>
                    </a:lnTo>
                    <a:lnTo>
                      <a:pt x="13" y="43"/>
                    </a:lnTo>
                    <a:lnTo>
                      <a:pt x="17" y="41"/>
                    </a:lnTo>
                    <a:lnTo>
                      <a:pt x="25" y="43"/>
                    </a:lnTo>
                    <a:lnTo>
                      <a:pt x="30" y="44"/>
                    </a:lnTo>
                    <a:lnTo>
                      <a:pt x="36" y="47"/>
                    </a:lnTo>
                    <a:lnTo>
                      <a:pt x="33" y="42"/>
                    </a:lnTo>
                    <a:lnTo>
                      <a:pt x="29" y="40"/>
                    </a:lnTo>
                    <a:lnTo>
                      <a:pt x="26" y="39"/>
                    </a:lnTo>
                    <a:lnTo>
                      <a:pt x="22" y="38"/>
                    </a:lnTo>
                    <a:lnTo>
                      <a:pt x="21" y="36"/>
                    </a:lnTo>
                    <a:lnTo>
                      <a:pt x="22" y="33"/>
                    </a:lnTo>
                    <a:lnTo>
                      <a:pt x="25" y="27"/>
                    </a:lnTo>
                    <a:lnTo>
                      <a:pt x="27" y="19"/>
                    </a:lnTo>
                    <a:lnTo>
                      <a:pt x="27" y="4"/>
                    </a:lnTo>
                    <a:lnTo>
                      <a:pt x="26" y="0"/>
                    </a:lnTo>
                  </a:path>
                </a:pathLst>
              </a:custGeom>
              <a:solidFill>
                <a:srgbClr val="804000"/>
              </a:solidFill>
              <a:ln w="12700" cap="rnd">
                <a:noFill/>
                <a:round/>
                <a:headEnd/>
                <a:tailEnd/>
              </a:ln>
            </p:spPr>
            <p:txBody>
              <a:bodyPr/>
              <a:lstStyle/>
              <a:p>
                <a:endParaRPr lang="en-US"/>
              </a:p>
            </p:txBody>
          </p:sp>
          <p:sp>
            <p:nvSpPr>
              <p:cNvPr id="34292" name="Freeform 407"/>
              <p:cNvSpPr>
                <a:spLocks/>
              </p:cNvSpPr>
              <p:nvPr/>
            </p:nvSpPr>
            <p:spPr bwMode="auto">
              <a:xfrm>
                <a:off x="3781" y="2447"/>
                <a:ext cx="32" cy="43"/>
              </a:xfrm>
              <a:custGeom>
                <a:avLst/>
                <a:gdLst>
                  <a:gd name="T0" fmla="*/ 0 w 32"/>
                  <a:gd name="T1" fmla="*/ 4 h 43"/>
                  <a:gd name="T2" fmla="*/ 6 w 32"/>
                  <a:gd name="T3" fmla="*/ 1 h 43"/>
                  <a:gd name="T4" fmla="*/ 9 w 32"/>
                  <a:gd name="T5" fmla="*/ 1 h 43"/>
                  <a:gd name="T6" fmla="*/ 13 w 32"/>
                  <a:gd name="T7" fmla="*/ 0 h 43"/>
                  <a:gd name="T8" fmla="*/ 16 w 32"/>
                  <a:gd name="T9" fmla="*/ 0 h 43"/>
                  <a:gd name="T10" fmla="*/ 16 w 32"/>
                  <a:gd name="T11" fmla="*/ 2 h 43"/>
                  <a:gd name="T12" fmla="*/ 18 w 32"/>
                  <a:gd name="T13" fmla="*/ 6 h 43"/>
                  <a:gd name="T14" fmla="*/ 18 w 32"/>
                  <a:gd name="T15" fmla="*/ 11 h 43"/>
                  <a:gd name="T16" fmla="*/ 18 w 32"/>
                  <a:gd name="T17" fmla="*/ 18 h 43"/>
                  <a:gd name="T18" fmla="*/ 18 w 32"/>
                  <a:gd name="T19" fmla="*/ 23 h 43"/>
                  <a:gd name="T20" fmla="*/ 18 w 32"/>
                  <a:gd name="T21" fmla="*/ 27 h 43"/>
                  <a:gd name="T22" fmla="*/ 19 w 32"/>
                  <a:gd name="T23" fmla="*/ 29 h 43"/>
                  <a:gd name="T24" fmla="*/ 19 w 32"/>
                  <a:gd name="T25" fmla="*/ 30 h 43"/>
                  <a:gd name="T26" fmla="*/ 21 w 32"/>
                  <a:gd name="T27" fmla="*/ 32 h 43"/>
                  <a:gd name="T28" fmla="*/ 25 w 32"/>
                  <a:gd name="T29" fmla="*/ 33 h 43"/>
                  <a:gd name="T30" fmla="*/ 27 w 32"/>
                  <a:gd name="T31" fmla="*/ 32 h 43"/>
                  <a:gd name="T32" fmla="*/ 31 w 32"/>
                  <a:gd name="T33" fmla="*/ 34 h 43"/>
                  <a:gd name="T34" fmla="*/ 29 w 32"/>
                  <a:gd name="T35" fmla="*/ 37 h 43"/>
                  <a:gd name="T36" fmla="*/ 29 w 32"/>
                  <a:gd name="T37" fmla="*/ 41 h 43"/>
                  <a:gd name="T38" fmla="*/ 27 w 32"/>
                  <a:gd name="T39" fmla="*/ 42 h 43"/>
                  <a:gd name="T40" fmla="*/ 25 w 32"/>
                  <a:gd name="T41" fmla="*/ 41 h 43"/>
                  <a:gd name="T42" fmla="*/ 23 w 32"/>
                  <a:gd name="T43" fmla="*/ 35 h 43"/>
                  <a:gd name="T44" fmla="*/ 22 w 32"/>
                  <a:gd name="T45" fmla="*/ 33 h 43"/>
                  <a:gd name="T46" fmla="*/ 20 w 32"/>
                  <a:gd name="T47" fmla="*/ 33 h 43"/>
                  <a:gd name="T48" fmla="*/ 18 w 32"/>
                  <a:gd name="T49" fmla="*/ 31 h 43"/>
                  <a:gd name="T50" fmla="*/ 17 w 32"/>
                  <a:gd name="T51" fmla="*/ 27 h 43"/>
                  <a:gd name="T52" fmla="*/ 17 w 32"/>
                  <a:gd name="T53" fmla="*/ 18 h 43"/>
                  <a:gd name="T54" fmla="*/ 17 w 32"/>
                  <a:gd name="T55" fmla="*/ 11 h 43"/>
                  <a:gd name="T56" fmla="*/ 16 w 32"/>
                  <a:gd name="T57" fmla="*/ 6 h 43"/>
                  <a:gd name="T58" fmla="*/ 10 w 32"/>
                  <a:gd name="T59" fmla="*/ 4 h 43"/>
                  <a:gd name="T60" fmla="*/ 3 w 32"/>
                  <a:gd name="T61" fmla="*/ 4 h 43"/>
                  <a:gd name="T62" fmla="*/ 0 w 32"/>
                  <a:gd name="T63" fmla="*/ 4 h 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
                  <a:gd name="T97" fmla="*/ 0 h 43"/>
                  <a:gd name="T98" fmla="*/ 32 w 32"/>
                  <a:gd name="T99" fmla="*/ 43 h 4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 h="43">
                    <a:moveTo>
                      <a:pt x="0" y="4"/>
                    </a:moveTo>
                    <a:lnTo>
                      <a:pt x="6" y="1"/>
                    </a:lnTo>
                    <a:lnTo>
                      <a:pt x="9" y="1"/>
                    </a:lnTo>
                    <a:lnTo>
                      <a:pt x="13" y="0"/>
                    </a:lnTo>
                    <a:lnTo>
                      <a:pt x="16" y="0"/>
                    </a:lnTo>
                    <a:lnTo>
                      <a:pt x="16" y="2"/>
                    </a:lnTo>
                    <a:lnTo>
                      <a:pt x="18" y="6"/>
                    </a:lnTo>
                    <a:lnTo>
                      <a:pt x="18" y="11"/>
                    </a:lnTo>
                    <a:lnTo>
                      <a:pt x="18" y="18"/>
                    </a:lnTo>
                    <a:lnTo>
                      <a:pt x="18" y="23"/>
                    </a:lnTo>
                    <a:lnTo>
                      <a:pt x="18" y="27"/>
                    </a:lnTo>
                    <a:lnTo>
                      <a:pt x="19" y="29"/>
                    </a:lnTo>
                    <a:lnTo>
                      <a:pt x="19" y="30"/>
                    </a:lnTo>
                    <a:lnTo>
                      <a:pt x="21" y="32"/>
                    </a:lnTo>
                    <a:lnTo>
                      <a:pt x="25" y="33"/>
                    </a:lnTo>
                    <a:lnTo>
                      <a:pt x="27" y="32"/>
                    </a:lnTo>
                    <a:lnTo>
                      <a:pt x="31" y="34"/>
                    </a:lnTo>
                    <a:lnTo>
                      <a:pt x="29" y="37"/>
                    </a:lnTo>
                    <a:lnTo>
                      <a:pt x="29" y="41"/>
                    </a:lnTo>
                    <a:lnTo>
                      <a:pt x="27" y="42"/>
                    </a:lnTo>
                    <a:lnTo>
                      <a:pt x="25" y="41"/>
                    </a:lnTo>
                    <a:lnTo>
                      <a:pt x="23" y="35"/>
                    </a:lnTo>
                    <a:lnTo>
                      <a:pt x="22" y="33"/>
                    </a:lnTo>
                    <a:lnTo>
                      <a:pt x="20" y="33"/>
                    </a:lnTo>
                    <a:lnTo>
                      <a:pt x="18" y="31"/>
                    </a:lnTo>
                    <a:lnTo>
                      <a:pt x="17" y="27"/>
                    </a:lnTo>
                    <a:lnTo>
                      <a:pt x="17" y="18"/>
                    </a:lnTo>
                    <a:lnTo>
                      <a:pt x="17" y="11"/>
                    </a:lnTo>
                    <a:lnTo>
                      <a:pt x="16" y="6"/>
                    </a:lnTo>
                    <a:lnTo>
                      <a:pt x="10" y="4"/>
                    </a:lnTo>
                    <a:lnTo>
                      <a:pt x="3" y="4"/>
                    </a:lnTo>
                    <a:lnTo>
                      <a:pt x="0" y="4"/>
                    </a:lnTo>
                  </a:path>
                </a:pathLst>
              </a:custGeom>
              <a:solidFill>
                <a:srgbClr val="804000"/>
              </a:solidFill>
              <a:ln w="12700" cap="rnd">
                <a:noFill/>
                <a:round/>
                <a:headEnd/>
                <a:tailEnd/>
              </a:ln>
            </p:spPr>
            <p:txBody>
              <a:bodyPr/>
              <a:lstStyle/>
              <a:p>
                <a:endParaRPr lang="en-US"/>
              </a:p>
            </p:txBody>
          </p:sp>
          <p:sp>
            <p:nvSpPr>
              <p:cNvPr id="34293" name="Freeform 408"/>
              <p:cNvSpPr>
                <a:spLocks/>
              </p:cNvSpPr>
              <p:nvPr/>
            </p:nvSpPr>
            <p:spPr bwMode="auto">
              <a:xfrm>
                <a:off x="3814" y="2474"/>
                <a:ext cx="8" cy="3"/>
              </a:xfrm>
              <a:custGeom>
                <a:avLst/>
                <a:gdLst>
                  <a:gd name="T0" fmla="*/ 1 w 8"/>
                  <a:gd name="T1" fmla="*/ 2 h 3"/>
                  <a:gd name="T2" fmla="*/ 0 w 8"/>
                  <a:gd name="T3" fmla="*/ 2 h 3"/>
                  <a:gd name="T4" fmla="*/ 1 w 8"/>
                  <a:gd name="T5" fmla="*/ 1 h 3"/>
                  <a:gd name="T6" fmla="*/ 4 w 8"/>
                  <a:gd name="T7" fmla="*/ 0 h 3"/>
                  <a:gd name="T8" fmla="*/ 7 w 8"/>
                  <a:gd name="T9" fmla="*/ 0 h 3"/>
                  <a:gd name="T10" fmla="*/ 7 w 8"/>
                  <a:gd name="T11" fmla="*/ 1 h 3"/>
                  <a:gd name="T12" fmla="*/ 4 w 8"/>
                  <a:gd name="T13" fmla="*/ 1 h 3"/>
                  <a:gd name="T14" fmla="*/ 1 w 8"/>
                  <a:gd name="T15" fmla="*/ 2 h 3"/>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3"/>
                  <a:gd name="T26" fmla="*/ 8 w 8"/>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3">
                    <a:moveTo>
                      <a:pt x="1" y="2"/>
                    </a:moveTo>
                    <a:lnTo>
                      <a:pt x="0" y="2"/>
                    </a:lnTo>
                    <a:lnTo>
                      <a:pt x="1" y="1"/>
                    </a:lnTo>
                    <a:lnTo>
                      <a:pt x="4" y="0"/>
                    </a:lnTo>
                    <a:lnTo>
                      <a:pt x="7" y="0"/>
                    </a:lnTo>
                    <a:lnTo>
                      <a:pt x="7" y="1"/>
                    </a:lnTo>
                    <a:lnTo>
                      <a:pt x="4" y="1"/>
                    </a:lnTo>
                    <a:lnTo>
                      <a:pt x="1" y="2"/>
                    </a:lnTo>
                  </a:path>
                </a:pathLst>
              </a:custGeom>
              <a:solidFill>
                <a:srgbClr val="804000"/>
              </a:solidFill>
              <a:ln w="12700" cap="rnd">
                <a:noFill/>
                <a:round/>
                <a:headEnd/>
                <a:tailEnd/>
              </a:ln>
            </p:spPr>
            <p:txBody>
              <a:bodyPr/>
              <a:lstStyle/>
              <a:p>
                <a:endParaRPr lang="en-US"/>
              </a:p>
            </p:txBody>
          </p:sp>
          <p:sp>
            <p:nvSpPr>
              <p:cNvPr id="34294" name="Freeform 409"/>
              <p:cNvSpPr>
                <a:spLocks/>
              </p:cNvSpPr>
              <p:nvPr/>
            </p:nvSpPr>
            <p:spPr bwMode="auto">
              <a:xfrm>
                <a:off x="3790" y="2456"/>
                <a:ext cx="10" cy="8"/>
              </a:xfrm>
              <a:custGeom>
                <a:avLst/>
                <a:gdLst>
                  <a:gd name="T0" fmla="*/ 0 w 10"/>
                  <a:gd name="T1" fmla="*/ 4 h 8"/>
                  <a:gd name="T2" fmla="*/ 2 w 10"/>
                  <a:gd name="T3" fmla="*/ 2 h 8"/>
                  <a:gd name="T4" fmla="*/ 0 w 10"/>
                  <a:gd name="T5" fmla="*/ 2 h 8"/>
                  <a:gd name="T6" fmla="*/ 2 w 10"/>
                  <a:gd name="T7" fmla="*/ 1 h 8"/>
                  <a:gd name="T8" fmla="*/ 2 w 10"/>
                  <a:gd name="T9" fmla="*/ 0 h 8"/>
                  <a:gd name="T10" fmla="*/ 7 w 10"/>
                  <a:gd name="T11" fmla="*/ 0 h 8"/>
                  <a:gd name="T12" fmla="*/ 8 w 10"/>
                  <a:gd name="T13" fmla="*/ 1 h 8"/>
                  <a:gd name="T14" fmla="*/ 9 w 10"/>
                  <a:gd name="T15" fmla="*/ 2 h 8"/>
                  <a:gd name="T16" fmla="*/ 8 w 10"/>
                  <a:gd name="T17" fmla="*/ 3 h 8"/>
                  <a:gd name="T18" fmla="*/ 5 w 10"/>
                  <a:gd name="T19" fmla="*/ 5 h 8"/>
                  <a:gd name="T20" fmla="*/ 4 w 10"/>
                  <a:gd name="T21" fmla="*/ 7 h 8"/>
                  <a:gd name="T22" fmla="*/ 4 w 10"/>
                  <a:gd name="T23" fmla="*/ 4 h 8"/>
                  <a:gd name="T24" fmla="*/ 0 w 10"/>
                  <a:gd name="T25" fmla="*/ 4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8"/>
                  <a:gd name="T41" fmla="*/ 10 w 10"/>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8">
                    <a:moveTo>
                      <a:pt x="0" y="4"/>
                    </a:moveTo>
                    <a:lnTo>
                      <a:pt x="2" y="2"/>
                    </a:lnTo>
                    <a:lnTo>
                      <a:pt x="0" y="2"/>
                    </a:lnTo>
                    <a:lnTo>
                      <a:pt x="2" y="1"/>
                    </a:lnTo>
                    <a:lnTo>
                      <a:pt x="2" y="0"/>
                    </a:lnTo>
                    <a:lnTo>
                      <a:pt x="7" y="0"/>
                    </a:lnTo>
                    <a:lnTo>
                      <a:pt x="8" y="1"/>
                    </a:lnTo>
                    <a:lnTo>
                      <a:pt x="9" y="2"/>
                    </a:lnTo>
                    <a:lnTo>
                      <a:pt x="8" y="3"/>
                    </a:lnTo>
                    <a:lnTo>
                      <a:pt x="5" y="5"/>
                    </a:lnTo>
                    <a:lnTo>
                      <a:pt x="4" y="7"/>
                    </a:lnTo>
                    <a:lnTo>
                      <a:pt x="4" y="4"/>
                    </a:lnTo>
                    <a:lnTo>
                      <a:pt x="0" y="4"/>
                    </a:lnTo>
                  </a:path>
                </a:pathLst>
              </a:custGeom>
              <a:solidFill>
                <a:srgbClr val="804000"/>
              </a:solidFill>
              <a:ln w="12700" cap="rnd">
                <a:noFill/>
                <a:round/>
                <a:headEnd/>
                <a:tailEnd/>
              </a:ln>
            </p:spPr>
            <p:txBody>
              <a:bodyPr/>
              <a:lstStyle/>
              <a:p>
                <a:endParaRPr lang="en-US"/>
              </a:p>
            </p:txBody>
          </p:sp>
          <p:sp>
            <p:nvSpPr>
              <p:cNvPr id="34295" name="Freeform 410"/>
              <p:cNvSpPr>
                <a:spLocks/>
              </p:cNvSpPr>
              <p:nvPr/>
            </p:nvSpPr>
            <p:spPr bwMode="auto">
              <a:xfrm>
                <a:off x="3814" y="2443"/>
                <a:ext cx="12" cy="7"/>
              </a:xfrm>
              <a:custGeom>
                <a:avLst/>
                <a:gdLst>
                  <a:gd name="T0" fmla="*/ 0 w 12"/>
                  <a:gd name="T1" fmla="*/ 6 h 7"/>
                  <a:gd name="T2" fmla="*/ 1 w 12"/>
                  <a:gd name="T3" fmla="*/ 3 h 7"/>
                  <a:gd name="T4" fmla="*/ 0 w 12"/>
                  <a:gd name="T5" fmla="*/ 3 h 7"/>
                  <a:gd name="T6" fmla="*/ 2 w 12"/>
                  <a:gd name="T7" fmla="*/ 2 h 7"/>
                  <a:gd name="T8" fmla="*/ 5 w 12"/>
                  <a:gd name="T9" fmla="*/ 0 h 7"/>
                  <a:gd name="T10" fmla="*/ 8 w 12"/>
                  <a:gd name="T11" fmla="*/ 0 h 7"/>
                  <a:gd name="T12" fmla="*/ 11 w 12"/>
                  <a:gd name="T13" fmla="*/ 0 h 7"/>
                  <a:gd name="T14" fmla="*/ 9 w 12"/>
                  <a:gd name="T15" fmla="*/ 1 h 7"/>
                  <a:gd name="T16" fmla="*/ 10 w 12"/>
                  <a:gd name="T17" fmla="*/ 2 h 7"/>
                  <a:gd name="T18" fmla="*/ 8 w 12"/>
                  <a:gd name="T19" fmla="*/ 3 h 7"/>
                  <a:gd name="T20" fmla="*/ 5 w 12"/>
                  <a:gd name="T21" fmla="*/ 4 h 7"/>
                  <a:gd name="T22" fmla="*/ 4 w 12"/>
                  <a:gd name="T23" fmla="*/ 5 h 7"/>
                  <a:gd name="T24" fmla="*/ 0 w 12"/>
                  <a:gd name="T25" fmla="*/ 6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7"/>
                  <a:gd name="T41" fmla="*/ 12 w 12"/>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7">
                    <a:moveTo>
                      <a:pt x="0" y="6"/>
                    </a:moveTo>
                    <a:lnTo>
                      <a:pt x="1" y="3"/>
                    </a:lnTo>
                    <a:lnTo>
                      <a:pt x="0" y="3"/>
                    </a:lnTo>
                    <a:lnTo>
                      <a:pt x="2" y="2"/>
                    </a:lnTo>
                    <a:lnTo>
                      <a:pt x="5" y="0"/>
                    </a:lnTo>
                    <a:lnTo>
                      <a:pt x="8" y="0"/>
                    </a:lnTo>
                    <a:lnTo>
                      <a:pt x="11" y="0"/>
                    </a:lnTo>
                    <a:lnTo>
                      <a:pt x="9" y="1"/>
                    </a:lnTo>
                    <a:lnTo>
                      <a:pt x="10" y="2"/>
                    </a:lnTo>
                    <a:lnTo>
                      <a:pt x="8" y="3"/>
                    </a:lnTo>
                    <a:lnTo>
                      <a:pt x="5" y="4"/>
                    </a:lnTo>
                    <a:lnTo>
                      <a:pt x="4" y="5"/>
                    </a:lnTo>
                    <a:lnTo>
                      <a:pt x="0" y="6"/>
                    </a:lnTo>
                  </a:path>
                </a:pathLst>
              </a:custGeom>
              <a:solidFill>
                <a:srgbClr val="804000"/>
              </a:solidFill>
              <a:ln w="12700" cap="rnd">
                <a:noFill/>
                <a:round/>
                <a:headEnd/>
                <a:tailEnd/>
              </a:ln>
            </p:spPr>
            <p:txBody>
              <a:bodyPr/>
              <a:lstStyle/>
              <a:p>
                <a:endParaRPr lang="en-US"/>
              </a:p>
            </p:txBody>
          </p:sp>
          <p:sp>
            <p:nvSpPr>
              <p:cNvPr id="34296" name="Freeform 411"/>
              <p:cNvSpPr>
                <a:spLocks/>
              </p:cNvSpPr>
              <p:nvPr/>
            </p:nvSpPr>
            <p:spPr bwMode="auto">
              <a:xfrm>
                <a:off x="3809" y="2435"/>
                <a:ext cx="17" cy="7"/>
              </a:xfrm>
              <a:custGeom>
                <a:avLst/>
                <a:gdLst>
                  <a:gd name="T0" fmla="*/ 0 w 17"/>
                  <a:gd name="T1" fmla="*/ 4 h 7"/>
                  <a:gd name="T2" fmla="*/ 0 w 17"/>
                  <a:gd name="T3" fmla="*/ 6 h 7"/>
                  <a:gd name="T4" fmla="*/ 2 w 17"/>
                  <a:gd name="T5" fmla="*/ 6 h 7"/>
                  <a:gd name="T6" fmla="*/ 4 w 17"/>
                  <a:gd name="T7" fmla="*/ 4 h 7"/>
                  <a:gd name="T8" fmla="*/ 6 w 17"/>
                  <a:gd name="T9" fmla="*/ 3 h 7"/>
                  <a:gd name="T10" fmla="*/ 9 w 17"/>
                  <a:gd name="T11" fmla="*/ 1 h 7"/>
                  <a:gd name="T12" fmla="*/ 16 w 17"/>
                  <a:gd name="T13" fmla="*/ 1 h 7"/>
                  <a:gd name="T14" fmla="*/ 9 w 17"/>
                  <a:gd name="T15" fmla="*/ 0 h 7"/>
                  <a:gd name="T16" fmla="*/ 7 w 17"/>
                  <a:gd name="T17" fmla="*/ 0 h 7"/>
                  <a:gd name="T18" fmla="*/ 3 w 17"/>
                  <a:gd name="T19" fmla="*/ 2 h 7"/>
                  <a:gd name="T20" fmla="*/ 0 w 17"/>
                  <a:gd name="T21" fmla="*/ 4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7"/>
                  <a:gd name="T35" fmla="*/ 17 w 1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7">
                    <a:moveTo>
                      <a:pt x="0" y="4"/>
                    </a:moveTo>
                    <a:lnTo>
                      <a:pt x="0" y="6"/>
                    </a:lnTo>
                    <a:lnTo>
                      <a:pt x="2" y="6"/>
                    </a:lnTo>
                    <a:lnTo>
                      <a:pt x="4" y="4"/>
                    </a:lnTo>
                    <a:lnTo>
                      <a:pt x="6" y="3"/>
                    </a:lnTo>
                    <a:lnTo>
                      <a:pt x="9" y="1"/>
                    </a:lnTo>
                    <a:lnTo>
                      <a:pt x="16" y="1"/>
                    </a:lnTo>
                    <a:lnTo>
                      <a:pt x="9" y="0"/>
                    </a:lnTo>
                    <a:lnTo>
                      <a:pt x="7" y="0"/>
                    </a:lnTo>
                    <a:lnTo>
                      <a:pt x="3" y="2"/>
                    </a:lnTo>
                    <a:lnTo>
                      <a:pt x="0" y="4"/>
                    </a:lnTo>
                  </a:path>
                </a:pathLst>
              </a:custGeom>
              <a:solidFill>
                <a:srgbClr val="804000"/>
              </a:solidFill>
              <a:ln w="12700" cap="rnd">
                <a:noFill/>
                <a:round/>
                <a:headEnd/>
                <a:tailEnd/>
              </a:ln>
            </p:spPr>
            <p:txBody>
              <a:bodyPr/>
              <a:lstStyle/>
              <a:p>
                <a:endParaRPr lang="en-US"/>
              </a:p>
            </p:txBody>
          </p:sp>
          <p:sp>
            <p:nvSpPr>
              <p:cNvPr id="34297" name="Freeform 412"/>
              <p:cNvSpPr>
                <a:spLocks/>
              </p:cNvSpPr>
              <p:nvPr/>
            </p:nvSpPr>
            <p:spPr bwMode="auto">
              <a:xfrm>
                <a:off x="3875" y="2447"/>
                <a:ext cx="12" cy="7"/>
              </a:xfrm>
              <a:custGeom>
                <a:avLst/>
                <a:gdLst>
                  <a:gd name="T0" fmla="*/ 7 w 12"/>
                  <a:gd name="T1" fmla="*/ 0 h 7"/>
                  <a:gd name="T2" fmla="*/ 5 w 12"/>
                  <a:gd name="T3" fmla="*/ 2 h 7"/>
                  <a:gd name="T4" fmla="*/ 3 w 12"/>
                  <a:gd name="T5" fmla="*/ 4 h 7"/>
                  <a:gd name="T6" fmla="*/ 0 w 12"/>
                  <a:gd name="T7" fmla="*/ 4 h 7"/>
                  <a:gd name="T8" fmla="*/ 4 w 12"/>
                  <a:gd name="T9" fmla="*/ 6 h 7"/>
                  <a:gd name="T10" fmla="*/ 10 w 12"/>
                  <a:gd name="T11" fmla="*/ 6 h 7"/>
                  <a:gd name="T12" fmla="*/ 11 w 12"/>
                  <a:gd name="T13" fmla="*/ 6 h 7"/>
                  <a:gd name="T14" fmla="*/ 7 w 12"/>
                  <a:gd name="T15" fmla="*/ 0 h 7"/>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7"/>
                  <a:gd name="T26" fmla="*/ 12 w 12"/>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7">
                    <a:moveTo>
                      <a:pt x="7" y="0"/>
                    </a:moveTo>
                    <a:lnTo>
                      <a:pt x="5" y="2"/>
                    </a:lnTo>
                    <a:lnTo>
                      <a:pt x="3" y="4"/>
                    </a:lnTo>
                    <a:lnTo>
                      <a:pt x="0" y="4"/>
                    </a:lnTo>
                    <a:lnTo>
                      <a:pt x="4" y="6"/>
                    </a:lnTo>
                    <a:lnTo>
                      <a:pt x="10" y="6"/>
                    </a:lnTo>
                    <a:lnTo>
                      <a:pt x="11" y="6"/>
                    </a:lnTo>
                    <a:lnTo>
                      <a:pt x="7" y="0"/>
                    </a:lnTo>
                  </a:path>
                </a:pathLst>
              </a:custGeom>
              <a:solidFill>
                <a:srgbClr val="804000"/>
              </a:solidFill>
              <a:ln w="12700" cap="rnd">
                <a:noFill/>
                <a:round/>
                <a:headEnd/>
                <a:tailEnd/>
              </a:ln>
            </p:spPr>
            <p:txBody>
              <a:bodyPr/>
              <a:lstStyle/>
              <a:p>
                <a:endParaRPr lang="en-US"/>
              </a:p>
            </p:txBody>
          </p:sp>
          <p:sp>
            <p:nvSpPr>
              <p:cNvPr id="34298" name="Freeform 413"/>
              <p:cNvSpPr>
                <a:spLocks/>
              </p:cNvSpPr>
              <p:nvPr/>
            </p:nvSpPr>
            <p:spPr bwMode="auto">
              <a:xfrm>
                <a:off x="3872" y="2429"/>
                <a:ext cx="6" cy="13"/>
              </a:xfrm>
              <a:custGeom>
                <a:avLst/>
                <a:gdLst>
                  <a:gd name="T0" fmla="*/ 5 w 6"/>
                  <a:gd name="T1" fmla="*/ 0 h 13"/>
                  <a:gd name="T2" fmla="*/ 3 w 6"/>
                  <a:gd name="T3" fmla="*/ 0 h 13"/>
                  <a:gd name="T4" fmla="*/ 0 w 6"/>
                  <a:gd name="T5" fmla="*/ 2 h 13"/>
                  <a:gd name="T6" fmla="*/ 0 w 6"/>
                  <a:gd name="T7" fmla="*/ 4 h 13"/>
                  <a:gd name="T8" fmla="*/ 0 w 6"/>
                  <a:gd name="T9" fmla="*/ 6 h 13"/>
                  <a:gd name="T10" fmla="*/ 2 w 6"/>
                  <a:gd name="T11" fmla="*/ 7 h 13"/>
                  <a:gd name="T12" fmla="*/ 4 w 6"/>
                  <a:gd name="T13" fmla="*/ 10 h 13"/>
                  <a:gd name="T14" fmla="*/ 3 w 6"/>
                  <a:gd name="T15" fmla="*/ 12 h 13"/>
                  <a:gd name="T16" fmla="*/ 5 w 6"/>
                  <a:gd name="T17" fmla="*/ 11 h 13"/>
                  <a:gd name="T18" fmla="*/ 5 w 6"/>
                  <a:gd name="T19" fmla="*/ 7 h 13"/>
                  <a:gd name="T20" fmla="*/ 4 w 6"/>
                  <a:gd name="T21" fmla="*/ 5 h 13"/>
                  <a:gd name="T22" fmla="*/ 1 w 6"/>
                  <a:gd name="T23" fmla="*/ 5 h 13"/>
                  <a:gd name="T24" fmla="*/ 1 w 6"/>
                  <a:gd name="T25" fmla="*/ 4 h 13"/>
                  <a:gd name="T26" fmla="*/ 2 w 6"/>
                  <a:gd name="T27" fmla="*/ 1 h 13"/>
                  <a:gd name="T28" fmla="*/ 5 w 6"/>
                  <a:gd name="T29" fmla="*/ 0 h 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13"/>
                  <a:gd name="T47" fmla="*/ 6 w 6"/>
                  <a:gd name="T48" fmla="*/ 13 h 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13">
                    <a:moveTo>
                      <a:pt x="5" y="0"/>
                    </a:moveTo>
                    <a:lnTo>
                      <a:pt x="3" y="0"/>
                    </a:lnTo>
                    <a:lnTo>
                      <a:pt x="0" y="2"/>
                    </a:lnTo>
                    <a:lnTo>
                      <a:pt x="0" y="4"/>
                    </a:lnTo>
                    <a:lnTo>
                      <a:pt x="0" y="6"/>
                    </a:lnTo>
                    <a:lnTo>
                      <a:pt x="2" y="7"/>
                    </a:lnTo>
                    <a:lnTo>
                      <a:pt x="4" y="10"/>
                    </a:lnTo>
                    <a:lnTo>
                      <a:pt x="3" y="12"/>
                    </a:lnTo>
                    <a:lnTo>
                      <a:pt x="5" y="11"/>
                    </a:lnTo>
                    <a:lnTo>
                      <a:pt x="5" y="7"/>
                    </a:lnTo>
                    <a:lnTo>
                      <a:pt x="4" y="5"/>
                    </a:lnTo>
                    <a:lnTo>
                      <a:pt x="1" y="5"/>
                    </a:lnTo>
                    <a:lnTo>
                      <a:pt x="1" y="4"/>
                    </a:lnTo>
                    <a:lnTo>
                      <a:pt x="2" y="1"/>
                    </a:lnTo>
                    <a:lnTo>
                      <a:pt x="5" y="0"/>
                    </a:lnTo>
                  </a:path>
                </a:pathLst>
              </a:custGeom>
              <a:solidFill>
                <a:srgbClr val="804000"/>
              </a:solidFill>
              <a:ln w="12700" cap="rnd">
                <a:noFill/>
                <a:round/>
                <a:headEnd/>
                <a:tailEnd/>
              </a:ln>
            </p:spPr>
            <p:txBody>
              <a:bodyPr/>
              <a:lstStyle/>
              <a:p>
                <a:endParaRPr lang="en-US"/>
              </a:p>
            </p:txBody>
          </p:sp>
          <p:sp>
            <p:nvSpPr>
              <p:cNvPr id="34299" name="Freeform 414"/>
              <p:cNvSpPr>
                <a:spLocks/>
              </p:cNvSpPr>
              <p:nvPr/>
            </p:nvSpPr>
            <p:spPr bwMode="auto">
              <a:xfrm>
                <a:off x="3890" y="2471"/>
                <a:ext cx="3" cy="21"/>
              </a:xfrm>
              <a:custGeom>
                <a:avLst/>
                <a:gdLst>
                  <a:gd name="T0" fmla="*/ 0 w 3"/>
                  <a:gd name="T1" fmla="*/ 0 h 21"/>
                  <a:gd name="T2" fmla="*/ 1 w 3"/>
                  <a:gd name="T3" fmla="*/ 6 h 21"/>
                  <a:gd name="T4" fmla="*/ 1 w 3"/>
                  <a:gd name="T5" fmla="*/ 12 h 21"/>
                  <a:gd name="T6" fmla="*/ 2 w 3"/>
                  <a:gd name="T7" fmla="*/ 20 h 21"/>
                  <a:gd name="T8" fmla="*/ 2 w 3"/>
                  <a:gd name="T9" fmla="*/ 10 h 21"/>
                  <a:gd name="T10" fmla="*/ 1 w 3"/>
                  <a:gd name="T11" fmla="*/ 4 h 21"/>
                  <a:gd name="T12" fmla="*/ 0 w 3"/>
                  <a:gd name="T13" fmla="*/ 0 h 21"/>
                  <a:gd name="T14" fmla="*/ 0 60000 65536"/>
                  <a:gd name="T15" fmla="*/ 0 60000 65536"/>
                  <a:gd name="T16" fmla="*/ 0 60000 65536"/>
                  <a:gd name="T17" fmla="*/ 0 60000 65536"/>
                  <a:gd name="T18" fmla="*/ 0 60000 65536"/>
                  <a:gd name="T19" fmla="*/ 0 60000 65536"/>
                  <a:gd name="T20" fmla="*/ 0 60000 65536"/>
                  <a:gd name="T21" fmla="*/ 0 w 3"/>
                  <a:gd name="T22" fmla="*/ 0 h 21"/>
                  <a:gd name="T23" fmla="*/ 3 w 3"/>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21">
                    <a:moveTo>
                      <a:pt x="0" y="0"/>
                    </a:moveTo>
                    <a:lnTo>
                      <a:pt x="1" y="6"/>
                    </a:lnTo>
                    <a:lnTo>
                      <a:pt x="1" y="12"/>
                    </a:lnTo>
                    <a:lnTo>
                      <a:pt x="2" y="20"/>
                    </a:lnTo>
                    <a:lnTo>
                      <a:pt x="2" y="10"/>
                    </a:lnTo>
                    <a:lnTo>
                      <a:pt x="1" y="4"/>
                    </a:lnTo>
                    <a:lnTo>
                      <a:pt x="0" y="0"/>
                    </a:lnTo>
                  </a:path>
                </a:pathLst>
              </a:custGeom>
              <a:solidFill>
                <a:srgbClr val="804000"/>
              </a:solidFill>
              <a:ln w="12700" cap="rnd">
                <a:noFill/>
                <a:round/>
                <a:headEnd/>
                <a:tailEnd/>
              </a:ln>
            </p:spPr>
            <p:txBody>
              <a:bodyPr/>
              <a:lstStyle/>
              <a:p>
                <a:endParaRPr lang="en-US"/>
              </a:p>
            </p:txBody>
          </p:sp>
        </p:grpSp>
        <p:grpSp>
          <p:nvGrpSpPr>
            <p:cNvPr id="34280" name="Group 420"/>
            <p:cNvGrpSpPr>
              <a:grpSpLocks/>
            </p:cNvGrpSpPr>
            <p:nvPr/>
          </p:nvGrpSpPr>
          <p:grpSpPr bwMode="auto">
            <a:xfrm>
              <a:off x="3210" y="2516"/>
              <a:ext cx="351" cy="159"/>
              <a:chOff x="3210" y="2516"/>
              <a:chExt cx="351" cy="159"/>
            </a:xfrm>
          </p:grpSpPr>
          <p:grpSp>
            <p:nvGrpSpPr>
              <p:cNvPr id="34281" name="Group 418"/>
              <p:cNvGrpSpPr>
                <a:grpSpLocks/>
              </p:cNvGrpSpPr>
              <p:nvPr/>
            </p:nvGrpSpPr>
            <p:grpSpPr bwMode="auto">
              <a:xfrm>
                <a:off x="3210" y="2516"/>
                <a:ext cx="351" cy="159"/>
                <a:chOff x="3210" y="2516"/>
                <a:chExt cx="351" cy="159"/>
              </a:xfrm>
            </p:grpSpPr>
            <p:sp>
              <p:nvSpPr>
                <p:cNvPr id="34283" name="Freeform 416"/>
                <p:cNvSpPr>
                  <a:spLocks/>
                </p:cNvSpPr>
                <p:nvPr/>
              </p:nvSpPr>
              <p:spPr bwMode="auto">
                <a:xfrm>
                  <a:off x="3210" y="2516"/>
                  <a:ext cx="351" cy="159"/>
                </a:xfrm>
                <a:custGeom>
                  <a:avLst/>
                  <a:gdLst>
                    <a:gd name="T0" fmla="*/ 347 w 351"/>
                    <a:gd name="T1" fmla="*/ 146 h 159"/>
                    <a:gd name="T2" fmla="*/ 336 w 351"/>
                    <a:gd name="T3" fmla="*/ 154 h 159"/>
                    <a:gd name="T4" fmla="*/ 265 w 351"/>
                    <a:gd name="T5" fmla="*/ 137 h 159"/>
                    <a:gd name="T6" fmla="*/ 231 w 351"/>
                    <a:gd name="T7" fmla="*/ 135 h 159"/>
                    <a:gd name="T8" fmla="*/ 206 w 351"/>
                    <a:gd name="T9" fmla="*/ 138 h 159"/>
                    <a:gd name="T10" fmla="*/ 178 w 351"/>
                    <a:gd name="T11" fmla="*/ 146 h 159"/>
                    <a:gd name="T12" fmla="*/ 189 w 351"/>
                    <a:gd name="T13" fmla="*/ 132 h 159"/>
                    <a:gd name="T14" fmla="*/ 211 w 351"/>
                    <a:gd name="T15" fmla="*/ 126 h 159"/>
                    <a:gd name="T16" fmla="*/ 243 w 351"/>
                    <a:gd name="T17" fmla="*/ 125 h 159"/>
                    <a:gd name="T18" fmla="*/ 238 w 351"/>
                    <a:gd name="T19" fmla="*/ 113 h 159"/>
                    <a:gd name="T20" fmla="*/ 220 w 351"/>
                    <a:gd name="T21" fmla="*/ 98 h 159"/>
                    <a:gd name="T22" fmla="*/ 205 w 351"/>
                    <a:gd name="T23" fmla="*/ 82 h 159"/>
                    <a:gd name="T24" fmla="*/ 197 w 351"/>
                    <a:gd name="T25" fmla="*/ 85 h 159"/>
                    <a:gd name="T26" fmla="*/ 195 w 351"/>
                    <a:gd name="T27" fmla="*/ 106 h 159"/>
                    <a:gd name="T28" fmla="*/ 187 w 351"/>
                    <a:gd name="T29" fmla="*/ 124 h 159"/>
                    <a:gd name="T30" fmla="*/ 179 w 351"/>
                    <a:gd name="T31" fmla="*/ 135 h 159"/>
                    <a:gd name="T32" fmla="*/ 158 w 351"/>
                    <a:gd name="T33" fmla="*/ 151 h 159"/>
                    <a:gd name="T34" fmla="*/ 130 w 351"/>
                    <a:gd name="T35" fmla="*/ 157 h 159"/>
                    <a:gd name="T36" fmla="*/ 106 w 351"/>
                    <a:gd name="T37" fmla="*/ 157 h 159"/>
                    <a:gd name="T38" fmla="*/ 78 w 351"/>
                    <a:gd name="T39" fmla="*/ 155 h 159"/>
                    <a:gd name="T40" fmla="*/ 50 w 351"/>
                    <a:gd name="T41" fmla="*/ 146 h 159"/>
                    <a:gd name="T42" fmla="*/ 25 w 351"/>
                    <a:gd name="T43" fmla="*/ 129 h 159"/>
                    <a:gd name="T44" fmla="*/ 11 w 351"/>
                    <a:gd name="T45" fmla="*/ 113 h 159"/>
                    <a:gd name="T46" fmla="*/ 2 w 351"/>
                    <a:gd name="T47" fmla="*/ 93 h 159"/>
                    <a:gd name="T48" fmla="*/ 0 w 351"/>
                    <a:gd name="T49" fmla="*/ 77 h 159"/>
                    <a:gd name="T50" fmla="*/ 1 w 351"/>
                    <a:gd name="T51" fmla="*/ 60 h 159"/>
                    <a:gd name="T52" fmla="*/ 4 w 351"/>
                    <a:gd name="T53" fmla="*/ 44 h 159"/>
                    <a:gd name="T54" fmla="*/ 14 w 351"/>
                    <a:gd name="T55" fmla="*/ 51 h 159"/>
                    <a:gd name="T56" fmla="*/ 11 w 351"/>
                    <a:gd name="T57" fmla="*/ 71 h 159"/>
                    <a:gd name="T58" fmla="*/ 12 w 351"/>
                    <a:gd name="T59" fmla="*/ 88 h 159"/>
                    <a:gd name="T60" fmla="*/ 20 w 351"/>
                    <a:gd name="T61" fmla="*/ 106 h 159"/>
                    <a:gd name="T62" fmla="*/ 37 w 351"/>
                    <a:gd name="T63" fmla="*/ 126 h 159"/>
                    <a:gd name="T64" fmla="*/ 61 w 351"/>
                    <a:gd name="T65" fmla="*/ 140 h 159"/>
                    <a:gd name="T66" fmla="*/ 85 w 351"/>
                    <a:gd name="T67" fmla="*/ 146 h 159"/>
                    <a:gd name="T68" fmla="*/ 112 w 351"/>
                    <a:gd name="T69" fmla="*/ 148 h 159"/>
                    <a:gd name="T70" fmla="*/ 144 w 351"/>
                    <a:gd name="T71" fmla="*/ 145 h 159"/>
                    <a:gd name="T72" fmla="*/ 163 w 351"/>
                    <a:gd name="T73" fmla="*/ 137 h 159"/>
                    <a:gd name="T74" fmla="*/ 176 w 351"/>
                    <a:gd name="T75" fmla="*/ 125 h 159"/>
                    <a:gd name="T76" fmla="*/ 186 w 351"/>
                    <a:gd name="T77" fmla="*/ 104 h 159"/>
                    <a:gd name="T78" fmla="*/ 186 w 351"/>
                    <a:gd name="T79" fmla="*/ 74 h 159"/>
                    <a:gd name="T80" fmla="*/ 180 w 351"/>
                    <a:gd name="T81" fmla="*/ 55 h 159"/>
                    <a:gd name="T82" fmla="*/ 166 w 351"/>
                    <a:gd name="T83" fmla="*/ 41 h 159"/>
                    <a:gd name="T84" fmla="*/ 147 w 351"/>
                    <a:gd name="T85" fmla="*/ 29 h 159"/>
                    <a:gd name="T86" fmla="*/ 126 w 351"/>
                    <a:gd name="T87" fmla="*/ 18 h 159"/>
                    <a:gd name="T88" fmla="*/ 94 w 351"/>
                    <a:gd name="T89" fmla="*/ 10 h 159"/>
                    <a:gd name="T90" fmla="*/ 68 w 351"/>
                    <a:gd name="T91" fmla="*/ 10 h 159"/>
                    <a:gd name="T92" fmla="*/ 44 w 351"/>
                    <a:gd name="T93" fmla="*/ 17 h 159"/>
                    <a:gd name="T94" fmla="*/ 27 w 351"/>
                    <a:gd name="T95" fmla="*/ 29 h 159"/>
                    <a:gd name="T96" fmla="*/ 15 w 351"/>
                    <a:gd name="T97" fmla="*/ 45 h 159"/>
                    <a:gd name="T98" fmla="*/ 8 w 351"/>
                    <a:gd name="T99" fmla="*/ 37 h 159"/>
                    <a:gd name="T100" fmla="*/ 21 w 351"/>
                    <a:gd name="T101" fmla="*/ 22 h 159"/>
                    <a:gd name="T102" fmla="*/ 36 w 351"/>
                    <a:gd name="T103" fmla="*/ 11 h 159"/>
                    <a:gd name="T104" fmla="*/ 60 w 351"/>
                    <a:gd name="T105" fmla="*/ 2 h 159"/>
                    <a:gd name="T106" fmla="*/ 89 w 351"/>
                    <a:gd name="T107" fmla="*/ 0 h 159"/>
                    <a:gd name="T108" fmla="*/ 115 w 351"/>
                    <a:gd name="T109" fmla="*/ 3 h 159"/>
                    <a:gd name="T110" fmla="*/ 144 w 351"/>
                    <a:gd name="T111" fmla="*/ 15 h 159"/>
                    <a:gd name="T112" fmla="*/ 167 w 351"/>
                    <a:gd name="T113" fmla="*/ 28 h 159"/>
                    <a:gd name="T114" fmla="*/ 188 w 351"/>
                    <a:gd name="T115" fmla="*/ 46 h 159"/>
                    <a:gd name="T116" fmla="*/ 202 w 351"/>
                    <a:gd name="T117" fmla="*/ 62 h 159"/>
                    <a:gd name="T118" fmla="*/ 218 w 351"/>
                    <a:gd name="T119" fmla="*/ 80 h 159"/>
                    <a:gd name="T120" fmla="*/ 241 w 351"/>
                    <a:gd name="T121" fmla="*/ 101 h 159"/>
                    <a:gd name="T122" fmla="*/ 268 w 351"/>
                    <a:gd name="T123" fmla="*/ 115 h 15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1"/>
                    <a:gd name="T187" fmla="*/ 0 h 159"/>
                    <a:gd name="T188" fmla="*/ 351 w 351"/>
                    <a:gd name="T189" fmla="*/ 159 h 15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1" h="159">
                      <a:moveTo>
                        <a:pt x="350" y="137"/>
                      </a:moveTo>
                      <a:lnTo>
                        <a:pt x="347" y="146"/>
                      </a:lnTo>
                      <a:lnTo>
                        <a:pt x="341" y="152"/>
                      </a:lnTo>
                      <a:lnTo>
                        <a:pt x="336" y="154"/>
                      </a:lnTo>
                      <a:lnTo>
                        <a:pt x="323" y="154"/>
                      </a:lnTo>
                      <a:lnTo>
                        <a:pt x="265" y="137"/>
                      </a:lnTo>
                      <a:lnTo>
                        <a:pt x="244" y="135"/>
                      </a:lnTo>
                      <a:lnTo>
                        <a:pt x="231" y="135"/>
                      </a:lnTo>
                      <a:lnTo>
                        <a:pt x="219" y="136"/>
                      </a:lnTo>
                      <a:lnTo>
                        <a:pt x="206" y="138"/>
                      </a:lnTo>
                      <a:lnTo>
                        <a:pt x="192" y="142"/>
                      </a:lnTo>
                      <a:lnTo>
                        <a:pt x="178" y="146"/>
                      </a:lnTo>
                      <a:lnTo>
                        <a:pt x="179" y="135"/>
                      </a:lnTo>
                      <a:lnTo>
                        <a:pt x="189" y="132"/>
                      </a:lnTo>
                      <a:lnTo>
                        <a:pt x="199" y="129"/>
                      </a:lnTo>
                      <a:lnTo>
                        <a:pt x="211" y="126"/>
                      </a:lnTo>
                      <a:lnTo>
                        <a:pt x="225" y="125"/>
                      </a:lnTo>
                      <a:lnTo>
                        <a:pt x="243" y="125"/>
                      </a:lnTo>
                      <a:lnTo>
                        <a:pt x="246" y="117"/>
                      </a:lnTo>
                      <a:lnTo>
                        <a:pt x="238" y="113"/>
                      </a:lnTo>
                      <a:lnTo>
                        <a:pt x="230" y="106"/>
                      </a:lnTo>
                      <a:lnTo>
                        <a:pt x="220" y="98"/>
                      </a:lnTo>
                      <a:lnTo>
                        <a:pt x="212" y="90"/>
                      </a:lnTo>
                      <a:lnTo>
                        <a:pt x="205" y="82"/>
                      </a:lnTo>
                      <a:lnTo>
                        <a:pt x="195" y="72"/>
                      </a:lnTo>
                      <a:lnTo>
                        <a:pt x="197" y="85"/>
                      </a:lnTo>
                      <a:lnTo>
                        <a:pt x="197" y="93"/>
                      </a:lnTo>
                      <a:lnTo>
                        <a:pt x="195" y="106"/>
                      </a:lnTo>
                      <a:lnTo>
                        <a:pt x="192" y="116"/>
                      </a:lnTo>
                      <a:lnTo>
                        <a:pt x="187" y="124"/>
                      </a:lnTo>
                      <a:lnTo>
                        <a:pt x="182" y="132"/>
                      </a:lnTo>
                      <a:lnTo>
                        <a:pt x="179" y="135"/>
                      </a:lnTo>
                      <a:lnTo>
                        <a:pt x="178" y="146"/>
                      </a:lnTo>
                      <a:lnTo>
                        <a:pt x="158" y="151"/>
                      </a:lnTo>
                      <a:lnTo>
                        <a:pt x="145" y="154"/>
                      </a:lnTo>
                      <a:lnTo>
                        <a:pt x="130" y="157"/>
                      </a:lnTo>
                      <a:lnTo>
                        <a:pt x="116" y="158"/>
                      </a:lnTo>
                      <a:lnTo>
                        <a:pt x="106" y="157"/>
                      </a:lnTo>
                      <a:lnTo>
                        <a:pt x="93" y="157"/>
                      </a:lnTo>
                      <a:lnTo>
                        <a:pt x="78" y="155"/>
                      </a:lnTo>
                      <a:lnTo>
                        <a:pt x="65" y="152"/>
                      </a:lnTo>
                      <a:lnTo>
                        <a:pt x="50" y="146"/>
                      </a:lnTo>
                      <a:lnTo>
                        <a:pt x="37" y="139"/>
                      </a:lnTo>
                      <a:lnTo>
                        <a:pt x="25" y="129"/>
                      </a:lnTo>
                      <a:lnTo>
                        <a:pt x="18" y="122"/>
                      </a:lnTo>
                      <a:lnTo>
                        <a:pt x="11" y="113"/>
                      </a:lnTo>
                      <a:lnTo>
                        <a:pt x="6" y="103"/>
                      </a:lnTo>
                      <a:lnTo>
                        <a:pt x="2" y="93"/>
                      </a:lnTo>
                      <a:lnTo>
                        <a:pt x="1" y="85"/>
                      </a:lnTo>
                      <a:lnTo>
                        <a:pt x="0" y="77"/>
                      </a:lnTo>
                      <a:lnTo>
                        <a:pt x="0" y="69"/>
                      </a:lnTo>
                      <a:lnTo>
                        <a:pt x="1" y="60"/>
                      </a:lnTo>
                      <a:lnTo>
                        <a:pt x="3" y="51"/>
                      </a:lnTo>
                      <a:lnTo>
                        <a:pt x="4" y="44"/>
                      </a:lnTo>
                      <a:lnTo>
                        <a:pt x="15" y="45"/>
                      </a:lnTo>
                      <a:lnTo>
                        <a:pt x="14" y="51"/>
                      </a:lnTo>
                      <a:lnTo>
                        <a:pt x="12" y="61"/>
                      </a:lnTo>
                      <a:lnTo>
                        <a:pt x="11" y="71"/>
                      </a:lnTo>
                      <a:lnTo>
                        <a:pt x="11" y="78"/>
                      </a:lnTo>
                      <a:lnTo>
                        <a:pt x="12" y="88"/>
                      </a:lnTo>
                      <a:lnTo>
                        <a:pt x="14" y="96"/>
                      </a:lnTo>
                      <a:lnTo>
                        <a:pt x="20" y="106"/>
                      </a:lnTo>
                      <a:lnTo>
                        <a:pt x="27" y="117"/>
                      </a:lnTo>
                      <a:lnTo>
                        <a:pt x="37" y="126"/>
                      </a:lnTo>
                      <a:lnTo>
                        <a:pt x="48" y="134"/>
                      </a:lnTo>
                      <a:lnTo>
                        <a:pt x="61" y="140"/>
                      </a:lnTo>
                      <a:lnTo>
                        <a:pt x="73" y="144"/>
                      </a:lnTo>
                      <a:lnTo>
                        <a:pt x="85" y="146"/>
                      </a:lnTo>
                      <a:lnTo>
                        <a:pt x="98" y="147"/>
                      </a:lnTo>
                      <a:lnTo>
                        <a:pt x="112" y="148"/>
                      </a:lnTo>
                      <a:lnTo>
                        <a:pt x="127" y="147"/>
                      </a:lnTo>
                      <a:lnTo>
                        <a:pt x="144" y="145"/>
                      </a:lnTo>
                      <a:lnTo>
                        <a:pt x="154" y="141"/>
                      </a:lnTo>
                      <a:lnTo>
                        <a:pt x="163" y="137"/>
                      </a:lnTo>
                      <a:lnTo>
                        <a:pt x="170" y="132"/>
                      </a:lnTo>
                      <a:lnTo>
                        <a:pt x="176" y="125"/>
                      </a:lnTo>
                      <a:lnTo>
                        <a:pt x="182" y="115"/>
                      </a:lnTo>
                      <a:lnTo>
                        <a:pt x="186" y="104"/>
                      </a:lnTo>
                      <a:lnTo>
                        <a:pt x="187" y="91"/>
                      </a:lnTo>
                      <a:lnTo>
                        <a:pt x="186" y="74"/>
                      </a:lnTo>
                      <a:lnTo>
                        <a:pt x="183" y="64"/>
                      </a:lnTo>
                      <a:lnTo>
                        <a:pt x="180" y="55"/>
                      </a:lnTo>
                      <a:lnTo>
                        <a:pt x="174" y="48"/>
                      </a:lnTo>
                      <a:lnTo>
                        <a:pt x="166" y="41"/>
                      </a:lnTo>
                      <a:lnTo>
                        <a:pt x="157" y="35"/>
                      </a:lnTo>
                      <a:lnTo>
                        <a:pt x="147" y="29"/>
                      </a:lnTo>
                      <a:lnTo>
                        <a:pt x="138" y="24"/>
                      </a:lnTo>
                      <a:lnTo>
                        <a:pt x="126" y="18"/>
                      </a:lnTo>
                      <a:lnTo>
                        <a:pt x="112" y="13"/>
                      </a:lnTo>
                      <a:lnTo>
                        <a:pt x="94" y="10"/>
                      </a:lnTo>
                      <a:lnTo>
                        <a:pt x="80" y="10"/>
                      </a:lnTo>
                      <a:lnTo>
                        <a:pt x="68" y="10"/>
                      </a:lnTo>
                      <a:lnTo>
                        <a:pt x="55" y="13"/>
                      </a:lnTo>
                      <a:lnTo>
                        <a:pt x="44" y="17"/>
                      </a:lnTo>
                      <a:lnTo>
                        <a:pt x="37" y="22"/>
                      </a:lnTo>
                      <a:lnTo>
                        <a:pt x="27" y="29"/>
                      </a:lnTo>
                      <a:lnTo>
                        <a:pt x="20" y="38"/>
                      </a:lnTo>
                      <a:lnTo>
                        <a:pt x="15" y="45"/>
                      </a:lnTo>
                      <a:lnTo>
                        <a:pt x="4" y="44"/>
                      </a:lnTo>
                      <a:lnTo>
                        <a:pt x="8" y="37"/>
                      </a:lnTo>
                      <a:lnTo>
                        <a:pt x="14" y="29"/>
                      </a:lnTo>
                      <a:lnTo>
                        <a:pt x="21" y="22"/>
                      </a:lnTo>
                      <a:lnTo>
                        <a:pt x="27" y="16"/>
                      </a:lnTo>
                      <a:lnTo>
                        <a:pt x="36" y="11"/>
                      </a:lnTo>
                      <a:lnTo>
                        <a:pt x="46" y="6"/>
                      </a:lnTo>
                      <a:lnTo>
                        <a:pt x="60" y="2"/>
                      </a:lnTo>
                      <a:lnTo>
                        <a:pt x="75" y="1"/>
                      </a:lnTo>
                      <a:lnTo>
                        <a:pt x="89" y="0"/>
                      </a:lnTo>
                      <a:lnTo>
                        <a:pt x="101" y="1"/>
                      </a:lnTo>
                      <a:lnTo>
                        <a:pt x="115" y="3"/>
                      </a:lnTo>
                      <a:lnTo>
                        <a:pt x="130" y="8"/>
                      </a:lnTo>
                      <a:lnTo>
                        <a:pt x="144" y="15"/>
                      </a:lnTo>
                      <a:lnTo>
                        <a:pt x="155" y="21"/>
                      </a:lnTo>
                      <a:lnTo>
                        <a:pt x="167" y="28"/>
                      </a:lnTo>
                      <a:lnTo>
                        <a:pt x="180" y="38"/>
                      </a:lnTo>
                      <a:lnTo>
                        <a:pt x="188" y="46"/>
                      </a:lnTo>
                      <a:lnTo>
                        <a:pt x="194" y="53"/>
                      </a:lnTo>
                      <a:lnTo>
                        <a:pt x="202" y="62"/>
                      </a:lnTo>
                      <a:lnTo>
                        <a:pt x="208" y="70"/>
                      </a:lnTo>
                      <a:lnTo>
                        <a:pt x="218" y="80"/>
                      </a:lnTo>
                      <a:lnTo>
                        <a:pt x="230" y="91"/>
                      </a:lnTo>
                      <a:lnTo>
                        <a:pt x="241" y="101"/>
                      </a:lnTo>
                      <a:lnTo>
                        <a:pt x="253" y="109"/>
                      </a:lnTo>
                      <a:lnTo>
                        <a:pt x="268" y="115"/>
                      </a:lnTo>
                      <a:lnTo>
                        <a:pt x="350" y="137"/>
                      </a:lnTo>
                    </a:path>
                  </a:pathLst>
                </a:custGeom>
                <a:solidFill>
                  <a:srgbClr val="A0A0A0"/>
                </a:solidFill>
                <a:ln w="12700" cap="rnd">
                  <a:solidFill>
                    <a:srgbClr val="404040"/>
                  </a:solidFill>
                  <a:round/>
                  <a:headEnd/>
                  <a:tailEnd/>
                </a:ln>
              </p:spPr>
              <p:txBody>
                <a:bodyPr/>
                <a:lstStyle/>
                <a:p>
                  <a:endParaRPr lang="en-US"/>
                </a:p>
              </p:txBody>
            </p:sp>
            <p:sp>
              <p:nvSpPr>
                <p:cNvPr id="34284" name="Freeform 417"/>
                <p:cNvSpPr>
                  <a:spLocks/>
                </p:cNvSpPr>
                <p:nvPr/>
              </p:nvSpPr>
              <p:spPr bwMode="auto">
                <a:xfrm>
                  <a:off x="3387" y="2651"/>
                  <a:ext cx="1" cy="7"/>
                </a:xfrm>
                <a:custGeom>
                  <a:avLst/>
                  <a:gdLst>
                    <a:gd name="T0" fmla="*/ 0 w 1"/>
                    <a:gd name="T1" fmla="*/ 0 h 7"/>
                    <a:gd name="T2" fmla="*/ 0 w 1"/>
                    <a:gd name="T3" fmla="*/ 6 h 7"/>
                    <a:gd name="T4" fmla="*/ 0 w 1"/>
                    <a:gd name="T5" fmla="*/ 0 h 7"/>
                    <a:gd name="T6" fmla="*/ 0 60000 65536"/>
                    <a:gd name="T7" fmla="*/ 0 60000 65536"/>
                    <a:gd name="T8" fmla="*/ 0 60000 65536"/>
                    <a:gd name="T9" fmla="*/ 0 w 1"/>
                    <a:gd name="T10" fmla="*/ 0 h 7"/>
                    <a:gd name="T11" fmla="*/ 1 w 1"/>
                    <a:gd name="T12" fmla="*/ 7 h 7"/>
                  </a:gdLst>
                  <a:ahLst/>
                  <a:cxnLst>
                    <a:cxn ang="T6">
                      <a:pos x="T0" y="T1"/>
                    </a:cxn>
                    <a:cxn ang="T7">
                      <a:pos x="T2" y="T3"/>
                    </a:cxn>
                    <a:cxn ang="T8">
                      <a:pos x="T4" y="T5"/>
                    </a:cxn>
                  </a:cxnLst>
                  <a:rect l="T9" t="T10" r="T11" b="T12"/>
                  <a:pathLst>
                    <a:path w="1" h="7">
                      <a:moveTo>
                        <a:pt x="0" y="0"/>
                      </a:moveTo>
                      <a:lnTo>
                        <a:pt x="0" y="6"/>
                      </a:lnTo>
                      <a:lnTo>
                        <a:pt x="0" y="0"/>
                      </a:lnTo>
                    </a:path>
                  </a:pathLst>
                </a:custGeom>
                <a:solidFill>
                  <a:srgbClr val="A0A0A0"/>
                </a:solidFill>
                <a:ln w="12700" cap="rnd">
                  <a:noFill/>
                  <a:round/>
                  <a:headEnd/>
                  <a:tailEnd/>
                </a:ln>
              </p:spPr>
              <p:txBody>
                <a:bodyPr/>
                <a:lstStyle/>
                <a:p>
                  <a:endParaRPr lang="en-US"/>
                </a:p>
              </p:txBody>
            </p:sp>
          </p:grpSp>
          <p:sp>
            <p:nvSpPr>
              <p:cNvPr id="34282" name="Freeform 419"/>
              <p:cNvSpPr>
                <a:spLocks/>
              </p:cNvSpPr>
              <p:nvPr/>
            </p:nvSpPr>
            <p:spPr bwMode="auto">
              <a:xfrm>
                <a:off x="3214" y="2556"/>
                <a:ext cx="9" cy="3"/>
              </a:xfrm>
              <a:custGeom>
                <a:avLst/>
                <a:gdLst>
                  <a:gd name="T0" fmla="*/ 2 w 9"/>
                  <a:gd name="T1" fmla="*/ 0 h 3"/>
                  <a:gd name="T2" fmla="*/ 0 w 9"/>
                  <a:gd name="T3" fmla="*/ 2 h 3"/>
                  <a:gd name="T4" fmla="*/ 7 w 9"/>
                  <a:gd name="T5" fmla="*/ 2 h 3"/>
                  <a:gd name="T6" fmla="*/ 8 w 9"/>
                  <a:gd name="T7" fmla="*/ 0 h 3"/>
                  <a:gd name="T8" fmla="*/ 2 w 9"/>
                  <a:gd name="T9" fmla="*/ 0 h 3"/>
                  <a:gd name="T10" fmla="*/ 0 60000 65536"/>
                  <a:gd name="T11" fmla="*/ 0 60000 65536"/>
                  <a:gd name="T12" fmla="*/ 0 60000 65536"/>
                  <a:gd name="T13" fmla="*/ 0 60000 65536"/>
                  <a:gd name="T14" fmla="*/ 0 60000 65536"/>
                  <a:gd name="T15" fmla="*/ 0 w 9"/>
                  <a:gd name="T16" fmla="*/ 0 h 3"/>
                  <a:gd name="T17" fmla="*/ 9 w 9"/>
                  <a:gd name="T18" fmla="*/ 3 h 3"/>
                </a:gdLst>
                <a:ahLst/>
                <a:cxnLst>
                  <a:cxn ang="T10">
                    <a:pos x="T0" y="T1"/>
                  </a:cxn>
                  <a:cxn ang="T11">
                    <a:pos x="T2" y="T3"/>
                  </a:cxn>
                  <a:cxn ang="T12">
                    <a:pos x="T4" y="T5"/>
                  </a:cxn>
                  <a:cxn ang="T13">
                    <a:pos x="T6" y="T7"/>
                  </a:cxn>
                  <a:cxn ang="T14">
                    <a:pos x="T8" y="T9"/>
                  </a:cxn>
                </a:cxnLst>
                <a:rect l="T15" t="T16" r="T17" b="T18"/>
                <a:pathLst>
                  <a:path w="9" h="3">
                    <a:moveTo>
                      <a:pt x="2" y="0"/>
                    </a:moveTo>
                    <a:lnTo>
                      <a:pt x="0" y="2"/>
                    </a:lnTo>
                    <a:lnTo>
                      <a:pt x="7" y="2"/>
                    </a:lnTo>
                    <a:lnTo>
                      <a:pt x="8" y="0"/>
                    </a:lnTo>
                    <a:lnTo>
                      <a:pt x="2" y="0"/>
                    </a:lnTo>
                  </a:path>
                </a:pathLst>
              </a:custGeom>
              <a:solidFill>
                <a:srgbClr val="A0A0A0"/>
              </a:solidFill>
              <a:ln w="12700" cap="rnd">
                <a:noFill/>
                <a:round/>
                <a:headEnd/>
                <a:tailEnd/>
              </a:ln>
            </p:spPr>
            <p:txBody>
              <a:bodyPr/>
              <a:lstStyle/>
              <a:p>
                <a:endParaRPr lang="en-US"/>
              </a:p>
            </p:txBody>
          </p:sp>
        </p:grpSp>
      </p:grpSp>
      <p:sp>
        <p:nvSpPr>
          <p:cNvPr id="33804" name="Rectangle 422"/>
          <p:cNvSpPr>
            <a:spLocks noChangeArrowheads="1"/>
          </p:cNvSpPr>
          <p:nvPr/>
        </p:nvSpPr>
        <p:spPr bwMode="auto">
          <a:xfrm>
            <a:off x="2976563" y="4010025"/>
            <a:ext cx="2295525" cy="746125"/>
          </a:xfrm>
          <a:prstGeom prst="rect">
            <a:avLst/>
          </a:prstGeom>
          <a:noFill/>
          <a:ln w="12700">
            <a:noFill/>
            <a:miter lim="800000"/>
            <a:headEnd/>
            <a:tailEnd/>
          </a:ln>
        </p:spPr>
        <p:txBody>
          <a:bodyPr lIns="81204" tIns="39889" rIns="81204" bIns="39889">
            <a:spAutoFit/>
          </a:bodyPr>
          <a:lstStyle/>
          <a:p>
            <a:pPr eaLnBrk="0" hangingPunct="0">
              <a:lnSpc>
                <a:spcPct val="90000"/>
              </a:lnSpc>
              <a:spcBef>
                <a:spcPct val="50000"/>
              </a:spcBef>
            </a:pPr>
            <a:r>
              <a:rPr lang="en-US" b="1">
                <a:latin typeface="Arial" charset="0"/>
              </a:rPr>
              <a:t>Psychographic</a:t>
            </a:r>
          </a:p>
        </p:txBody>
      </p:sp>
      <p:sp>
        <p:nvSpPr>
          <p:cNvPr id="33805" name="Rectangle 423"/>
          <p:cNvSpPr>
            <a:spLocks noChangeArrowheads="1"/>
          </p:cNvSpPr>
          <p:nvPr/>
        </p:nvSpPr>
        <p:spPr bwMode="auto">
          <a:xfrm>
            <a:off x="3092450" y="4364038"/>
            <a:ext cx="2803525" cy="522287"/>
          </a:xfrm>
          <a:prstGeom prst="rect">
            <a:avLst/>
          </a:prstGeom>
          <a:noFill/>
          <a:ln w="12700">
            <a:noFill/>
            <a:miter lim="800000"/>
            <a:headEnd/>
            <a:tailEnd/>
          </a:ln>
        </p:spPr>
        <p:txBody>
          <a:bodyPr lIns="81204" tIns="39889" rIns="81204" bIns="39889">
            <a:spAutoFit/>
          </a:bodyPr>
          <a:lstStyle/>
          <a:p>
            <a:pPr eaLnBrk="0" hangingPunct="0">
              <a:lnSpc>
                <a:spcPct val="90000"/>
              </a:lnSpc>
              <a:spcBef>
                <a:spcPct val="50000"/>
              </a:spcBef>
            </a:pPr>
            <a:r>
              <a:rPr lang="en-US" sz="1600" b="1">
                <a:latin typeface="Arial" charset="0"/>
              </a:rPr>
              <a:t>Social class, lifestyle, 	or personality</a:t>
            </a:r>
          </a:p>
        </p:txBody>
      </p:sp>
      <p:sp>
        <p:nvSpPr>
          <p:cNvPr id="10664" name="Rectangle 424"/>
          <p:cNvSpPr>
            <a:spLocks noChangeArrowheads="1"/>
          </p:cNvSpPr>
          <p:nvPr/>
        </p:nvSpPr>
        <p:spPr bwMode="auto">
          <a:xfrm>
            <a:off x="4408488" y="5149850"/>
            <a:ext cx="2933700" cy="1185863"/>
          </a:xfrm>
          <a:prstGeom prst="rect">
            <a:avLst/>
          </a:prstGeom>
          <a:gradFill rotWithShape="0">
            <a:gsLst>
              <a:gs pos="0">
                <a:srgbClr val="DBFFB8">
                  <a:gamma/>
                  <a:tint val="70196"/>
                  <a:invGamma/>
                </a:srgbClr>
              </a:gs>
              <a:gs pos="100000">
                <a:srgbClr val="DBFFB8"/>
              </a:gs>
            </a:gsLst>
            <a:lin ang="18900000" scaled="1"/>
          </a:gradFill>
          <a:ln w="12700">
            <a:solidFill>
              <a:schemeClr val="tx1"/>
            </a:solidFill>
            <a:miter lim="800000"/>
            <a:headEnd/>
            <a:tailEnd/>
          </a:ln>
          <a:effectLst>
            <a:outerShdw dist="107763" dir="2700000" algn="ctr" rotWithShape="0">
              <a:schemeClr val="tx1"/>
            </a:outerShdw>
          </a:effectLst>
        </p:spPr>
        <p:txBody>
          <a:bodyPr wrap="none" lIns="82058" tIns="41029" rIns="82058" bIns="41029" anchor="ctr"/>
          <a:lstStyle/>
          <a:p>
            <a:pPr eaLnBrk="0" hangingPunct="0">
              <a:defRPr/>
            </a:pPr>
            <a:endParaRPr lang="en-US"/>
          </a:p>
        </p:txBody>
      </p:sp>
      <p:sp>
        <p:nvSpPr>
          <p:cNvPr id="33807" name="Rectangle 425"/>
          <p:cNvSpPr>
            <a:spLocks noChangeArrowheads="1"/>
          </p:cNvSpPr>
          <p:nvPr/>
        </p:nvSpPr>
        <p:spPr bwMode="auto">
          <a:xfrm>
            <a:off x="4495800" y="5308600"/>
            <a:ext cx="2322513" cy="412750"/>
          </a:xfrm>
          <a:prstGeom prst="rect">
            <a:avLst/>
          </a:prstGeom>
          <a:noFill/>
          <a:ln w="12700">
            <a:noFill/>
            <a:miter lim="800000"/>
            <a:headEnd/>
            <a:tailEnd/>
          </a:ln>
        </p:spPr>
        <p:txBody>
          <a:bodyPr lIns="81204" tIns="39889" rIns="81204" bIns="39889">
            <a:spAutoFit/>
          </a:bodyPr>
          <a:lstStyle/>
          <a:p>
            <a:pPr eaLnBrk="0" hangingPunct="0">
              <a:lnSpc>
                <a:spcPct val="90000"/>
              </a:lnSpc>
              <a:spcBef>
                <a:spcPct val="50000"/>
              </a:spcBef>
            </a:pPr>
            <a:r>
              <a:rPr lang="en-US" b="1">
                <a:latin typeface="Arial" charset="0"/>
              </a:rPr>
              <a:t>Behavioral</a:t>
            </a:r>
          </a:p>
        </p:txBody>
      </p:sp>
      <p:sp>
        <p:nvSpPr>
          <p:cNvPr id="33808" name="Rectangle 426"/>
          <p:cNvSpPr>
            <a:spLocks noChangeArrowheads="1"/>
          </p:cNvSpPr>
          <p:nvPr/>
        </p:nvSpPr>
        <p:spPr bwMode="auto">
          <a:xfrm>
            <a:off x="4691063" y="5661025"/>
            <a:ext cx="2541587" cy="523875"/>
          </a:xfrm>
          <a:prstGeom prst="rect">
            <a:avLst/>
          </a:prstGeom>
          <a:noFill/>
          <a:ln w="12700">
            <a:noFill/>
            <a:miter lim="800000"/>
            <a:headEnd/>
            <a:tailEnd/>
          </a:ln>
        </p:spPr>
        <p:txBody>
          <a:bodyPr lIns="81204" tIns="39889" rIns="81204" bIns="39889">
            <a:spAutoFit/>
          </a:bodyPr>
          <a:lstStyle/>
          <a:p>
            <a:pPr eaLnBrk="0" hangingPunct="0">
              <a:lnSpc>
                <a:spcPct val="90000"/>
              </a:lnSpc>
              <a:spcBef>
                <a:spcPct val="50000"/>
              </a:spcBef>
            </a:pPr>
            <a:r>
              <a:rPr lang="en-US" sz="1600" b="1">
                <a:latin typeface="Arial" charset="0"/>
              </a:rPr>
              <a:t>Occasions, benefits, uses, or responses</a:t>
            </a:r>
          </a:p>
        </p:txBody>
      </p:sp>
      <p:grpSp>
        <p:nvGrpSpPr>
          <p:cNvPr id="33809" name="Group 495"/>
          <p:cNvGrpSpPr>
            <a:grpSpLocks/>
          </p:cNvGrpSpPr>
          <p:nvPr/>
        </p:nvGrpSpPr>
        <p:grpSpPr bwMode="auto">
          <a:xfrm>
            <a:off x="6065838" y="4967288"/>
            <a:ext cx="1984375" cy="644525"/>
            <a:chOff x="4203" y="3546"/>
            <a:chExt cx="1375" cy="460"/>
          </a:xfrm>
        </p:grpSpPr>
        <p:grpSp>
          <p:nvGrpSpPr>
            <p:cNvPr id="34200" name="Group 449"/>
            <p:cNvGrpSpPr>
              <a:grpSpLocks/>
            </p:cNvGrpSpPr>
            <p:nvPr/>
          </p:nvGrpSpPr>
          <p:grpSpPr bwMode="auto">
            <a:xfrm>
              <a:off x="4203" y="3546"/>
              <a:ext cx="888" cy="404"/>
              <a:chOff x="4203" y="3546"/>
              <a:chExt cx="888" cy="404"/>
            </a:xfrm>
          </p:grpSpPr>
          <p:grpSp>
            <p:nvGrpSpPr>
              <p:cNvPr id="34246" name="Group 440"/>
              <p:cNvGrpSpPr>
                <a:grpSpLocks/>
              </p:cNvGrpSpPr>
              <p:nvPr/>
            </p:nvGrpSpPr>
            <p:grpSpPr bwMode="auto">
              <a:xfrm>
                <a:off x="4523" y="3546"/>
                <a:ext cx="314" cy="109"/>
                <a:chOff x="4523" y="3546"/>
                <a:chExt cx="314" cy="109"/>
              </a:xfrm>
            </p:grpSpPr>
            <p:grpSp>
              <p:nvGrpSpPr>
                <p:cNvPr id="34255" name="Group 429"/>
                <p:cNvGrpSpPr>
                  <a:grpSpLocks/>
                </p:cNvGrpSpPr>
                <p:nvPr/>
              </p:nvGrpSpPr>
              <p:grpSpPr bwMode="auto">
                <a:xfrm>
                  <a:off x="4561" y="3546"/>
                  <a:ext cx="120" cy="97"/>
                  <a:chOff x="4561" y="3546"/>
                  <a:chExt cx="120" cy="97"/>
                </a:xfrm>
              </p:grpSpPr>
              <p:sp>
                <p:nvSpPr>
                  <p:cNvPr id="34266" name="Freeform 427"/>
                  <p:cNvSpPr>
                    <a:spLocks/>
                  </p:cNvSpPr>
                  <p:nvPr/>
                </p:nvSpPr>
                <p:spPr bwMode="auto">
                  <a:xfrm>
                    <a:off x="4585" y="3546"/>
                    <a:ext cx="96" cy="91"/>
                  </a:xfrm>
                  <a:custGeom>
                    <a:avLst/>
                    <a:gdLst>
                      <a:gd name="T0" fmla="*/ 20 w 96"/>
                      <a:gd name="T1" fmla="*/ 0 h 91"/>
                      <a:gd name="T2" fmla="*/ 36 w 96"/>
                      <a:gd name="T3" fmla="*/ 15 h 91"/>
                      <a:gd name="T4" fmla="*/ 49 w 96"/>
                      <a:gd name="T5" fmla="*/ 29 h 91"/>
                      <a:gd name="T6" fmla="*/ 57 w 96"/>
                      <a:gd name="T7" fmla="*/ 47 h 91"/>
                      <a:gd name="T8" fmla="*/ 60 w 96"/>
                      <a:gd name="T9" fmla="*/ 56 h 91"/>
                      <a:gd name="T10" fmla="*/ 71 w 96"/>
                      <a:gd name="T11" fmla="*/ 68 h 91"/>
                      <a:gd name="T12" fmla="*/ 95 w 96"/>
                      <a:gd name="T13" fmla="*/ 80 h 91"/>
                      <a:gd name="T14" fmla="*/ 62 w 96"/>
                      <a:gd name="T15" fmla="*/ 90 h 91"/>
                      <a:gd name="T16" fmla="*/ 40 w 96"/>
                      <a:gd name="T17" fmla="*/ 75 h 91"/>
                      <a:gd name="T18" fmla="*/ 31 w 96"/>
                      <a:gd name="T19" fmla="*/ 60 h 91"/>
                      <a:gd name="T20" fmla="*/ 27 w 96"/>
                      <a:gd name="T21" fmla="*/ 49 h 91"/>
                      <a:gd name="T22" fmla="*/ 18 w 96"/>
                      <a:gd name="T23" fmla="*/ 31 h 91"/>
                      <a:gd name="T24" fmla="*/ 0 w 96"/>
                      <a:gd name="T25" fmla="*/ 19 h 91"/>
                      <a:gd name="T26" fmla="*/ 20 w 96"/>
                      <a:gd name="T27" fmla="*/ 0 h 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
                      <a:gd name="T43" fmla="*/ 0 h 91"/>
                      <a:gd name="T44" fmla="*/ 96 w 96"/>
                      <a:gd name="T45" fmla="*/ 91 h 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 h="91">
                        <a:moveTo>
                          <a:pt x="20" y="0"/>
                        </a:moveTo>
                        <a:lnTo>
                          <a:pt x="36" y="15"/>
                        </a:lnTo>
                        <a:lnTo>
                          <a:pt x="49" y="29"/>
                        </a:lnTo>
                        <a:lnTo>
                          <a:pt x="57" y="47"/>
                        </a:lnTo>
                        <a:lnTo>
                          <a:pt x="60" y="56"/>
                        </a:lnTo>
                        <a:lnTo>
                          <a:pt x="71" y="68"/>
                        </a:lnTo>
                        <a:lnTo>
                          <a:pt x="95" y="80"/>
                        </a:lnTo>
                        <a:lnTo>
                          <a:pt x="62" y="90"/>
                        </a:lnTo>
                        <a:lnTo>
                          <a:pt x="40" y="75"/>
                        </a:lnTo>
                        <a:lnTo>
                          <a:pt x="31" y="60"/>
                        </a:lnTo>
                        <a:lnTo>
                          <a:pt x="27" y="49"/>
                        </a:lnTo>
                        <a:lnTo>
                          <a:pt x="18" y="31"/>
                        </a:lnTo>
                        <a:lnTo>
                          <a:pt x="0" y="19"/>
                        </a:lnTo>
                        <a:lnTo>
                          <a:pt x="20" y="0"/>
                        </a:lnTo>
                      </a:path>
                    </a:pathLst>
                  </a:custGeom>
                  <a:solidFill>
                    <a:srgbClr val="00E000"/>
                  </a:solidFill>
                  <a:ln w="12700" cap="rnd">
                    <a:solidFill>
                      <a:srgbClr val="000000"/>
                    </a:solidFill>
                    <a:round/>
                    <a:headEnd/>
                    <a:tailEnd/>
                  </a:ln>
                </p:spPr>
                <p:txBody>
                  <a:bodyPr/>
                  <a:lstStyle/>
                  <a:p>
                    <a:endParaRPr lang="en-US"/>
                  </a:p>
                </p:txBody>
              </p:sp>
              <p:sp>
                <p:nvSpPr>
                  <p:cNvPr id="34267" name="Freeform 428"/>
                  <p:cNvSpPr>
                    <a:spLocks/>
                  </p:cNvSpPr>
                  <p:nvPr/>
                </p:nvSpPr>
                <p:spPr bwMode="auto">
                  <a:xfrm>
                    <a:off x="4561" y="3546"/>
                    <a:ext cx="109" cy="97"/>
                  </a:xfrm>
                  <a:custGeom>
                    <a:avLst/>
                    <a:gdLst>
                      <a:gd name="T0" fmla="*/ 80 w 109"/>
                      <a:gd name="T1" fmla="*/ 96 h 97"/>
                      <a:gd name="T2" fmla="*/ 35 w 109"/>
                      <a:gd name="T3" fmla="*/ 91 h 97"/>
                      <a:gd name="T4" fmla="*/ 17 w 109"/>
                      <a:gd name="T5" fmla="*/ 80 h 97"/>
                      <a:gd name="T6" fmla="*/ 5 w 109"/>
                      <a:gd name="T7" fmla="*/ 62 h 97"/>
                      <a:gd name="T8" fmla="*/ 0 w 109"/>
                      <a:gd name="T9" fmla="*/ 42 h 97"/>
                      <a:gd name="T10" fmla="*/ 4 w 109"/>
                      <a:gd name="T11" fmla="*/ 21 h 97"/>
                      <a:gd name="T12" fmla="*/ 13 w 109"/>
                      <a:gd name="T13" fmla="*/ 11 h 97"/>
                      <a:gd name="T14" fmla="*/ 43 w 109"/>
                      <a:gd name="T15" fmla="*/ 0 h 97"/>
                      <a:gd name="T16" fmla="*/ 31 w 109"/>
                      <a:gd name="T17" fmla="*/ 24 h 97"/>
                      <a:gd name="T18" fmla="*/ 28 w 109"/>
                      <a:gd name="T19" fmla="*/ 43 h 97"/>
                      <a:gd name="T20" fmla="*/ 35 w 109"/>
                      <a:gd name="T21" fmla="*/ 64 h 97"/>
                      <a:gd name="T22" fmla="*/ 50 w 109"/>
                      <a:gd name="T23" fmla="*/ 74 h 97"/>
                      <a:gd name="T24" fmla="*/ 73 w 109"/>
                      <a:gd name="T25" fmla="*/ 81 h 97"/>
                      <a:gd name="T26" fmla="*/ 108 w 109"/>
                      <a:gd name="T27" fmla="*/ 85 h 97"/>
                      <a:gd name="T28" fmla="*/ 80 w 109"/>
                      <a:gd name="T29" fmla="*/ 96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9"/>
                      <a:gd name="T46" fmla="*/ 0 h 97"/>
                      <a:gd name="T47" fmla="*/ 109 w 109"/>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9" h="97">
                        <a:moveTo>
                          <a:pt x="80" y="96"/>
                        </a:moveTo>
                        <a:lnTo>
                          <a:pt x="35" y="91"/>
                        </a:lnTo>
                        <a:lnTo>
                          <a:pt x="17" y="80"/>
                        </a:lnTo>
                        <a:lnTo>
                          <a:pt x="5" y="62"/>
                        </a:lnTo>
                        <a:lnTo>
                          <a:pt x="0" y="42"/>
                        </a:lnTo>
                        <a:lnTo>
                          <a:pt x="4" y="21"/>
                        </a:lnTo>
                        <a:lnTo>
                          <a:pt x="13" y="11"/>
                        </a:lnTo>
                        <a:lnTo>
                          <a:pt x="43" y="0"/>
                        </a:lnTo>
                        <a:lnTo>
                          <a:pt x="31" y="24"/>
                        </a:lnTo>
                        <a:lnTo>
                          <a:pt x="28" y="43"/>
                        </a:lnTo>
                        <a:lnTo>
                          <a:pt x="35" y="64"/>
                        </a:lnTo>
                        <a:lnTo>
                          <a:pt x="50" y="74"/>
                        </a:lnTo>
                        <a:lnTo>
                          <a:pt x="73" y="81"/>
                        </a:lnTo>
                        <a:lnTo>
                          <a:pt x="108" y="85"/>
                        </a:lnTo>
                        <a:lnTo>
                          <a:pt x="80" y="96"/>
                        </a:lnTo>
                      </a:path>
                    </a:pathLst>
                  </a:custGeom>
                  <a:solidFill>
                    <a:srgbClr val="40FF40"/>
                  </a:solidFill>
                  <a:ln w="12700" cap="rnd">
                    <a:solidFill>
                      <a:srgbClr val="000000"/>
                    </a:solidFill>
                    <a:round/>
                    <a:headEnd/>
                    <a:tailEnd/>
                  </a:ln>
                </p:spPr>
                <p:txBody>
                  <a:bodyPr/>
                  <a:lstStyle/>
                  <a:p>
                    <a:endParaRPr lang="en-US"/>
                  </a:p>
                </p:txBody>
              </p:sp>
            </p:grpSp>
            <p:grpSp>
              <p:nvGrpSpPr>
                <p:cNvPr id="34256" name="Group 432"/>
                <p:cNvGrpSpPr>
                  <a:grpSpLocks/>
                </p:cNvGrpSpPr>
                <p:nvPr/>
              </p:nvGrpSpPr>
              <p:grpSpPr bwMode="auto">
                <a:xfrm>
                  <a:off x="4523" y="3562"/>
                  <a:ext cx="143" cy="90"/>
                  <a:chOff x="4523" y="3562"/>
                  <a:chExt cx="143" cy="90"/>
                </a:xfrm>
              </p:grpSpPr>
              <p:sp>
                <p:nvSpPr>
                  <p:cNvPr id="34264" name="Freeform 430"/>
                  <p:cNvSpPr>
                    <a:spLocks/>
                  </p:cNvSpPr>
                  <p:nvPr/>
                </p:nvSpPr>
                <p:spPr bwMode="auto">
                  <a:xfrm>
                    <a:off x="4527" y="3562"/>
                    <a:ext cx="139" cy="84"/>
                  </a:xfrm>
                  <a:custGeom>
                    <a:avLst/>
                    <a:gdLst>
                      <a:gd name="T0" fmla="*/ 28 w 139"/>
                      <a:gd name="T1" fmla="*/ 0 h 84"/>
                      <a:gd name="T2" fmla="*/ 49 w 139"/>
                      <a:gd name="T3" fmla="*/ 8 h 84"/>
                      <a:gd name="T4" fmla="*/ 71 w 139"/>
                      <a:gd name="T5" fmla="*/ 33 h 84"/>
                      <a:gd name="T6" fmla="*/ 77 w 139"/>
                      <a:gd name="T7" fmla="*/ 52 h 84"/>
                      <a:gd name="T8" fmla="*/ 88 w 139"/>
                      <a:gd name="T9" fmla="*/ 64 h 84"/>
                      <a:gd name="T10" fmla="*/ 138 w 139"/>
                      <a:gd name="T11" fmla="*/ 72 h 84"/>
                      <a:gd name="T12" fmla="*/ 118 w 139"/>
                      <a:gd name="T13" fmla="*/ 83 h 84"/>
                      <a:gd name="T14" fmla="*/ 67 w 139"/>
                      <a:gd name="T15" fmla="*/ 77 h 84"/>
                      <a:gd name="T16" fmla="*/ 50 w 139"/>
                      <a:gd name="T17" fmla="*/ 65 h 84"/>
                      <a:gd name="T18" fmla="*/ 47 w 139"/>
                      <a:gd name="T19" fmla="*/ 38 h 84"/>
                      <a:gd name="T20" fmla="*/ 35 w 139"/>
                      <a:gd name="T21" fmla="*/ 28 h 84"/>
                      <a:gd name="T22" fmla="*/ 0 w 139"/>
                      <a:gd name="T23" fmla="*/ 16 h 84"/>
                      <a:gd name="T24" fmla="*/ 28 w 139"/>
                      <a:gd name="T25" fmla="*/ 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9"/>
                      <a:gd name="T40" fmla="*/ 0 h 84"/>
                      <a:gd name="T41" fmla="*/ 139 w 139"/>
                      <a:gd name="T42" fmla="*/ 84 h 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9" h="84">
                        <a:moveTo>
                          <a:pt x="28" y="0"/>
                        </a:moveTo>
                        <a:lnTo>
                          <a:pt x="49" y="8"/>
                        </a:lnTo>
                        <a:lnTo>
                          <a:pt x="71" y="33"/>
                        </a:lnTo>
                        <a:lnTo>
                          <a:pt x="77" y="52"/>
                        </a:lnTo>
                        <a:lnTo>
                          <a:pt x="88" y="64"/>
                        </a:lnTo>
                        <a:lnTo>
                          <a:pt x="138" y="72"/>
                        </a:lnTo>
                        <a:lnTo>
                          <a:pt x="118" y="83"/>
                        </a:lnTo>
                        <a:lnTo>
                          <a:pt x="67" y="77"/>
                        </a:lnTo>
                        <a:lnTo>
                          <a:pt x="50" y="65"/>
                        </a:lnTo>
                        <a:lnTo>
                          <a:pt x="47" y="38"/>
                        </a:lnTo>
                        <a:lnTo>
                          <a:pt x="35" y="28"/>
                        </a:lnTo>
                        <a:lnTo>
                          <a:pt x="0" y="16"/>
                        </a:lnTo>
                        <a:lnTo>
                          <a:pt x="28" y="0"/>
                        </a:lnTo>
                      </a:path>
                    </a:pathLst>
                  </a:custGeom>
                  <a:solidFill>
                    <a:srgbClr val="00C000"/>
                  </a:solidFill>
                  <a:ln w="12700" cap="rnd">
                    <a:solidFill>
                      <a:srgbClr val="000000"/>
                    </a:solidFill>
                    <a:round/>
                    <a:headEnd/>
                    <a:tailEnd/>
                  </a:ln>
                </p:spPr>
                <p:txBody>
                  <a:bodyPr/>
                  <a:lstStyle/>
                  <a:p>
                    <a:endParaRPr lang="en-US"/>
                  </a:p>
                </p:txBody>
              </p:sp>
              <p:sp>
                <p:nvSpPr>
                  <p:cNvPr id="34265" name="Freeform 431"/>
                  <p:cNvSpPr>
                    <a:spLocks/>
                  </p:cNvSpPr>
                  <p:nvPr/>
                </p:nvSpPr>
                <p:spPr bwMode="auto">
                  <a:xfrm>
                    <a:off x="4523" y="3562"/>
                    <a:ext cx="141" cy="90"/>
                  </a:xfrm>
                  <a:custGeom>
                    <a:avLst/>
                    <a:gdLst>
                      <a:gd name="T0" fmla="*/ 140 w 141"/>
                      <a:gd name="T1" fmla="*/ 71 h 90"/>
                      <a:gd name="T2" fmla="*/ 90 w 141"/>
                      <a:gd name="T3" fmla="*/ 69 h 90"/>
                      <a:gd name="T4" fmla="*/ 68 w 141"/>
                      <a:gd name="T5" fmla="*/ 65 h 90"/>
                      <a:gd name="T6" fmla="*/ 42 w 141"/>
                      <a:gd name="T7" fmla="*/ 53 h 90"/>
                      <a:gd name="T8" fmla="*/ 33 w 141"/>
                      <a:gd name="T9" fmla="*/ 41 h 90"/>
                      <a:gd name="T10" fmla="*/ 26 w 141"/>
                      <a:gd name="T11" fmla="*/ 11 h 90"/>
                      <a:gd name="T12" fmla="*/ 33 w 141"/>
                      <a:gd name="T13" fmla="*/ 0 h 90"/>
                      <a:gd name="T14" fmla="*/ 4 w 141"/>
                      <a:gd name="T15" fmla="*/ 16 h 90"/>
                      <a:gd name="T16" fmla="*/ 0 w 141"/>
                      <a:gd name="T17" fmla="*/ 31 h 90"/>
                      <a:gd name="T18" fmla="*/ 4 w 141"/>
                      <a:gd name="T19" fmla="*/ 49 h 90"/>
                      <a:gd name="T20" fmla="*/ 11 w 141"/>
                      <a:gd name="T21" fmla="*/ 61 h 90"/>
                      <a:gd name="T22" fmla="*/ 28 w 141"/>
                      <a:gd name="T23" fmla="*/ 73 h 90"/>
                      <a:gd name="T24" fmla="*/ 59 w 141"/>
                      <a:gd name="T25" fmla="*/ 81 h 90"/>
                      <a:gd name="T26" fmla="*/ 97 w 141"/>
                      <a:gd name="T27" fmla="*/ 87 h 90"/>
                      <a:gd name="T28" fmla="*/ 132 w 141"/>
                      <a:gd name="T29" fmla="*/ 89 h 90"/>
                      <a:gd name="T30" fmla="*/ 140 w 141"/>
                      <a:gd name="T31" fmla="*/ 71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1"/>
                      <a:gd name="T49" fmla="*/ 0 h 90"/>
                      <a:gd name="T50" fmla="*/ 141 w 141"/>
                      <a:gd name="T51" fmla="*/ 90 h 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1" h="90">
                        <a:moveTo>
                          <a:pt x="140" y="71"/>
                        </a:moveTo>
                        <a:lnTo>
                          <a:pt x="90" y="69"/>
                        </a:lnTo>
                        <a:lnTo>
                          <a:pt x="68" y="65"/>
                        </a:lnTo>
                        <a:lnTo>
                          <a:pt x="42" y="53"/>
                        </a:lnTo>
                        <a:lnTo>
                          <a:pt x="33" y="41"/>
                        </a:lnTo>
                        <a:lnTo>
                          <a:pt x="26" y="11"/>
                        </a:lnTo>
                        <a:lnTo>
                          <a:pt x="33" y="0"/>
                        </a:lnTo>
                        <a:lnTo>
                          <a:pt x="4" y="16"/>
                        </a:lnTo>
                        <a:lnTo>
                          <a:pt x="0" y="31"/>
                        </a:lnTo>
                        <a:lnTo>
                          <a:pt x="4" y="49"/>
                        </a:lnTo>
                        <a:lnTo>
                          <a:pt x="11" y="61"/>
                        </a:lnTo>
                        <a:lnTo>
                          <a:pt x="28" y="73"/>
                        </a:lnTo>
                        <a:lnTo>
                          <a:pt x="59" y="81"/>
                        </a:lnTo>
                        <a:lnTo>
                          <a:pt x="97" y="87"/>
                        </a:lnTo>
                        <a:lnTo>
                          <a:pt x="132" y="89"/>
                        </a:lnTo>
                        <a:lnTo>
                          <a:pt x="140" y="71"/>
                        </a:lnTo>
                      </a:path>
                    </a:pathLst>
                  </a:custGeom>
                  <a:solidFill>
                    <a:srgbClr val="40FF40"/>
                  </a:solidFill>
                  <a:ln w="12700" cap="rnd">
                    <a:solidFill>
                      <a:srgbClr val="000000"/>
                    </a:solidFill>
                    <a:round/>
                    <a:headEnd/>
                    <a:tailEnd/>
                  </a:ln>
                </p:spPr>
                <p:txBody>
                  <a:bodyPr/>
                  <a:lstStyle/>
                  <a:p>
                    <a:endParaRPr lang="en-US"/>
                  </a:p>
                </p:txBody>
              </p:sp>
            </p:grpSp>
            <p:grpSp>
              <p:nvGrpSpPr>
                <p:cNvPr id="34257" name="Group 435"/>
                <p:cNvGrpSpPr>
                  <a:grpSpLocks/>
                </p:cNvGrpSpPr>
                <p:nvPr/>
              </p:nvGrpSpPr>
              <p:grpSpPr bwMode="auto">
                <a:xfrm>
                  <a:off x="4717" y="3549"/>
                  <a:ext cx="120" cy="97"/>
                  <a:chOff x="4717" y="3549"/>
                  <a:chExt cx="120" cy="97"/>
                </a:xfrm>
              </p:grpSpPr>
              <p:sp>
                <p:nvSpPr>
                  <p:cNvPr id="34262" name="Freeform 433"/>
                  <p:cNvSpPr>
                    <a:spLocks/>
                  </p:cNvSpPr>
                  <p:nvPr/>
                </p:nvSpPr>
                <p:spPr bwMode="auto">
                  <a:xfrm>
                    <a:off x="4717" y="3549"/>
                    <a:ext cx="96" cy="91"/>
                  </a:xfrm>
                  <a:custGeom>
                    <a:avLst/>
                    <a:gdLst>
                      <a:gd name="T0" fmla="*/ 75 w 96"/>
                      <a:gd name="T1" fmla="*/ 0 h 91"/>
                      <a:gd name="T2" fmla="*/ 59 w 96"/>
                      <a:gd name="T3" fmla="*/ 15 h 91"/>
                      <a:gd name="T4" fmla="*/ 46 w 96"/>
                      <a:gd name="T5" fmla="*/ 29 h 91"/>
                      <a:gd name="T6" fmla="*/ 38 w 96"/>
                      <a:gd name="T7" fmla="*/ 48 h 91"/>
                      <a:gd name="T8" fmla="*/ 35 w 96"/>
                      <a:gd name="T9" fmla="*/ 56 h 91"/>
                      <a:gd name="T10" fmla="*/ 24 w 96"/>
                      <a:gd name="T11" fmla="*/ 68 h 91"/>
                      <a:gd name="T12" fmla="*/ 0 w 96"/>
                      <a:gd name="T13" fmla="*/ 80 h 91"/>
                      <a:gd name="T14" fmla="*/ 33 w 96"/>
                      <a:gd name="T15" fmla="*/ 90 h 91"/>
                      <a:gd name="T16" fmla="*/ 55 w 96"/>
                      <a:gd name="T17" fmla="*/ 75 h 91"/>
                      <a:gd name="T18" fmla="*/ 64 w 96"/>
                      <a:gd name="T19" fmla="*/ 60 h 91"/>
                      <a:gd name="T20" fmla="*/ 68 w 96"/>
                      <a:gd name="T21" fmla="*/ 49 h 91"/>
                      <a:gd name="T22" fmla="*/ 77 w 96"/>
                      <a:gd name="T23" fmla="*/ 31 h 91"/>
                      <a:gd name="T24" fmla="*/ 95 w 96"/>
                      <a:gd name="T25" fmla="*/ 19 h 91"/>
                      <a:gd name="T26" fmla="*/ 75 w 96"/>
                      <a:gd name="T27" fmla="*/ 0 h 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
                      <a:gd name="T43" fmla="*/ 0 h 91"/>
                      <a:gd name="T44" fmla="*/ 96 w 96"/>
                      <a:gd name="T45" fmla="*/ 91 h 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 h="91">
                        <a:moveTo>
                          <a:pt x="75" y="0"/>
                        </a:moveTo>
                        <a:lnTo>
                          <a:pt x="59" y="15"/>
                        </a:lnTo>
                        <a:lnTo>
                          <a:pt x="46" y="29"/>
                        </a:lnTo>
                        <a:lnTo>
                          <a:pt x="38" y="48"/>
                        </a:lnTo>
                        <a:lnTo>
                          <a:pt x="35" y="56"/>
                        </a:lnTo>
                        <a:lnTo>
                          <a:pt x="24" y="68"/>
                        </a:lnTo>
                        <a:lnTo>
                          <a:pt x="0" y="80"/>
                        </a:lnTo>
                        <a:lnTo>
                          <a:pt x="33" y="90"/>
                        </a:lnTo>
                        <a:lnTo>
                          <a:pt x="55" y="75"/>
                        </a:lnTo>
                        <a:lnTo>
                          <a:pt x="64" y="60"/>
                        </a:lnTo>
                        <a:lnTo>
                          <a:pt x="68" y="49"/>
                        </a:lnTo>
                        <a:lnTo>
                          <a:pt x="77" y="31"/>
                        </a:lnTo>
                        <a:lnTo>
                          <a:pt x="95" y="19"/>
                        </a:lnTo>
                        <a:lnTo>
                          <a:pt x="75" y="0"/>
                        </a:lnTo>
                      </a:path>
                    </a:pathLst>
                  </a:custGeom>
                  <a:solidFill>
                    <a:srgbClr val="00E000"/>
                  </a:solidFill>
                  <a:ln w="12700" cap="rnd">
                    <a:solidFill>
                      <a:srgbClr val="000000"/>
                    </a:solidFill>
                    <a:round/>
                    <a:headEnd/>
                    <a:tailEnd/>
                  </a:ln>
                </p:spPr>
                <p:txBody>
                  <a:bodyPr/>
                  <a:lstStyle/>
                  <a:p>
                    <a:endParaRPr lang="en-US"/>
                  </a:p>
                </p:txBody>
              </p:sp>
              <p:sp>
                <p:nvSpPr>
                  <p:cNvPr id="34263" name="Freeform 434"/>
                  <p:cNvSpPr>
                    <a:spLocks/>
                  </p:cNvSpPr>
                  <p:nvPr/>
                </p:nvSpPr>
                <p:spPr bwMode="auto">
                  <a:xfrm>
                    <a:off x="4729" y="3549"/>
                    <a:ext cx="108" cy="97"/>
                  </a:xfrm>
                  <a:custGeom>
                    <a:avLst/>
                    <a:gdLst>
                      <a:gd name="T0" fmla="*/ 28 w 108"/>
                      <a:gd name="T1" fmla="*/ 96 h 97"/>
                      <a:gd name="T2" fmla="*/ 72 w 108"/>
                      <a:gd name="T3" fmla="*/ 91 h 97"/>
                      <a:gd name="T4" fmla="*/ 91 w 108"/>
                      <a:gd name="T5" fmla="*/ 80 h 97"/>
                      <a:gd name="T6" fmla="*/ 101 w 108"/>
                      <a:gd name="T7" fmla="*/ 62 h 97"/>
                      <a:gd name="T8" fmla="*/ 107 w 108"/>
                      <a:gd name="T9" fmla="*/ 42 h 97"/>
                      <a:gd name="T10" fmla="*/ 103 w 108"/>
                      <a:gd name="T11" fmla="*/ 22 h 97"/>
                      <a:gd name="T12" fmla="*/ 94 w 108"/>
                      <a:gd name="T13" fmla="*/ 11 h 97"/>
                      <a:gd name="T14" fmla="*/ 65 w 108"/>
                      <a:gd name="T15" fmla="*/ 0 h 97"/>
                      <a:gd name="T16" fmla="*/ 76 w 108"/>
                      <a:gd name="T17" fmla="*/ 24 h 97"/>
                      <a:gd name="T18" fmla="*/ 79 w 108"/>
                      <a:gd name="T19" fmla="*/ 43 h 97"/>
                      <a:gd name="T20" fmla="*/ 72 w 108"/>
                      <a:gd name="T21" fmla="*/ 65 h 97"/>
                      <a:gd name="T22" fmla="*/ 57 w 108"/>
                      <a:gd name="T23" fmla="*/ 74 h 97"/>
                      <a:gd name="T24" fmla="*/ 35 w 108"/>
                      <a:gd name="T25" fmla="*/ 81 h 97"/>
                      <a:gd name="T26" fmla="*/ 0 w 108"/>
                      <a:gd name="T27" fmla="*/ 85 h 97"/>
                      <a:gd name="T28" fmla="*/ 28 w 108"/>
                      <a:gd name="T29" fmla="*/ 96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8"/>
                      <a:gd name="T46" fmla="*/ 0 h 97"/>
                      <a:gd name="T47" fmla="*/ 108 w 108"/>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8" h="97">
                        <a:moveTo>
                          <a:pt x="28" y="96"/>
                        </a:moveTo>
                        <a:lnTo>
                          <a:pt x="72" y="91"/>
                        </a:lnTo>
                        <a:lnTo>
                          <a:pt x="91" y="80"/>
                        </a:lnTo>
                        <a:lnTo>
                          <a:pt x="101" y="62"/>
                        </a:lnTo>
                        <a:lnTo>
                          <a:pt x="107" y="42"/>
                        </a:lnTo>
                        <a:lnTo>
                          <a:pt x="103" y="22"/>
                        </a:lnTo>
                        <a:lnTo>
                          <a:pt x="94" y="11"/>
                        </a:lnTo>
                        <a:lnTo>
                          <a:pt x="65" y="0"/>
                        </a:lnTo>
                        <a:lnTo>
                          <a:pt x="76" y="24"/>
                        </a:lnTo>
                        <a:lnTo>
                          <a:pt x="79" y="43"/>
                        </a:lnTo>
                        <a:lnTo>
                          <a:pt x="72" y="65"/>
                        </a:lnTo>
                        <a:lnTo>
                          <a:pt x="57" y="74"/>
                        </a:lnTo>
                        <a:lnTo>
                          <a:pt x="35" y="81"/>
                        </a:lnTo>
                        <a:lnTo>
                          <a:pt x="0" y="85"/>
                        </a:lnTo>
                        <a:lnTo>
                          <a:pt x="28" y="96"/>
                        </a:lnTo>
                      </a:path>
                    </a:pathLst>
                  </a:custGeom>
                  <a:solidFill>
                    <a:srgbClr val="40FF40"/>
                  </a:solidFill>
                  <a:ln w="12700" cap="rnd">
                    <a:solidFill>
                      <a:srgbClr val="000000"/>
                    </a:solidFill>
                    <a:round/>
                    <a:headEnd/>
                    <a:tailEnd/>
                  </a:ln>
                </p:spPr>
                <p:txBody>
                  <a:bodyPr/>
                  <a:lstStyle/>
                  <a:p>
                    <a:endParaRPr lang="en-US"/>
                  </a:p>
                </p:txBody>
              </p:sp>
            </p:grpSp>
            <p:grpSp>
              <p:nvGrpSpPr>
                <p:cNvPr id="34258" name="Group 438"/>
                <p:cNvGrpSpPr>
                  <a:grpSpLocks/>
                </p:cNvGrpSpPr>
                <p:nvPr/>
              </p:nvGrpSpPr>
              <p:grpSpPr bwMode="auto">
                <a:xfrm>
                  <a:off x="4684" y="3564"/>
                  <a:ext cx="144" cy="89"/>
                  <a:chOff x="4684" y="3564"/>
                  <a:chExt cx="144" cy="89"/>
                </a:xfrm>
              </p:grpSpPr>
              <p:sp>
                <p:nvSpPr>
                  <p:cNvPr id="34260" name="Freeform 436"/>
                  <p:cNvSpPr>
                    <a:spLocks/>
                  </p:cNvSpPr>
                  <p:nvPr/>
                </p:nvSpPr>
                <p:spPr bwMode="auto">
                  <a:xfrm>
                    <a:off x="4684" y="3564"/>
                    <a:ext cx="139" cy="83"/>
                  </a:xfrm>
                  <a:custGeom>
                    <a:avLst/>
                    <a:gdLst>
                      <a:gd name="T0" fmla="*/ 110 w 139"/>
                      <a:gd name="T1" fmla="*/ 0 h 83"/>
                      <a:gd name="T2" fmla="*/ 90 w 139"/>
                      <a:gd name="T3" fmla="*/ 7 h 83"/>
                      <a:gd name="T4" fmla="*/ 67 w 139"/>
                      <a:gd name="T5" fmla="*/ 32 h 83"/>
                      <a:gd name="T6" fmla="*/ 62 w 139"/>
                      <a:gd name="T7" fmla="*/ 51 h 83"/>
                      <a:gd name="T8" fmla="*/ 50 w 139"/>
                      <a:gd name="T9" fmla="*/ 63 h 83"/>
                      <a:gd name="T10" fmla="*/ 0 w 139"/>
                      <a:gd name="T11" fmla="*/ 71 h 83"/>
                      <a:gd name="T12" fmla="*/ 21 w 139"/>
                      <a:gd name="T13" fmla="*/ 82 h 83"/>
                      <a:gd name="T14" fmla="*/ 71 w 139"/>
                      <a:gd name="T15" fmla="*/ 76 h 83"/>
                      <a:gd name="T16" fmla="*/ 88 w 139"/>
                      <a:gd name="T17" fmla="*/ 65 h 83"/>
                      <a:gd name="T18" fmla="*/ 92 w 139"/>
                      <a:gd name="T19" fmla="*/ 37 h 83"/>
                      <a:gd name="T20" fmla="*/ 103 w 139"/>
                      <a:gd name="T21" fmla="*/ 27 h 83"/>
                      <a:gd name="T22" fmla="*/ 138 w 139"/>
                      <a:gd name="T23" fmla="*/ 16 h 83"/>
                      <a:gd name="T24" fmla="*/ 110 w 139"/>
                      <a:gd name="T25" fmla="*/ 0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9"/>
                      <a:gd name="T40" fmla="*/ 0 h 83"/>
                      <a:gd name="T41" fmla="*/ 139 w 139"/>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9" h="83">
                        <a:moveTo>
                          <a:pt x="110" y="0"/>
                        </a:moveTo>
                        <a:lnTo>
                          <a:pt x="90" y="7"/>
                        </a:lnTo>
                        <a:lnTo>
                          <a:pt x="67" y="32"/>
                        </a:lnTo>
                        <a:lnTo>
                          <a:pt x="62" y="51"/>
                        </a:lnTo>
                        <a:lnTo>
                          <a:pt x="50" y="63"/>
                        </a:lnTo>
                        <a:lnTo>
                          <a:pt x="0" y="71"/>
                        </a:lnTo>
                        <a:lnTo>
                          <a:pt x="21" y="82"/>
                        </a:lnTo>
                        <a:lnTo>
                          <a:pt x="71" y="76"/>
                        </a:lnTo>
                        <a:lnTo>
                          <a:pt x="88" y="65"/>
                        </a:lnTo>
                        <a:lnTo>
                          <a:pt x="92" y="37"/>
                        </a:lnTo>
                        <a:lnTo>
                          <a:pt x="103" y="27"/>
                        </a:lnTo>
                        <a:lnTo>
                          <a:pt x="138" y="16"/>
                        </a:lnTo>
                        <a:lnTo>
                          <a:pt x="110" y="0"/>
                        </a:lnTo>
                      </a:path>
                    </a:pathLst>
                  </a:custGeom>
                  <a:solidFill>
                    <a:srgbClr val="00C000"/>
                  </a:solidFill>
                  <a:ln w="12700" cap="rnd">
                    <a:solidFill>
                      <a:srgbClr val="000000"/>
                    </a:solidFill>
                    <a:round/>
                    <a:headEnd/>
                    <a:tailEnd/>
                  </a:ln>
                </p:spPr>
                <p:txBody>
                  <a:bodyPr/>
                  <a:lstStyle/>
                  <a:p>
                    <a:endParaRPr lang="en-US"/>
                  </a:p>
                </p:txBody>
              </p:sp>
              <p:sp>
                <p:nvSpPr>
                  <p:cNvPr id="34261" name="Freeform 437"/>
                  <p:cNvSpPr>
                    <a:spLocks/>
                  </p:cNvSpPr>
                  <p:nvPr/>
                </p:nvSpPr>
                <p:spPr bwMode="auto">
                  <a:xfrm>
                    <a:off x="4686" y="3564"/>
                    <a:ext cx="142" cy="89"/>
                  </a:xfrm>
                  <a:custGeom>
                    <a:avLst/>
                    <a:gdLst>
                      <a:gd name="T0" fmla="*/ 0 w 142"/>
                      <a:gd name="T1" fmla="*/ 71 h 89"/>
                      <a:gd name="T2" fmla="*/ 50 w 142"/>
                      <a:gd name="T3" fmla="*/ 68 h 89"/>
                      <a:gd name="T4" fmla="*/ 72 w 142"/>
                      <a:gd name="T5" fmla="*/ 65 h 89"/>
                      <a:gd name="T6" fmla="*/ 98 w 142"/>
                      <a:gd name="T7" fmla="*/ 52 h 89"/>
                      <a:gd name="T8" fmla="*/ 108 w 142"/>
                      <a:gd name="T9" fmla="*/ 41 h 89"/>
                      <a:gd name="T10" fmla="*/ 115 w 142"/>
                      <a:gd name="T11" fmla="*/ 11 h 89"/>
                      <a:gd name="T12" fmla="*/ 108 w 142"/>
                      <a:gd name="T13" fmla="*/ 0 h 89"/>
                      <a:gd name="T14" fmla="*/ 137 w 142"/>
                      <a:gd name="T15" fmla="*/ 16 h 89"/>
                      <a:gd name="T16" fmla="*/ 141 w 142"/>
                      <a:gd name="T17" fmla="*/ 31 h 89"/>
                      <a:gd name="T18" fmla="*/ 137 w 142"/>
                      <a:gd name="T19" fmla="*/ 48 h 89"/>
                      <a:gd name="T20" fmla="*/ 130 w 142"/>
                      <a:gd name="T21" fmla="*/ 61 h 89"/>
                      <a:gd name="T22" fmla="*/ 113 w 142"/>
                      <a:gd name="T23" fmla="*/ 72 h 89"/>
                      <a:gd name="T24" fmla="*/ 82 w 142"/>
                      <a:gd name="T25" fmla="*/ 81 h 89"/>
                      <a:gd name="T26" fmla="*/ 43 w 142"/>
                      <a:gd name="T27" fmla="*/ 86 h 89"/>
                      <a:gd name="T28" fmla="*/ 7 w 142"/>
                      <a:gd name="T29" fmla="*/ 88 h 89"/>
                      <a:gd name="T30" fmla="*/ 0 w 142"/>
                      <a:gd name="T31" fmla="*/ 71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2"/>
                      <a:gd name="T49" fmla="*/ 0 h 89"/>
                      <a:gd name="T50" fmla="*/ 142 w 142"/>
                      <a:gd name="T51" fmla="*/ 89 h 8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2" h="89">
                        <a:moveTo>
                          <a:pt x="0" y="71"/>
                        </a:moveTo>
                        <a:lnTo>
                          <a:pt x="50" y="68"/>
                        </a:lnTo>
                        <a:lnTo>
                          <a:pt x="72" y="65"/>
                        </a:lnTo>
                        <a:lnTo>
                          <a:pt x="98" y="52"/>
                        </a:lnTo>
                        <a:lnTo>
                          <a:pt x="108" y="41"/>
                        </a:lnTo>
                        <a:lnTo>
                          <a:pt x="115" y="11"/>
                        </a:lnTo>
                        <a:lnTo>
                          <a:pt x="108" y="0"/>
                        </a:lnTo>
                        <a:lnTo>
                          <a:pt x="137" y="16"/>
                        </a:lnTo>
                        <a:lnTo>
                          <a:pt x="141" y="31"/>
                        </a:lnTo>
                        <a:lnTo>
                          <a:pt x="137" y="48"/>
                        </a:lnTo>
                        <a:lnTo>
                          <a:pt x="130" y="61"/>
                        </a:lnTo>
                        <a:lnTo>
                          <a:pt x="113" y="72"/>
                        </a:lnTo>
                        <a:lnTo>
                          <a:pt x="82" y="81"/>
                        </a:lnTo>
                        <a:lnTo>
                          <a:pt x="43" y="86"/>
                        </a:lnTo>
                        <a:lnTo>
                          <a:pt x="7" y="88"/>
                        </a:lnTo>
                        <a:lnTo>
                          <a:pt x="0" y="71"/>
                        </a:lnTo>
                      </a:path>
                    </a:pathLst>
                  </a:custGeom>
                  <a:solidFill>
                    <a:srgbClr val="40FF40"/>
                  </a:solidFill>
                  <a:ln w="12700" cap="rnd">
                    <a:solidFill>
                      <a:srgbClr val="000000"/>
                    </a:solidFill>
                    <a:round/>
                    <a:headEnd/>
                    <a:tailEnd/>
                  </a:ln>
                </p:spPr>
                <p:txBody>
                  <a:bodyPr/>
                  <a:lstStyle/>
                  <a:p>
                    <a:endParaRPr lang="en-US"/>
                  </a:p>
                </p:txBody>
              </p:sp>
            </p:grpSp>
            <p:sp>
              <p:nvSpPr>
                <p:cNvPr id="34259" name="Freeform 439"/>
                <p:cNvSpPr>
                  <a:spLocks/>
                </p:cNvSpPr>
                <p:nvPr/>
              </p:nvSpPr>
              <p:spPr bwMode="auto">
                <a:xfrm>
                  <a:off x="4655" y="3626"/>
                  <a:ext cx="79" cy="29"/>
                </a:xfrm>
                <a:custGeom>
                  <a:avLst/>
                  <a:gdLst>
                    <a:gd name="T0" fmla="*/ 0 w 79"/>
                    <a:gd name="T1" fmla="*/ 27 h 29"/>
                    <a:gd name="T2" fmla="*/ 7 w 79"/>
                    <a:gd name="T3" fmla="*/ 8 h 29"/>
                    <a:gd name="T4" fmla="*/ 29 w 79"/>
                    <a:gd name="T5" fmla="*/ 0 h 29"/>
                    <a:gd name="T6" fmla="*/ 78 w 79"/>
                    <a:gd name="T7" fmla="*/ 1 h 29"/>
                    <a:gd name="T8" fmla="*/ 40 w 79"/>
                    <a:gd name="T9" fmla="*/ 8 h 29"/>
                    <a:gd name="T10" fmla="*/ 38 w 79"/>
                    <a:gd name="T11" fmla="*/ 13 h 29"/>
                    <a:gd name="T12" fmla="*/ 34 w 79"/>
                    <a:gd name="T13" fmla="*/ 28 h 29"/>
                    <a:gd name="T14" fmla="*/ 0 w 79"/>
                    <a:gd name="T15" fmla="*/ 27 h 29"/>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29"/>
                    <a:gd name="T26" fmla="*/ 79 w 79"/>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29">
                      <a:moveTo>
                        <a:pt x="0" y="27"/>
                      </a:moveTo>
                      <a:lnTo>
                        <a:pt x="7" y="8"/>
                      </a:lnTo>
                      <a:lnTo>
                        <a:pt x="29" y="0"/>
                      </a:lnTo>
                      <a:lnTo>
                        <a:pt x="78" y="1"/>
                      </a:lnTo>
                      <a:lnTo>
                        <a:pt x="40" y="8"/>
                      </a:lnTo>
                      <a:lnTo>
                        <a:pt x="38" y="13"/>
                      </a:lnTo>
                      <a:lnTo>
                        <a:pt x="34" y="28"/>
                      </a:lnTo>
                      <a:lnTo>
                        <a:pt x="0" y="27"/>
                      </a:lnTo>
                    </a:path>
                  </a:pathLst>
                </a:custGeom>
                <a:solidFill>
                  <a:srgbClr val="40FF40"/>
                </a:solidFill>
                <a:ln w="12700" cap="rnd">
                  <a:solidFill>
                    <a:srgbClr val="000000"/>
                  </a:solidFill>
                  <a:round/>
                  <a:headEnd/>
                  <a:tailEnd/>
                </a:ln>
              </p:spPr>
              <p:txBody>
                <a:bodyPr/>
                <a:lstStyle/>
                <a:p>
                  <a:endParaRPr lang="en-US"/>
                </a:p>
              </p:txBody>
            </p:sp>
          </p:grpSp>
          <p:grpSp>
            <p:nvGrpSpPr>
              <p:cNvPr id="34247" name="Group 448"/>
              <p:cNvGrpSpPr>
                <a:grpSpLocks/>
              </p:cNvGrpSpPr>
              <p:nvPr/>
            </p:nvGrpSpPr>
            <p:grpSpPr bwMode="auto">
              <a:xfrm>
                <a:off x="4203" y="3648"/>
                <a:ext cx="888" cy="302"/>
                <a:chOff x="4203" y="3648"/>
                <a:chExt cx="888" cy="302"/>
              </a:xfrm>
            </p:grpSpPr>
            <p:grpSp>
              <p:nvGrpSpPr>
                <p:cNvPr id="34248" name="Group 443"/>
                <p:cNvGrpSpPr>
                  <a:grpSpLocks/>
                </p:cNvGrpSpPr>
                <p:nvPr/>
              </p:nvGrpSpPr>
              <p:grpSpPr bwMode="auto">
                <a:xfrm>
                  <a:off x="4203" y="3648"/>
                  <a:ext cx="888" cy="302"/>
                  <a:chOff x="4203" y="3648"/>
                  <a:chExt cx="888" cy="302"/>
                </a:xfrm>
              </p:grpSpPr>
              <p:sp>
                <p:nvSpPr>
                  <p:cNvPr id="34253" name="Freeform 441"/>
                  <p:cNvSpPr>
                    <a:spLocks/>
                  </p:cNvSpPr>
                  <p:nvPr/>
                </p:nvSpPr>
                <p:spPr bwMode="auto">
                  <a:xfrm>
                    <a:off x="4527" y="3648"/>
                    <a:ext cx="564" cy="302"/>
                  </a:xfrm>
                  <a:custGeom>
                    <a:avLst/>
                    <a:gdLst>
                      <a:gd name="T0" fmla="*/ 0 w 564"/>
                      <a:gd name="T1" fmla="*/ 0 h 302"/>
                      <a:gd name="T2" fmla="*/ 0 w 564"/>
                      <a:gd name="T3" fmla="*/ 301 h 302"/>
                      <a:gd name="T4" fmla="*/ 563 w 564"/>
                      <a:gd name="T5" fmla="*/ 241 h 302"/>
                      <a:gd name="T6" fmla="*/ 563 w 564"/>
                      <a:gd name="T7" fmla="*/ 0 h 302"/>
                      <a:gd name="T8" fmla="*/ 0 w 564"/>
                      <a:gd name="T9" fmla="*/ 0 h 302"/>
                      <a:gd name="T10" fmla="*/ 0 60000 65536"/>
                      <a:gd name="T11" fmla="*/ 0 60000 65536"/>
                      <a:gd name="T12" fmla="*/ 0 60000 65536"/>
                      <a:gd name="T13" fmla="*/ 0 60000 65536"/>
                      <a:gd name="T14" fmla="*/ 0 60000 65536"/>
                      <a:gd name="T15" fmla="*/ 0 w 564"/>
                      <a:gd name="T16" fmla="*/ 0 h 302"/>
                      <a:gd name="T17" fmla="*/ 564 w 564"/>
                      <a:gd name="T18" fmla="*/ 302 h 302"/>
                    </a:gdLst>
                    <a:ahLst/>
                    <a:cxnLst>
                      <a:cxn ang="T10">
                        <a:pos x="T0" y="T1"/>
                      </a:cxn>
                      <a:cxn ang="T11">
                        <a:pos x="T2" y="T3"/>
                      </a:cxn>
                      <a:cxn ang="T12">
                        <a:pos x="T4" y="T5"/>
                      </a:cxn>
                      <a:cxn ang="T13">
                        <a:pos x="T6" y="T7"/>
                      </a:cxn>
                      <a:cxn ang="T14">
                        <a:pos x="T8" y="T9"/>
                      </a:cxn>
                    </a:cxnLst>
                    <a:rect l="T15" t="T16" r="T17" b="T18"/>
                    <a:pathLst>
                      <a:path w="564" h="302">
                        <a:moveTo>
                          <a:pt x="0" y="0"/>
                        </a:moveTo>
                        <a:lnTo>
                          <a:pt x="0" y="301"/>
                        </a:lnTo>
                        <a:lnTo>
                          <a:pt x="563" y="241"/>
                        </a:lnTo>
                        <a:lnTo>
                          <a:pt x="563" y="0"/>
                        </a:lnTo>
                        <a:lnTo>
                          <a:pt x="0" y="0"/>
                        </a:lnTo>
                      </a:path>
                    </a:pathLst>
                  </a:custGeom>
                  <a:solidFill>
                    <a:srgbClr val="008000"/>
                  </a:solidFill>
                  <a:ln w="12700" cap="rnd">
                    <a:solidFill>
                      <a:srgbClr val="000000"/>
                    </a:solidFill>
                    <a:round/>
                    <a:headEnd/>
                    <a:tailEnd/>
                  </a:ln>
                </p:spPr>
                <p:txBody>
                  <a:bodyPr/>
                  <a:lstStyle/>
                  <a:p>
                    <a:endParaRPr lang="en-US"/>
                  </a:p>
                </p:txBody>
              </p:sp>
              <p:sp>
                <p:nvSpPr>
                  <p:cNvPr id="34254" name="Freeform 442"/>
                  <p:cNvSpPr>
                    <a:spLocks/>
                  </p:cNvSpPr>
                  <p:nvPr/>
                </p:nvSpPr>
                <p:spPr bwMode="auto">
                  <a:xfrm>
                    <a:off x="4203" y="3648"/>
                    <a:ext cx="325" cy="302"/>
                  </a:xfrm>
                  <a:custGeom>
                    <a:avLst/>
                    <a:gdLst>
                      <a:gd name="T0" fmla="*/ 324 w 325"/>
                      <a:gd name="T1" fmla="*/ 301 h 302"/>
                      <a:gd name="T2" fmla="*/ 324 w 325"/>
                      <a:gd name="T3" fmla="*/ 0 h 302"/>
                      <a:gd name="T4" fmla="*/ 0 w 325"/>
                      <a:gd name="T5" fmla="*/ 11 h 302"/>
                      <a:gd name="T6" fmla="*/ 0 w 325"/>
                      <a:gd name="T7" fmla="*/ 261 h 302"/>
                      <a:gd name="T8" fmla="*/ 324 w 325"/>
                      <a:gd name="T9" fmla="*/ 301 h 302"/>
                      <a:gd name="T10" fmla="*/ 0 60000 65536"/>
                      <a:gd name="T11" fmla="*/ 0 60000 65536"/>
                      <a:gd name="T12" fmla="*/ 0 60000 65536"/>
                      <a:gd name="T13" fmla="*/ 0 60000 65536"/>
                      <a:gd name="T14" fmla="*/ 0 60000 65536"/>
                      <a:gd name="T15" fmla="*/ 0 w 325"/>
                      <a:gd name="T16" fmla="*/ 0 h 302"/>
                      <a:gd name="T17" fmla="*/ 325 w 325"/>
                      <a:gd name="T18" fmla="*/ 302 h 302"/>
                    </a:gdLst>
                    <a:ahLst/>
                    <a:cxnLst>
                      <a:cxn ang="T10">
                        <a:pos x="T0" y="T1"/>
                      </a:cxn>
                      <a:cxn ang="T11">
                        <a:pos x="T2" y="T3"/>
                      </a:cxn>
                      <a:cxn ang="T12">
                        <a:pos x="T4" y="T5"/>
                      </a:cxn>
                      <a:cxn ang="T13">
                        <a:pos x="T6" y="T7"/>
                      </a:cxn>
                      <a:cxn ang="T14">
                        <a:pos x="T8" y="T9"/>
                      </a:cxn>
                    </a:cxnLst>
                    <a:rect l="T15" t="T16" r="T17" b="T18"/>
                    <a:pathLst>
                      <a:path w="325" h="302">
                        <a:moveTo>
                          <a:pt x="324" y="301"/>
                        </a:moveTo>
                        <a:lnTo>
                          <a:pt x="324" y="0"/>
                        </a:lnTo>
                        <a:lnTo>
                          <a:pt x="0" y="11"/>
                        </a:lnTo>
                        <a:lnTo>
                          <a:pt x="0" y="261"/>
                        </a:lnTo>
                        <a:lnTo>
                          <a:pt x="324" y="301"/>
                        </a:lnTo>
                      </a:path>
                    </a:pathLst>
                  </a:custGeom>
                  <a:solidFill>
                    <a:srgbClr val="00C000"/>
                  </a:solidFill>
                  <a:ln w="12700" cap="rnd">
                    <a:solidFill>
                      <a:srgbClr val="000000"/>
                    </a:solidFill>
                    <a:round/>
                    <a:headEnd/>
                    <a:tailEnd/>
                  </a:ln>
                </p:spPr>
                <p:txBody>
                  <a:bodyPr/>
                  <a:lstStyle/>
                  <a:p>
                    <a:endParaRPr lang="en-US"/>
                  </a:p>
                </p:txBody>
              </p:sp>
            </p:grpSp>
            <p:sp>
              <p:nvSpPr>
                <p:cNvPr id="34249" name="Freeform 444"/>
                <p:cNvSpPr>
                  <a:spLocks/>
                </p:cNvSpPr>
                <p:nvPr/>
              </p:nvSpPr>
              <p:spPr bwMode="auto">
                <a:xfrm>
                  <a:off x="4321" y="3655"/>
                  <a:ext cx="35" cy="274"/>
                </a:xfrm>
                <a:custGeom>
                  <a:avLst/>
                  <a:gdLst>
                    <a:gd name="T0" fmla="*/ 0 w 35"/>
                    <a:gd name="T1" fmla="*/ 2 h 274"/>
                    <a:gd name="T2" fmla="*/ 0 w 35"/>
                    <a:gd name="T3" fmla="*/ 269 h 274"/>
                    <a:gd name="T4" fmla="*/ 34 w 35"/>
                    <a:gd name="T5" fmla="*/ 273 h 274"/>
                    <a:gd name="T6" fmla="*/ 34 w 35"/>
                    <a:gd name="T7" fmla="*/ 0 h 274"/>
                    <a:gd name="T8" fmla="*/ 0 w 35"/>
                    <a:gd name="T9" fmla="*/ 2 h 274"/>
                    <a:gd name="T10" fmla="*/ 0 60000 65536"/>
                    <a:gd name="T11" fmla="*/ 0 60000 65536"/>
                    <a:gd name="T12" fmla="*/ 0 60000 65536"/>
                    <a:gd name="T13" fmla="*/ 0 60000 65536"/>
                    <a:gd name="T14" fmla="*/ 0 60000 65536"/>
                    <a:gd name="T15" fmla="*/ 0 w 35"/>
                    <a:gd name="T16" fmla="*/ 0 h 274"/>
                    <a:gd name="T17" fmla="*/ 35 w 35"/>
                    <a:gd name="T18" fmla="*/ 274 h 274"/>
                  </a:gdLst>
                  <a:ahLst/>
                  <a:cxnLst>
                    <a:cxn ang="T10">
                      <a:pos x="T0" y="T1"/>
                    </a:cxn>
                    <a:cxn ang="T11">
                      <a:pos x="T2" y="T3"/>
                    </a:cxn>
                    <a:cxn ang="T12">
                      <a:pos x="T4" y="T5"/>
                    </a:cxn>
                    <a:cxn ang="T13">
                      <a:pos x="T6" y="T7"/>
                    </a:cxn>
                    <a:cxn ang="T14">
                      <a:pos x="T8" y="T9"/>
                    </a:cxn>
                  </a:cxnLst>
                  <a:rect l="T15" t="T16" r="T17" b="T18"/>
                  <a:pathLst>
                    <a:path w="35" h="274">
                      <a:moveTo>
                        <a:pt x="0" y="2"/>
                      </a:moveTo>
                      <a:lnTo>
                        <a:pt x="0" y="269"/>
                      </a:lnTo>
                      <a:lnTo>
                        <a:pt x="34" y="273"/>
                      </a:lnTo>
                      <a:lnTo>
                        <a:pt x="34" y="0"/>
                      </a:lnTo>
                      <a:lnTo>
                        <a:pt x="0" y="2"/>
                      </a:lnTo>
                    </a:path>
                  </a:pathLst>
                </a:custGeom>
                <a:solidFill>
                  <a:srgbClr val="40FF40"/>
                </a:solidFill>
                <a:ln w="12700" cap="rnd">
                  <a:solidFill>
                    <a:srgbClr val="000000"/>
                  </a:solidFill>
                  <a:round/>
                  <a:headEnd/>
                  <a:tailEnd/>
                </a:ln>
              </p:spPr>
              <p:txBody>
                <a:bodyPr/>
                <a:lstStyle/>
                <a:p>
                  <a:endParaRPr lang="en-US"/>
                </a:p>
              </p:txBody>
            </p:sp>
            <p:sp>
              <p:nvSpPr>
                <p:cNvPr id="34250" name="Freeform 445"/>
                <p:cNvSpPr>
                  <a:spLocks/>
                </p:cNvSpPr>
                <p:nvPr/>
              </p:nvSpPr>
              <p:spPr bwMode="auto">
                <a:xfrm>
                  <a:off x="4203" y="3774"/>
                  <a:ext cx="325" cy="46"/>
                </a:xfrm>
                <a:custGeom>
                  <a:avLst/>
                  <a:gdLst>
                    <a:gd name="T0" fmla="*/ 0 w 325"/>
                    <a:gd name="T1" fmla="*/ 0 h 46"/>
                    <a:gd name="T2" fmla="*/ 324 w 325"/>
                    <a:gd name="T3" fmla="*/ 14 h 46"/>
                    <a:gd name="T4" fmla="*/ 324 w 325"/>
                    <a:gd name="T5" fmla="*/ 45 h 46"/>
                    <a:gd name="T6" fmla="*/ 0 w 325"/>
                    <a:gd name="T7" fmla="*/ 24 h 46"/>
                    <a:gd name="T8" fmla="*/ 0 w 325"/>
                    <a:gd name="T9" fmla="*/ 0 h 46"/>
                    <a:gd name="T10" fmla="*/ 0 60000 65536"/>
                    <a:gd name="T11" fmla="*/ 0 60000 65536"/>
                    <a:gd name="T12" fmla="*/ 0 60000 65536"/>
                    <a:gd name="T13" fmla="*/ 0 60000 65536"/>
                    <a:gd name="T14" fmla="*/ 0 60000 65536"/>
                    <a:gd name="T15" fmla="*/ 0 w 325"/>
                    <a:gd name="T16" fmla="*/ 0 h 46"/>
                    <a:gd name="T17" fmla="*/ 325 w 325"/>
                    <a:gd name="T18" fmla="*/ 46 h 46"/>
                  </a:gdLst>
                  <a:ahLst/>
                  <a:cxnLst>
                    <a:cxn ang="T10">
                      <a:pos x="T0" y="T1"/>
                    </a:cxn>
                    <a:cxn ang="T11">
                      <a:pos x="T2" y="T3"/>
                    </a:cxn>
                    <a:cxn ang="T12">
                      <a:pos x="T4" y="T5"/>
                    </a:cxn>
                    <a:cxn ang="T13">
                      <a:pos x="T6" y="T7"/>
                    </a:cxn>
                    <a:cxn ang="T14">
                      <a:pos x="T8" y="T9"/>
                    </a:cxn>
                  </a:cxnLst>
                  <a:rect l="T15" t="T16" r="T17" b="T18"/>
                  <a:pathLst>
                    <a:path w="325" h="46">
                      <a:moveTo>
                        <a:pt x="0" y="0"/>
                      </a:moveTo>
                      <a:lnTo>
                        <a:pt x="324" y="14"/>
                      </a:lnTo>
                      <a:lnTo>
                        <a:pt x="324" y="45"/>
                      </a:lnTo>
                      <a:lnTo>
                        <a:pt x="0" y="24"/>
                      </a:lnTo>
                      <a:lnTo>
                        <a:pt x="0" y="0"/>
                      </a:lnTo>
                    </a:path>
                  </a:pathLst>
                </a:custGeom>
                <a:solidFill>
                  <a:srgbClr val="40FF40"/>
                </a:solidFill>
                <a:ln w="12700" cap="rnd">
                  <a:solidFill>
                    <a:srgbClr val="000000"/>
                  </a:solidFill>
                  <a:round/>
                  <a:headEnd/>
                  <a:tailEnd/>
                </a:ln>
              </p:spPr>
              <p:txBody>
                <a:bodyPr/>
                <a:lstStyle/>
                <a:p>
                  <a:endParaRPr lang="en-US"/>
                </a:p>
              </p:txBody>
            </p:sp>
            <p:sp>
              <p:nvSpPr>
                <p:cNvPr id="34251" name="Freeform 446"/>
                <p:cNvSpPr>
                  <a:spLocks/>
                </p:cNvSpPr>
                <p:nvPr/>
              </p:nvSpPr>
              <p:spPr bwMode="auto">
                <a:xfrm>
                  <a:off x="4529" y="3761"/>
                  <a:ext cx="562" cy="59"/>
                </a:xfrm>
                <a:custGeom>
                  <a:avLst/>
                  <a:gdLst>
                    <a:gd name="T0" fmla="*/ 0 w 562"/>
                    <a:gd name="T1" fmla="*/ 27 h 59"/>
                    <a:gd name="T2" fmla="*/ 561 w 562"/>
                    <a:gd name="T3" fmla="*/ 0 h 59"/>
                    <a:gd name="T4" fmla="*/ 560 w 562"/>
                    <a:gd name="T5" fmla="*/ 19 h 59"/>
                    <a:gd name="T6" fmla="*/ 0 w 562"/>
                    <a:gd name="T7" fmla="*/ 58 h 59"/>
                    <a:gd name="T8" fmla="*/ 0 w 562"/>
                    <a:gd name="T9" fmla="*/ 27 h 59"/>
                    <a:gd name="T10" fmla="*/ 0 60000 65536"/>
                    <a:gd name="T11" fmla="*/ 0 60000 65536"/>
                    <a:gd name="T12" fmla="*/ 0 60000 65536"/>
                    <a:gd name="T13" fmla="*/ 0 60000 65536"/>
                    <a:gd name="T14" fmla="*/ 0 60000 65536"/>
                    <a:gd name="T15" fmla="*/ 0 w 562"/>
                    <a:gd name="T16" fmla="*/ 0 h 59"/>
                    <a:gd name="T17" fmla="*/ 562 w 562"/>
                    <a:gd name="T18" fmla="*/ 59 h 59"/>
                  </a:gdLst>
                  <a:ahLst/>
                  <a:cxnLst>
                    <a:cxn ang="T10">
                      <a:pos x="T0" y="T1"/>
                    </a:cxn>
                    <a:cxn ang="T11">
                      <a:pos x="T2" y="T3"/>
                    </a:cxn>
                    <a:cxn ang="T12">
                      <a:pos x="T4" y="T5"/>
                    </a:cxn>
                    <a:cxn ang="T13">
                      <a:pos x="T6" y="T7"/>
                    </a:cxn>
                    <a:cxn ang="T14">
                      <a:pos x="T8" y="T9"/>
                    </a:cxn>
                  </a:cxnLst>
                  <a:rect l="T15" t="T16" r="T17" b="T18"/>
                  <a:pathLst>
                    <a:path w="562" h="59">
                      <a:moveTo>
                        <a:pt x="0" y="27"/>
                      </a:moveTo>
                      <a:lnTo>
                        <a:pt x="561" y="0"/>
                      </a:lnTo>
                      <a:lnTo>
                        <a:pt x="560" y="19"/>
                      </a:lnTo>
                      <a:lnTo>
                        <a:pt x="0" y="58"/>
                      </a:lnTo>
                      <a:lnTo>
                        <a:pt x="0" y="27"/>
                      </a:lnTo>
                    </a:path>
                  </a:pathLst>
                </a:custGeom>
                <a:solidFill>
                  <a:srgbClr val="00FF00"/>
                </a:solidFill>
                <a:ln w="12700" cap="rnd">
                  <a:solidFill>
                    <a:srgbClr val="000000"/>
                  </a:solidFill>
                  <a:round/>
                  <a:headEnd/>
                  <a:tailEnd/>
                </a:ln>
              </p:spPr>
              <p:txBody>
                <a:bodyPr/>
                <a:lstStyle/>
                <a:p>
                  <a:endParaRPr lang="en-US"/>
                </a:p>
              </p:txBody>
            </p:sp>
            <p:sp>
              <p:nvSpPr>
                <p:cNvPr id="34252" name="Freeform 447"/>
                <p:cNvSpPr>
                  <a:spLocks/>
                </p:cNvSpPr>
                <p:nvPr/>
              </p:nvSpPr>
              <p:spPr bwMode="auto">
                <a:xfrm>
                  <a:off x="4803" y="3649"/>
                  <a:ext cx="35" cy="274"/>
                </a:xfrm>
                <a:custGeom>
                  <a:avLst/>
                  <a:gdLst>
                    <a:gd name="T0" fmla="*/ 0 w 35"/>
                    <a:gd name="T1" fmla="*/ 0 h 274"/>
                    <a:gd name="T2" fmla="*/ 0 w 35"/>
                    <a:gd name="T3" fmla="*/ 273 h 274"/>
                    <a:gd name="T4" fmla="*/ 34 w 35"/>
                    <a:gd name="T5" fmla="*/ 269 h 274"/>
                    <a:gd name="T6" fmla="*/ 34 w 35"/>
                    <a:gd name="T7" fmla="*/ 0 h 274"/>
                    <a:gd name="T8" fmla="*/ 0 w 35"/>
                    <a:gd name="T9" fmla="*/ 0 h 274"/>
                    <a:gd name="T10" fmla="*/ 0 60000 65536"/>
                    <a:gd name="T11" fmla="*/ 0 60000 65536"/>
                    <a:gd name="T12" fmla="*/ 0 60000 65536"/>
                    <a:gd name="T13" fmla="*/ 0 60000 65536"/>
                    <a:gd name="T14" fmla="*/ 0 60000 65536"/>
                    <a:gd name="T15" fmla="*/ 0 w 35"/>
                    <a:gd name="T16" fmla="*/ 0 h 274"/>
                    <a:gd name="T17" fmla="*/ 35 w 35"/>
                    <a:gd name="T18" fmla="*/ 274 h 274"/>
                  </a:gdLst>
                  <a:ahLst/>
                  <a:cxnLst>
                    <a:cxn ang="T10">
                      <a:pos x="T0" y="T1"/>
                    </a:cxn>
                    <a:cxn ang="T11">
                      <a:pos x="T2" y="T3"/>
                    </a:cxn>
                    <a:cxn ang="T12">
                      <a:pos x="T4" y="T5"/>
                    </a:cxn>
                    <a:cxn ang="T13">
                      <a:pos x="T6" y="T7"/>
                    </a:cxn>
                    <a:cxn ang="T14">
                      <a:pos x="T8" y="T9"/>
                    </a:cxn>
                  </a:cxnLst>
                  <a:rect l="T15" t="T16" r="T17" b="T18"/>
                  <a:pathLst>
                    <a:path w="35" h="274">
                      <a:moveTo>
                        <a:pt x="0" y="0"/>
                      </a:moveTo>
                      <a:lnTo>
                        <a:pt x="0" y="273"/>
                      </a:lnTo>
                      <a:lnTo>
                        <a:pt x="34" y="269"/>
                      </a:lnTo>
                      <a:lnTo>
                        <a:pt x="34" y="0"/>
                      </a:lnTo>
                      <a:lnTo>
                        <a:pt x="0" y="0"/>
                      </a:lnTo>
                    </a:path>
                  </a:pathLst>
                </a:custGeom>
                <a:solidFill>
                  <a:srgbClr val="00FF00"/>
                </a:solidFill>
                <a:ln w="12700" cap="rnd">
                  <a:solidFill>
                    <a:srgbClr val="000000"/>
                  </a:solidFill>
                  <a:round/>
                  <a:headEnd/>
                  <a:tailEnd/>
                </a:ln>
              </p:spPr>
              <p:txBody>
                <a:bodyPr/>
                <a:lstStyle/>
                <a:p>
                  <a:endParaRPr lang="en-US"/>
                </a:p>
              </p:txBody>
            </p:sp>
          </p:grpSp>
        </p:grpSp>
        <p:grpSp>
          <p:nvGrpSpPr>
            <p:cNvPr id="34201" name="Group 471"/>
            <p:cNvGrpSpPr>
              <a:grpSpLocks/>
            </p:cNvGrpSpPr>
            <p:nvPr/>
          </p:nvGrpSpPr>
          <p:grpSpPr bwMode="auto">
            <a:xfrm>
              <a:off x="5147" y="3635"/>
              <a:ext cx="431" cy="260"/>
              <a:chOff x="5147" y="3635"/>
              <a:chExt cx="431" cy="260"/>
            </a:xfrm>
          </p:grpSpPr>
          <p:sp>
            <p:nvSpPr>
              <p:cNvPr id="34225" name="Oval 450"/>
              <p:cNvSpPr>
                <a:spLocks noChangeArrowheads="1"/>
              </p:cNvSpPr>
              <p:nvPr/>
            </p:nvSpPr>
            <p:spPr bwMode="auto">
              <a:xfrm>
                <a:off x="5179" y="3845"/>
                <a:ext cx="371" cy="47"/>
              </a:xfrm>
              <a:prstGeom prst="ellipse">
                <a:avLst/>
              </a:prstGeom>
              <a:solidFill>
                <a:srgbClr val="0000E0"/>
              </a:solidFill>
              <a:ln w="12700">
                <a:solidFill>
                  <a:srgbClr val="000000"/>
                </a:solidFill>
                <a:round/>
                <a:headEnd/>
                <a:tailEnd/>
              </a:ln>
            </p:spPr>
            <p:txBody>
              <a:bodyPr wrap="none" anchor="ctr"/>
              <a:lstStyle/>
              <a:p>
                <a:pPr eaLnBrk="0" hangingPunct="0"/>
                <a:endParaRPr lang="en-US"/>
              </a:p>
            </p:txBody>
          </p:sp>
          <p:sp>
            <p:nvSpPr>
              <p:cNvPr id="34226" name="Freeform 451"/>
              <p:cNvSpPr>
                <a:spLocks/>
              </p:cNvSpPr>
              <p:nvPr/>
            </p:nvSpPr>
            <p:spPr bwMode="auto">
              <a:xfrm>
                <a:off x="5160" y="3689"/>
                <a:ext cx="410" cy="181"/>
              </a:xfrm>
              <a:custGeom>
                <a:avLst/>
                <a:gdLst>
                  <a:gd name="T0" fmla="*/ 0 w 410"/>
                  <a:gd name="T1" fmla="*/ 0 h 181"/>
                  <a:gd name="T2" fmla="*/ 17 w 410"/>
                  <a:gd name="T3" fmla="*/ 180 h 181"/>
                  <a:gd name="T4" fmla="*/ 391 w 410"/>
                  <a:gd name="T5" fmla="*/ 180 h 181"/>
                  <a:gd name="T6" fmla="*/ 409 w 410"/>
                  <a:gd name="T7" fmla="*/ 0 h 181"/>
                  <a:gd name="T8" fmla="*/ 0 w 410"/>
                  <a:gd name="T9" fmla="*/ 0 h 181"/>
                  <a:gd name="T10" fmla="*/ 0 60000 65536"/>
                  <a:gd name="T11" fmla="*/ 0 60000 65536"/>
                  <a:gd name="T12" fmla="*/ 0 60000 65536"/>
                  <a:gd name="T13" fmla="*/ 0 60000 65536"/>
                  <a:gd name="T14" fmla="*/ 0 60000 65536"/>
                  <a:gd name="T15" fmla="*/ 0 w 410"/>
                  <a:gd name="T16" fmla="*/ 0 h 181"/>
                  <a:gd name="T17" fmla="*/ 410 w 410"/>
                  <a:gd name="T18" fmla="*/ 181 h 181"/>
                </a:gdLst>
                <a:ahLst/>
                <a:cxnLst>
                  <a:cxn ang="T10">
                    <a:pos x="T0" y="T1"/>
                  </a:cxn>
                  <a:cxn ang="T11">
                    <a:pos x="T2" y="T3"/>
                  </a:cxn>
                  <a:cxn ang="T12">
                    <a:pos x="T4" y="T5"/>
                  </a:cxn>
                  <a:cxn ang="T13">
                    <a:pos x="T6" y="T7"/>
                  </a:cxn>
                  <a:cxn ang="T14">
                    <a:pos x="T8" y="T9"/>
                  </a:cxn>
                </a:cxnLst>
                <a:rect l="T15" t="T16" r="T17" b="T18"/>
                <a:pathLst>
                  <a:path w="410" h="181">
                    <a:moveTo>
                      <a:pt x="0" y="0"/>
                    </a:moveTo>
                    <a:lnTo>
                      <a:pt x="17" y="180"/>
                    </a:lnTo>
                    <a:lnTo>
                      <a:pt x="391" y="180"/>
                    </a:lnTo>
                    <a:lnTo>
                      <a:pt x="409" y="0"/>
                    </a:lnTo>
                    <a:lnTo>
                      <a:pt x="0" y="0"/>
                    </a:lnTo>
                  </a:path>
                </a:pathLst>
              </a:custGeom>
              <a:solidFill>
                <a:srgbClr val="0000E0"/>
              </a:solidFill>
              <a:ln w="12700" cap="rnd">
                <a:solidFill>
                  <a:srgbClr val="000000"/>
                </a:solidFill>
                <a:round/>
                <a:headEnd/>
                <a:tailEnd/>
              </a:ln>
            </p:spPr>
            <p:txBody>
              <a:bodyPr/>
              <a:lstStyle/>
              <a:p>
                <a:endParaRPr lang="en-US"/>
              </a:p>
            </p:txBody>
          </p:sp>
          <p:sp>
            <p:nvSpPr>
              <p:cNvPr id="34227" name="Freeform 452"/>
              <p:cNvSpPr>
                <a:spLocks/>
              </p:cNvSpPr>
              <p:nvPr/>
            </p:nvSpPr>
            <p:spPr bwMode="auto">
              <a:xfrm>
                <a:off x="5179" y="3861"/>
                <a:ext cx="371" cy="10"/>
              </a:xfrm>
              <a:custGeom>
                <a:avLst/>
                <a:gdLst>
                  <a:gd name="T0" fmla="*/ 0 w 371"/>
                  <a:gd name="T1" fmla="*/ 0 h 10"/>
                  <a:gd name="T2" fmla="*/ 0 w 371"/>
                  <a:gd name="T3" fmla="*/ 9 h 10"/>
                  <a:gd name="T4" fmla="*/ 368 w 371"/>
                  <a:gd name="T5" fmla="*/ 9 h 10"/>
                  <a:gd name="T6" fmla="*/ 370 w 371"/>
                  <a:gd name="T7" fmla="*/ 0 h 10"/>
                  <a:gd name="T8" fmla="*/ 0 w 371"/>
                  <a:gd name="T9" fmla="*/ 0 h 10"/>
                  <a:gd name="T10" fmla="*/ 0 60000 65536"/>
                  <a:gd name="T11" fmla="*/ 0 60000 65536"/>
                  <a:gd name="T12" fmla="*/ 0 60000 65536"/>
                  <a:gd name="T13" fmla="*/ 0 60000 65536"/>
                  <a:gd name="T14" fmla="*/ 0 60000 65536"/>
                  <a:gd name="T15" fmla="*/ 0 w 371"/>
                  <a:gd name="T16" fmla="*/ 0 h 10"/>
                  <a:gd name="T17" fmla="*/ 371 w 371"/>
                  <a:gd name="T18" fmla="*/ 10 h 10"/>
                </a:gdLst>
                <a:ahLst/>
                <a:cxnLst>
                  <a:cxn ang="T10">
                    <a:pos x="T0" y="T1"/>
                  </a:cxn>
                  <a:cxn ang="T11">
                    <a:pos x="T2" y="T3"/>
                  </a:cxn>
                  <a:cxn ang="T12">
                    <a:pos x="T4" y="T5"/>
                  </a:cxn>
                  <a:cxn ang="T13">
                    <a:pos x="T6" y="T7"/>
                  </a:cxn>
                  <a:cxn ang="T14">
                    <a:pos x="T8" y="T9"/>
                  </a:cxn>
                </a:cxnLst>
                <a:rect l="T15" t="T16" r="T17" b="T18"/>
                <a:pathLst>
                  <a:path w="371" h="10">
                    <a:moveTo>
                      <a:pt x="0" y="0"/>
                    </a:moveTo>
                    <a:lnTo>
                      <a:pt x="0" y="9"/>
                    </a:lnTo>
                    <a:lnTo>
                      <a:pt x="368" y="9"/>
                    </a:lnTo>
                    <a:lnTo>
                      <a:pt x="370" y="0"/>
                    </a:lnTo>
                    <a:lnTo>
                      <a:pt x="0" y="0"/>
                    </a:lnTo>
                  </a:path>
                </a:pathLst>
              </a:custGeom>
              <a:solidFill>
                <a:srgbClr val="0000E0"/>
              </a:solidFill>
              <a:ln w="12700" cap="rnd">
                <a:noFill/>
                <a:round/>
                <a:headEnd/>
                <a:tailEnd/>
              </a:ln>
            </p:spPr>
            <p:txBody>
              <a:bodyPr/>
              <a:lstStyle/>
              <a:p>
                <a:endParaRPr lang="en-US"/>
              </a:p>
            </p:txBody>
          </p:sp>
          <p:sp>
            <p:nvSpPr>
              <p:cNvPr id="34228" name="Oval 453"/>
              <p:cNvSpPr>
                <a:spLocks noChangeArrowheads="1"/>
              </p:cNvSpPr>
              <p:nvPr/>
            </p:nvSpPr>
            <p:spPr bwMode="auto">
              <a:xfrm>
                <a:off x="5151" y="3686"/>
                <a:ext cx="423" cy="40"/>
              </a:xfrm>
              <a:prstGeom prst="ellipse">
                <a:avLst/>
              </a:prstGeom>
              <a:solidFill>
                <a:srgbClr val="0000FF"/>
              </a:solidFill>
              <a:ln w="12700">
                <a:solidFill>
                  <a:srgbClr val="000000"/>
                </a:solidFill>
                <a:round/>
                <a:headEnd/>
                <a:tailEnd/>
              </a:ln>
            </p:spPr>
            <p:txBody>
              <a:bodyPr wrap="none" anchor="ctr"/>
              <a:lstStyle/>
              <a:p>
                <a:pPr eaLnBrk="0" hangingPunct="0"/>
                <a:endParaRPr lang="en-US"/>
              </a:p>
            </p:txBody>
          </p:sp>
          <p:grpSp>
            <p:nvGrpSpPr>
              <p:cNvPr id="34229" name="Group 456"/>
              <p:cNvGrpSpPr>
                <a:grpSpLocks/>
              </p:cNvGrpSpPr>
              <p:nvPr/>
            </p:nvGrpSpPr>
            <p:grpSpPr bwMode="auto">
              <a:xfrm>
                <a:off x="5147" y="3691"/>
                <a:ext cx="21" cy="15"/>
                <a:chOff x="5147" y="3691"/>
                <a:chExt cx="21" cy="15"/>
              </a:xfrm>
            </p:grpSpPr>
            <p:sp>
              <p:nvSpPr>
                <p:cNvPr id="34244" name="Freeform 454"/>
                <p:cNvSpPr>
                  <a:spLocks/>
                </p:cNvSpPr>
                <p:nvPr/>
              </p:nvSpPr>
              <p:spPr bwMode="auto">
                <a:xfrm>
                  <a:off x="5147" y="3691"/>
                  <a:ext cx="21" cy="15"/>
                </a:xfrm>
                <a:custGeom>
                  <a:avLst/>
                  <a:gdLst>
                    <a:gd name="T0" fmla="*/ 20 w 21"/>
                    <a:gd name="T1" fmla="*/ 14 h 15"/>
                    <a:gd name="T2" fmla="*/ 20 w 21"/>
                    <a:gd name="T3" fmla="*/ 0 h 15"/>
                    <a:gd name="T4" fmla="*/ 0 w 21"/>
                    <a:gd name="T5" fmla="*/ 0 h 15"/>
                    <a:gd name="T6" fmla="*/ 0 w 21"/>
                    <a:gd name="T7" fmla="*/ 14 h 15"/>
                    <a:gd name="T8" fmla="*/ 20 w 21"/>
                    <a:gd name="T9" fmla="*/ 14 h 15"/>
                    <a:gd name="T10" fmla="*/ 0 60000 65536"/>
                    <a:gd name="T11" fmla="*/ 0 60000 65536"/>
                    <a:gd name="T12" fmla="*/ 0 60000 65536"/>
                    <a:gd name="T13" fmla="*/ 0 60000 65536"/>
                    <a:gd name="T14" fmla="*/ 0 60000 65536"/>
                    <a:gd name="T15" fmla="*/ 0 w 21"/>
                    <a:gd name="T16" fmla="*/ 0 h 15"/>
                    <a:gd name="T17" fmla="*/ 21 w 21"/>
                    <a:gd name="T18" fmla="*/ 15 h 15"/>
                  </a:gdLst>
                  <a:ahLst/>
                  <a:cxnLst>
                    <a:cxn ang="T10">
                      <a:pos x="T0" y="T1"/>
                    </a:cxn>
                    <a:cxn ang="T11">
                      <a:pos x="T2" y="T3"/>
                    </a:cxn>
                    <a:cxn ang="T12">
                      <a:pos x="T4" y="T5"/>
                    </a:cxn>
                    <a:cxn ang="T13">
                      <a:pos x="T6" y="T7"/>
                    </a:cxn>
                    <a:cxn ang="T14">
                      <a:pos x="T8" y="T9"/>
                    </a:cxn>
                  </a:cxnLst>
                  <a:rect l="T15" t="T16" r="T17" b="T18"/>
                  <a:pathLst>
                    <a:path w="21" h="15">
                      <a:moveTo>
                        <a:pt x="20" y="14"/>
                      </a:moveTo>
                      <a:lnTo>
                        <a:pt x="20" y="0"/>
                      </a:lnTo>
                      <a:lnTo>
                        <a:pt x="0" y="0"/>
                      </a:lnTo>
                      <a:lnTo>
                        <a:pt x="0" y="14"/>
                      </a:lnTo>
                      <a:lnTo>
                        <a:pt x="20" y="14"/>
                      </a:lnTo>
                    </a:path>
                  </a:pathLst>
                </a:custGeom>
                <a:solidFill>
                  <a:srgbClr val="0000FF"/>
                </a:solidFill>
                <a:ln w="12700" cap="rnd">
                  <a:noFill/>
                  <a:round/>
                  <a:headEnd/>
                  <a:tailEnd/>
                </a:ln>
              </p:spPr>
              <p:txBody>
                <a:bodyPr/>
                <a:lstStyle/>
                <a:p>
                  <a:endParaRPr lang="en-US"/>
                </a:p>
              </p:txBody>
            </p:sp>
            <p:sp>
              <p:nvSpPr>
                <p:cNvPr id="34245" name="Line 455"/>
                <p:cNvSpPr>
                  <a:spLocks noChangeShapeType="1"/>
                </p:cNvSpPr>
                <p:nvPr/>
              </p:nvSpPr>
              <p:spPr bwMode="auto">
                <a:xfrm>
                  <a:off x="5149" y="3698"/>
                  <a:ext cx="0" cy="1"/>
                </a:xfrm>
                <a:prstGeom prst="line">
                  <a:avLst/>
                </a:prstGeom>
                <a:noFill/>
                <a:ln w="12700">
                  <a:solidFill>
                    <a:srgbClr val="000000"/>
                  </a:solidFill>
                  <a:round/>
                  <a:headEnd/>
                  <a:tailEnd/>
                </a:ln>
              </p:spPr>
              <p:txBody>
                <a:bodyPr wrap="none" anchor="ctr"/>
                <a:lstStyle/>
                <a:p>
                  <a:endParaRPr lang="en-US"/>
                </a:p>
              </p:txBody>
            </p:sp>
          </p:grpSp>
          <p:grpSp>
            <p:nvGrpSpPr>
              <p:cNvPr id="34230" name="Group 459"/>
              <p:cNvGrpSpPr>
                <a:grpSpLocks/>
              </p:cNvGrpSpPr>
              <p:nvPr/>
            </p:nvGrpSpPr>
            <p:grpSpPr bwMode="auto">
              <a:xfrm>
                <a:off x="5559" y="3692"/>
                <a:ext cx="19" cy="14"/>
                <a:chOff x="5559" y="3692"/>
                <a:chExt cx="19" cy="14"/>
              </a:xfrm>
            </p:grpSpPr>
            <p:sp>
              <p:nvSpPr>
                <p:cNvPr id="34242" name="Freeform 457"/>
                <p:cNvSpPr>
                  <a:spLocks/>
                </p:cNvSpPr>
                <p:nvPr/>
              </p:nvSpPr>
              <p:spPr bwMode="auto">
                <a:xfrm>
                  <a:off x="5559" y="3692"/>
                  <a:ext cx="19" cy="14"/>
                </a:xfrm>
                <a:custGeom>
                  <a:avLst/>
                  <a:gdLst>
                    <a:gd name="T0" fmla="*/ 0 w 19"/>
                    <a:gd name="T1" fmla="*/ 13 h 14"/>
                    <a:gd name="T2" fmla="*/ 0 w 19"/>
                    <a:gd name="T3" fmla="*/ 0 h 14"/>
                    <a:gd name="T4" fmla="*/ 18 w 19"/>
                    <a:gd name="T5" fmla="*/ 0 h 14"/>
                    <a:gd name="T6" fmla="*/ 18 w 19"/>
                    <a:gd name="T7" fmla="*/ 13 h 14"/>
                    <a:gd name="T8" fmla="*/ 0 w 19"/>
                    <a:gd name="T9" fmla="*/ 13 h 14"/>
                    <a:gd name="T10" fmla="*/ 0 60000 65536"/>
                    <a:gd name="T11" fmla="*/ 0 60000 65536"/>
                    <a:gd name="T12" fmla="*/ 0 60000 65536"/>
                    <a:gd name="T13" fmla="*/ 0 60000 65536"/>
                    <a:gd name="T14" fmla="*/ 0 60000 65536"/>
                    <a:gd name="T15" fmla="*/ 0 w 19"/>
                    <a:gd name="T16" fmla="*/ 0 h 14"/>
                    <a:gd name="T17" fmla="*/ 19 w 19"/>
                    <a:gd name="T18" fmla="*/ 14 h 14"/>
                  </a:gdLst>
                  <a:ahLst/>
                  <a:cxnLst>
                    <a:cxn ang="T10">
                      <a:pos x="T0" y="T1"/>
                    </a:cxn>
                    <a:cxn ang="T11">
                      <a:pos x="T2" y="T3"/>
                    </a:cxn>
                    <a:cxn ang="T12">
                      <a:pos x="T4" y="T5"/>
                    </a:cxn>
                    <a:cxn ang="T13">
                      <a:pos x="T6" y="T7"/>
                    </a:cxn>
                    <a:cxn ang="T14">
                      <a:pos x="T8" y="T9"/>
                    </a:cxn>
                  </a:cxnLst>
                  <a:rect l="T15" t="T16" r="T17" b="T18"/>
                  <a:pathLst>
                    <a:path w="19" h="14">
                      <a:moveTo>
                        <a:pt x="0" y="13"/>
                      </a:moveTo>
                      <a:lnTo>
                        <a:pt x="0" y="0"/>
                      </a:lnTo>
                      <a:lnTo>
                        <a:pt x="18" y="0"/>
                      </a:lnTo>
                      <a:lnTo>
                        <a:pt x="18" y="13"/>
                      </a:lnTo>
                      <a:lnTo>
                        <a:pt x="0" y="13"/>
                      </a:lnTo>
                    </a:path>
                  </a:pathLst>
                </a:custGeom>
                <a:solidFill>
                  <a:srgbClr val="0000FF"/>
                </a:solidFill>
                <a:ln w="12700" cap="rnd">
                  <a:noFill/>
                  <a:round/>
                  <a:headEnd/>
                  <a:tailEnd/>
                </a:ln>
              </p:spPr>
              <p:txBody>
                <a:bodyPr/>
                <a:lstStyle/>
                <a:p>
                  <a:endParaRPr lang="en-US"/>
                </a:p>
              </p:txBody>
            </p:sp>
            <p:sp>
              <p:nvSpPr>
                <p:cNvPr id="34243" name="Line 458"/>
                <p:cNvSpPr>
                  <a:spLocks noChangeShapeType="1"/>
                </p:cNvSpPr>
                <p:nvPr/>
              </p:nvSpPr>
              <p:spPr bwMode="auto">
                <a:xfrm>
                  <a:off x="5578" y="3700"/>
                  <a:ext cx="0" cy="1"/>
                </a:xfrm>
                <a:prstGeom prst="line">
                  <a:avLst/>
                </a:prstGeom>
                <a:noFill/>
                <a:ln w="12700">
                  <a:solidFill>
                    <a:srgbClr val="000000"/>
                  </a:solidFill>
                  <a:round/>
                  <a:headEnd/>
                  <a:tailEnd/>
                </a:ln>
              </p:spPr>
              <p:txBody>
                <a:bodyPr wrap="none" anchor="ctr"/>
                <a:lstStyle/>
                <a:p>
                  <a:endParaRPr lang="en-US"/>
                </a:p>
              </p:txBody>
            </p:sp>
          </p:grpSp>
          <p:sp>
            <p:nvSpPr>
              <p:cNvPr id="34231" name="Oval 460"/>
              <p:cNvSpPr>
                <a:spLocks noChangeArrowheads="1"/>
              </p:cNvSpPr>
              <p:nvPr/>
            </p:nvSpPr>
            <p:spPr bwMode="auto">
              <a:xfrm>
                <a:off x="5151" y="3668"/>
                <a:ext cx="425" cy="39"/>
              </a:xfrm>
              <a:prstGeom prst="ellipse">
                <a:avLst/>
              </a:prstGeom>
              <a:solidFill>
                <a:srgbClr val="0000FF"/>
              </a:solidFill>
              <a:ln w="12700">
                <a:solidFill>
                  <a:srgbClr val="000000"/>
                </a:solidFill>
                <a:round/>
                <a:headEnd/>
                <a:tailEnd/>
              </a:ln>
            </p:spPr>
            <p:txBody>
              <a:bodyPr wrap="none" anchor="ctr"/>
              <a:lstStyle/>
              <a:p>
                <a:pPr eaLnBrk="0" hangingPunct="0"/>
                <a:endParaRPr lang="en-US"/>
              </a:p>
            </p:txBody>
          </p:sp>
          <p:sp>
            <p:nvSpPr>
              <p:cNvPr id="34232" name="Freeform 461"/>
              <p:cNvSpPr>
                <a:spLocks/>
              </p:cNvSpPr>
              <p:nvPr/>
            </p:nvSpPr>
            <p:spPr bwMode="auto">
              <a:xfrm>
                <a:off x="5302" y="3730"/>
                <a:ext cx="27" cy="165"/>
              </a:xfrm>
              <a:custGeom>
                <a:avLst/>
                <a:gdLst>
                  <a:gd name="T0" fmla="*/ 0 w 27"/>
                  <a:gd name="T1" fmla="*/ 0 h 165"/>
                  <a:gd name="T2" fmla="*/ 0 w 27"/>
                  <a:gd name="T3" fmla="*/ 163 h 165"/>
                  <a:gd name="T4" fmla="*/ 26 w 27"/>
                  <a:gd name="T5" fmla="*/ 164 h 165"/>
                  <a:gd name="T6" fmla="*/ 26 w 27"/>
                  <a:gd name="T7" fmla="*/ 0 h 165"/>
                  <a:gd name="T8" fmla="*/ 0 w 27"/>
                  <a:gd name="T9" fmla="*/ 0 h 165"/>
                  <a:gd name="T10" fmla="*/ 0 60000 65536"/>
                  <a:gd name="T11" fmla="*/ 0 60000 65536"/>
                  <a:gd name="T12" fmla="*/ 0 60000 65536"/>
                  <a:gd name="T13" fmla="*/ 0 60000 65536"/>
                  <a:gd name="T14" fmla="*/ 0 60000 65536"/>
                  <a:gd name="T15" fmla="*/ 0 w 27"/>
                  <a:gd name="T16" fmla="*/ 0 h 165"/>
                  <a:gd name="T17" fmla="*/ 27 w 27"/>
                  <a:gd name="T18" fmla="*/ 165 h 165"/>
                </a:gdLst>
                <a:ahLst/>
                <a:cxnLst>
                  <a:cxn ang="T10">
                    <a:pos x="T0" y="T1"/>
                  </a:cxn>
                  <a:cxn ang="T11">
                    <a:pos x="T2" y="T3"/>
                  </a:cxn>
                  <a:cxn ang="T12">
                    <a:pos x="T4" y="T5"/>
                  </a:cxn>
                  <a:cxn ang="T13">
                    <a:pos x="T6" y="T7"/>
                  </a:cxn>
                  <a:cxn ang="T14">
                    <a:pos x="T8" y="T9"/>
                  </a:cxn>
                </a:cxnLst>
                <a:rect l="T15" t="T16" r="T17" b="T18"/>
                <a:pathLst>
                  <a:path w="27" h="165">
                    <a:moveTo>
                      <a:pt x="0" y="0"/>
                    </a:moveTo>
                    <a:lnTo>
                      <a:pt x="0" y="163"/>
                    </a:lnTo>
                    <a:lnTo>
                      <a:pt x="26" y="164"/>
                    </a:lnTo>
                    <a:lnTo>
                      <a:pt x="26" y="0"/>
                    </a:lnTo>
                    <a:lnTo>
                      <a:pt x="0" y="0"/>
                    </a:lnTo>
                  </a:path>
                </a:pathLst>
              </a:custGeom>
              <a:solidFill>
                <a:srgbClr val="E0E000"/>
              </a:solidFill>
              <a:ln w="12700" cap="rnd">
                <a:solidFill>
                  <a:srgbClr val="000000"/>
                </a:solidFill>
                <a:round/>
                <a:headEnd/>
                <a:tailEnd/>
              </a:ln>
            </p:spPr>
            <p:txBody>
              <a:bodyPr/>
              <a:lstStyle/>
              <a:p>
                <a:endParaRPr lang="en-US"/>
              </a:p>
            </p:txBody>
          </p:sp>
          <p:sp>
            <p:nvSpPr>
              <p:cNvPr id="34233" name="Freeform 462"/>
              <p:cNvSpPr>
                <a:spLocks/>
              </p:cNvSpPr>
              <p:nvPr/>
            </p:nvSpPr>
            <p:spPr bwMode="auto">
              <a:xfrm>
                <a:off x="5296" y="3709"/>
                <a:ext cx="29" cy="22"/>
              </a:xfrm>
              <a:custGeom>
                <a:avLst/>
                <a:gdLst>
                  <a:gd name="T0" fmla="*/ 28 w 29"/>
                  <a:gd name="T1" fmla="*/ 1 h 22"/>
                  <a:gd name="T2" fmla="*/ 28 w 29"/>
                  <a:gd name="T3" fmla="*/ 21 h 22"/>
                  <a:gd name="T4" fmla="*/ 0 w 29"/>
                  <a:gd name="T5" fmla="*/ 21 h 22"/>
                  <a:gd name="T6" fmla="*/ 0 w 29"/>
                  <a:gd name="T7" fmla="*/ 0 h 22"/>
                  <a:gd name="T8" fmla="*/ 28 w 29"/>
                  <a:gd name="T9" fmla="*/ 1 h 22"/>
                  <a:gd name="T10" fmla="*/ 0 60000 65536"/>
                  <a:gd name="T11" fmla="*/ 0 60000 65536"/>
                  <a:gd name="T12" fmla="*/ 0 60000 65536"/>
                  <a:gd name="T13" fmla="*/ 0 60000 65536"/>
                  <a:gd name="T14" fmla="*/ 0 60000 65536"/>
                  <a:gd name="T15" fmla="*/ 0 w 29"/>
                  <a:gd name="T16" fmla="*/ 0 h 22"/>
                  <a:gd name="T17" fmla="*/ 29 w 29"/>
                  <a:gd name="T18" fmla="*/ 22 h 22"/>
                </a:gdLst>
                <a:ahLst/>
                <a:cxnLst>
                  <a:cxn ang="T10">
                    <a:pos x="T0" y="T1"/>
                  </a:cxn>
                  <a:cxn ang="T11">
                    <a:pos x="T2" y="T3"/>
                  </a:cxn>
                  <a:cxn ang="T12">
                    <a:pos x="T4" y="T5"/>
                  </a:cxn>
                  <a:cxn ang="T13">
                    <a:pos x="T6" y="T7"/>
                  </a:cxn>
                  <a:cxn ang="T14">
                    <a:pos x="T8" y="T9"/>
                  </a:cxn>
                </a:cxnLst>
                <a:rect l="T15" t="T16" r="T17" b="T18"/>
                <a:pathLst>
                  <a:path w="29" h="22">
                    <a:moveTo>
                      <a:pt x="28" y="1"/>
                    </a:moveTo>
                    <a:lnTo>
                      <a:pt x="28" y="21"/>
                    </a:lnTo>
                    <a:lnTo>
                      <a:pt x="0" y="21"/>
                    </a:lnTo>
                    <a:lnTo>
                      <a:pt x="0" y="0"/>
                    </a:lnTo>
                    <a:lnTo>
                      <a:pt x="28" y="1"/>
                    </a:lnTo>
                  </a:path>
                </a:pathLst>
              </a:custGeom>
              <a:solidFill>
                <a:srgbClr val="FFFF00"/>
              </a:solidFill>
              <a:ln w="12700" cap="rnd">
                <a:solidFill>
                  <a:srgbClr val="000000"/>
                </a:solidFill>
                <a:round/>
                <a:headEnd/>
                <a:tailEnd/>
              </a:ln>
            </p:spPr>
            <p:txBody>
              <a:bodyPr/>
              <a:lstStyle/>
              <a:p>
                <a:endParaRPr lang="en-US"/>
              </a:p>
            </p:txBody>
          </p:sp>
          <p:sp>
            <p:nvSpPr>
              <p:cNvPr id="34234" name="Freeform 463"/>
              <p:cNvSpPr>
                <a:spLocks/>
              </p:cNvSpPr>
              <p:nvPr/>
            </p:nvSpPr>
            <p:spPr bwMode="auto">
              <a:xfrm>
                <a:off x="5296" y="3666"/>
                <a:ext cx="143" cy="44"/>
              </a:xfrm>
              <a:custGeom>
                <a:avLst/>
                <a:gdLst>
                  <a:gd name="T0" fmla="*/ 28 w 143"/>
                  <a:gd name="T1" fmla="*/ 43 h 44"/>
                  <a:gd name="T2" fmla="*/ 142 w 143"/>
                  <a:gd name="T3" fmla="*/ 1 h 44"/>
                  <a:gd name="T4" fmla="*/ 123 w 143"/>
                  <a:gd name="T5" fmla="*/ 0 h 44"/>
                  <a:gd name="T6" fmla="*/ 0 w 143"/>
                  <a:gd name="T7" fmla="*/ 43 h 44"/>
                  <a:gd name="T8" fmla="*/ 28 w 143"/>
                  <a:gd name="T9" fmla="*/ 43 h 44"/>
                  <a:gd name="T10" fmla="*/ 0 60000 65536"/>
                  <a:gd name="T11" fmla="*/ 0 60000 65536"/>
                  <a:gd name="T12" fmla="*/ 0 60000 65536"/>
                  <a:gd name="T13" fmla="*/ 0 60000 65536"/>
                  <a:gd name="T14" fmla="*/ 0 60000 65536"/>
                  <a:gd name="T15" fmla="*/ 0 w 143"/>
                  <a:gd name="T16" fmla="*/ 0 h 44"/>
                  <a:gd name="T17" fmla="*/ 143 w 143"/>
                  <a:gd name="T18" fmla="*/ 44 h 44"/>
                </a:gdLst>
                <a:ahLst/>
                <a:cxnLst>
                  <a:cxn ang="T10">
                    <a:pos x="T0" y="T1"/>
                  </a:cxn>
                  <a:cxn ang="T11">
                    <a:pos x="T2" y="T3"/>
                  </a:cxn>
                  <a:cxn ang="T12">
                    <a:pos x="T4" y="T5"/>
                  </a:cxn>
                  <a:cxn ang="T13">
                    <a:pos x="T6" y="T7"/>
                  </a:cxn>
                  <a:cxn ang="T14">
                    <a:pos x="T8" y="T9"/>
                  </a:cxn>
                </a:cxnLst>
                <a:rect l="T15" t="T16" r="T17" b="T18"/>
                <a:pathLst>
                  <a:path w="143" h="44">
                    <a:moveTo>
                      <a:pt x="28" y="43"/>
                    </a:moveTo>
                    <a:lnTo>
                      <a:pt x="142" y="1"/>
                    </a:lnTo>
                    <a:lnTo>
                      <a:pt x="123" y="0"/>
                    </a:lnTo>
                    <a:lnTo>
                      <a:pt x="0" y="43"/>
                    </a:lnTo>
                    <a:lnTo>
                      <a:pt x="28" y="43"/>
                    </a:lnTo>
                  </a:path>
                </a:pathLst>
              </a:custGeom>
              <a:solidFill>
                <a:srgbClr val="FFFF00"/>
              </a:solidFill>
              <a:ln w="12700" cap="rnd">
                <a:solidFill>
                  <a:srgbClr val="000000"/>
                </a:solidFill>
                <a:round/>
                <a:headEnd/>
                <a:tailEnd/>
              </a:ln>
            </p:spPr>
            <p:txBody>
              <a:bodyPr/>
              <a:lstStyle/>
              <a:p>
                <a:endParaRPr lang="en-US"/>
              </a:p>
            </p:txBody>
          </p:sp>
          <p:grpSp>
            <p:nvGrpSpPr>
              <p:cNvPr id="34235" name="Group 470"/>
              <p:cNvGrpSpPr>
                <a:grpSpLocks/>
              </p:cNvGrpSpPr>
              <p:nvPr/>
            </p:nvGrpSpPr>
            <p:grpSpPr bwMode="auto">
              <a:xfrm>
                <a:off x="5264" y="3635"/>
                <a:ext cx="210" cy="56"/>
                <a:chOff x="5264" y="3635"/>
                <a:chExt cx="210" cy="56"/>
              </a:xfrm>
            </p:grpSpPr>
            <p:sp>
              <p:nvSpPr>
                <p:cNvPr id="34236" name="Freeform 464"/>
                <p:cNvSpPr>
                  <a:spLocks/>
                </p:cNvSpPr>
                <p:nvPr/>
              </p:nvSpPr>
              <p:spPr bwMode="auto">
                <a:xfrm>
                  <a:off x="5390" y="3663"/>
                  <a:ext cx="84" cy="28"/>
                </a:xfrm>
                <a:custGeom>
                  <a:avLst/>
                  <a:gdLst>
                    <a:gd name="T0" fmla="*/ 13 w 84"/>
                    <a:gd name="T1" fmla="*/ 1 h 28"/>
                    <a:gd name="T2" fmla="*/ 5 w 84"/>
                    <a:gd name="T3" fmla="*/ 5 h 28"/>
                    <a:gd name="T4" fmla="*/ 2 w 84"/>
                    <a:gd name="T5" fmla="*/ 11 h 28"/>
                    <a:gd name="T6" fmla="*/ 0 w 84"/>
                    <a:gd name="T7" fmla="*/ 15 h 28"/>
                    <a:gd name="T8" fmla="*/ 0 w 84"/>
                    <a:gd name="T9" fmla="*/ 19 h 28"/>
                    <a:gd name="T10" fmla="*/ 32 w 84"/>
                    <a:gd name="T11" fmla="*/ 25 h 28"/>
                    <a:gd name="T12" fmla="*/ 45 w 84"/>
                    <a:gd name="T13" fmla="*/ 27 h 28"/>
                    <a:gd name="T14" fmla="*/ 60 w 84"/>
                    <a:gd name="T15" fmla="*/ 27 h 28"/>
                    <a:gd name="T16" fmla="*/ 72 w 84"/>
                    <a:gd name="T17" fmla="*/ 25 h 28"/>
                    <a:gd name="T18" fmla="*/ 80 w 84"/>
                    <a:gd name="T19" fmla="*/ 19 h 28"/>
                    <a:gd name="T20" fmla="*/ 83 w 84"/>
                    <a:gd name="T21" fmla="*/ 14 h 28"/>
                    <a:gd name="T22" fmla="*/ 81 w 84"/>
                    <a:gd name="T23" fmla="*/ 0 h 28"/>
                    <a:gd name="T24" fmla="*/ 13 w 84"/>
                    <a:gd name="T25" fmla="*/ 1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28"/>
                    <a:gd name="T41" fmla="*/ 84 w 84"/>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28">
                      <a:moveTo>
                        <a:pt x="13" y="1"/>
                      </a:moveTo>
                      <a:lnTo>
                        <a:pt x="5" y="5"/>
                      </a:lnTo>
                      <a:lnTo>
                        <a:pt x="2" y="11"/>
                      </a:lnTo>
                      <a:lnTo>
                        <a:pt x="0" y="15"/>
                      </a:lnTo>
                      <a:lnTo>
                        <a:pt x="0" y="19"/>
                      </a:lnTo>
                      <a:lnTo>
                        <a:pt x="32" y="25"/>
                      </a:lnTo>
                      <a:lnTo>
                        <a:pt x="45" y="27"/>
                      </a:lnTo>
                      <a:lnTo>
                        <a:pt x="60" y="27"/>
                      </a:lnTo>
                      <a:lnTo>
                        <a:pt x="72" y="25"/>
                      </a:lnTo>
                      <a:lnTo>
                        <a:pt x="80" y="19"/>
                      </a:lnTo>
                      <a:lnTo>
                        <a:pt x="83" y="14"/>
                      </a:lnTo>
                      <a:lnTo>
                        <a:pt x="81" y="0"/>
                      </a:lnTo>
                      <a:lnTo>
                        <a:pt x="13" y="1"/>
                      </a:lnTo>
                    </a:path>
                  </a:pathLst>
                </a:custGeom>
                <a:solidFill>
                  <a:srgbClr val="E0E000"/>
                </a:solidFill>
                <a:ln w="12700" cap="rnd">
                  <a:solidFill>
                    <a:srgbClr val="000000"/>
                  </a:solidFill>
                  <a:round/>
                  <a:headEnd/>
                  <a:tailEnd/>
                </a:ln>
              </p:spPr>
              <p:txBody>
                <a:bodyPr/>
                <a:lstStyle/>
                <a:p>
                  <a:endParaRPr lang="en-US"/>
                </a:p>
              </p:txBody>
            </p:sp>
            <p:sp>
              <p:nvSpPr>
                <p:cNvPr id="34237" name="Freeform 465"/>
                <p:cNvSpPr>
                  <a:spLocks/>
                </p:cNvSpPr>
                <p:nvPr/>
              </p:nvSpPr>
              <p:spPr bwMode="auto">
                <a:xfrm>
                  <a:off x="5404" y="3655"/>
                  <a:ext cx="65" cy="15"/>
                </a:xfrm>
                <a:custGeom>
                  <a:avLst/>
                  <a:gdLst>
                    <a:gd name="T0" fmla="*/ 0 w 65"/>
                    <a:gd name="T1" fmla="*/ 8 h 15"/>
                    <a:gd name="T2" fmla="*/ 21 w 65"/>
                    <a:gd name="T3" fmla="*/ 12 h 15"/>
                    <a:gd name="T4" fmla="*/ 37 w 65"/>
                    <a:gd name="T5" fmla="*/ 14 h 15"/>
                    <a:gd name="T6" fmla="*/ 59 w 65"/>
                    <a:gd name="T7" fmla="*/ 12 h 15"/>
                    <a:gd name="T8" fmla="*/ 64 w 65"/>
                    <a:gd name="T9" fmla="*/ 8 h 15"/>
                    <a:gd name="T10" fmla="*/ 64 w 65"/>
                    <a:gd name="T11" fmla="*/ 3 h 15"/>
                    <a:gd name="T12" fmla="*/ 53 w 65"/>
                    <a:gd name="T13" fmla="*/ 1 h 15"/>
                    <a:gd name="T14" fmla="*/ 39 w 65"/>
                    <a:gd name="T15" fmla="*/ 0 h 15"/>
                    <a:gd name="T16" fmla="*/ 19 w 65"/>
                    <a:gd name="T17" fmla="*/ 2 h 15"/>
                    <a:gd name="T18" fmla="*/ 2 w 65"/>
                    <a:gd name="T19" fmla="*/ 4 h 15"/>
                    <a:gd name="T20" fmla="*/ 0 w 65"/>
                    <a:gd name="T21" fmla="*/ 8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5"/>
                    <a:gd name="T34" fmla="*/ 0 h 15"/>
                    <a:gd name="T35" fmla="*/ 65 w 65"/>
                    <a:gd name="T36" fmla="*/ 15 h 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5" h="15">
                      <a:moveTo>
                        <a:pt x="0" y="8"/>
                      </a:moveTo>
                      <a:lnTo>
                        <a:pt x="21" y="12"/>
                      </a:lnTo>
                      <a:lnTo>
                        <a:pt x="37" y="14"/>
                      </a:lnTo>
                      <a:lnTo>
                        <a:pt x="59" y="12"/>
                      </a:lnTo>
                      <a:lnTo>
                        <a:pt x="64" y="8"/>
                      </a:lnTo>
                      <a:lnTo>
                        <a:pt x="64" y="3"/>
                      </a:lnTo>
                      <a:lnTo>
                        <a:pt x="53" y="1"/>
                      </a:lnTo>
                      <a:lnTo>
                        <a:pt x="39" y="0"/>
                      </a:lnTo>
                      <a:lnTo>
                        <a:pt x="19" y="2"/>
                      </a:lnTo>
                      <a:lnTo>
                        <a:pt x="2" y="4"/>
                      </a:lnTo>
                      <a:lnTo>
                        <a:pt x="0" y="8"/>
                      </a:lnTo>
                    </a:path>
                  </a:pathLst>
                </a:custGeom>
                <a:solidFill>
                  <a:srgbClr val="A0A000"/>
                </a:solidFill>
                <a:ln w="12700" cap="rnd">
                  <a:solidFill>
                    <a:srgbClr val="000000"/>
                  </a:solidFill>
                  <a:round/>
                  <a:headEnd/>
                  <a:tailEnd/>
                </a:ln>
              </p:spPr>
              <p:txBody>
                <a:bodyPr/>
                <a:lstStyle/>
                <a:p>
                  <a:endParaRPr lang="en-US"/>
                </a:p>
              </p:txBody>
            </p:sp>
            <p:sp>
              <p:nvSpPr>
                <p:cNvPr id="34238" name="Freeform 466"/>
                <p:cNvSpPr>
                  <a:spLocks/>
                </p:cNvSpPr>
                <p:nvPr/>
              </p:nvSpPr>
              <p:spPr bwMode="auto">
                <a:xfrm>
                  <a:off x="5264" y="3635"/>
                  <a:ext cx="105" cy="38"/>
                </a:xfrm>
                <a:custGeom>
                  <a:avLst/>
                  <a:gdLst>
                    <a:gd name="T0" fmla="*/ 79 w 105"/>
                    <a:gd name="T1" fmla="*/ 37 h 38"/>
                    <a:gd name="T2" fmla="*/ 0 w 105"/>
                    <a:gd name="T3" fmla="*/ 16 h 38"/>
                    <a:gd name="T4" fmla="*/ 6 w 105"/>
                    <a:gd name="T5" fmla="*/ 8 h 38"/>
                    <a:gd name="T6" fmla="*/ 14 w 105"/>
                    <a:gd name="T7" fmla="*/ 3 h 38"/>
                    <a:gd name="T8" fmla="*/ 24 w 105"/>
                    <a:gd name="T9" fmla="*/ 0 h 38"/>
                    <a:gd name="T10" fmla="*/ 35 w 105"/>
                    <a:gd name="T11" fmla="*/ 0 h 38"/>
                    <a:gd name="T12" fmla="*/ 46 w 105"/>
                    <a:gd name="T13" fmla="*/ 0 h 38"/>
                    <a:gd name="T14" fmla="*/ 56 w 105"/>
                    <a:gd name="T15" fmla="*/ 2 h 38"/>
                    <a:gd name="T16" fmla="*/ 66 w 105"/>
                    <a:gd name="T17" fmla="*/ 6 h 38"/>
                    <a:gd name="T18" fmla="*/ 80 w 105"/>
                    <a:gd name="T19" fmla="*/ 13 h 38"/>
                    <a:gd name="T20" fmla="*/ 104 w 105"/>
                    <a:gd name="T21" fmla="*/ 27 h 38"/>
                    <a:gd name="T22" fmla="*/ 79 w 105"/>
                    <a:gd name="T23" fmla="*/ 37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
                    <a:gd name="T37" fmla="*/ 0 h 38"/>
                    <a:gd name="T38" fmla="*/ 105 w 105"/>
                    <a:gd name="T39" fmla="*/ 38 h 3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 h="38">
                      <a:moveTo>
                        <a:pt x="79" y="37"/>
                      </a:moveTo>
                      <a:lnTo>
                        <a:pt x="0" y="16"/>
                      </a:lnTo>
                      <a:lnTo>
                        <a:pt x="6" y="8"/>
                      </a:lnTo>
                      <a:lnTo>
                        <a:pt x="14" y="3"/>
                      </a:lnTo>
                      <a:lnTo>
                        <a:pt x="24" y="0"/>
                      </a:lnTo>
                      <a:lnTo>
                        <a:pt x="35" y="0"/>
                      </a:lnTo>
                      <a:lnTo>
                        <a:pt x="46" y="0"/>
                      </a:lnTo>
                      <a:lnTo>
                        <a:pt x="56" y="2"/>
                      </a:lnTo>
                      <a:lnTo>
                        <a:pt x="66" y="6"/>
                      </a:lnTo>
                      <a:lnTo>
                        <a:pt x="80" y="13"/>
                      </a:lnTo>
                      <a:lnTo>
                        <a:pt x="104" y="27"/>
                      </a:lnTo>
                      <a:lnTo>
                        <a:pt x="79" y="37"/>
                      </a:lnTo>
                    </a:path>
                  </a:pathLst>
                </a:custGeom>
                <a:solidFill>
                  <a:srgbClr val="FFFF00"/>
                </a:solidFill>
                <a:ln w="12700" cap="rnd">
                  <a:solidFill>
                    <a:srgbClr val="000000"/>
                  </a:solidFill>
                  <a:round/>
                  <a:headEnd/>
                  <a:tailEnd/>
                </a:ln>
              </p:spPr>
              <p:txBody>
                <a:bodyPr/>
                <a:lstStyle/>
                <a:p>
                  <a:endParaRPr lang="en-US"/>
                </a:p>
              </p:txBody>
            </p:sp>
            <p:sp>
              <p:nvSpPr>
                <p:cNvPr id="34239" name="Freeform 467"/>
                <p:cNvSpPr>
                  <a:spLocks/>
                </p:cNvSpPr>
                <p:nvPr/>
              </p:nvSpPr>
              <p:spPr bwMode="auto">
                <a:xfrm>
                  <a:off x="5348" y="3658"/>
                  <a:ext cx="61" cy="28"/>
                </a:xfrm>
                <a:custGeom>
                  <a:avLst/>
                  <a:gdLst>
                    <a:gd name="T0" fmla="*/ 15 w 61"/>
                    <a:gd name="T1" fmla="*/ 26 h 28"/>
                    <a:gd name="T2" fmla="*/ 0 w 61"/>
                    <a:gd name="T3" fmla="*/ 16 h 28"/>
                    <a:gd name="T4" fmla="*/ 0 w 61"/>
                    <a:gd name="T5" fmla="*/ 11 h 28"/>
                    <a:gd name="T6" fmla="*/ 4 w 61"/>
                    <a:gd name="T7" fmla="*/ 4 h 28"/>
                    <a:gd name="T8" fmla="*/ 12 w 61"/>
                    <a:gd name="T9" fmla="*/ 0 h 28"/>
                    <a:gd name="T10" fmla="*/ 60 w 61"/>
                    <a:gd name="T11" fmla="*/ 1 h 28"/>
                    <a:gd name="T12" fmla="*/ 50 w 61"/>
                    <a:gd name="T13" fmla="*/ 9 h 28"/>
                    <a:gd name="T14" fmla="*/ 43 w 61"/>
                    <a:gd name="T15" fmla="*/ 16 h 28"/>
                    <a:gd name="T16" fmla="*/ 46 w 61"/>
                    <a:gd name="T17" fmla="*/ 23 h 28"/>
                    <a:gd name="T18" fmla="*/ 37 w 61"/>
                    <a:gd name="T19" fmla="*/ 27 h 28"/>
                    <a:gd name="T20" fmla="*/ 15 w 61"/>
                    <a:gd name="T21" fmla="*/ 26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1"/>
                    <a:gd name="T34" fmla="*/ 0 h 28"/>
                    <a:gd name="T35" fmla="*/ 61 w 61"/>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1" h="28">
                      <a:moveTo>
                        <a:pt x="15" y="26"/>
                      </a:moveTo>
                      <a:lnTo>
                        <a:pt x="0" y="16"/>
                      </a:lnTo>
                      <a:lnTo>
                        <a:pt x="0" y="11"/>
                      </a:lnTo>
                      <a:lnTo>
                        <a:pt x="4" y="4"/>
                      </a:lnTo>
                      <a:lnTo>
                        <a:pt x="12" y="0"/>
                      </a:lnTo>
                      <a:lnTo>
                        <a:pt x="60" y="1"/>
                      </a:lnTo>
                      <a:lnTo>
                        <a:pt x="50" y="9"/>
                      </a:lnTo>
                      <a:lnTo>
                        <a:pt x="43" y="16"/>
                      </a:lnTo>
                      <a:lnTo>
                        <a:pt x="46" y="23"/>
                      </a:lnTo>
                      <a:lnTo>
                        <a:pt x="37" y="27"/>
                      </a:lnTo>
                      <a:lnTo>
                        <a:pt x="15" y="26"/>
                      </a:lnTo>
                    </a:path>
                  </a:pathLst>
                </a:custGeom>
                <a:solidFill>
                  <a:srgbClr val="FFFF00"/>
                </a:solidFill>
                <a:ln w="12700" cap="rnd">
                  <a:solidFill>
                    <a:srgbClr val="000000"/>
                  </a:solidFill>
                  <a:round/>
                  <a:headEnd/>
                  <a:tailEnd/>
                </a:ln>
              </p:spPr>
              <p:txBody>
                <a:bodyPr/>
                <a:lstStyle/>
                <a:p>
                  <a:endParaRPr lang="en-US"/>
                </a:p>
              </p:txBody>
            </p:sp>
            <p:sp>
              <p:nvSpPr>
                <p:cNvPr id="34240" name="Freeform 468"/>
                <p:cNvSpPr>
                  <a:spLocks/>
                </p:cNvSpPr>
                <p:nvPr/>
              </p:nvSpPr>
              <p:spPr bwMode="auto">
                <a:xfrm>
                  <a:off x="5265" y="3646"/>
                  <a:ext cx="83" cy="31"/>
                </a:xfrm>
                <a:custGeom>
                  <a:avLst/>
                  <a:gdLst>
                    <a:gd name="T0" fmla="*/ 82 w 83"/>
                    <a:gd name="T1" fmla="*/ 30 h 31"/>
                    <a:gd name="T2" fmla="*/ 64 w 83"/>
                    <a:gd name="T3" fmla="*/ 15 h 31"/>
                    <a:gd name="T4" fmla="*/ 52 w 83"/>
                    <a:gd name="T5" fmla="*/ 8 h 31"/>
                    <a:gd name="T6" fmla="*/ 39 w 83"/>
                    <a:gd name="T7" fmla="*/ 4 h 31"/>
                    <a:gd name="T8" fmla="*/ 26 w 83"/>
                    <a:gd name="T9" fmla="*/ 1 h 31"/>
                    <a:gd name="T10" fmla="*/ 15 w 83"/>
                    <a:gd name="T11" fmla="*/ 0 h 31"/>
                    <a:gd name="T12" fmla="*/ 5 w 83"/>
                    <a:gd name="T13" fmla="*/ 1 h 31"/>
                    <a:gd name="T14" fmla="*/ 0 w 83"/>
                    <a:gd name="T15" fmla="*/ 5 h 31"/>
                    <a:gd name="T16" fmla="*/ 0 w 83"/>
                    <a:gd name="T17" fmla="*/ 9 h 31"/>
                    <a:gd name="T18" fmla="*/ 2 w 83"/>
                    <a:gd name="T19" fmla="*/ 15 h 31"/>
                    <a:gd name="T20" fmla="*/ 8 w 83"/>
                    <a:gd name="T21" fmla="*/ 21 h 31"/>
                    <a:gd name="T22" fmla="*/ 21 w 83"/>
                    <a:gd name="T23" fmla="*/ 25 h 31"/>
                    <a:gd name="T24" fmla="*/ 32 w 83"/>
                    <a:gd name="T25" fmla="*/ 27 h 31"/>
                    <a:gd name="T26" fmla="*/ 43 w 83"/>
                    <a:gd name="T27" fmla="*/ 26 h 31"/>
                    <a:gd name="T28" fmla="*/ 55 w 83"/>
                    <a:gd name="T29" fmla="*/ 26 h 31"/>
                    <a:gd name="T30" fmla="*/ 68 w 83"/>
                    <a:gd name="T31" fmla="*/ 28 h 31"/>
                    <a:gd name="T32" fmla="*/ 82 w 83"/>
                    <a:gd name="T33" fmla="*/ 3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31"/>
                    <a:gd name="T53" fmla="*/ 83 w 83"/>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31">
                      <a:moveTo>
                        <a:pt x="82" y="30"/>
                      </a:moveTo>
                      <a:lnTo>
                        <a:pt x="64" y="15"/>
                      </a:lnTo>
                      <a:lnTo>
                        <a:pt x="52" y="8"/>
                      </a:lnTo>
                      <a:lnTo>
                        <a:pt x="39" y="4"/>
                      </a:lnTo>
                      <a:lnTo>
                        <a:pt x="26" y="1"/>
                      </a:lnTo>
                      <a:lnTo>
                        <a:pt x="15" y="0"/>
                      </a:lnTo>
                      <a:lnTo>
                        <a:pt x="5" y="1"/>
                      </a:lnTo>
                      <a:lnTo>
                        <a:pt x="0" y="5"/>
                      </a:lnTo>
                      <a:lnTo>
                        <a:pt x="0" y="9"/>
                      </a:lnTo>
                      <a:lnTo>
                        <a:pt x="2" y="15"/>
                      </a:lnTo>
                      <a:lnTo>
                        <a:pt x="8" y="21"/>
                      </a:lnTo>
                      <a:lnTo>
                        <a:pt x="21" y="25"/>
                      </a:lnTo>
                      <a:lnTo>
                        <a:pt x="32" y="27"/>
                      </a:lnTo>
                      <a:lnTo>
                        <a:pt x="43" y="26"/>
                      </a:lnTo>
                      <a:lnTo>
                        <a:pt x="55" y="26"/>
                      </a:lnTo>
                      <a:lnTo>
                        <a:pt x="68" y="28"/>
                      </a:lnTo>
                      <a:lnTo>
                        <a:pt x="82" y="30"/>
                      </a:lnTo>
                    </a:path>
                  </a:pathLst>
                </a:custGeom>
                <a:solidFill>
                  <a:srgbClr val="A0A000"/>
                </a:solidFill>
                <a:ln w="12700" cap="rnd">
                  <a:solidFill>
                    <a:srgbClr val="000000"/>
                  </a:solidFill>
                  <a:round/>
                  <a:headEnd/>
                  <a:tailEnd/>
                </a:ln>
              </p:spPr>
              <p:txBody>
                <a:bodyPr/>
                <a:lstStyle/>
                <a:p>
                  <a:endParaRPr lang="en-US"/>
                </a:p>
              </p:txBody>
            </p:sp>
            <p:sp>
              <p:nvSpPr>
                <p:cNvPr id="34241" name="Freeform 469"/>
                <p:cNvSpPr>
                  <a:spLocks/>
                </p:cNvSpPr>
                <p:nvPr/>
              </p:nvSpPr>
              <p:spPr bwMode="auto">
                <a:xfrm>
                  <a:off x="5377" y="3658"/>
                  <a:ext cx="10" cy="28"/>
                </a:xfrm>
                <a:custGeom>
                  <a:avLst/>
                  <a:gdLst>
                    <a:gd name="T0" fmla="*/ 9 w 10"/>
                    <a:gd name="T1" fmla="*/ 0 h 28"/>
                    <a:gd name="T2" fmla="*/ 1 w 10"/>
                    <a:gd name="T3" fmla="*/ 5 h 28"/>
                    <a:gd name="T4" fmla="*/ 0 w 10"/>
                    <a:gd name="T5" fmla="*/ 10 h 28"/>
                    <a:gd name="T6" fmla="*/ 0 w 10"/>
                    <a:gd name="T7" fmla="*/ 15 h 28"/>
                    <a:gd name="T8" fmla="*/ 2 w 10"/>
                    <a:gd name="T9" fmla="*/ 19 h 28"/>
                    <a:gd name="T10" fmla="*/ 8 w 10"/>
                    <a:gd name="T11" fmla="*/ 27 h 28"/>
                    <a:gd name="T12" fmla="*/ 0 60000 65536"/>
                    <a:gd name="T13" fmla="*/ 0 60000 65536"/>
                    <a:gd name="T14" fmla="*/ 0 60000 65536"/>
                    <a:gd name="T15" fmla="*/ 0 60000 65536"/>
                    <a:gd name="T16" fmla="*/ 0 60000 65536"/>
                    <a:gd name="T17" fmla="*/ 0 60000 65536"/>
                    <a:gd name="T18" fmla="*/ 0 w 10"/>
                    <a:gd name="T19" fmla="*/ 0 h 28"/>
                    <a:gd name="T20" fmla="*/ 10 w 10"/>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0" h="28">
                      <a:moveTo>
                        <a:pt x="9" y="0"/>
                      </a:moveTo>
                      <a:lnTo>
                        <a:pt x="1" y="5"/>
                      </a:lnTo>
                      <a:lnTo>
                        <a:pt x="0" y="10"/>
                      </a:lnTo>
                      <a:lnTo>
                        <a:pt x="0" y="15"/>
                      </a:lnTo>
                      <a:lnTo>
                        <a:pt x="2" y="19"/>
                      </a:lnTo>
                      <a:lnTo>
                        <a:pt x="8" y="27"/>
                      </a:lnTo>
                    </a:path>
                  </a:pathLst>
                </a:custGeom>
                <a:noFill/>
                <a:ln w="12700" cap="rnd">
                  <a:solidFill>
                    <a:srgbClr val="000000"/>
                  </a:solidFill>
                  <a:round/>
                  <a:headEnd/>
                  <a:tailEnd/>
                </a:ln>
              </p:spPr>
              <p:txBody>
                <a:bodyPr/>
                <a:lstStyle/>
                <a:p>
                  <a:endParaRPr lang="en-US"/>
                </a:p>
              </p:txBody>
            </p:sp>
          </p:grpSp>
        </p:grpSp>
        <p:grpSp>
          <p:nvGrpSpPr>
            <p:cNvPr id="34202" name="Group 478"/>
            <p:cNvGrpSpPr>
              <a:grpSpLocks/>
            </p:cNvGrpSpPr>
            <p:nvPr/>
          </p:nvGrpSpPr>
          <p:grpSpPr bwMode="auto">
            <a:xfrm>
              <a:off x="4674" y="3846"/>
              <a:ext cx="711" cy="160"/>
              <a:chOff x="4674" y="3846"/>
              <a:chExt cx="711" cy="160"/>
            </a:xfrm>
          </p:grpSpPr>
          <p:grpSp>
            <p:nvGrpSpPr>
              <p:cNvPr id="34219" name="Group 475"/>
              <p:cNvGrpSpPr>
                <a:grpSpLocks/>
              </p:cNvGrpSpPr>
              <p:nvPr/>
            </p:nvGrpSpPr>
            <p:grpSpPr bwMode="auto">
              <a:xfrm>
                <a:off x="4674" y="3846"/>
                <a:ext cx="711" cy="160"/>
                <a:chOff x="4674" y="3846"/>
                <a:chExt cx="711" cy="160"/>
              </a:xfrm>
            </p:grpSpPr>
            <p:sp>
              <p:nvSpPr>
                <p:cNvPr id="34222" name="Freeform 472"/>
                <p:cNvSpPr>
                  <a:spLocks/>
                </p:cNvSpPr>
                <p:nvPr/>
              </p:nvSpPr>
              <p:spPr bwMode="auto">
                <a:xfrm>
                  <a:off x="4674" y="3915"/>
                  <a:ext cx="326" cy="91"/>
                </a:xfrm>
                <a:custGeom>
                  <a:avLst/>
                  <a:gdLst>
                    <a:gd name="T0" fmla="*/ 0 w 326"/>
                    <a:gd name="T1" fmla="*/ 0 h 91"/>
                    <a:gd name="T2" fmla="*/ 0 w 326"/>
                    <a:gd name="T3" fmla="*/ 50 h 91"/>
                    <a:gd name="T4" fmla="*/ 325 w 326"/>
                    <a:gd name="T5" fmla="*/ 90 h 91"/>
                    <a:gd name="T6" fmla="*/ 325 w 326"/>
                    <a:gd name="T7" fmla="*/ 30 h 91"/>
                    <a:gd name="T8" fmla="*/ 0 w 326"/>
                    <a:gd name="T9" fmla="*/ 0 h 91"/>
                    <a:gd name="T10" fmla="*/ 0 60000 65536"/>
                    <a:gd name="T11" fmla="*/ 0 60000 65536"/>
                    <a:gd name="T12" fmla="*/ 0 60000 65536"/>
                    <a:gd name="T13" fmla="*/ 0 60000 65536"/>
                    <a:gd name="T14" fmla="*/ 0 60000 65536"/>
                    <a:gd name="T15" fmla="*/ 0 w 326"/>
                    <a:gd name="T16" fmla="*/ 0 h 91"/>
                    <a:gd name="T17" fmla="*/ 326 w 326"/>
                    <a:gd name="T18" fmla="*/ 91 h 91"/>
                  </a:gdLst>
                  <a:ahLst/>
                  <a:cxnLst>
                    <a:cxn ang="T10">
                      <a:pos x="T0" y="T1"/>
                    </a:cxn>
                    <a:cxn ang="T11">
                      <a:pos x="T2" y="T3"/>
                    </a:cxn>
                    <a:cxn ang="T12">
                      <a:pos x="T4" y="T5"/>
                    </a:cxn>
                    <a:cxn ang="T13">
                      <a:pos x="T6" y="T7"/>
                    </a:cxn>
                    <a:cxn ang="T14">
                      <a:pos x="T8" y="T9"/>
                    </a:cxn>
                  </a:cxnLst>
                  <a:rect l="T15" t="T16" r="T17" b="T18"/>
                  <a:pathLst>
                    <a:path w="326" h="91">
                      <a:moveTo>
                        <a:pt x="0" y="0"/>
                      </a:moveTo>
                      <a:lnTo>
                        <a:pt x="0" y="50"/>
                      </a:lnTo>
                      <a:lnTo>
                        <a:pt x="325" y="90"/>
                      </a:lnTo>
                      <a:lnTo>
                        <a:pt x="325" y="30"/>
                      </a:lnTo>
                      <a:lnTo>
                        <a:pt x="0" y="0"/>
                      </a:lnTo>
                    </a:path>
                  </a:pathLst>
                </a:custGeom>
                <a:solidFill>
                  <a:srgbClr val="E08000"/>
                </a:solidFill>
                <a:ln w="12700" cap="rnd">
                  <a:solidFill>
                    <a:srgbClr val="000000"/>
                  </a:solidFill>
                  <a:round/>
                  <a:headEnd/>
                  <a:tailEnd/>
                </a:ln>
              </p:spPr>
              <p:txBody>
                <a:bodyPr/>
                <a:lstStyle/>
                <a:p>
                  <a:endParaRPr lang="en-US"/>
                </a:p>
              </p:txBody>
            </p:sp>
            <p:sp>
              <p:nvSpPr>
                <p:cNvPr id="34223" name="Freeform 473"/>
                <p:cNvSpPr>
                  <a:spLocks/>
                </p:cNvSpPr>
                <p:nvPr/>
              </p:nvSpPr>
              <p:spPr bwMode="auto">
                <a:xfrm>
                  <a:off x="4999" y="3857"/>
                  <a:ext cx="386" cy="149"/>
                </a:xfrm>
                <a:custGeom>
                  <a:avLst/>
                  <a:gdLst>
                    <a:gd name="T0" fmla="*/ 0 w 386"/>
                    <a:gd name="T1" fmla="*/ 148 h 149"/>
                    <a:gd name="T2" fmla="*/ 0 w 386"/>
                    <a:gd name="T3" fmla="*/ 88 h 149"/>
                    <a:gd name="T4" fmla="*/ 385 w 386"/>
                    <a:gd name="T5" fmla="*/ 0 h 149"/>
                    <a:gd name="T6" fmla="*/ 385 w 386"/>
                    <a:gd name="T7" fmla="*/ 48 h 149"/>
                    <a:gd name="T8" fmla="*/ 0 w 386"/>
                    <a:gd name="T9" fmla="*/ 148 h 149"/>
                    <a:gd name="T10" fmla="*/ 0 60000 65536"/>
                    <a:gd name="T11" fmla="*/ 0 60000 65536"/>
                    <a:gd name="T12" fmla="*/ 0 60000 65536"/>
                    <a:gd name="T13" fmla="*/ 0 60000 65536"/>
                    <a:gd name="T14" fmla="*/ 0 60000 65536"/>
                    <a:gd name="T15" fmla="*/ 0 w 386"/>
                    <a:gd name="T16" fmla="*/ 0 h 149"/>
                    <a:gd name="T17" fmla="*/ 386 w 386"/>
                    <a:gd name="T18" fmla="*/ 149 h 149"/>
                  </a:gdLst>
                  <a:ahLst/>
                  <a:cxnLst>
                    <a:cxn ang="T10">
                      <a:pos x="T0" y="T1"/>
                    </a:cxn>
                    <a:cxn ang="T11">
                      <a:pos x="T2" y="T3"/>
                    </a:cxn>
                    <a:cxn ang="T12">
                      <a:pos x="T4" y="T5"/>
                    </a:cxn>
                    <a:cxn ang="T13">
                      <a:pos x="T6" y="T7"/>
                    </a:cxn>
                    <a:cxn ang="T14">
                      <a:pos x="T8" y="T9"/>
                    </a:cxn>
                  </a:cxnLst>
                  <a:rect l="T15" t="T16" r="T17" b="T18"/>
                  <a:pathLst>
                    <a:path w="386" h="149">
                      <a:moveTo>
                        <a:pt x="0" y="148"/>
                      </a:moveTo>
                      <a:lnTo>
                        <a:pt x="0" y="88"/>
                      </a:lnTo>
                      <a:lnTo>
                        <a:pt x="385" y="0"/>
                      </a:lnTo>
                      <a:lnTo>
                        <a:pt x="385" y="48"/>
                      </a:lnTo>
                      <a:lnTo>
                        <a:pt x="0" y="148"/>
                      </a:lnTo>
                    </a:path>
                  </a:pathLst>
                </a:custGeom>
                <a:solidFill>
                  <a:srgbClr val="C06000"/>
                </a:solidFill>
                <a:ln w="12700" cap="rnd">
                  <a:solidFill>
                    <a:srgbClr val="000000"/>
                  </a:solidFill>
                  <a:round/>
                  <a:headEnd/>
                  <a:tailEnd/>
                </a:ln>
              </p:spPr>
              <p:txBody>
                <a:bodyPr/>
                <a:lstStyle/>
                <a:p>
                  <a:endParaRPr lang="en-US"/>
                </a:p>
              </p:txBody>
            </p:sp>
            <p:sp>
              <p:nvSpPr>
                <p:cNvPr id="34224" name="Freeform 474"/>
                <p:cNvSpPr>
                  <a:spLocks/>
                </p:cNvSpPr>
                <p:nvPr/>
              </p:nvSpPr>
              <p:spPr bwMode="auto">
                <a:xfrm>
                  <a:off x="4674" y="3846"/>
                  <a:ext cx="711" cy="100"/>
                </a:xfrm>
                <a:custGeom>
                  <a:avLst/>
                  <a:gdLst>
                    <a:gd name="T0" fmla="*/ 0 w 711"/>
                    <a:gd name="T1" fmla="*/ 69 h 100"/>
                    <a:gd name="T2" fmla="*/ 325 w 711"/>
                    <a:gd name="T3" fmla="*/ 99 h 100"/>
                    <a:gd name="T4" fmla="*/ 710 w 711"/>
                    <a:gd name="T5" fmla="*/ 12 h 100"/>
                    <a:gd name="T6" fmla="*/ 444 w 711"/>
                    <a:gd name="T7" fmla="*/ 0 h 100"/>
                    <a:gd name="T8" fmla="*/ 0 w 711"/>
                    <a:gd name="T9" fmla="*/ 69 h 100"/>
                    <a:gd name="T10" fmla="*/ 0 60000 65536"/>
                    <a:gd name="T11" fmla="*/ 0 60000 65536"/>
                    <a:gd name="T12" fmla="*/ 0 60000 65536"/>
                    <a:gd name="T13" fmla="*/ 0 60000 65536"/>
                    <a:gd name="T14" fmla="*/ 0 60000 65536"/>
                    <a:gd name="T15" fmla="*/ 0 w 711"/>
                    <a:gd name="T16" fmla="*/ 0 h 100"/>
                    <a:gd name="T17" fmla="*/ 711 w 711"/>
                    <a:gd name="T18" fmla="*/ 100 h 100"/>
                  </a:gdLst>
                  <a:ahLst/>
                  <a:cxnLst>
                    <a:cxn ang="T10">
                      <a:pos x="T0" y="T1"/>
                    </a:cxn>
                    <a:cxn ang="T11">
                      <a:pos x="T2" y="T3"/>
                    </a:cxn>
                    <a:cxn ang="T12">
                      <a:pos x="T4" y="T5"/>
                    </a:cxn>
                    <a:cxn ang="T13">
                      <a:pos x="T6" y="T7"/>
                    </a:cxn>
                    <a:cxn ang="T14">
                      <a:pos x="T8" y="T9"/>
                    </a:cxn>
                  </a:cxnLst>
                  <a:rect l="T15" t="T16" r="T17" b="T18"/>
                  <a:pathLst>
                    <a:path w="711" h="100">
                      <a:moveTo>
                        <a:pt x="0" y="69"/>
                      </a:moveTo>
                      <a:lnTo>
                        <a:pt x="325" y="99"/>
                      </a:lnTo>
                      <a:lnTo>
                        <a:pt x="710" y="12"/>
                      </a:lnTo>
                      <a:lnTo>
                        <a:pt x="444" y="0"/>
                      </a:lnTo>
                      <a:lnTo>
                        <a:pt x="0" y="69"/>
                      </a:lnTo>
                    </a:path>
                  </a:pathLst>
                </a:custGeom>
                <a:solidFill>
                  <a:srgbClr val="FF8000"/>
                </a:solidFill>
                <a:ln w="12700" cap="rnd">
                  <a:solidFill>
                    <a:srgbClr val="000000"/>
                  </a:solidFill>
                  <a:round/>
                  <a:headEnd/>
                  <a:tailEnd/>
                </a:ln>
              </p:spPr>
              <p:txBody>
                <a:bodyPr/>
                <a:lstStyle/>
                <a:p>
                  <a:endParaRPr lang="en-US"/>
                </a:p>
              </p:txBody>
            </p:sp>
          </p:grpSp>
          <p:sp>
            <p:nvSpPr>
              <p:cNvPr id="34220" name="Freeform 476"/>
              <p:cNvSpPr>
                <a:spLocks/>
              </p:cNvSpPr>
              <p:nvPr/>
            </p:nvSpPr>
            <p:spPr bwMode="auto">
              <a:xfrm>
                <a:off x="4819" y="3924"/>
                <a:ext cx="332" cy="65"/>
              </a:xfrm>
              <a:custGeom>
                <a:avLst/>
                <a:gdLst>
                  <a:gd name="T0" fmla="*/ 34 w 332"/>
                  <a:gd name="T1" fmla="*/ 64 h 65"/>
                  <a:gd name="T2" fmla="*/ 93 w 332"/>
                  <a:gd name="T3" fmla="*/ 12 h 65"/>
                  <a:gd name="T4" fmla="*/ 244 w 332"/>
                  <a:gd name="T5" fmla="*/ 7 h 65"/>
                  <a:gd name="T6" fmla="*/ 298 w 332"/>
                  <a:gd name="T7" fmla="*/ 51 h 65"/>
                  <a:gd name="T8" fmla="*/ 331 w 332"/>
                  <a:gd name="T9" fmla="*/ 43 h 65"/>
                  <a:gd name="T10" fmla="*/ 274 w 332"/>
                  <a:gd name="T11" fmla="*/ 0 h 65"/>
                  <a:gd name="T12" fmla="*/ 58 w 332"/>
                  <a:gd name="T13" fmla="*/ 9 h 65"/>
                  <a:gd name="T14" fmla="*/ 0 w 332"/>
                  <a:gd name="T15" fmla="*/ 59 h 65"/>
                  <a:gd name="T16" fmla="*/ 34 w 332"/>
                  <a:gd name="T17" fmla="*/ 64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2"/>
                  <a:gd name="T28" fmla="*/ 0 h 65"/>
                  <a:gd name="T29" fmla="*/ 332 w 332"/>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2" h="65">
                    <a:moveTo>
                      <a:pt x="34" y="64"/>
                    </a:moveTo>
                    <a:lnTo>
                      <a:pt x="93" y="12"/>
                    </a:lnTo>
                    <a:lnTo>
                      <a:pt x="244" y="7"/>
                    </a:lnTo>
                    <a:lnTo>
                      <a:pt x="298" y="51"/>
                    </a:lnTo>
                    <a:lnTo>
                      <a:pt x="331" y="43"/>
                    </a:lnTo>
                    <a:lnTo>
                      <a:pt x="274" y="0"/>
                    </a:lnTo>
                    <a:lnTo>
                      <a:pt x="58" y="9"/>
                    </a:lnTo>
                    <a:lnTo>
                      <a:pt x="0" y="59"/>
                    </a:lnTo>
                    <a:lnTo>
                      <a:pt x="34" y="64"/>
                    </a:lnTo>
                  </a:path>
                </a:pathLst>
              </a:custGeom>
              <a:solidFill>
                <a:srgbClr val="40FF40"/>
              </a:solidFill>
              <a:ln w="12700" cap="rnd">
                <a:solidFill>
                  <a:srgbClr val="000000"/>
                </a:solidFill>
                <a:round/>
                <a:headEnd/>
                <a:tailEnd/>
              </a:ln>
            </p:spPr>
            <p:txBody>
              <a:bodyPr/>
              <a:lstStyle/>
              <a:p>
                <a:endParaRPr lang="en-US"/>
              </a:p>
            </p:txBody>
          </p:sp>
          <p:sp>
            <p:nvSpPr>
              <p:cNvPr id="34221" name="Freeform 477"/>
              <p:cNvSpPr>
                <a:spLocks/>
              </p:cNvSpPr>
              <p:nvPr/>
            </p:nvSpPr>
            <p:spPr bwMode="auto">
              <a:xfrm>
                <a:off x="5029" y="3846"/>
                <a:ext cx="157" cy="14"/>
              </a:xfrm>
              <a:custGeom>
                <a:avLst/>
                <a:gdLst>
                  <a:gd name="T0" fmla="*/ 0 w 157"/>
                  <a:gd name="T1" fmla="*/ 13 h 14"/>
                  <a:gd name="T2" fmla="*/ 156 w 157"/>
                  <a:gd name="T3" fmla="*/ 2 h 14"/>
                  <a:gd name="T4" fmla="*/ 119 w 157"/>
                  <a:gd name="T5" fmla="*/ 0 h 14"/>
                  <a:gd name="T6" fmla="*/ 48 w 157"/>
                  <a:gd name="T7" fmla="*/ 5 h 14"/>
                  <a:gd name="T8" fmla="*/ 0 w 157"/>
                  <a:gd name="T9" fmla="*/ 13 h 14"/>
                  <a:gd name="T10" fmla="*/ 0 60000 65536"/>
                  <a:gd name="T11" fmla="*/ 0 60000 65536"/>
                  <a:gd name="T12" fmla="*/ 0 60000 65536"/>
                  <a:gd name="T13" fmla="*/ 0 60000 65536"/>
                  <a:gd name="T14" fmla="*/ 0 60000 65536"/>
                  <a:gd name="T15" fmla="*/ 0 w 157"/>
                  <a:gd name="T16" fmla="*/ 0 h 14"/>
                  <a:gd name="T17" fmla="*/ 157 w 157"/>
                  <a:gd name="T18" fmla="*/ 14 h 14"/>
                </a:gdLst>
                <a:ahLst/>
                <a:cxnLst>
                  <a:cxn ang="T10">
                    <a:pos x="T0" y="T1"/>
                  </a:cxn>
                  <a:cxn ang="T11">
                    <a:pos x="T2" y="T3"/>
                  </a:cxn>
                  <a:cxn ang="T12">
                    <a:pos x="T4" y="T5"/>
                  </a:cxn>
                  <a:cxn ang="T13">
                    <a:pos x="T6" y="T7"/>
                  </a:cxn>
                  <a:cxn ang="T14">
                    <a:pos x="T8" y="T9"/>
                  </a:cxn>
                </a:cxnLst>
                <a:rect l="T15" t="T16" r="T17" b="T18"/>
                <a:pathLst>
                  <a:path w="157" h="14">
                    <a:moveTo>
                      <a:pt x="0" y="13"/>
                    </a:moveTo>
                    <a:lnTo>
                      <a:pt x="156" y="2"/>
                    </a:lnTo>
                    <a:lnTo>
                      <a:pt x="119" y="0"/>
                    </a:lnTo>
                    <a:lnTo>
                      <a:pt x="48" y="5"/>
                    </a:lnTo>
                    <a:lnTo>
                      <a:pt x="0" y="13"/>
                    </a:lnTo>
                  </a:path>
                </a:pathLst>
              </a:custGeom>
              <a:solidFill>
                <a:srgbClr val="40FF40"/>
              </a:solidFill>
              <a:ln w="12700" cap="rnd">
                <a:solidFill>
                  <a:srgbClr val="000000"/>
                </a:solidFill>
                <a:round/>
                <a:headEnd/>
                <a:tailEnd/>
              </a:ln>
            </p:spPr>
            <p:txBody>
              <a:bodyPr/>
              <a:lstStyle/>
              <a:p>
                <a:endParaRPr lang="en-US"/>
              </a:p>
            </p:txBody>
          </p:sp>
        </p:grpSp>
        <p:grpSp>
          <p:nvGrpSpPr>
            <p:cNvPr id="34203" name="Group 494"/>
            <p:cNvGrpSpPr>
              <a:grpSpLocks/>
            </p:cNvGrpSpPr>
            <p:nvPr/>
          </p:nvGrpSpPr>
          <p:grpSpPr bwMode="auto">
            <a:xfrm>
              <a:off x="4836" y="3787"/>
              <a:ext cx="293" cy="131"/>
              <a:chOff x="4836" y="3787"/>
              <a:chExt cx="293" cy="131"/>
            </a:xfrm>
          </p:grpSpPr>
          <p:grpSp>
            <p:nvGrpSpPr>
              <p:cNvPr id="34204" name="Group 486"/>
              <p:cNvGrpSpPr>
                <a:grpSpLocks/>
              </p:cNvGrpSpPr>
              <p:nvPr/>
            </p:nvGrpSpPr>
            <p:grpSpPr bwMode="auto">
              <a:xfrm>
                <a:off x="4836" y="3807"/>
                <a:ext cx="293" cy="111"/>
                <a:chOff x="4836" y="3807"/>
                <a:chExt cx="293" cy="111"/>
              </a:xfrm>
            </p:grpSpPr>
            <p:grpSp>
              <p:nvGrpSpPr>
                <p:cNvPr id="34212" name="Group 482"/>
                <p:cNvGrpSpPr>
                  <a:grpSpLocks/>
                </p:cNvGrpSpPr>
                <p:nvPr/>
              </p:nvGrpSpPr>
              <p:grpSpPr bwMode="auto">
                <a:xfrm>
                  <a:off x="4836" y="3807"/>
                  <a:ext cx="293" cy="111"/>
                  <a:chOff x="4836" y="3807"/>
                  <a:chExt cx="293" cy="111"/>
                </a:xfrm>
              </p:grpSpPr>
              <p:sp>
                <p:nvSpPr>
                  <p:cNvPr id="34216" name="Freeform 479"/>
                  <p:cNvSpPr>
                    <a:spLocks/>
                  </p:cNvSpPr>
                  <p:nvPr/>
                </p:nvSpPr>
                <p:spPr bwMode="auto">
                  <a:xfrm>
                    <a:off x="4836" y="3820"/>
                    <a:ext cx="148" cy="98"/>
                  </a:xfrm>
                  <a:custGeom>
                    <a:avLst/>
                    <a:gdLst>
                      <a:gd name="T0" fmla="*/ 147 w 148"/>
                      <a:gd name="T1" fmla="*/ 6 h 98"/>
                      <a:gd name="T2" fmla="*/ 147 w 148"/>
                      <a:gd name="T3" fmla="*/ 97 h 98"/>
                      <a:gd name="T4" fmla="*/ 0 w 148"/>
                      <a:gd name="T5" fmla="*/ 87 h 98"/>
                      <a:gd name="T6" fmla="*/ 0 w 148"/>
                      <a:gd name="T7" fmla="*/ 0 h 98"/>
                      <a:gd name="T8" fmla="*/ 147 w 148"/>
                      <a:gd name="T9" fmla="*/ 6 h 98"/>
                      <a:gd name="T10" fmla="*/ 0 60000 65536"/>
                      <a:gd name="T11" fmla="*/ 0 60000 65536"/>
                      <a:gd name="T12" fmla="*/ 0 60000 65536"/>
                      <a:gd name="T13" fmla="*/ 0 60000 65536"/>
                      <a:gd name="T14" fmla="*/ 0 60000 65536"/>
                      <a:gd name="T15" fmla="*/ 0 w 148"/>
                      <a:gd name="T16" fmla="*/ 0 h 98"/>
                      <a:gd name="T17" fmla="*/ 148 w 148"/>
                      <a:gd name="T18" fmla="*/ 98 h 98"/>
                    </a:gdLst>
                    <a:ahLst/>
                    <a:cxnLst>
                      <a:cxn ang="T10">
                        <a:pos x="T0" y="T1"/>
                      </a:cxn>
                      <a:cxn ang="T11">
                        <a:pos x="T2" y="T3"/>
                      </a:cxn>
                      <a:cxn ang="T12">
                        <a:pos x="T4" y="T5"/>
                      </a:cxn>
                      <a:cxn ang="T13">
                        <a:pos x="T6" y="T7"/>
                      </a:cxn>
                      <a:cxn ang="T14">
                        <a:pos x="T8" y="T9"/>
                      </a:cxn>
                    </a:cxnLst>
                    <a:rect l="T15" t="T16" r="T17" b="T18"/>
                    <a:pathLst>
                      <a:path w="148" h="98">
                        <a:moveTo>
                          <a:pt x="147" y="6"/>
                        </a:moveTo>
                        <a:lnTo>
                          <a:pt x="147" y="97"/>
                        </a:lnTo>
                        <a:lnTo>
                          <a:pt x="0" y="87"/>
                        </a:lnTo>
                        <a:lnTo>
                          <a:pt x="0" y="0"/>
                        </a:lnTo>
                        <a:lnTo>
                          <a:pt x="147" y="6"/>
                        </a:lnTo>
                      </a:path>
                    </a:pathLst>
                  </a:custGeom>
                  <a:solidFill>
                    <a:srgbClr val="C00000"/>
                  </a:solidFill>
                  <a:ln w="12700" cap="rnd">
                    <a:solidFill>
                      <a:srgbClr val="000000"/>
                    </a:solidFill>
                    <a:round/>
                    <a:headEnd/>
                    <a:tailEnd/>
                  </a:ln>
                </p:spPr>
                <p:txBody>
                  <a:bodyPr/>
                  <a:lstStyle/>
                  <a:p>
                    <a:endParaRPr lang="en-US"/>
                  </a:p>
                </p:txBody>
              </p:sp>
              <p:sp>
                <p:nvSpPr>
                  <p:cNvPr id="34217" name="Freeform 480"/>
                  <p:cNvSpPr>
                    <a:spLocks/>
                  </p:cNvSpPr>
                  <p:nvPr/>
                </p:nvSpPr>
                <p:spPr bwMode="auto">
                  <a:xfrm>
                    <a:off x="4983" y="3810"/>
                    <a:ext cx="146" cy="108"/>
                  </a:xfrm>
                  <a:custGeom>
                    <a:avLst/>
                    <a:gdLst>
                      <a:gd name="T0" fmla="*/ 0 w 146"/>
                      <a:gd name="T1" fmla="*/ 107 h 108"/>
                      <a:gd name="T2" fmla="*/ 0 w 146"/>
                      <a:gd name="T3" fmla="*/ 16 h 108"/>
                      <a:gd name="T4" fmla="*/ 145 w 146"/>
                      <a:gd name="T5" fmla="*/ 0 h 108"/>
                      <a:gd name="T6" fmla="*/ 145 w 146"/>
                      <a:gd name="T7" fmla="*/ 77 h 108"/>
                      <a:gd name="T8" fmla="*/ 0 w 146"/>
                      <a:gd name="T9" fmla="*/ 107 h 108"/>
                      <a:gd name="T10" fmla="*/ 0 60000 65536"/>
                      <a:gd name="T11" fmla="*/ 0 60000 65536"/>
                      <a:gd name="T12" fmla="*/ 0 60000 65536"/>
                      <a:gd name="T13" fmla="*/ 0 60000 65536"/>
                      <a:gd name="T14" fmla="*/ 0 60000 65536"/>
                      <a:gd name="T15" fmla="*/ 0 w 146"/>
                      <a:gd name="T16" fmla="*/ 0 h 108"/>
                      <a:gd name="T17" fmla="*/ 146 w 146"/>
                      <a:gd name="T18" fmla="*/ 108 h 108"/>
                    </a:gdLst>
                    <a:ahLst/>
                    <a:cxnLst>
                      <a:cxn ang="T10">
                        <a:pos x="T0" y="T1"/>
                      </a:cxn>
                      <a:cxn ang="T11">
                        <a:pos x="T2" y="T3"/>
                      </a:cxn>
                      <a:cxn ang="T12">
                        <a:pos x="T4" y="T5"/>
                      </a:cxn>
                      <a:cxn ang="T13">
                        <a:pos x="T6" y="T7"/>
                      </a:cxn>
                      <a:cxn ang="T14">
                        <a:pos x="T8" y="T9"/>
                      </a:cxn>
                    </a:cxnLst>
                    <a:rect l="T15" t="T16" r="T17" b="T18"/>
                    <a:pathLst>
                      <a:path w="146" h="108">
                        <a:moveTo>
                          <a:pt x="0" y="107"/>
                        </a:moveTo>
                        <a:lnTo>
                          <a:pt x="0" y="16"/>
                        </a:lnTo>
                        <a:lnTo>
                          <a:pt x="145" y="0"/>
                        </a:lnTo>
                        <a:lnTo>
                          <a:pt x="145" y="77"/>
                        </a:lnTo>
                        <a:lnTo>
                          <a:pt x="0" y="107"/>
                        </a:lnTo>
                      </a:path>
                    </a:pathLst>
                  </a:custGeom>
                  <a:solidFill>
                    <a:srgbClr val="A00000"/>
                  </a:solidFill>
                  <a:ln w="12700" cap="rnd">
                    <a:solidFill>
                      <a:srgbClr val="000000"/>
                    </a:solidFill>
                    <a:round/>
                    <a:headEnd/>
                    <a:tailEnd/>
                  </a:ln>
                </p:spPr>
                <p:txBody>
                  <a:bodyPr/>
                  <a:lstStyle/>
                  <a:p>
                    <a:endParaRPr lang="en-US"/>
                  </a:p>
                </p:txBody>
              </p:sp>
              <p:sp>
                <p:nvSpPr>
                  <p:cNvPr id="34218" name="Freeform 481"/>
                  <p:cNvSpPr>
                    <a:spLocks/>
                  </p:cNvSpPr>
                  <p:nvPr/>
                </p:nvSpPr>
                <p:spPr bwMode="auto">
                  <a:xfrm>
                    <a:off x="4836" y="3807"/>
                    <a:ext cx="293" cy="22"/>
                  </a:xfrm>
                  <a:custGeom>
                    <a:avLst/>
                    <a:gdLst>
                      <a:gd name="T0" fmla="*/ 0 w 293"/>
                      <a:gd name="T1" fmla="*/ 15 h 22"/>
                      <a:gd name="T2" fmla="*/ 150 w 293"/>
                      <a:gd name="T3" fmla="*/ 21 h 22"/>
                      <a:gd name="T4" fmla="*/ 292 w 293"/>
                      <a:gd name="T5" fmla="*/ 5 h 22"/>
                      <a:gd name="T6" fmla="*/ 146 w 293"/>
                      <a:gd name="T7" fmla="*/ 0 h 22"/>
                      <a:gd name="T8" fmla="*/ 0 w 293"/>
                      <a:gd name="T9" fmla="*/ 15 h 22"/>
                      <a:gd name="T10" fmla="*/ 0 60000 65536"/>
                      <a:gd name="T11" fmla="*/ 0 60000 65536"/>
                      <a:gd name="T12" fmla="*/ 0 60000 65536"/>
                      <a:gd name="T13" fmla="*/ 0 60000 65536"/>
                      <a:gd name="T14" fmla="*/ 0 60000 65536"/>
                      <a:gd name="T15" fmla="*/ 0 w 293"/>
                      <a:gd name="T16" fmla="*/ 0 h 22"/>
                      <a:gd name="T17" fmla="*/ 293 w 293"/>
                      <a:gd name="T18" fmla="*/ 22 h 22"/>
                    </a:gdLst>
                    <a:ahLst/>
                    <a:cxnLst>
                      <a:cxn ang="T10">
                        <a:pos x="T0" y="T1"/>
                      </a:cxn>
                      <a:cxn ang="T11">
                        <a:pos x="T2" y="T3"/>
                      </a:cxn>
                      <a:cxn ang="T12">
                        <a:pos x="T4" y="T5"/>
                      </a:cxn>
                      <a:cxn ang="T13">
                        <a:pos x="T6" y="T7"/>
                      </a:cxn>
                      <a:cxn ang="T14">
                        <a:pos x="T8" y="T9"/>
                      </a:cxn>
                    </a:cxnLst>
                    <a:rect l="T15" t="T16" r="T17" b="T18"/>
                    <a:pathLst>
                      <a:path w="293" h="22">
                        <a:moveTo>
                          <a:pt x="0" y="15"/>
                        </a:moveTo>
                        <a:lnTo>
                          <a:pt x="150" y="21"/>
                        </a:lnTo>
                        <a:lnTo>
                          <a:pt x="292" y="5"/>
                        </a:lnTo>
                        <a:lnTo>
                          <a:pt x="146" y="0"/>
                        </a:lnTo>
                        <a:lnTo>
                          <a:pt x="0" y="15"/>
                        </a:lnTo>
                      </a:path>
                    </a:pathLst>
                  </a:custGeom>
                  <a:solidFill>
                    <a:srgbClr val="FF0000"/>
                  </a:solidFill>
                  <a:ln w="12700" cap="rnd">
                    <a:solidFill>
                      <a:srgbClr val="000000"/>
                    </a:solidFill>
                    <a:round/>
                    <a:headEnd/>
                    <a:tailEnd/>
                  </a:ln>
                </p:spPr>
                <p:txBody>
                  <a:bodyPr/>
                  <a:lstStyle/>
                  <a:p>
                    <a:endParaRPr lang="en-US"/>
                  </a:p>
                </p:txBody>
              </p:sp>
            </p:grpSp>
            <p:sp>
              <p:nvSpPr>
                <p:cNvPr id="34213" name="Freeform 483"/>
                <p:cNvSpPr>
                  <a:spLocks/>
                </p:cNvSpPr>
                <p:nvPr/>
              </p:nvSpPr>
              <p:spPr bwMode="auto">
                <a:xfrm>
                  <a:off x="4885" y="3823"/>
                  <a:ext cx="41" cy="91"/>
                </a:xfrm>
                <a:custGeom>
                  <a:avLst/>
                  <a:gdLst>
                    <a:gd name="T0" fmla="*/ 40 w 41"/>
                    <a:gd name="T1" fmla="*/ 90 h 91"/>
                    <a:gd name="T2" fmla="*/ 40 w 41"/>
                    <a:gd name="T3" fmla="*/ 1 h 91"/>
                    <a:gd name="T4" fmla="*/ 0 w 41"/>
                    <a:gd name="T5" fmla="*/ 0 h 91"/>
                    <a:gd name="T6" fmla="*/ 0 w 41"/>
                    <a:gd name="T7" fmla="*/ 87 h 91"/>
                    <a:gd name="T8" fmla="*/ 40 w 41"/>
                    <a:gd name="T9" fmla="*/ 90 h 91"/>
                    <a:gd name="T10" fmla="*/ 0 60000 65536"/>
                    <a:gd name="T11" fmla="*/ 0 60000 65536"/>
                    <a:gd name="T12" fmla="*/ 0 60000 65536"/>
                    <a:gd name="T13" fmla="*/ 0 60000 65536"/>
                    <a:gd name="T14" fmla="*/ 0 60000 65536"/>
                    <a:gd name="T15" fmla="*/ 0 w 41"/>
                    <a:gd name="T16" fmla="*/ 0 h 91"/>
                    <a:gd name="T17" fmla="*/ 41 w 41"/>
                    <a:gd name="T18" fmla="*/ 91 h 91"/>
                  </a:gdLst>
                  <a:ahLst/>
                  <a:cxnLst>
                    <a:cxn ang="T10">
                      <a:pos x="T0" y="T1"/>
                    </a:cxn>
                    <a:cxn ang="T11">
                      <a:pos x="T2" y="T3"/>
                    </a:cxn>
                    <a:cxn ang="T12">
                      <a:pos x="T4" y="T5"/>
                    </a:cxn>
                    <a:cxn ang="T13">
                      <a:pos x="T6" y="T7"/>
                    </a:cxn>
                    <a:cxn ang="T14">
                      <a:pos x="T8" y="T9"/>
                    </a:cxn>
                  </a:cxnLst>
                  <a:rect l="T15" t="T16" r="T17" b="T18"/>
                  <a:pathLst>
                    <a:path w="41" h="91">
                      <a:moveTo>
                        <a:pt x="40" y="90"/>
                      </a:moveTo>
                      <a:lnTo>
                        <a:pt x="40" y="1"/>
                      </a:lnTo>
                      <a:lnTo>
                        <a:pt x="0" y="0"/>
                      </a:lnTo>
                      <a:lnTo>
                        <a:pt x="0" y="87"/>
                      </a:lnTo>
                      <a:lnTo>
                        <a:pt x="40" y="90"/>
                      </a:lnTo>
                    </a:path>
                  </a:pathLst>
                </a:custGeom>
                <a:solidFill>
                  <a:srgbClr val="00E0E0"/>
                </a:solidFill>
                <a:ln w="12700" cap="rnd">
                  <a:solidFill>
                    <a:srgbClr val="000000"/>
                  </a:solidFill>
                  <a:round/>
                  <a:headEnd/>
                  <a:tailEnd/>
                </a:ln>
              </p:spPr>
              <p:txBody>
                <a:bodyPr/>
                <a:lstStyle/>
                <a:p>
                  <a:endParaRPr lang="en-US"/>
                </a:p>
              </p:txBody>
            </p:sp>
            <p:sp>
              <p:nvSpPr>
                <p:cNvPr id="34214" name="Freeform 484"/>
                <p:cNvSpPr>
                  <a:spLocks/>
                </p:cNvSpPr>
                <p:nvPr/>
              </p:nvSpPr>
              <p:spPr bwMode="auto">
                <a:xfrm>
                  <a:off x="5043" y="3817"/>
                  <a:ext cx="37" cy="89"/>
                </a:xfrm>
                <a:custGeom>
                  <a:avLst/>
                  <a:gdLst>
                    <a:gd name="T0" fmla="*/ 0 w 37"/>
                    <a:gd name="T1" fmla="*/ 5 h 89"/>
                    <a:gd name="T2" fmla="*/ 0 w 37"/>
                    <a:gd name="T3" fmla="*/ 88 h 89"/>
                    <a:gd name="T4" fmla="*/ 36 w 37"/>
                    <a:gd name="T5" fmla="*/ 80 h 89"/>
                    <a:gd name="T6" fmla="*/ 36 w 37"/>
                    <a:gd name="T7" fmla="*/ 0 h 89"/>
                    <a:gd name="T8" fmla="*/ 0 w 37"/>
                    <a:gd name="T9" fmla="*/ 5 h 89"/>
                    <a:gd name="T10" fmla="*/ 0 60000 65536"/>
                    <a:gd name="T11" fmla="*/ 0 60000 65536"/>
                    <a:gd name="T12" fmla="*/ 0 60000 65536"/>
                    <a:gd name="T13" fmla="*/ 0 60000 65536"/>
                    <a:gd name="T14" fmla="*/ 0 60000 65536"/>
                    <a:gd name="T15" fmla="*/ 0 w 37"/>
                    <a:gd name="T16" fmla="*/ 0 h 89"/>
                    <a:gd name="T17" fmla="*/ 37 w 37"/>
                    <a:gd name="T18" fmla="*/ 89 h 89"/>
                  </a:gdLst>
                  <a:ahLst/>
                  <a:cxnLst>
                    <a:cxn ang="T10">
                      <a:pos x="T0" y="T1"/>
                    </a:cxn>
                    <a:cxn ang="T11">
                      <a:pos x="T2" y="T3"/>
                    </a:cxn>
                    <a:cxn ang="T12">
                      <a:pos x="T4" y="T5"/>
                    </a:cxn>
                    <a:cxn ang="T13">
                      <a:pos x="T6" y="T7"/>
                    </a:cxn>
                    <a:cxn ang="T14">
                      <a:pos x="T8" y="T9"/>
                    </a:cxn>
                  </a:cxnLst>
                  <a:rect l="T15" t="T16" r="T17" b="T18"/>
                  <a:pathLst>
                    <a:path w="37" h="89">
                      <a:moveTo>
                        <a:pt x="0" y="5"/>
                      </a:moveTo>
                      <a:lnTo>
                        <a:pt x="0" y="88"/>
                      </a:lnTo>
                      <a:lnTo>
                        <a:pt x="36" y="80"/>
                      </a:lnTo>
                      <a:lnTo>
                        <a:pt x="36" y="0"/>
                      </a:lnTo>
                      <a:lnTo>
                        <a:pt x="0" y="5"/>
                      </a:lnTo>
                    </a:path>
                  </a:pathLst>
                </a:custGeom>
                <a:solidFill>
                  <a:srgbClr val="00A0A0"/>
                </a:solidFill>
                <a:ln w="12700" cap="rnd">
                  <a:solidFill>
                    <a:srgbClr val="000000"/>
                  </a:solidFill>
                  <a:round/>
                  <a:headEnd/>
                  <a:tailEnd/>
                </a:ln>
              </p:spPr>
              <p:txBody>
                <a:bodyPr/>
                <a:lstStyle/>
                <a:p>
                  <a:endParaRPr lang="en-US"/>
                </a:p>
              </p:txBody>
            </p:sp>
            <p:sp>
              <p:nvSpPr>
                <p:cNvPr id="34215" name="Freeform 485"/>
                <p:cNvSpPr>
                  <a:spLocks/>
                </p:cNvSpPr>
                <p:nvPr/>
              </p:nvSpPr>
              <p:spPr bwMode="auto">
                <a:xfrm>
                  <a:off x="4884" y="3808"/>
                  <a:ext cx="198" cy="17"/>
                </a:xfrm>
                <a:custGeom>
                  <a:avLst/>
                  <a:gdLst>
                    <a:gd name="T0" fmla="*/ 41 w 198"/>
                    <a:gd name="T1" fmla="*/ 16 h 17"/>
                    <a:gd name="T2" fmla="*/ 105 w 198"/>
                    <a:gd name="T3" fmla="*/ 10 h 17"/>
                    <a:gd name="T4" fmla="*/ 161 w 198"/>
                    <a:gd name="T5" fmla="*/ 13 h 17"/>
                    <a:gd name="T6" fmla="*/ 197 w 198"/>
                    <a:gd name="T7" fmla="*/ 8 h 17"/>
                    <a:gd name="T8" fmla="*/ 144 w 198"/>
                    <a:gd name="T9" fmla="*/ 6 h 17"/>
                    <a:gd name="T10" fmla="*/ 182 w 198"/>
                    <a:gd name="T11" fmla="*/ 1 h 17"/>
                    <a:gd name="T12" fmla="*/ 139 w 198"/>
                    <a:gd name="T13" fmla="*/ 0 h 17"/>
                    <a:gd name="T14" fmla="*/ 106 w 198"/>
                    <a:gd name="T15" fmla="*/ 3 h 17"/>
                    <a:gd name="T16" fmla="*/ 68 w 198"/>
                    <a:gd name="T17" fmla="*/ 1 h 17"/>
                    <a:gd name="T18" fmla="*/ 34 w 198"/>
                    <a:gd name="T19" fmla="*/ 4 h 17"/>
                    <a:gd name="T20" fmla="*/ 78 w 198"/>
                    <a:gd name="T21" fmla="*/ 6 h 17"/>
                    <a:gd name="T22" fmla="*/ 0 w 198"/>
                    <a:gd name="T23" fmla="*/ 15 h 17"/>
                    <a:gd name="T24" fmla="*/ 41 w 198"/>
                    <a:gd name="T25" fmla="*/ 16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8"/>
                    <a:gd name="T40" fmla="*/ 0 h 17"/>
                    <a:gd name="T41" fmla="*/ 198 w 198"/>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8" h="17">
                      <a:moveTo>
                        <a:pt x="41" y="16"/>
                      </a:moveTo>
                      <a:lnTo>
                        <a:pt x="105" y="10"/>
                      </a:lnTo>
                      <a:lnTo>
                        <a:pt x="161" y="13"/>
                      </a:lnTo>
                      <a:lnTo>
                        <a:pt x="197" y="8"/>
                      </a:lnTo>
                      <a:lnTo>
                        <a:pt x="144" y="6"/>
                      </a:lnTo>
                      <a:lnTo>
                        <a:pt x="182" y="1"/>
                      </a:lnTo>
                      <a:lnTo>
                        <a:pt x="139" y="0"/>
                      </a:lnTo>
                      <a:lnTo>
                        <a:pt x="106" y="3"/>
                      </a:lnTo>
                      <a:lnTo>
                        <a:pt x="68" y="1"/>
                      </a:lnTo>
                      <a:lnTo>
                        <a:pt x="34" y="4"/>
                      </a:lnTo>
                      <a:lnTo>
                        <a:pt x="78" y="6"/>
                      </a:lnTo>
                      <a:lnTo>
                        <a:pt x="0" y="15"/>
                      </a:lnTo>
                      <a:lnTo>
                        <a:pt x="41" y="16"/>
                      </a:lnTo>
                    </a:path>
                  </a:pathLst>
                </a:custGeom>
                <a:solidFill>
                  <a:srgbClr val="00FFFF"/>
                </a:solidFill>
                <a:ln w="12700" cap="rnd">
                  <a:solidFill>
                    <a:srgbClr val="000000"/>
                  </a:solidFill>
                  <a:round/>
                  <a:headEnd/>
                  <a:tailEnd/>
                </a:ln>
              </p:spPr>
              <p:txBody>
                <a:bodyPr/>
                <a:lstStyle/>
                <a:p>
                  <a:endParaRPr lang="en-US"/>
                </a:p>
              </p:txBody>
            </p:sp>
          </p:grpSp>
          <p:grpSp>
            <p:nvGrpSpPr>
              <p:cNvPr id="34205" name="Group 493"/>
              <p:cNvGrpSpPr>
                <a:grpSpLocks/>
              </p:cNvGrpSpPr>
              <p:nvPr/>
            </p:nvGrpSpPr>
            <p:grpSpPr bwMode="auto">
              <a:xfrm>
                <a:off x="4893" y="3787"/>
                <a:ext cx="156" cy="33"/>
                <a:chOff x="4893" y="3787"/>
                <a:chExt cx="156" cy="33"/>
              </a:xfrm>
            </p:grpSpPr>
            <p:sp>
              <p:nvSpPr>
                <p:cNvPr id="34206" name="Freeform 487"/>
                <p:cNvSpPr>
                  <a:spLocks/>
                </p:cNvSpPr>
                <p:nvPr/>
              </p:nvSpPr>
              <p:spPr bwMode="auto">
                <a:xfrm>
                  <a:off x="4987" y="3803"/>
                  <a:ext cx="62" cy="17"/>
                </a:xfrm>
                <a:custGeom>
                  <a:avLst/>
                  <a:gdLst>
                    <a:gd name="T0" fmla="*/ 10 w 62"/>
                    <a:gd name="T1" fmla="*/ 1 h 17"/>
                    <a:gd name="T2" fmla="*/ 4 w 62"/>
                    <a:gd name="T3" fmla="*/ 3 h 17"/>
                    <a:gd name="T4" fmla="*/ 2 w 62"/>
                    <a:gd name="T5" fmla="*/ 7 h 17"/>
                    <a:gd name="T6" fmla="*/ 0 w 62"/>
                    <a:gd name="T7" fmla="*/ 9 h 17"/>
                    <a:gd name="T8" fmla="*/ 1 w 62"/>
                    <a:gd name="T9" fmla="*/ 12 h 17"/>
                    <a:gd name="T10" fmla="*/ 24 w 62"/>
                    <a:gd name="T11" fmla="*/ 15 h 17"/>
                    <a:gd name="T12" fmla="*/ 33 w 62"/>
                    <a:gd name="T13" fmla="*/ 16 h 17"/>
                    <a:gd name="T14" fmla="*/ 44 w 62"/>
                    <a:gd name="T15" fmla="*/ 16 h 17"/>
                    <a:gd name="T16" fmla="*/ 54 w 62"/>
                    <a:gd name="T17" fmla="*/ 15 h 17"/>
                    <a:gd name="T18" fmla="*/ 59 w 62"/>
                    <a:gd name="T19" fmla="*/ 12 h 17"/>
                    <a:gd name="T20" fmla="*/ 61 w 62"/>
                    <a:gd name="T21" fmla="*/ 9 h 17"/>
                    <a:gd name="T22" fmla="*/ 60 w 62"/>
                    <a:gd name="T23" fmla="*/ 0 h 17"/>
                    <a:gd name="T24" fmla="*/ 10 w 62"/>
                    <a:gd name="T25" fmla="*/ 1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
                    <a:gd name="T40" fmla="*/ 0 h 17"/>
                    <a:gd name="T41" fmla="*/ 62 w 62"/>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 h="17">
                      <a:moveTo>
                        <a:pt x="10" y="1"/>
                      </a:moveTo>
                      <a:lnTo>
                        <a:pt x="4" y="3"/>
                      </a:lnTo>
                      <a:lnTo>
                        <a:pt x="2" y="7"/>
                      </a:lnTo>
                      <a:lnTo>
                        <a:pt x="0" y="9"/>
                      </a:lnTo>
                      <a:lnTo>
                        <a:pt x="1" y="12"/>
                      </a:lnTo>
                      <a:lnTo>
                        <a:pt x="24" y="15"/>
                      </a:lnTo>
                      <a:lnTo>
                        <a:pt x="33" y="16"/>
                      </a:lnTo>
                      <a:lnTo>
                        <a:pt x="44" y="16"/>
                      </a:lnTo>
                      <a:lnTo>
                        <a:pt x="54" y="15"/>
                      </a:lnTo>
                      <a:lnTo>
                        <a:pt x="59" y="12"/>
                      </a:lnTo>
                      <a:lnTo>
                        <a:pt x="61" y="9"/>
                      </a:lnTo>
                      <a:lnTo>
                        <a:pt x="60" y="0"/>
                      </a:lnTo>
                      <a:lnTo>
                        <a:pt x="10" y="1"/>
                      </a:lnTo>
                    </a:path>
                  </a:pathLst>
                </a:custGeom>
                <a:solidFill>
                  <a:srgbClr val="00C0C0"/>
                </a:solidFill>
                <a:ln w="12700" cap="rnd">
                  <a:solidFill>
                    <a:srgbClr val="000000"/>
                  </a:solidFill>
                  <a:round/>
                  <a:headEnd/>
                  <a:tailEnd/>
                </a:ln>
              </p:spPr>
              <p:txBody>
                <a:bodyPr/>
                <a:lstStyle/>
                <a:p>
                  <a:endParaRPr lang="en-US"/>
                </a:p>
              </p:txBody>
            </p:sp>
            <p:sp>
              <p:nvSpPr>
                <p:cNvPr id="34207" name="Freeform 488"/>
                <p:cNvSpPr>
                  <a:spLocks/>
                </p:cNvSpPr>
                <p:nvPr/>
              </p:nvSpPr>
              <p:spPr bwMode="auto">
                <a:xfrm>
                  <a:off x="4997" y="3798"/>
                  <a:ext cx="50" cy="11"/>
                </a:xfrm>
                <a:custGeom>
                  <a:avLst/>
                  <a:gdLst>
                    <a:gd name="T0" fmla="*/ 0 w 50"/>
                    <a:gd name="T1" fmla="*/ 6 h 11"/>
                    <a:gd name="T2" fmla="*/ 16 w 50"/>
                    <a:gd name="T3" fmla="*/ 9 h 11"/>
                    <a:gd name="T4" fmla="*/ 28 w 50"/>
                    <a:gd name="T5" fmla="*/ 10 h 11"/>
                    <a:gd name="T6" fmla="*/ 45 w 50"/>
                    <a:gd name="T7" fmla="*/ 8 h 11"/>
                    <a:gd name="T8" fmla="*/ 49 w 50"/>
                    <a:gd name="T9" fmla="*/ 6 h 11"/>
                    <a:gd name="T10" fmla="*/ 48 w 50"/>
                    <a:gd name="T11" fmla="*/ 3 h 11"/>
                    <a:gd name="T12" fmla="*/ 40 w 50"/>
                    <a:gd name="T13" fmla="*/ 1 h 11"/>
                    <a:gd name="T14" fmla="*/ 30 w 50"/>
                    <a:gd name="T15" fmla="*/ 0 h 11"/>
                    <a:gd name="T16" fmla="*/ 14 w 50"/>
                    <a:gd name="T17" fmla="*/ 2 h 11"/>
                    <a:gd name="T18" fmla="*/ 2 w 50"/>
                    <a:gd name="T19" fmla="*/ 3 h 11"/>
                    <a:gd name="T20" fmla="*/ 0 w 50"/>
                    <a:gd name="T21" fmla="*/ 6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11"/>
                    <a:gd name="T35" fmla="*/ 50 w 50"/>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11">
                      <a:moveTo>
                        <a:pt x="0" y="6"/>
                      </a:moveTo>
                      <a:lnTo>
                        <a:pt x="16" y="9"/>
                      </a:lnTo>
                      <a:lnTo>
                        <a:pt x="28" y="10"/>
                      </a:lnTo>
                      <a:lnTo>
                        <a:pt x="45" y="8"/>
                      </a:lnTo>
                      <a:lnTo>
                        <a:pt x="49" y="6"/>
                      </a:lnTo>
                      <a:lnTo>
                        <a:pt x="48" y="3"/>
                      </a:lnTo>
                      <a:lnTo>
                        <a:pt x="40" y="1"/>
                      </a:lnTo>
                      <a:lnTo>
                        <a:pt x="30" y="0"/>
                      </a:lnTo>
                      <a:lnTo>
                        <a:pt x="14" y="2"/>
                      </a:lnTo>
                      <a:lnTo>
                        <a:pt x="2" y="3"/>
                      </a:lnTo>
                      <a:lnTo>
                        <a:pt x="0" y="6"/>
                      </a:lnTo>
                    </a:path>
                  </a:pathLst>
                </a:custGeom>
                <a:solidFill>
                  <a:srgbClr val="00A0A0"/>
                </a:solidFill>
                <a:ln w="12700" cap="rnd">
                  <a:solidFill>
                    <a:srgbClr val="000000"/>
                  </a:solidFill>
                  <a:round/>
                  <a:headEnd/>
                  <a:tailEnd/>
                </a:ln>
              </p:spPr>
              <p:txBody>
                <a:bodyPr/>
                <a:lstStyle/>
                <a:p>
                  <a:endParaRPr lang="en-US"/>
                </a:p>
              </p:txBody>
            </p:sp>
            <p:sp>
              <p:nvSpPr>
                <p:cNvPr id="34208" name="Freeform 489"/>
                <p:cNvSpPr>
                  <a:spLocks/>
                </p:cNvSpPr>
                <p:nvPr/>
              </p:nvSpPr>
              <p:spPr bwMode="auto">
                <a:xfrm>
                  <a:off x="4893" y="3787"/>
                  <a:ext cx="79" cy="23"/>
                </a:xfrm>
                <a:custGeom>
                  <a:avLst/>
                  <a:gdLst>
                    <a:gd name="T0" fmla="*/ 59 w 79"/>
                    <a:gd name="T1" fmla="*/ 22 h 23"/>
                    <a:gd name="T2" fmla="*/ 0 w 79"/>
                    <a:gd name="T3" fmla="*/ 9 h 23"/>
                    <a:gd name="T4" fmla="*/ 4 w 79"/>
                    <a:gd name="T5" fmla="*/ 5 h 23"/>
                    <a:gd name="T6" fmla="*/ 10 w 79"/>
                    <a:gd name="T7" fmla="*/ 2 h 23"/>
                    <a:gd name="T8" fmla="*/ 18 w 79"/>
                    <a:gd name="T9" fmla="*/ 0 h 23"/>
                    <a:gd name="T10" fmla="*/ 25 w 79"/>
                    <a:gd name="T11" fmla="*/ 0 h 23"/>
                    <a:gd name="T12" fmla="*/ 34 w 79"/>
                    <a:gd name="T13" fmla="*/ 0 h 23"/>
                    <a:gd name="T14" fmla="*/ 41 w 79"/>
                    <a:gd name="T15" fmla="*/ 1 h 23"/>
                    <a:gd name="T16" fmla="*/ 49 w 79"/>
                    <a:gd name="T17" fmla="*/ 3 h 23"/>
                    <a:gd name="T18" fmla="*/ 59 w 79"/>
                    <a:gd name="T19" fmla="*/ 7 h 23"/>
                    <a:gd name="T20" fmla="*/ 78 w 79"/>
                    <a:gd name="T21" fmla="*/ 16 h 23"/>
                    <a:gd name="T22" fmla="*/ 59 w 79"/>
                    <a:gd name="T23" fmla="*/ 22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
                    <a:gd name="T37" fmla="*/ 0 h 23"/>
                    <a:gd name="T38" fmla="*/ 79 w 79"/>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 h="23">
                      <a:moveTo>
                        <a:pt x="59" y="22"/>
                      </a:moveTo>
                      <a:lnTo>
                        <a:pt x="0" y="9"/>
                      </a:lnTo>
                      <a:lnTo>
                        <a:pt x="4" y="5"/>
                      </a:lnTo>
                      <a:lnTo>
                        <a:pt x="10" y="2"/>
                      </a:lnTo>
                      <a:lnTo>
                        <a:pt x="18" y="0"/>
                      </a:lnTo>
                      <a:lnTo>
                        <a:pt x="25" y="0"/>
                      </a:lnTo>
                      <a:lnTo>
                        <a:pt x="34" y="0"/>
                      </a:lnTo>
                      <a:lnTo>
                        <a:pt x="41" y="1"/>
                      </a:lnTo>
                      <a:lnTo>
                        <a:pt x="49" y="3"/>
                      </a:lnTo>
                      <a:lnTo>
                        <a:pt x="59" y="7"/>
                      </a:lnTo>
                      <a:lnTo>
                        <a:pt x="78" y="16"/>
                      </a:lnTo>
                      <a:lnTo>
                        <a:pt x="59" y="22"/>
                      </a:lnTo>
                    </a:path>
                  </a:pathLst>
                </a:custGeom>
                <a:solidFill>
                  <a:srgbClr val="00C0C0"/>
                </a:solidFill>
                <a:ln w="12700" cap="rnd">
                  <a:solidFill>
                    <a:srgbClr val="000000"/>
                  </a:solidFill>
                  <a:round/>
                  <a:headEnd/>
                  <a:tailEnd/>
                </a:ln>
              </p:spPr>
              <p:txBody>
                <a:bodyPr/>
                <a:lstStyle/>
                <a:p>
                  <a:endParaRPr lang="en-US"/>
                </a:p>
              </p:txBody>
            </p:sp>
            <p:sp>
              <p:nvSpPr>
                <p:cNvPr id="34209" name="Freeform 490"/>
                <p:cNvSpPr>
                  <a:spLocks/>
                </p:cNvSpPr>
                <p:nvPr/>
              </p:nvSpPr>
              <p:spPr bwMode="auto">
                <a:xfrm>
                  <a:off x="4955" y="3802"/>
                  <a:ext cx="45" cy="16"/>
                </a:xfrm>
                <a:custGeom>
                  <a:avLst/>
                  <a:gdLst>
                    <a:gd name="T0" fmla="*/ 11 w 45"/>
                    <a:gd name="T1" fmla="*/ 15 h 16"/>
                    <a:gd name="T2" fmla="*/ 0 w 45"/>
                    <a:gd name="T3" fmla="*/ 9 h 16"/>
                    <a:gd name="T4" fmla="*/ 0 w 45"/>
                    <a:gd name="T5" fmla="*/ 6 h 16"/>
                    <a:gd name="T6" fmla="*/ 3 w 45"/>
                    <a:gd name="T7" fmla="*/ 2 h 16"/>
                    <a:gd name="T8" fmla="*/ 9 w 45"/>
                    <a:gd name="T9" fmla="*/ 0 h 16"/>
                    <a:gd name="T10" fmla="*/ 44 w 45"/>
                    <a:gd name="T11" fmla="*/ 0 h 16"/>
                    <a:gd name="T12" fmla="*/ 36 w 45"/>
                    <a:gd name="T13" fmla="*/ 5 h 16"/>
                    <a:gd name="T14" fmla="*/ 31 w 45"/>
                    <a:gd name="T15" fmla="*/ 9 h 16"/>
                    <a:gd name="T16" fmla="*/ 33 w 45"/>
                    <a:gd name="T17" fmla="*/ 13 h 16"/>
                    <a:gd name="T18" fmla="*/ 27 w 45"/>
                    <a:gd name="T19" fmla="*/ 15 h 16"/>
                    <a:gd name="T20" fmla="*/ 11 w 45"/>
                    <a:gd name="T21" fmla="*/ 15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6"/>
                    <a:gd name="T35" fmla="*/ 45 w 45"/>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6">
                      <a:moveTo>
                        <a:pt x="11" y="15"/>
                      </a:moveTo>
                      <a:lnTo>
                        <a:pt x="0" y="9"/>
                      </a:lnTo>
                      <a:lnTo>
                        <a:pt x="0" y="6"/>
                      </a:lnTo>
                      <a:lnTo>
                        <a:pt x="3" y="2"/>
                      </a:lnTo>
                      <a:lnTo>
                        <a:pt x="9" y="0"/>
                      </a:lnTo>
                      <a:lnTo>
                        <a:pt x="44" y="0"/>
                      </a:lnTo>
                      <a:lnTo>
                        <a:pt x="36" y="5"/>
                      </a:lnTo>
                      <a:lnTo>
                        <a:pt x="31" y="9"/>
                      </a:lnTo>
                      <a:lnTo>
                        <a:pt x="33" y="13"/>
                      </a:lnTo>
                      <a:lnTo>
                        <a:pt x="27" y="15"/>
                      </a:lnTo>
                      <a:lnTo>
                        <a:pt x="11" y="15"/>
                      </a:lnTo>
                    </a:path>
                  </a:pathLst>
                </a:custGeom>
                <a:solidFill>
                  <a:srgbClr val="00C0C0"/>
                </a:solidFill>
                <a:ln w="12700" cap="rnd">
                  <a:solidFill>
                    <a:srgbClr val="000000"/>
                  </a:solidFill>
                  <a:round/>
                  <a:headEnd/>
                  <a:tailEnd/>
                </a:ln>
              </p:spPr>
              <p:txBody>
                <a:bodyPr/>
                <a:lstStyle/>
                <a:p>
                  <a:endParaRPr lang="en-US"/>
                </a:p>
              </p:txBody>
            </p:sp>
            <p:sp>
              <p:nvSpPr>
                <p:cNvPr id="34210" name="Freeform 491"/>
                <p:cNvSpPr>
                  <a:spLocks/>
                </p:cNvSpPr>
                <p:nvPr/>
              </p:nvSpPr>
              <p:spPr bwMode="auto">
                <a:xfrm>
                  <a:off x="4893" y="3793"/>
                  <a:ext cx="63" cy="18"/>
                </a:xfrm>
                <a:custGeom>
                  <a:avLst/>
                  <a:gdLst>
                    <a:gd name="T0" fmla="*/ 62 w 63"/>
                    <a:gd name="T1" fmla="*/ 17 h 18"/>
                    <a:gd name="T2" fmla="*/ 49 w 63"/>
                    <a:gd name="T3" fmla="*/ 8 h 18"/>
                    <a:gd name="T4" fmla="*/ 39 w 63"/>
                    <a:gd name="T5" fmla="*/ 5 h 18"/>
                    <a:gd name="T6" fmla="*/ 29 w 63"/>
                    <a:gd name="T7" fmla="*/ 2 h 18"/>
                    <a:gd name="T8" fmla="*/ 20 w 63"/>
                    <a:gd name="T9" fmla="*/ 1 h 18"/>
                    <a:gd name="T10" fmla="*/ 11 w 63"/>
                    <a:gd name="T11" fmla="*/ 0 h 18"/>
                    <a:gd name="T12" fmla="*/ 4 w 63"/>
                    <a:gd name="T13" fmla="*/ 1 h 18"/>
                    <a:gd name="T14" fmla="*/ 0 w 63"/>
                    <a:gd name="T15" fmla="*/ 3 h 18"/>
                    <a:gd name="T16" fmla="*/ 0 w 63"/>
                    <a:gd name="T17" fmla="*/ 5 h 18"/>
                    <a:gd name="T18" fmla="*/ 1 w 63"/>
                    <a:gd name="T19" fmla="*/ 8 h 18"/>
                    <a:gd name="T20" fmla="*/ 6 w 63"/>
                    <a:gd name="T21" fmla="*/ 11 h 18"/>
                    <a:gd name="T22" fmla="*/ 16 w 63"/>
                    <a:gd name="T23" fmla="*/ 14 h 18"/>
                    <a:gd name="T24" fmla="*/ 24 w 63"/>
                    <a:gd name="T25" fmla="*/ 15 h 18"/>
                    <a:gd name="T26" fmla="*/ 32 w 63"/>
                    <a:gd name="T27" fmla="*/ 15 h 18"/>
                    <a:gd name="T28" fmla="*/ 42 w 63"/>
                    <a:gd name="T29" fmla="*/ 14 h 18"/>
                    <a:gd name="T30" fmla="*/ 51 w 63"/>
                    <a:gd name="T31" fmla="*/ 16 h 18"/>
                    <a:gd name="T32" fmla="*/ 62 w 63"/>
                    <a:gd name="T33" fmla="*/ 17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18"/>
                    <a:gd name="T53" fmla="*/ 63 w 63"/>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18">
                      <a:moveTo>
                        <a:pt x="62" y="17"/>
                      </a:moveTo>
                      <a:lnTo>
                        <a:pt x="49" y="8"/>
                      </a:lnTo>
                      <a:lnTo>
                        <a:pt x="39" y="5"/>
                      </a:lnTo>
                      <a:lnTo>
                        <a:pt x="29" y="2"/>
                      </a:lnTo>
                      <a:lnTo>
                        <a:pt x="20" y="1"/>
                      </a:lnTo>
                      <a:lnTo>
                        <a:pt x="11" y="0"/>
                      </a:lnTo>
                      <a:lnTo>
                        <a:pt x="4" y="1"/>
                      </a:lnTo>
                      <a:lnTo>
                        <a:pt x="0" y="3"/>
                      </a:lnTo>
                      <a:lnTo>
                        <a:pt x="0" y="5"/>
                      </a:lnTo>
                      <a:lnTo>
                        <a:pt x="1" y="8"/>
                      </a:lnTo>
                      <a:lnTo>
                        <a:pt x="6" y="11"/>
                      </a:lnTo>
                      <a:lnTo>
                        <a:pt x="16" y="14"/>
                      </a:lnTo>
                      <a:lnTo>
                        <a:pt x="24" y="15"/>
                      </a:lnTo>
                      <a:lnTo>
                        <a:pt x="32" y="15"/>
                      </a:lnTo>
                      <a:lnTo>
                        <a:pt x="42" y="14"/>
                      </a:lnTo>
                      <a:lnTo>
                        <a:pt x="51" y="16"/>
                      </a:lnTo>
                      <a:lnTo>
                        <a:pt x="62" y="17"/>
                      </a:lnTo>
                    </a:path>
                  </a:pathLst>
                </a:custGeom>
                <a:solidFill>
                  <a:srgbClr val="00A0A0"/>
                </a:solidFill>
                <a:ln w="12700" cap="rnd">
                  <a:solidFill>
                    <a:srgbClr val="000000"/>
                  </a:solidFill>
                  <a:round/>
                  <a:headEnd/>
                  <a:tailEnd/>
                </a:ln>
              </p:spPr>
              <p:txBody>
                <a:bodyPr/>
                <a:lstStyle/>
                <a:p>
                  <a:endParaRPr lang="en-US"/>
                </a:p>
              </p:txBody>
            </p:sp>
            <p:sp>
              <p:nvSpPr>
                <p:cNvPr id="34211" name="Freeform 492"/>
                <p:cNvSpPr>
                  <a:spLocks/>
                </p:cNvSpPr>
                <p:nvPr/>
              </p:nvSpPr>
              <p:spPr bwMode="auto">
                <a:xfrm>
                  <a:off x="4976" y="3802"/>
                  <a:ext cx="9" cy="16"/>
                </a:xfrm>
                <a:custGeom>
                  <a:avLst/>
                  <a:gdLst>
                    <a:gd name="T0" fmla="*/ 8 w 9"/>
                    <a:gd name="T1" fmla="*/ 0 h 16"/>
                    <a:gd name="T2" fmla="*/ 1 w 9"/>
                    <a:gd name="T3" fmla="*/ 3 h 16"/>
                    <a:gd name="T4" fmla="*/ 0 w 9"/>
                    <a:gd name="T5" fmla="*/ 6 h 16"/>
                    <a:gd name="T6" fmla="*/ 0 w 9"/>
                    <a:gd name="T7" fmla="*/ 8 h 16"/>
                    <a:gd name="T8" fmla="*/ 2 w 9"/>
                    <a:gd name="T9" fmla="*/ 10 h 16"/>
                    <a:gd name="T10" fmla="*/ 7 w 9"/>
                    <a:gd name="T11" fmla="*/ 15 h 16"/>
                    <a:gd name="T12" fmla="*/ 0 60000 65536"/>
                    <a:gd name="T13" fmla="*/ 0 60000 65536"/>
                    <a:gd name="T14" fmla="*/ 0 60000 65536"/>
                    <a:gd name="T15" fmla="*/ 0 60000 65536"/>
                    <a:gd name="T16" fmla="*/ 0 60000 65536"/>
                    <a:gd name="T17" fmla="*/ 0 60000 65536"/>
                    <a:gd name="T18" fmla="*/ 0 w 9"/>
                    <a:gd name="T19" fmla="*/ 0 h 16"/>
                    <a:gd name="T20" fmla="*/ 9 w 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9" h="16">
                      <a:moveTo>
                        <a:pt x="8" y="0"/>
                      </a:moveTo>
                      <a:lnTo>
                        <a:pt x="1" y="3"/>
                      </a:lnTo>
                      <a:lnTo>
                        <a:pt x="0" y="6"/>
                      </a:lnTo>
                      <a:lnTo>
                        <a:pt x="0" y="8"/>
                      </a:lnTo>
                      <a:lnTo>
                        <a:pt x="2" y="10"/>
                      </a:lnTo>
                      <a:lnTo>
                        <a:pt x="7" y="15"/>
                      </a:lnTo>
                    </a:path>
                  </a:pathLst>
                </a:custGeom>
                <a:noFill/>
                <a:ln w="12700" cap="rnd">
                  <a:solidFill>
                    <a:srgbClr val="000000"/>
                  </a:solidFill>
                  <a:round/>
                  <a:headEnd/>
                  <a:tailEnd/>
                </a:ln>
              </p:spPr>
              <p:txBody>
                <a:bodyPr/>
                <a:lstStyle/>
                <a:p>
                  <a:endParaRPr lang="en-US"/>
                </a:p>
              </p:txBody>
            </p:sp>
          </p:grpSp>
        </p:grpSp>
      </p:grpSp>
      <p:grpSp>
        <p:nvGrpSpPr>
          <p:cNvPr id="33810" name="Group 884"/>
          <p:cNvGrpSpPr>
            <a:grpSpLocks/>
          </p:cNvGrpSpPr>
          <p:nvPr/>
        </p:nvGrpSpPr>
        <p:grpSpPr bwMode="auto">
          <a:xfrm>
            <a:off x="3519488" y="5648325"/>
            <a:ext cx="1160462" cy="819150"/>
            <a:chOff x="2439" y="4032"/>
            <a:chExt cx="804" cy="585"/>
          </a:xfrm>
        </p:grpSpPr>
        <p:grpSp>
          <p:nvGrpSpPr>
            <p:cNvPr id="33812" name="Group 760"/>
            <p:cNvGrpSpPr>
              <a:grpSpLocks/>
            </p:cNvGrpSpPr>
            <p:nvPr/>
          </p:nvGrpSpPr>
          <p:grpSpPr bwMode="auto">
            <a:xfrm>
              <a:off x="2439" y="4032"/>
              <a:ext cx="405" cy="286"/>
              <a:chOff x="2439" y="4032"/>
              <a:chExt cx="405" cy="286"/>
            </a:xfrm>
          </p:grpSpPr>
          <p:sp>
            <p:nvSpPr>
              <p:cNvPr id="33936" name="Freeform 496"/>
              <p:cNvSpPr>
                <a:spLocks/>
              </p:cNvSpPr>
              <p:nvPr/>
            </p:nvSpPr>
            <p:spPr bwMode="auto">
              <a:xfrm>
                <a:off x="2494" y="4032"/>
                <a:ext cx="328" cy="286"/>
              </a:xfrm>
              <a:custGeom>
                <a:avLst/>
                <a:gdLst>
                  <a:gd name="T0" fmla="*/ 287 w 328"/>
                  <a:gd name="T1" fmla="*/ 197 h 286"/>
                  <a:gd name="T2" fmla="*/ 224 w 328"/>
                  <a:gd name="T3" fmla="*/ 143 h 286"/>
                  <a:gd name="T4" fmla="*/ 200 w 328"/>
                  <a:gd name="T5" fmla="*/ 94 h 286"/>
                  <a:gd name="T6" fmla="*/ 187 w 328"/>
                  <a:gd name="T7" fmla="*/ 48 h 286"/>
                  <a:gd name="T8" fmla="*/ 186 w 328"/>
                  <a:gd name="T9" fmla="*/ 73 h 286"/>
                  <a:gd name="T10" fmla="*/ 172 w 328"/>
                  <a:gd name="T11" fmla="*/ 61 h 286"/>
                  <a:gd name="T12" fmla="*/ 146 w 328"/>
                  <a:gd name="T13" fmla="*/ 16 h 286"/>
                  <a:gd name="T14" fmla="*/ 139 w 328"/>
                  <a:gd name="T15" fmla="*/ 20 h 286"/>
                  <a:gd name="T16" fmla="*/ 156 w 328"/>
                  <a:gd name="T17" fmla="*/ 64 h 286"/>
                  <a:gd name="T18" fmla="*/ 170 w 328"/>
                  <a:gd name="T19" fmla="*/ 102 h 286"/>
                  <a:gd name="T20" fmla="*/ 165 w 328"/>
                  <a:gd name="T21" fmla="*/ 105 h 286"/>
                  <a:gd name="T22" fmla="*/ 135 w 328"/>
                  <a:gd name="T23" fmla="*/ 74 h 286"/>
                  <a:gd name="T24" fmla="*/ 102 w 328"/>
                  <a:gd name="T25" fmla="*/ 50 h 286"/>
                  <a:gd name="T26" fmla="*/ 53 w 328"/>
                  <a:gd name="T27" fmla="*/ 37 h 286"/>
                  <a:gd name="T28" fmla="*/ 83 w 328"/>
                  <a:gd name="T29" fmla="*/ 52 h 286"/>
                  <a:gd name="T30" fmla="*/ 115 w 328"/>
                  <a:gd name="T31" fmla="*/ 76 h 286"/>
                  <a:gd name="T32" fmla="*/ 143 w 328"/>
                  <a:gd name="T33" fmla="*/ 105 h 286"/>
                  <a:gd name="T34" fmla="*/ 164 w 328"/>
                  <a:gd name="T35" fmla="*/ 143 h 286"/>
                  <a:gd name="T36" fmla="*/ 133 w 328"/>
                  <a:gd name="T37" fmla="*/ 114 h 286"/>
                  <a:gd name="T38" fmla="*/ 105 w 328"/>
                  <a:gd name="T39" fmla="*/ 100 h 286"/>
                  <a:gd name="T40" fmla="*/ 70 w 328"/>
                  <a:gd name="T41" fmla="*/ 92 h 286"/>
                  <a:gd name="T42" fmla="*/ 28 w 328"/>
                  <a:gd name="T43" fmla="*/ 98 h 286"/>
                  <a:gd name="T44" fmla="*/ 15 w 328"/>
                  <a:gd name="T45" fmla="*/ 124 h 286"/>
                  <a:gd name="T46" fmla="*/ 36 w 328"/>
                  <a:gd name="T47" fmla="*/ 103 h 286"/>
                  <a:gd name="T48" fmla="*/ 74 w 328"/>
                  <a:gd name="T49" fmla="*/ 103 h 286"/>
                  <a:gd name="T50" fmla="*/ 104 w 328"/>
                  <a:gd name="T51" fmla="*/ 121 h 286"/>
                  <a:gd name="T52" fmla="*/ 95 w 328"/>
                  <a:gd name="T53" fmla="*/ 130 h 286"/>
                  <a:gd name="T54" fmla="*/ 61 w 328"/>
                  <a:gd name="T55" fmla="*/ 124 h 286"/>
                  <a:gd name="T56" fmla="*/ 61 w 328"/>
                  <a:gd name="T57" fmla="*/ 132 h 286"/>
                  <a:gd name="T58" fmla="*/ 91 w 328"/>
                  <a:gd name="T59" fmla="*/ 143 h 286"/>
                  <a:gd name="T60" fmla="*/ 74 w 328"/>
                  <a:gd name="T61" fmla="*/ 151 h 286"/>
                  <a:gd name="T62" fmla="*/ 37 w 328"/>
                  <a:gd name="T63" fmla="*/ 151 h 286"/>
                  <a:gd name="T64" fmla="*/ 46 w 328"/>
                  <a:gd name="T65" fmla="*/ 156 h 286"/>
                  <a:gd name="T66" fmla="*/ 56 w 328"/>
                  <a:gd name="T67" fmla="*/ 165 h 286"/>
                  <a:gd name="T68" fmla="*/ 23 w 328"/>
                  <a:gd name="T69" fmla="*/ 179 h 286"/>
                  <a:gd name="T70" fmla="*/ 36 w 328"/>
                  <a:gd name="T71" fmla="*/ 181 h 286"/>
                  <a:gd name="T72" fmla="*/ 73 w 328"/>
                  <a:gd name="T73" fmla="*/ 179 h 286"/>
                  <a:gd name="T74" fmla="*/ 114 w 328"/>
                  <a:gd name="T75" fmla="*/ 188 h 286"/>
                  <a:gd name="T76" fmla="*/ 118 w 328"/>
                  <a:gd name="T77" fmla="*/ 198 h 286"/>
                  <a:gd name="T78" fmla="*/ 112 w 328"/>
                  <a:gd name="T79" fmla="*/ 204 h 286"/>
                  <a:gd name="T80" fmla="*/ 91 w 328"/>
                  <a:gd name="T81" fmla="*/ 221 h 286"/>
                  <a:gd name="T82" fmla="*/ 159 w 328"/>
                  <a:gd name="T83" fmla="*/ 214 h 286"/>
                  <a:gd name="T84" fmla="*/ 200 w 328"/>
                  <a:gd name="T85" fmla="*/ 235 h 286"/>
                  <a:gd name="T86" fmla="*/ 327 w 328"/>
                  <a:gd name="T87" fmla="*/ 221 h 2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8"/>
                  <a:gd name="T133" fmla="*/ 0 h 286"/>
                  <a:gd name="T134" fmla="*/ 328 w 328"/>
                  <a:gd name="T135" fmla="*/ 286 h 28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8" h="286">
                    <a:moveTo>
                      <a:pt x="327" y="221"/>
                    </a:moveTo>
                    <a:lnTo>
                      <a:pt x="287" y="197"/>
                    </a:lnTo>
                    <a:lnTo>
                      <a:pt x="244" y="167"/>
                    </a:lnTo>
                    <a:lnTo>
                      <a:pt x="224" y="143"/>
                    </a:lnTo>
                    <a:lnTo>
                      <a:pt x="208" y="116"/>
                    </a:lnTo>
                    <a:lnTo>
                      <a:pt x="200" y="94"/>
                    </a:lnTo>
                    <a:lnTo>
                      <a:pt x="195" y="74"/>
                    </a:lnTo>
                    <a:lnTo>
                      <a:pt x="187" y="48"/>
                    </a:lnTo>
                    <a:lnTo>
                      <a:pt x="187" y="60"/>
                    </a:lnTo>
                    <a:lnTo>
                      <a:pt x="186" y="73"/>
                    </a:lnTo>
                    <a:lnTo>
                      <a:pt x="183" y="86"/>
                    </a:lnTo>
                    <a:lnTo>
                      <a:pt x="172" y="61"/>
                    </a:lnTo>
                    <a:lnTo>
                      <a:pt x="160" y="36"/>
                    </a:lnTo>
                    <a:lnTo>
                      <a:pt x="146" y="16"/>
                    </a:lnTo>
                    <a:lnTo>
                      <a:pt x="128" y="0"/>
                    </a:lnTo>
                    <a:lnTo>
                      <a:pt x="139" y="20"/>
                    </a:lnTo>
                    <a:lnTo>
                      <a:pt x="149" y="44"/>
                    </a:lnTo>
                    <a:lnTo>
                      <a:pt x="156" y="64"/>
                    </a:lnTo>
                    <a:lnTo>
                      <a:pt x="164" y="84"/>
                    </a:lnTo>
                    <a:lnTo>
                      <a:pt x="170" y="102"/>
                    </a:lnTo>
                    <a:lnTo>
                      <a:pt x="180" y="126"/>
                    </a:lnTo>
                    <a:lnTo>
                      <a:pt x="165" y="105"/>
                    </a:lnTo>
                    <a:lnTo>
                      <a:pt x="153" y="91"/>
                    </a:lnTo>
                    <a:lnTo>
                      <a:pt x="135" y="74"/>
                    </a:lnTo>
                    <a:lnTo>
                      <a:pt x="119" y="62"/>
                    </a:lnTo>
                    <a:lnTo>
                      <a:pt x="102" y="50"/>
                    </a:lnTo>
                    <a:lnTo>
                      <a:pt x="87" y="44"/>
                    </a:lnTo>
                    <a:lnTo>
                      <a:pt x="53" y="37"/>
                    </a:lnTo>
                    <a:lnTo>
                      <a:pt x="71" y="44"/>
                    </a:lnTo>
                    <a:lnTo>
                      <a:pt x="83" y="52"/>
                    </a:lnTo>
                    <a:lnTo>
                      <a:pt x="100" y="62"/>
                    </a:lnTo>
                    <a:lnTo>
                      <a:pt x="115" y="76"/>
                    </a:lnTo>
                    <a:lnTo>
                      <a:pt x="131" y="91"/>
                    </a:lnTo>
                    <a:lnTo>
                      <a:pt x="143" y="105"/>
                    </a:lnTo>
                    <a:lnTo>
                      <a:pt x="155" y="121"/>
                    </a:lnTo>
                    <a:lnTo>
                      <a:pt x="164" y="143"/>
                    </a:lnTo>
                    <a:lnTo>
                      <a:pt x="148" y="126"/>
                    </a:lnTo>
                    <a:lnTo>
                      <a:pt x="133" y="114"/>
                    </a:lnTo>
                    <a:lnTo>
                      <a:pt x="121" y="106"/>
                    </a:lnTo>
                    <a:lnTo>
                      <a:pt x="105" y="100"/>
                    </a:lnTo>
                    <a:lnTo>
                      <a:pt x="87" y="95"/>
                    </a:lnTo>
                    <a:lnTo>
                      <a:pt x="70" y="92"/>
                    </a:lnTo>
                    <a:lnTo>
                      <a:pt x="50" y="93"/>
                    </a:lnTo>
                    <a:lnTo>
                      <a:pt x="28" y="98"/>
                    </a:lnTo>
                    <a:lnTo>
                      <a:pt x="17" y="108"/>
                    </a:lnTo>
                    <a:lnTo>
                      <a:pt x="15" y="124"/>
                    </a:lnTo>
                    <a:lnTo>
                      <a:pt x="26" y="108"/>
                    </a:lnTo>
                    <a:lnTo>
                      <a:pt x="36" y="103"/>
                    </a:lnTo>
                    <a:lnTo>
                      <a:pt x="53" y="100"/>
                    </a:lnTo>
                    <a:lnTo>
                      <a:pt x="74" y="103"/>
                    </a:lnTo>
                    <a:lnTo>
                      <a:pt x="91" y="110"/>
                    </a:lnTo>
                    <a:lnTo>
                      <a:pt x="104" y="121"/>
                    </a:lnTo>
                    <a:lnTo>
                      <a:pt x="111" y="134"/>
                    </a:lnTo>
                    <a:lnTo>
                      <a:pt x="95" y="130"/>
                    </a:lnTo>
                    <a:lnTo>
                      <a:pt x="75" y="125"/>
                    </a:lnTo>
                    <a:lnTo>
                      <a:pt x="61" y="124"/>
                    </a:lnTo>
                    <a:lnTo>
                      <a:pt x="40" y="127"/>
                    </a:lnTo>
                    <a:lnTo>
                      <a:pt x="61" y="132"/>
                    </a:lnTo>
                    <a:lnTo>
                      <a:pt x="78" y="137"/>
                    </a:lnTo>
                    <a:lnTo>
                      <a:pt x="91" y="143"/>
                    </a:lnTo>
                    <a:lnTo>
                      <a:pt x="107" y="153"/>
                    </a:lnTo>
                    <a:lnTo>
                      <a:pt x="74" y="151"/>
                    </a:lnTo>
                    <a:lnTo>
                      <a:pt x="53" y="151"/>
                    </a:lnTo>
                    <a:lnTo>
                      <a:pt x="37" y="151"/>
                    </a:lnTo>
                    <a:lnTo>
                      <a:pt x="0" y="158"/>
                    </a:lnTo>
                    <a:lnTo>
                      <a:pt x="46" y="156"/>
                    </a:lnTo>
                    <a:lnTo>
                      <a:pt x="74" y="161"/>
                    </a:lnTo>
                    <a:lnTo>
                      <a:pt x="56" y="165"/>
                    </a:lnTo>
                    <a:lnTo>
                      <a:pt x="40" y="171"/>
                    </a:lnTo>
                    <a:lnTo>
                      <a:pt x="23" y="179"/>
                    </a:lnTo>
                    <a:lnTo>
                      <a:pt x="11" y="187"/>
                    </a:lnTo>
                    <a:lnTo>
                      <a:pt x="36" y="181"/>
                    </a:lnTo>
                    <a:lnTo>
                      <a:pt x="54" y="178"/>
                    </a:lnTo>
                    <a:lnTo>
                      <a:pt x="73" y="179"/>
                    </a:lnTo>
                    <a:lnTo>
                      <a:pt x="94" y="182"/>
                    </a:lnTo>
                    <a:lnTo>
                      <a:pt x="114" y="188"/>
                    </a:lnTo>
                    <a:lnTo>
                      <a:pt x="135" y="195"/>
                    </a:lnTo>
                    <a:lnTo>
                      <a:pt x="118" y="198"/>
                    </a:lnTo>
                    <a:lnTo>
                      <a:pt x="70" y="208"/>
                    </a:lnTo>
                    <a:lnTo>
                      <a:pt x="112" y="204"/>
                    </a:lnTo>
                    <a:lnTo>
                      <a:pt x="134" y="206"/>
                    </a:lnTo>
                    <a:lnTo>
                      <a:pt x="91" y="221"/>
                    </a:lnTo>
                    <a:lnTo>
                      <a:pt x="135" y="213"/>
                    </a:lnTo>
                    <a:lnTo>
                      <a:pt x="159" y="214"/>
                    </a:lnTo>
                    <a:lnTo>
                      <a:pt x="180" y="223"/>
                    </a:lnTo>
                    <a:lnTo>
                      <a:pt x="200" y="235"/>
                    </a:lnTo>
                    <a:lnTo>
                      <a:pt x="291" y="285"/>
                    </a:lnTo>
                    <a:lnTo>
                      <a:pt x="327" y="221"/>
                    </a:lnTo>
                  </a:path>
                </a:pathLst>
              </a:custGeom>
              <a:solidFill>
                <a:srgbClr val="00E0E0"/>
              </a:solidFill>
              <a:ln w="12700" cap="rnd">
                <a:solidFill>
                  <a:srgbClr val="00C0C0"/>
                </a:solidFill>
                <a:round/>
                <a:headEnd/>
                <a:tailEnd/>
              </a:ln>
            </p:spPr>
            <p:txBody>
              <a:bodyPr/>
              <a:lstStyle/>
              <a:p>
                <a:endParaRPr lang="en-US"/>
              </a:p>
            </p:txBody>
          </p:sp>
          <p:grpSp>
            <p:nvGrpSpPr>
              <p:cNvPr id="33937" name="Group 500"/>
              <p:cNvGrpSpPr>
                <a:grpSpLocks/>
              </p:cNvGrpSpPr>
              <p:nvPr/>
            </p:nvGrpSpPr>
            <p:grpSpPr bwMode="auto">
              <a:xfrm>
                <a:off x="2439" y="4032"/>
                <a:ext cx="142" cy="108"/>
                <a:chOff x="2439" y="4032"/>
                <a:chExt cx="142" cy="108"/>
              </a:xfrm>
            </p:grpSpPr>
            <p:sp>
              <p:nvSpPr>
                <p:cNvPr id="34197" name="Freeform 497"/>
                <p:cNvSpPr>
                  <a:spLocks/>
                </p:cNvSpPr>
                <p:nvPr/>
              </p:nvSpPr>
              <p:spPr bwMode="auto">
                <a:xfrm>
                  <a:off x="2439" y="4032"/>
                  <a:ext cx="117" cy="92"/>
                </a:xfrm>
                <a:custGeom>
                  <a:avLst/>
                  <a:gdLst>
                    <a:gd name="T0" fmla="*/ 115 w 117"/>
                    <a:gd name="T1" fmla="*/ 28 h 92"/>
                    <a:gd name="T2" fmla="*/ 116 w 117"/>
                    <a:gd name="T3" fmla="*/ 17 h 92"/>
                    <a:gd name="T4" fmla="*/ 114 w 117"/>
                    <a:gd name="T5" fmla="*/ 9 h 92"/>
                    <a:gd name="T6" fmla="*/ 108 w 117"/>
                    <a:gd name="T7" fmla="*/ 3 h 92"/>
                    <a:gd name="T8" fmla="*/ 97 w 117"/>
                    <a:gd name="T9" fmla="*/ 0 h 92"/>
                    <a:gd name="T10" fmla="*/ 81 w 117"/>
                    <a:gd name="T11" fmla="*/ 0 h 92"/>
                    <a:gd name="T12" fmla="*/ 63 w 117"/>
                    <a:gd name="T13" fmla="*/ 1 h 92"/>
                    <a:gd name="T14" fmla="*/ 47 w 117"/>
                    <a:gd name="T15" fmla="*/ 5 h 92"/>
                    <a:gd name="T16" fmla="*/ 34 w 117"/>
                    <a:gd name="T17" fmla="*/ 10 h 92"/>
                    <a:gd name="T18" fmla="*/ 24 w 117"/>
                    <a:gd name="T19" fmla="*/ 17 h 92"/>
                    <a:gd name="T20" fmla="*/ 14 w 117"/>
                    <a:gd name="T21" fmla="*/ 27 h 92"/>
                    <a:gd name="T22" fmla="*/ 6 w 117"/>
                    <a:gd name="T23" fmla="*/ 38 h 92"/>
                    <a:gd name="T24" fmla="*/ 2 w 117"/>
                    <a:gd name="T25" fmla="*/ 50 h 92"/>
                    <a:gd name="T26" fmla="*/ 0 w 117"/>
                    <a:gd name="T27" fmla="*/ 60 h 92"/>
                    <a:gd name="T28" fmla="*/ 2 w 117"/>
                    <a:gd name="T29" fmla="*/ 68 h 92"/>
                    <a:gd name="T30" fmla="*/ 4 w 117"/>
                    <a:gd name="T31" fmla="*/ 78 h 92"/>
                    <a:gd name="T32" fmla="*/ 10 w 117"/>
                    <a:gd name="T33" fmla="*/ 85 h 92"/>
                    <a:gd name="T34" fmla="*/ 16 w 117"/>
                    <a:gd name="T35" fmla="*/ 88 h 92"/>
                    <a:gd name="T36" fmla="*/ 26 w 117"/>
                    <a:gd name="T37" fmla="*/ 91 h 92"/>
                    <a:gd name="T38" fmla="*/ 38 w 117"/>
                    <a:gd name="T39" fmla="*/ 88 h 92"/>
                    <a:gd name="T40" fmla="*/ 115 w 117"/>
                    <a:gd name="T41" fmla="*/ 28 h 9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7"/>
                    <a:gd name="T64" fmla="*/ 0 h 92"/>
                    <a:gd name="T65" fmla="*/ 117 w 117"/>
                    <a:gd name="T66" fmla="*/ 92 h 9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7" h="92">
                      <a:moveTo>
                        <a:pt x="115" y="28"/>
                      </a:moveTo>
                      <a:lnTo>
                        <a:pt x="116" y="17"/>
                      </a:lnTo>
                      <a:lnTo>
                        <a:pt x="114" y="9"/>
                      </a:lnTo>
                      <a:lnTo>
                        <a:pt x="108" y="3"/>
                      </a:lnTo>
                      <a:lnTo>
                        <a:pt x="97" y="0"/>
                      </a:lnTo>
                      <a:lnTo>
                        <a:pt x="81" y="0"/>
                      </a:lnTo>
                      <a:lnTo>
                        <a:pt x="63" y="1"/>
                      </a:lnTo>
                      <a:lnTo>
                        <a:pt x="47" y="5"/>
                      </a:lnTo>
                      <a:lnTo>
                        <a:pt x="34" y="10"/>
                      </a:lnTo>
                      <a:lnTo>
                        <a:pt x="24" y="17"/>
                      </a:lnTo>
                      <a:lnTo>
                        <a:pt x="14" y="27"/>
                      </a:lnTo>
                      <a:lnTo>
                        <a:pt x="6" y="38"/>
                      </a:lnTo>
                      <a:lnTo>
                        <a:pt x="2" y="50"/>
                      </a:lnTo>
                      <a:lnTo>
                        <a:pt x="0" y="60"/>
                      </a:lnTo>
                      <a:lnTo>
                        <a:pt x="2" y="68"/>
                      </a:lnTo>
                      <a:lnTo>
                        <a:pt x="4" y="78"/>
                      </a:lnTo>
                      <a:lnTo>
                        <a:pt x="10" y="85"/>
                      </a:lnTo>
                      <a:lnTo>
                        <a:pt x="16" y="88"/>
                      </a:lnTo>
                      <a:lnTo>
                        <a:pt x="26" y="91"/>
                      </a:lnTo>
                      <a:lnTo>
                        <a:pt x="38" y="88"/>
                      </a:lnTo>
                      <a:lnTo>
                        <a:pt x="115" y="28"/>
                      </a:lnTo>
                    </a:path>
                  </a:pathLst>
                </a:custGeom>
                <a:solidFill>
                  <a:srgbClr val="E08000"/>
                </a:solidFill>
                <a:ln w="12700" cap="rnd">
                  <a:solidFill>
                    <a:srgbClr val="000000"/>
                  </a:solidFill>
                  <a:round/>
                  <a:headEnd/>
                  <a:tailEnd/>
                </a:ln>
              </p:spPr>
              <p:txBody>
                <a:bodyPr/>
                <a:lstStyle/>
                <a:p>
                  <a:endParaRPr lang="en-US"/>
                </a:p>
              </p:txBody>
            </p:sp>
            <p:sp>
              <p:nvSpPr>
                <p:cNvPr id="34198" name="Freeform 498"/>
                <p:cNvSpPr>
                  <a:spLocks/>
                </p:cNvSpPr>
                <p:nvPr/>
              </p:nvSpPr>
              <p:spPr bwMode="auto">
                <a:xfrm>
                  <a:off x="2497" y="4071"/>
                  <a:ext cx="84" cy="69"/>
                </a:xfrm>
                <a:custGeom>
                  <a:avLst/>
                  <a:gdLst>
                    <a:gd name="T0" fmla="*/ 4 w 84"/>
                    <a:gd name="T1" fmla="*/ 67 h 69"/>
                    <a:gd name="T2" fmla="*/ 13 w 84"/>
                    <a:gd name="T3" fmla="*/ 68 h 69"/>
                    <a:gd name="T4" fmla="*/ 23 w 84"/>
                    <a:gd name="T5" fmla="*/ 67 h 69"/>
                    <a:gd name="T6" fmla="*/ 34 w 84"/>
                    <a:gd name="T7" fmla="*/ 64 h 69"/>
                    <a:gd name="T8" fmla="*/ 43 w 84"/>
                    <a:gd name="T9" fmla="*/ 60 h 69"/>
                    <a:gd name="T10" fmla="*/ 53 w 84"/>
                    <a:gd name="T11" fmla="*/ 55 h 69"/>
                    <a:gd name="T12" fmla="*/ 62 w 84"/>
                    <a:gd name="T13" fmla="*/ 48 h 69"/>
                    <a:gd name="T14" fmla="*/ 69 w 84"/>
                    <a:gd name="T15" fmla="*/ 41 h 69"/>
                    <a:gd name="T16" fmla="*/ 76 w 84"/>
                    <a:gd name="T17" fmla="*/ 32 h 69"/>
                    <a:gd name="T18" fmla="*/ 81 w 84"/>
                    <a:gd name="T19" fmla="*/ 22 h 69"/>
                    <a:gd name="T20" fmla="*/ 82 w 84"/>
                    <a:gd name="T21" fmla="*/ 15 h 69"/>
                    <a:gd name="T22" fmla="*/ 83 w 84"/>
                    <a:gd name="T23" fmla="*/ 7 h 69"/>
                    <a:gd name="T24" fmla="*/ 80 w 84"/>
                    <a:gd name="T25" fmla="*/ 0 h 69"/>
                    <a:gd name="T26" fmla="*/ 49 w 84"/>
                    <a:gd name="T27" fmla="*/ 3 h 69"/>
                    <a:gd name="T28" fmla="*/ 14 w 84"/>
                    <a:gd name="T29" fmla="*/ 14 h 69"/>
                    <a:gd name="T30" fmla="*/ 0 w 84"/>
                    <a:gd name="T31" fmla="*/ 44 h 69"/>
                    <a:gd name="T32" fmla="*/ 4 w 84"/>
                    <a:gd name="T33" fmla="*/ 67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69"/>
                    <a:gd name="T53" fmla="*/ 84 w 84"/>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69">
                      <a:moveTo>
                        <a:pt x="4" y="67"/>
                      </a:moveTo>
                      <a:lnTo>
                        <a:pt x="13" y="68"/>
                      </a:lnTo>
                      <a:lnTo>
                        <a:pt x="23" y="67"/>
                      </a:lnTo>
                      <a:lnTo>
                        <a:pt x="34" y="64"/>
                      </a:lnTo>
                      <a:lnTo>
                        <a:pt x="43" y="60"/>
                      </a:lnTo>
                      <a:lnTo>
                        <a:pt x="53" y="55"/>
                      </a:lnTo>
                      <a:lnTo>
                        <a:pt x="62" y="48"/>
                      </a:lnTo>
                      <a:lnTo>
                        <a:pt x="69" y="41"/>
                      </a:lnTo>
                      <a:lnTo>
                        <a:pt x="76" y="32"/>
                      </a:lnTo>
                      <a:lnTo>
                        <a:pt x="81" y="22"/>
                      </a:lnTo>
                      <a:lnTo>
                        <a:pt x="82" y="15"/>
                      </a:lnTo>
                      <a:lnTo>
                        <a:pt x="83" y="7"/>
                      </a:lnTo>
                      <a:lnTo>
                        <a:pt x="80" y="0"/>
                      </a:lnTo>
                      <a:lnTo>
                        <a:pt x="49" y="3"/>
                      </a:lnTo>
                      <a:lnTo>
                        <a:pt x="14" y="14"/>
                      </a:lnTo>
                      <a:lnTo>
                        <a:pt x="0" y="44"/>
                      </a:lnTo>
                      <a:lnTo>
                        <a:pt x="4" y="67"/>
                      </a:lnTo>
                    </a:path>
                  </a:pathLst>
                </a:custGeom>
                <a:solidFill>
                  <a:srgbClr val="FFA040"/>
                </a:solidFill>
                <a:ln w="12700" cap="rnd">
                  <a:solidFill>
                    <a:srgbClr val="000000"/>
                  </a:solidFill>
                  <a:round/>
                  <a:headEnd/>
                  <a:tailEnd/>
                </a:ln>
              </p:spPr>
              <p:txBody>
                <a:bodyPr/>
                <a:lstStyle/>
                <a:p>
                  <a:endParaRPr lang="en-US"/>
                </a:p>
              </p:txBody>
            </p:sp>
            <p:sp>
              <p:nvSpPr>
                <p:cNvPr id="34199" name="Freeform 499"/>
                <p:cNvSpPr>
                  <a:spLocks/>
                </p:cNvSpPr>
                <p:nvPr/>
              </p:nvSpPr>
              <p:spPr bwMode="auto">
                <a:xfrm>
                  <a:off x="2469" y="4054"/>
                  <a:ext cx="110" cy="85"/>
                </a:xfrm>
                <a:custGeom>
                  <a:avLst/>
                  <a:gdLst>
                    <a:gd name="T0" fmla="*/ 81 w 110"/>
                    <a:gd name="T1" fmla="*/ 0 h 85"/>
                    <a:gd name="T2" fmla="*/ 68 w 110"/>
                    <a:gd name="T3" fmla="*/ 0 h 85"/>
                    <a:gd name="T4" fmla="*/ 53 w 110"/>
                    <a:gd name="T5" fmla="*/ 2 h 85"/>
                    <a:gd name="T6" fmla="*/ 41 w 110"/>
                    <a:gd name="T7" fmla="*/ 5 h 85"/>
                    <a:gd name="T8" fmla="*/ 30 w 110"/>
                    <a:gd name="T9" fmla="*/ 9 h 85"/>
                    <a:gd name="T10" fmla="*/ 20 w 110"/>
                    <a:gd name="T11" fmla="*/ 15 h 85"/>
                    <a:gd name="T12" fmla="*/ 12 w 110"/>
                    <a:gd name="T13" fmla="*/ 22 h 85"/>
                    <a:gd name="T14" fmla="*/ 6 w 110"/>
                    <a:gd name="T15" fmla="*/ 29 h 85"/>
                    <a:gd name="T16" fmla="*/ 2 w 110"/>
                    <a:gd name="T17" fmla="*/ 37 h 85"/>
                    <a:gd name="T18" fmla="*/ 0 w 110"/>
                    <a:gd name="T19" fmla="*/ 45 h 85"/>
                    <a:gd name="T20" fmla="*/ 0 w 110"/>
                    <a:gd name="T21" fmla="*/ 53 h 85"/>
                    <a:gd name="T22" fmla="*/ 1 w 110"/>
                    <a:gd name="T23" fmla="*/ 63 h 85"/>
                    <a:gd name="T24" fmla="*/ 31 w 110"/>
                    <a:gd name="T25" fmla="*/ 84 h 85"/>
                    <a:gd name="T26" fmla="*/ 33 w 110"/>
                    <a:gd name="T27" fmla="*/ 72 h 85"/>
                    <a:gd name="T28" fmla="*/ 37 w 110"/>
                    <a:gd name="T29" fmla="*/ 63 h 85"/>
                    <a:gd name="T30" fmla="*/ 44 w 110"/>
                    <a:gd name="T31" fmla="*/ 51 h 85"/>
                    <a:gd name="T32" fmla="*/ 53 w 110"/>
                    <a:gd name="T33" fmla="*/ 42 h 85"/>
                    <a:gd name="T34" fmla="*/ 65 w 110"/>
                    <a:gd name="T35" fmla="*/ 33 h 85"/>
                    <a:gd name="T36" fmla="*/ 81 w 110"/>
                    <a:gd name="T37" fmla="*/ 24 h 85"/>
                    <a:gd name="T38" fmla="*/ 94 w 110"/>
                    <a:gd name="T39" fmla="*/ 20 h 85"/>
                    <a:gd name="T40" fmla="*/ 109 w 110"/>
                    <a:gd name="T41" fmla="*/ 17 h 85"/>
                    <a:gd name="T42" fmla="*/ 81 w 110"/>
                    <a:gd name="T43" fmla="*/ 0 h 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0"/>
                    <a:gd name="T67" fmla="*/ 0 h 85"/>
                    <a:gd name="T68" fmla="*/ 110 w 110"/>
                    <a:gd name="T69" fmla="*/ 85 h 8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0" h="85">
                      <a:moveTo>
                        <a:pt x="81" y="0"/>
                      </a:moveTo>
                      <a:lnTo>
                        <a:pt x="68" y="0"/>
                      </a:lnTo>
                      <a:lnTo>
                        <a:pt x="53" y="2"/>
                      </a:lnTo>
                      <a:lnTo>
                        <a:pt x="41" y="5"/>
                      </a:lnTo>
                      <a:lnTo>
                        <a:pt x="30" y="9"/>
                      </a:lnTo>
                      <a:lnTo>
                        <a:pt x="20" y="15"/>
                      </a:lnTo>
                      <a:lnTo>
                        <a:pt x="12" y="22"/>
                      </a:lnTo>
                      <a:lnTo>
                        <a:pt x="6" y="29"/>
                      </a:lnTo>
                      <a:lnTo>
                        <a:pt x="2" y="37"/>
                      </a:lnTo>
                      <a:lnTo>
                        <a:pt x="0" y="45"/>
                      </a:lnTo>
                      <a:lnTo>
                        <a:pt x="0" y="53"/>
                      </a:lnTo>
                      <a:lnTo>
                        <a:pt x="1" y="63"/>
                      </a:lnTo>
                      <a:lnTo>
                        <a:pt x="31" y="84"/>
                      </a:lnTo>
                      <a:lnTo>
                        <a:pt x="33" y="72"/>
                      </a:lnTo>
                      <a:lnTo>
                        <a:pt x="37" y="63"/>
                      </a:lnTo>
                      <a:lnTo>
                        <a:pt x="44" y="51"/>
                      </a:lnTo>
                      <a:lnTo>
                        <a:pt x="53" y="42"/>
                      </a:lnTo>
                      <a:lnTo>
                        <a:pt x="65" y="33"/>
                      </a:lnTo>
                      <a:lnTo>
                        <a:pt x="81" y="24"/>
                      </a:lnTo>
                      <a:lnTo>
                        <a:pt x="94" y="20"/>
                      </a:lnTo>
                      <a:lnTo>
                        <a:pt x="109" y="17"/>
                      </a:lnTo>
                      <a:lnTo>
                        <a:pt x="81" y="0"/>
                      </a:lnTo>
                    </a:path>
                  </a:pathLst>
                </a:custGeom>
                <a:solidFill>
                  <a:srgbClr val="FF8000"/>
                </a:solidFill>
                <a:ln w="12700" cap="rnd">
                  <a:solidFill>
                    <a:srgbClr val="000000"/>
                  </a:solidFill>
                  <a:round/>
                  <a:headEnd/>
                  <a:tailEnd/>
                </a:ln>
              </p:spPr>
              <p:txBody>
                <a:bodyPr/>
                <a:lstStyle/>
                <a:p>
                  <a:endParaRPr lang="en-US"/>
                </a:p>
              </p:txBody>
            </p:sp>
          </p:grpSp>
          <p:grpSp>
            <p:nvGrpSpPr>
              <p:cNvPr id="33938" name="Group 759"/>
              <p:cNvGrpSpPr>
                <a:grpSpLocks/>
              </p:cNvGrpSpPr>
              <p:nvPr/>
            </p:nvGrpSpPr>
            <p:grpSpPr bwMode="auto">
              <a:xfrm>
                <a:off x="2481" y="4055"/>
                <a:ext cx="363" cy="234"/>
                <a:chOff x="2481" y="4055"/>
                <a:chExt cx="363" cy="234"/>
              </a:xfrm>
            </p:grpSpPr>
            <p:grpSp>
              <p:nvGrpSpPr>
                <p:cNvPr id="33939" name="Group 506"/>
                <p:cNvGrpSpPr>
                  <a:grpSpLocks/>
                </p:cNvGrpSpPr>
                <p:nvPr/>
              </p:nvGrpSpPr>
              <p:grpSpPr bwMode="auto">
                <a:xfrm>
                  <a:off x="2654" y="4217"/>
                  <a:ext cx="33" cy="28"/>
                  <a:chOff x="2654" y="4217"/>
                  <a:chExt cx="33" cy="28"/>
                </a:xfrm>
              </p:grpSpPr>
              <p:sp>
                <p:nvSpPr>
                  <p:cNvPr id="34192" name="Oval 501"/>
                  <p:cNvSpPr>
                    <a:spLocks noChangeArrowheads="1"/>
                  </p:cNvSpPr>
                  <p:nvPr/>
                </p:nvSpPr>
                <p:spPr bwMode="auto">
                  <a:xfrm>
                    <a:off x="2654" y="4217"/>
                    <a:ext cx="33" cy="28"/>
                  </a:xfrm>
                  <a:prstGeom prst="ellipse">
                    <a:avLst/>
                  </a:prstGeom>
                  <a:solidFill>
                    <a:srgbClr val="80FFFF"/>
                  </a:solidFill>
                  <a:ln w="12700">
                    <a:noFill/>
                    <a:round/>
                    <a:headEnd/>
                    <a:tailEnd/>
                  </a:ln>
                </p:spPr>
                <p:txBody>
                  <a:bodyPr wrap="none" anchor="ctr"/>
                  <a:lstStyle/>
                  <a:p>
                    <a:pPr eaLnBrk="0" hangingPunct="0"/>
                    <a:endParaRPr lang="en-US"/>
                  </a:p>
                </p:txBody>
              </p:sp>
              <p:sp>
                <p:nvSpPr>
                  <p:cNvPr id="34193" name="Oval 502"/>
                  <p:cNvSpPr>
                    <a:spLocks noChangeArrowheads="1"/>
                  </p:cNvSpPr>
                  <p:nvPr/>
                </p:nvSpPr>
                <p:spPr bwMode="auto">
                  <a:xfrm>
                    <a:off x="2657" y="4219"/>
                    <a:ext cx="23" cy="20"/>
                  </a:xfrm>
                  <a:prstGeom prst="ellipse">
                    <a:avLst/>
                  </a:prstGeom>
                  <a:solidFill>
                    <a:srgbClr val="00E0E0"/>
                  </a:solidFill>
                  <a:ln w="12700">
                    <a:noFill/>
                    <a:round/>
                    <a:headEnd/>
                    <a:tailEnd/>
                  </a:ln>
                </p:spPr>
                <p:txBody>
                  <a:bodyPr wrap="none" anchor="ctr"/>
                  <a:lstStyle/>
                  <a:p>
                    <a:pPr eaLnBrk="0" hangingPunct="0"/>
                    <a:endParaRPr lang="en-US"/>
                  </a:p>
                </p:txBody>
              </p:sp>
              <p:sp>
                <p:nvSpPr>
                  <p:cNvPr id="34194" name="Oval 503"/>
                  <p:cNvSpPr>
                    <a:spLocks noChangeArrowheads="1"/>
                  </p:cNvSpPr>
                  <p:nvPr/>
                </p:nvSpPr>
                <p:spPr bwMode="auto">
                  <a:xfrm>
                    <a:off x="2660" y="4219"/>
                    <a:ext cx="24" cy="24"/>
                  </a:xfrm>
                  <a:prstGeom prst="ellipse">
                    <a:avLst/>
                  </a:prstGeom>
                  <a:solidFill>
                    <a:srgbClr val="80FFFF"/>
                  </a:solidFill>
                  <a:ln w="12700">
                    <a:noFill/>
                    <a:round/>
                    <a:headEnd/>
                    <a:tailEnd/>
                  </a:ln>
                </p:spPr>
                <p:txBody>
                  <a:bodyPr wrap="none" anchor="ctr"/>
                  <a:lstStyle/>
                  <a:p>
                    <a:pPr eaLnBrk="0" hangingPunct="0"/>
                    <a:endParaRPr lang="en-US"/>
                  </a:p>
                </p:txBody>
              </p:sp>
              <p:sp>
                <p:nvSpPr>
                  <p:cNvPr id="34195" name="Oval 504"/>
                  <p:cNvSpPr>
                    <a:spLocks noChangeArrowheads="1"/>
                  </p:cNvSpPr>
                  <p:nvPr/>
                </p:nvSpPr>
                <p:spPr bwMode="auto">
                  <a:xfrm>
                    <a:off x="2670" y="4222"/>
                    <a:ext cx="12" cy="13"/>
                  </a:xfrm>
                  <a:prstGeom prst="ellipse">
                    <a:avLst/>
                  </a:prstGeom>
                  <a:solidFill>
                    <a:srgbClr val="C0FFFF"/>
                  </a:solidFill>
                  <a:ln w="12700">
                    <a:noFill/>
                    <a:round/>
                    <a:headEnd/>
                    <a:tailEnd/>
                  </a:ln>
                </p:spPr>
                <p:txBody>
                  <a:bodyPr wrap="none" anchor="ctr"/>
                  <a:lstStyle/>
                  <a:p>
                    <a:pPr eaLnBrk="0" hangingPunct="0"/>
                    <a:endParaRPr lang="en-US"/>
                  </a:p>
                </p:txBody>
              </p:sp>
              <p:sp>
                <p:nvSpPr>
                  <p:cNvPr id="34196" name="Oval 505"/>
                  <p:cNvSpPr>
                    <a:spLocks noChangeArrowheads="1"/>
                  </p:cNvSpPr>
                  <p:nvPr/>
                </p:nvSpPr>
                <p:spPr bwMode="auto">
                  <a:xfrm>
                    <a:off x="2679" y="4227"/>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0" name="Group 512"/>
                <p:cNvGrpSpPr>
                  <a:grpSpLocks/>
                </p:cNvGrpSpPr>
                <p:nvPr/>
              </p:nvGrpSpPr>
              <p:grpSpPr bwMode="auto">
                <a:xfrm>
                  <a:off x="2637" y="4182"/>
                  <a:ext cx="33" cy="28"/>
                  <a:chOff x="2637" y="4182"/>
                  <a:chExt cx="33" cy="28"/>
                </a:xfrm>
              </p:grpSpPr>
              <p:sp>
                <p:nvSpPr>
                  <p:cNvPr id="34187" name="Oval 507"/>
                  <p:cNvSpPr>
                    <a:spLocks noChangeArrowheads="1"/>
                  </p:cNvSpPr>
                  <p:nvPr/>
                </p:nvSpPr>
                <p:spPr bwMode="auto">
                  <a:xfrm>
                    <a:off x="2637" y="4182"/>
                    <a:ext cx="33" cy="28"/>
                  </a:xfrm>
                  <a:prstGeom prst="ellipse">
                    <a:avLst/>
                  </a:prstGeom>
                  <a:solidFill>
                    <a:srgbClr val="80FFFF"/>
                  </a:solidFill>
                  <a:ln w="12700">
                    <a:noFill/>
                    <a:round/>
                    <a:headEnd/>
                    <a:tailEnd/>
                  </a:ln>
                </p:spPr>
                <p:txBody>
                  <a:bodyPr wrap="none" anchor="ctr"/>
                  <a:lstStyle/>
                  <a:p>
                    <a:pPr eaLnBrk="0" hangingPunct="0"/>
                    <a:endParaRPr lang="en-US"/>
                  </a:p>
                </p:txBody>
              </p:sp>
              <p:sp>
                <p:nvSpPr>
                  <p:cNvPr id="34188" name="Oval 508"/>
                  <p:cNvSpPr>
                    <a:spLocks noChangeArrowheads="1"/>
                  </p:cNvSpPr>
                  <p:nvPr/>
                </p:nvSpPr>
                <p:spPr bwMode="auto">
                  <a:xfrm>
                    <a:off x="2644" y="4188"/>
                    <a:ext cx="22" cy="20"/>
                  </a:xfrm>
                  <a:prstGeom prst="ellipse">
                    <a:avLst/>
                  </a:prstGeom>
                  <a:solidFill>
                    <a:srgbClr val="00E0E0"/>
                  </a:solidFill>
                  <a:ln w="12700">
                    <a:noFill/>
                    <a:round/>
                    <a:headEnd/>
                    <a:tailEnd/>
                  </a:ln>
                </p:spPr>
                <p:txBody>
                  <a:bodyPr wrap="none" anchor="ctr"/>
                  <a:lstStyle/>
                  <a:p>
                    <a:pPr eaLnBrk="0" hangingPunct="0"/>
                    <a:endParaRPr lang="en-US"/>
                  </a:p>
                </p:txBody>
              </p:sp>
              <p:sp>
                <p:nvSpPr>
                  <p:cNvPr id="34189" name="Oval 509"/>
                  <p:cNvSpPr>
                    <a:spLocks noChangeArrowheads="1"/>
                  </p:cNvSpPr>
                  <p:nvPr/>
                </p:nvSpPr>
                <p:spPr bwMode="auto">
                  <a:xfrm>
                    <a:off x="2639" y="4183"/>
                    <a:ext cx="24" cy="25"/>
                  </a:xfrm>
                  <a:prstGeom prst="ellipse">
                    <a:avLst/>
                  </a:prstGeom>
                  <a:solidFill>
                    <a:srgbClr val="80FFFF"/>
                  </a:solidFill>
                  <a:ln w="12700">
                    <a:noFill/>
                    <a:round/>
                    <a:headEnd/>
                    <a:tailEnd/>
                  </a:ln>
                </p:spPr>
                <p:txBody>
                  <a:bodyPr wrap="none" anchor="ctr"/>
                  <a:lstStyle/>
                  <a:p>
                    <a:pPr eaLnBrk="0" hangingPunct="0"/>
                    <a:endParaRPr lang="en-US"/>
                  </a:p>
                </p:txBody>
              </p:sp>
              <p:sp>
                <p:nvSpPr>
                  <p:cNvPr id="34190" name="Oval 510"/>
                  <p:cNvSpPr>
                    <a:spLocks noChangeArrowheads="1"/>
                  </p:cNvSpPr>
                  <p:nvPr/>
                </p:nvSpPr>
                <p:spPr bwMode="auto">
                  <a:xfrm>
                    <a:off x="2641" y="4193"/>
                    <a:ext cx="13" cy="12"/>
                  </a:xfrm>
                  <a:prstGeom prst="ellipse">
                    <a:avLst/>
                  </a:prstGeom>
                  <a:solidFill>
                    <a:srgbClr val="C0FFFF"/>
                  </a:solidFill>
                  <a:ln w="12700">
                    <a:noFill/>
                    <a:round/>
                    <a:headEnd/>
                    <a:tailEnd/>
                  </a:ln>
                </p:spPr>
                <p:txBody>
                  <a:bodyPr wrap="none" anchor="ctr"/>
                  <a:lstStyle/>
                  <a:p>
                    <a:pPr eaLnBrk="0" hangingPunct="0"/>
                    <a:endParaRPr lang="en-US"/>
                  </a:p>
                </p:txBody>
              </p:sp>
              <p:sp>
                <p:nvSpPr>
                  <p:cNvPr id="34191" name="Oval 511"/>
                  <p:cNvSpPr>
                    <a:spLocks noChangeArrowheads="1"/>
                  </p:cNvSpPr>
                  <p:nvPr/>
                </p:nvSpPr>
                <p:spPr bwMode="auto">
                  <a:xfrm>
                    <a:off x="2644" y="4199"/>
                    <a:ext cx="1" cy="2"/>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1" name="Group 518"/>
                <p:cNvGrpSpPr>
                  <a:grpSpLocks/>
                </p:cNvGrpSpPr>
                <p:nvPr/>
              </p:nvGrpSpPr>
              <p:grpSpPr bwMode="auto">
                <a:xfrm>
                  <a:off x="2692" y="4186"/>
                  <a:ext cx="33" cy="27"/>
                  <a:chOff x="2692" y="4186"/>
                  <a:chExt cx="33" cy="27"/>
                </a:xfrm>
              </p:grpSpPr>
              <p:sp>
                <p:nvSpPr>
                  <p:cNvPr id="34182" name="Oval 513"/>
                  <p:cNvSpPr>
                    <a:spLocks noChangeArrowheads="1"/>
                  </p:cNvSpPr>
                  <p:nvPr/>
                </p:nvSpPr>
                <p:spPr bwMode="auto">
                  <a:xfrm>
                    <a:off x="2692" y="4186"/>
                    <a:ext cx="33" cy="27"/>
                  </a:xfrm>
                  <a:prstGeom prst="ellipse">
                    <a:avLst/>
                  </a:prstGeom>
                  <a:solidFill>
                    <a:srgbClr val="80FFFF"/>
                  </a:solidFill>
                  <a:ln w="12700">
                    <a:noFill/>
                    <a:round/>
                    <a:headEnd/>
                    <a:tailEnd/>
                  </a:ln>
                </p:spPr>
                <p:txBody>
                  <a:bodyPr wrap="none" anchor="ctr"/>
                  <a:lstStyle/>
                  <a:p>
                    <a:pPr eaLnBrk="0" hangingPunct="0"/>
                    <a:endParaRPr lang="en-US"/>
                  </a:p>
                </p:txBody>
              </p:sp>
              <p:sp>
                <p:nvSpPr>
                  <p:cNvPr id="34183" name="Oval 514"/>
                  <p:cNvSpPr>
                    <a:spLocks noChangeArrowheads="1"/>
                  </p:cNvSpPr>
                  <p:nvPr/>
                </p:nvSpPr>
                <p:spPr bwMode="auto">
                  <a:xfrm>
                    <a:off x="2698" y="4188"/>
                    <a:ext cx="23" cy="20"/>
                  </a:xfrm>
                  <a:prstGeom prst="ellipse">
                    <a:avLst/>
                  </a:prstGeom>
                  <a:solidFill>
                    <a:srgbClr val="00E0E0"/>
                  </a:solidFill>
                  <a:ln w="12700">
                    <a:noFill/>
                    <a:round/>
                    <a:headEnd/>
                    <a:tailEnd/>
                  </a:ln>
                </p:spPr>
                <p:txBody>
                  <a:bodyPr wrap="none" anchor="ctr"/>
                  <a:lstStyle/>
                  <a:p>
                    <a:pPr eaLnBrk="0" hangingPunct="0"/>
                    <a:endParaRPr lang="en-US"/>
                  </a:p>
                </p:txBody>
              </p:sp>
              <p:sp>
                <p:nvSpPr>
                  <p:cNvPr id="34184" name="Oval 515"/>
                  <p:cNvSpPr>
                    <a:spLocks noChangeArrowheads="1"/>
                  </p:cNvSpPr>
                  <p:nvPr/>
                </p:nvSpPr>
                <p:spPr bwMode="auto">
                  <a:xfrm>
                    <a:off x="2695" y="4188"/>
                    <a:ext cx="23" cy="24"/>
                  </a:xfrm>
                  <a:prstGeom prst="ellipse">
                    <a:avLst/>
                  </a:prstGeom>
                  <a:solidFill>
                    <a:srgbClr val="80FFFF"/>
                  </a:solidFill>
                  <a:ln w="12700">
                    <a:noFill/>
                    <a:round/>
                    <a:headEnd/>
                    <a:tailEnd/>
                  </a:ln>
                </p:spPr>
                <p:txBody>
                  <a:bodyPr wrap="none" anchor="ctr"/>
                  <a:lstStyle/>
                  <a:p>
                    <a:pPr eaLnBrk="0" hangingPunct="0"/>
                    <a:endParaRPr lang="en-US"/>
                  </a:p>
                </p:txBody>
              </p:sp>
              <p:sp>
                <p:nvSpPr>
                  <p:cNvPr id="34185" name="Oval 516"/>
                  <p:cNvSpPr>
                    <a:spLocks noChangeArrowheads="1"/>
                  </p:cNvSpPr>
                  <p:nvPr/>
                </p:nvSpPr>
                <p:spPr bwMode="auto">
                  <a:xfrm>
                    <a:off x="2697" y="4190"/>
                    <a:ext cx="13" cy="13"/>
                  </a:xfrm>
                  <a:prstGeom prst="ellipse">
                    <a:avLst/>
                  </a:prstGeom>
                  <a:solidFill>
                    <a:srgbClr val="C0FFFF"/>
                  </a:solidFill>
                  <a:ln w="12700">
                    <a:noFill/>
                    <a:round/>
                    <a:headEnd/>
                    <a:tailEnd/>
                  </a:ln>
                </p:spPr>
                <p:txBody>
                  <a:bodyPr wrap="none" anchor="ctr"/>
                  <a:lstStyle/>
                  <a:p>
                    <a:pPr eaLnBrk="0" hangingPunct="0"/>
                    <a:endParaRPr lang="en-US"/>
                  </a:p>
                </p:txBody>
              </p:sp>
              <p:sp>
                <p:nvSpPr>
                  <p:cNvPr id="34186" name="Oval 517"/>
                  <p:cNvSpPr>
                    <a:spLocks noChangeArrowheads="1"/>
                  </p:cNvSpPr>
                  <p:nvPr/>
                </p:nvSpPr>
                <p:spPr bwMode="auto">
                  <a:xfrm>
                    <a:off x="2699" y="4196"/>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2" name="Group 524"/>
                <p:cNvGrpSpPr>
                  <a:grpSpLocks/>
                </p:cNvGrpSpPr>
                <p:nvPr/>
              </p:nvGrpSpPr>
              <p:grpSpPr bwMode="auto">
                <a:xfrm>
                  <a:off x="2740" y="4205"/>
                  <a:ext cx="24" cy="19"/>
                  <a:chOff x="2740" y="4205"/>
                  <a:chExt cx="24" cy="19"/>
                </a:xfrm>
              </p:grpSpPr>
              <p:sp>
                <p:nvSpPr>
                  <p:cNvPr id="34177" name="Oval 519"/>
                  <p:cNvSpPr>
                    <a:spLocks noChangeArrowheads="1"/>
                  </p:cNvSpPr>
                  <p:nvPr/>
                </p:nvSpPr>
                <p:spPr bwMode="auto">
                  <a:xfrm>
                    <a:off x="2740" y="4205"/>
                    <a:ext cx="24" cy="19"/>
                  </a:xfrm>
                  <a:prstGeom prst="ellipse">
                    <a:avLst/>
                  </a:prstGeom>
                  <a:solidFill>
                    <a:srgbClr val="80FFFF"/>
                  </a:solidFill>
                  <a:ln w="12700">
                    <a:noFill/>
                    <a:round/>
                    <a:headEnd/>
                    <a:tailEnd/>
                  </a:ln>
                </p:spPr>
                <p:txBody>
                  <a:bodyPr wrap="none" anchor="ctr"/>
                  <a:lstStyle/>
                  <a:p>
                    <a:pPr eaLnBrk="0" hangingPunct="0"/>
                    <a:endParaRPr lang="en-US"/>
                  </a:p>
                </p:txBody>
              </p:sp>
              <p:sp>
                <p:nvSpPr>
                  <p:cNvPr id="34178" name="Oval 520"/>
                  <p:cNvSpPr>
                    <a:spLocks noChangeArrowheads="1"/>
                  </p:cNvSpPr>
                  <p:nvPr/>
                </p:nvSpPr>
                <p:spPr bwMode="auto">
                  <a:xfrm>
                    <a:off x="2745" y="4208"/>
                    <a:ext cx="16"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179" name="Oval 521"/>
                  <p:cNvSpPr>
                    <a:spLocks noChangeArrowheads="1"/>
                  </p:cNvSpPr>
                  <p:nvPr/>
                </p:nvSpPr>
                <p:spPr bwMode="auto">
                  <a:xfrm>
                    <a:off x="2743" y="4208"/>
                    <a:ext cx="16" cy="13"/>
                  </a:xfrm>
                  <a:prstGeom prst="ellipse">
                    <a:avLst/>
                  </a:prstGeom>
                  <a:solidFill>
                    <a:srgbClr val="80FFFF"/>
                  </a:solidFill>
                  <a:ln w="12700">
                    <a:noFill/>
                    <a:round/>
                    <a:headEnd/>
                    <a:tailEnd/>
                  </a:ln>
                </p:spPr>
                <p:txBody>
                  <a:bodyPr wrap="none" anchor="ctr"/>
                  <a:lstStyle/>
                  <a:p>
                    <a:pPr eaLnBrk="0" hangingPunct="0"/>
                    <a:endParaRPr lang="en-US"/>
                  </a:p>
                </p:txBody>
              </p:sp>
              <p:sp>
                <p:nvSpPr>
                  <p:cNvPr id="34180" name="Oval 522"/>
                  <p:cNvSpPr>
                    <a:spLocks noChangeArrowheads="1"/>
                  </p:cNvSpPr>
                  <p:nvPr/>
                </p:nvSpPr>
                <p:spPr bwMode="auto">
                  <a:xfrm>
                    <a:off x="2744" y="4209"/>
                    <a:ext cx="8" cy="6"/>
                  </a:xfrm>
                  <a:prstGeom prst="ellipse">
                    <a:avLst/>
                  </a:prstGeom>
                  <a:solidFill>
                    <a:srgbClr val="C0FFFF"/>
                  </a:solidFill>
                  <a:ln w="12700">
                    <a:noFill/>
                    <a:round/>
                    <a:headEnd/>
                    <a:tailEnd/>
                  </a:ln>
                </p:spPr>
                <p:txBody>
                  <a:bodyPr wrap="none" anchor="ctr"/>
                  <a:lstStyle/>
                  <a:p>
                    <a:pPr eaLnBrk="0" hangingPunct="0"/>
                    <a:endParaRPr lang="en-US"/>
                  </a:p>
                </p:txBody>
              </p:sp>
              <p:sp>
                <p:nvSpPr>
                  <p:cNvPr id="34181" name="Oval 523"/>
                  <p:cNvSpPr>
                    <a:spLocks noChangeArrowheads="1"/>
                  </p:cNvSpPr>
                  <p:nvPr/>
                </p:nvSpPr>
                <p:spPr bwMode="auto">
                  <a:xfrm>
                    <a:off x="2744" y="4211"/>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3" name="Group 530"/>
                <p:cNvGrpSpPr>
                  <a:grpSpLocks/>
                </p:cNvGrpSpPr>
                <p:nvPr/>
              </p:nvGrpSpPr>
              <p:grpSpPr bwMode="auto">
                <a:xfrm>
                  <a:off x="2710" y="4216"/>
                  <a:ext cx="29" cy="22"/>
                  <a:chOff x="2710" y="4216"/>
                  <a:chExt cx="29" cy="22"/>
                </a:xfrm>
              </p:grpSpPr>
              <p:sp>
                <p:nvSpPr>
                  <p:cNvPr id="34172" name="Oval 525"/>
                  <p:cNvSpPr>
                    <a:spLocks noChangeArrowheads="1"/>
                  </p:cNvSpPr>
                  <p:nvPr/>
                </p:nvSpPr>
                <p:spPr bwMode="auto">
                  <a:xfrm>
                    <a:off x="2710" y="4216"/>
                    <a:ext cx="29" cy="22"/>
                  </a:xfrm>
                  <a:prstGeom prst="ellipse">
                    <a:avLst/>
                  </a:prstGeom>
                  <a:solidFill>
                    <a:srgbClr val="80FFFF"/>
                  </a:solidFill>
                  <a:ln w="12700">
                    <a:noFill/>
                    <a:round/>
                    <a:headEnd/>
                    <a:tailEnd/>
                  </a:ln>
                </p:spPr>
                <p:txBody>
                  <a:bodyPr wrap="none" anchor="ctr"/>
                  <a:lstStyle/>
                  <a:p>
                    <a:pPr eaLnBrk="0" hangingPunct="0"/>
                    <a:endParaRPr lang="en-US"/>
                  </a:p>
                </p:txBody>
              </p:sp>
              <p:sp>
                <p:nvSpPr>
                  <p:cNvPr id="34173" name="Oval 526"/>
                  <p:cNvSpPr>
                    <a:spLocks noChangeArrowheads="1"/>
                  </p:cNvSpPr>
                  <p:nvPr/>
                </p:nvSpPr>
                <p:spPr bwMode="auto">
                  <a:xfrm>
                    <a:off x="2714" y="4217"/>
                    <a:ext cx="18" cy="14"/>
                  </a:xfrm>
                  <a:prstGeom prst="ellipse">
                    <a:avLst/>
                  </a:prstGeom>
                  <a:solidFill>
                    <a:srgbClr val="00E0E0"/>
                  </a:solidFill>
                  <a:ln w="12700">
                    <a:noFill/>
                    <a:round/>
                    <a:headEnd/>
                    <a:tailEnd/>
                  </a:ln>
                </p:spPr>
                <p:txBody>
                  <a:bodyPr wrap="none" anchor="ctr"/>
                  <a:lstStyle/>
                  <a:p>
                    <a:pPr eaLnBrk="0" hangingPunct="0"/>
                    <a:endParaRPr lang="en-US"/>
                  </a:p>
                </p:txBody>
              </p:sp>
              <p:sp>
                <p:nvSpPr>
                  <p:cNvPr id="34174" name="Oval 527"/>
                  <p:cNvSpPr>
                    <a:spLocks noChangeArrowheads="1"/>
                  </p:cNvSpPr>
                  <p:nvPr/>
                </p:nvSpPr>
                <p:spPr bwMode="auto">
                  <a:xfrm>
                    <a:off x="2716" y="4217"/>
                    <a:ext cx="20" cy="19"/>
                  </a:xfrm>
                  <a:prstGeom prst="ellipse">
                    <a:avLst/>
                  </a:prstGeom>
                  <a:solidFill>
                    <a:srgbClr val="80FFFF"/>
                  </a:solidFill>
                  <a:ln w="12700">
                    <a:noFill/>
                    <a:round/>
                    <a:headEnd/>
                    <a:tailEnd/>
                  </a:ln>
                </p:spPr>
                <p:txBody>
                  <a:bodyPr wrap="none" anchor="ctr"/>
                  <a:lstStyle/>
                  <a:p>
                    <a:pPr eaLnBrk="0" hangingPunct="0"/>
                    <a:endParaRPr lang="en-US"/>
                  </a:p>
                </p:txBody>
              </p:sp>
              <p:sp>
                <p:nvSpPr>
                  <p:cNvPr id="34175" name="Oval 528"/>
                  <p:cNvSpPr>
                    <a:spLocks noChangeArrowheads="1"/>
                  </p:cNvSpPr>
                  <p:nvPr/>
                </p:nvSpPr>
                <p:spPr bwMode="auto">
                  <a:xfrm>
                    <a:off x="2723" y="4219"/>
                    <a:ext cx="11" cy="10"/>
                  </a:xfrm>
                  <a:prstGeom prst="ellipse">
                    <a:avLst/>
                  </a:prstGeom>
                  <a:solidFill>
                    <a:srgbClr val="C0FFFF"/>
                  </a:solidFill>
                  <a:ln w="12700">
                    <a:noFill/>
                    <a:round/>
                    <a:headEnd/>
                    <a:tailEnd/>
                  </a:ln>
                </p:spPr>
                <p:txBody>
                  <a:bodyPr wrap="none" anchor="ctr"/>
                  <a:lstStyle/>
                  <a:p>
                    <a:pPr eaLnBrk="0" hangingPunct="0"/>
                    <a:endParaRPr lang="en-US"/>
                  </a:p>
                </p:txBody>
              </p:sp>
              <p:sp>
                <p:nvSpPr>
                  <p:cNvPr id="34176" name="Oval 529"/>
                  <p:cNvSpPr>
                    <a:spLocks noChangeArrowheads="1"/>
                  </p:cNvSpPr>
                  <p:nvPr/>
                </p:nvSpPr>
                <p:spPr bwMode="auto">
                  <a:xfrm>
                    <a:off x="2731" y="4224"/>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4" name="Group 536"/>
                <p:cNvGrpSpPr>
                  <a:grpSpLocks/>
                </p:cNvGrpSpPr>
                <p:nvPr/>
              </p:nvGrpSpPr>
              <p:grpSpPr bwMode="auto">
                <a:xfrm>
                  <a:off x="2666" y="4204"/>
                  <a:ext cx="18" cy="14"/>
                  <a:chOff x="2666" y="4204"/>
                  <a:chExt cx="18" cy="14"/>
                </a:xfrm>
              </p:grpSpPr>
              <p:sp>
                <p:nvSpPr>
                  <p:cNvPr id="34167" name="Oval 531"/>
                  <p:cNvSpPr>
                    <a:spLocks noChangeArrowheads="1"/>
                  </p:cNvSpPr>
                  <p:nvPr/>
                </p:nvSpPr>
                <p:spPr bwMode="auto">
                  <a:xfrm>
                    <a:off x="2666" y="4204"/>
                    <a:ext cx="18"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4168" name="Oval 532"/>
                  <p:cNvSpPr>
                    <a:spLocks noChangeArrowheads="1"/>
                  </p:cNvSpPr>
                  <p:nvPr/>
                </p:nvSpPr>
                <p:spPr bwMode="auto">
                  <a:xfrm>
                    <a:off x="2670" y="4205"/>
                    <a:ext cx="12"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169" name="Oval 533"/>
                  <p:cNvSpPr>
                    <a:spLocks noChangeArrowheads="1"/>
                  </p:cNvSpPr>
                  <p:nvPr/>
                </p:nvSpPr>
                <p:spPr bwMode="auto">
                  <a:xfrm>
                    <a:off x="2668" y="4205"/>
                    <a:ext cx="12" cy="12"/>
                  </a:xfrm>
                  <a:prstGeom prst="ellipse">
                    <a:avLst/>
                  </a:prstGeom>
                  <a:solidFill>
                    <a:srgbClr val="80FFFF"/>
                  </a:solidFill>
                  <a:ln w="12700">
                    <a:noFill/>
                    <a:round/>
                    <a:headEnd/>
                    <a:tailEnd/>
                  </a:ln>
                </p:spPr>
                <p:txBody>
                  <a:bodyPr wrap="none" anchor="ctr"/>
                  <a:lstStyle/>
                  <a:p>
                    <a:pPr eaLnBrk="0" hangingPunct="0"/>
                    <a:endParaRPr lang="en-US"/>
                  </a:p>
                </p:txBody>
              </p:sp>
              <p:sp>
                <p:nvSpPr>
                  <p:cNvPr id="34170" name="Oval 534"/>
                  <p:cNvSpPr>
                    <a:spLocks noChangeArrowheads="1"/>
                  </p:cNvSpPr>
                  <p:nvPr/>
                </p:nvSpPr>
                <p:spPr bwMode="auto">
                  <a:xfrm>
                    <a:off x="2670" y="4208"/>
                    <a:ext cx="5" cy="4"/>
                  </a:xfrm>
                  <a:prstGeom prst="ellipse">
                    <a:avLst/>
                  </a:prstGeom>
                  <a:solidFill>
                    <a:srgbClr val="C0FFFF"/>
                  </a:solidFill>
                  <a:ln w="12700">
                    <a:noFill/>
                    <a:round/>
                    <a:headEnd/>
                    <a:tailEnd/>
                  </a:ln>
                </p:spPr>
                <p:txBody>
                  <a:bodyPr wrap="none" anchor="ctr"/>
                  <a:lstStyle/>
                  <a:p>
                    <a:pPr eaLnBrk="0" hangingPunct="0"/>
                    <a:endParaRPr lang="en-US"/>
                  </a:p>
                </p:txBody>
              </p:sp>
              <p:sp>
                <p:nvSpPr>
                  <p:cNvPr id="34171" name="Oval 535"/>
                  <p:cNvSpPr>
                    <a:spLocks noChangeArrowheads="1"/>
                  </p:cNvSpPr>
                  <p:nvPr/>
                </p:nvSpPr>
                <p:spPr bwMode="auto">
                  <a:xfrm>
                    <a:off x="2668" y="4210"/>
                    <a:ext cx="3"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5" name="Group 542"/>
                <p:cNvGrpSpPr>
                  <a:grpSpLocks/>
                </p:cNvGrpSpPr>
                <p:nvPr/>
              </p:nvGrpSpPr>
              <p:grpSpPr bwMode="auto">
                <a:xfrm>
                  <a:off x="2674" y="4158"/>
                  <a:ext cx="32" cy="28"/>
                  <a:chOff x="2674" y="4158"/>
                  <a:chExt cx="32" cy="28"/>
                </a:xfrm>
              </p:grpSpPr>
              <p:sp>
                <p:nvSpPr>
                  <p:cNvPr id="34162" name="Oval 537"/>
                  <p:cNvSpPr>
                    <a:spLocks noChangeArrowheads="1"/>
                  </p:cNvSpPr>
                  <p:nvPr/>
                </p:nvSpPr>
                <p:spPr bwMode="auto">
                  <a:xfrm>
                    <a:off x="2674" y="4158"/>
                    <a:ext cx="32" cy="28"/>
                  </a:xfrm>
                  <a:prstGeom prst="ellipse">
                    <a:avLst/>
                  </a:prstGeom>
                  <a:solidFill>
                    <a:srgbClr val="80FFFF"/>
                  </a:solidFill>
                  <a:ln w="12700">
                    <a:noFill/>
                    <a:round/>
                    <a:headEnd/>
                    <a:tailEnd/>
                  </a:ln>
                </p:spPr>
                <p:txBody>
                  <a:bodyPr wrap="none" anchor="ctr"/>
                  <a:lstStyle/>
                  <a:p>
                    <a:pPr eaLnBrk="0" hangingPunct="0"/>
                    <a:endParaRPr lang="en-US"/>
                  </a:p>
                </p:txBody>
              </p:sp>
              <p:sp>
                <p:nvSpPr>
                  <p:cNvPr id="34163" name="Oval 538"/>
                  <p:cNvSpPr>
                    <a:spLocks noChangeArrowheads="1"/>
                  </p:cNvSpPr>
                  <p:nvPr/>
                </p:nvSpPr>
                <p:spPr bwMode="auto">
                  <a:xfrm>
                    <a:off x="2677" y="4160"/>
                    <a:ext cx="23" cy="18"/>
                  </a:xfrm>
                  <a:prstGeom prst="ellipse">
                    <a:avLst/>
                  </a:prstGeom>
                  <a:solidFill>
                    <a:srgbClr val="00E0E0"/>
                  </a:solidFill>
                  <a:ln w="12700">
                    <a:noFill/>
                    <a:round/>
                    <a:headEnd/>
                    <a:tailEnd/>
                  </a:ln>
                </p:spPr>
                <p:txBody>
                  <a:bodyPr wrap="none" anchor="ctr"/>
                  <a:lstStyle/>
                  <a:p>
                    <a:pPr eaLnBrk="0" hangingPunct="0"/>
                    <a:endParaRPr lang="en-US"/>
                  </a:p>
                </p:txBody>
              </p:sp>
              <p:sp>
                <p:nvSpPr>
                  <p:cNvPr id="34164" name="Oval 539"/>
                  <p:cNvSpPr>
                    <a:spLocks noChangeArrowheads="1"/>
                  </p:cNvSpPr>
                  <p:nvPr/>
                </p:nvSpPr>
                <p:spPr bwMode="auto">
                  <a:xfrm>
                    <a:off x="2680" y="4160"/>
                    <a:ext cx="24" cy="24"/>
                  </a:xfrm>
                  <a:prstGeom prst="ellipse">
                    <a:avLst/>
                  </a:prstGeom>
                  <a:solidFill>
                    <a:srgbClr val="80FFFF"/>
                  </a:solidFill>
                  <a:ln w="12700">
                    <a:noFill/>
                    <a:round/>
                    <a:headEnd/>
                    <a:tailEnd/>
                  </a:ln>
                </p:spPr>
                <p:txBody>
                  <a:bodyPr wrap="none" anchor="ctr"/>
                  <a:lstStyle/>
                  <a:p>
                    <a:pPr eaLnBrk="0" hangingPunct="0"/>
                    <a:endParaRPr lang="en-US"/>
                  </a:p>
                </p:txBody>
              </p:sp>
              <p:sp>
                <p:nvSpPr>
                  <p:cNvPr id="34165" name="Oval 540"/>
                  <p:cNvSpPr>
                    <a:spLocks noChangeArrowheads="1"/>
                  </p:cNvSpPr>
                  <p:nvPr/>
                </p:nvSpPr>
                <p:spPr bwMode="auto">
                  <a:xfrm>
                    <a:off x="2689" y="4163"/>
                    <a:ext cx="14" cy="13"/>
                  </a:xfrm>
                  <a:prstGeom prst="ellipse">
                    <a:avLst/>
                  </a:prstGeom>
                  <a:solidFill>
                    <a:srgbClr val="C0FFFF"/>
                  </a:solidFill>
                  <a:ln w="12700">
                    <a:noFill/>
                    <a:round/>
                    <a:headEnd/>
                    <a:tailEnd/>
                  </a:ln>
                </p:spPr>
                <p:txBody>
                  <a:bodyPr wrap="none" anchor="ctr"/>
                  <a:lstStyle/>
                  <a:p>
                    <a:pPr eaLnBrk="0" hangingPunct="0"/>
                    <a:endParaRPr lang="en-US"/>
                  </a:p>
                </p:txBody>
              </p:sp>
              <p:sp>
                <p:nvSpPr>
                  <p:cNvPr id="34166" name="Oval 541"/>
                  <p:cNvSpPr>
                    <a:spLocks noChangeArrowheads="1"/>
                  </p:cNvSpPr>
                  <p:nvPr/>
                </p:nvSpPr>
                <p:spPr bwMode="auto">
                  <a:xfrm>
                    <a:off x="2699" y="4167"/>
                    <a:ext cx="1" cy="2"/>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6" name="Group 548"/>
                <p:cNvGrpSpPr>
                  <a:grpSpLocks/>
                </p:cNvGrpSpPr>
                <p:nvPr/>
              </p:nvGrpSpPr>
              <p:grpSpPr bwMode="auto">
                <a:xfrm>
                  <a:off x="2657" y="4122"/>
                  <a:ext cx="33" cy="27"/>
                  <a:chOff x="2657" y="4122"/>
                  <a:chExt cx="33" cy="27"/>
                </a:xfrm>
              </p:grpSpPr>
              <p:sp>
                <p:nvSpPr>
                  <p:cNvPr id="34157" name="Oval 543"/>
                  <p:cNvSpPr>
                    <a:spLocks noChangeArrowheads="1"/>
                  </p:cNvSpPr>
                  <p:nvPr/>
                </p:nvSpPr>
                <p:spPr bwMode="auto">
                  <a:xfrm>
                    <a:off x="2657" y="4122"/>
                    <a:ext cx="33" cy="27"/>
                  </a:xfrm>
                  <a:prstGeom prst="ellipse">
                    <a:avLst/>
                  </a:prstGeom>
                  <a:solidFill>
                    <a:srgbClr val="80FFFF"/>
                  </a:solidFill>
                  <a:ln w="12700">
                    <a:noFill/>
                    <a:round/>
                    <a:headEnd/>
                    <a:tailEnd/>
                  </a:ln>
                </p:spPr>
                <p:txBody>
                  <a:bodyPr wrap="none" anchor="ctr"/>
                  <a:lstStyle/>
                  <a:p>
                    <a:pPr eaLnBrk="0" hangingPunct="0"/>
                    <a:endParaRPr lang="en-US"/>
                  </a:p>
                </p:txBody>
              </p:sp>
              <p:sp>
                <p:nvSpPr>
                  <p:cNvPr id="34158" name="Oval 544"/>
                  <p:cNvSpPr>
                    <a:spLocks noChangeArrowheads="1"/>
                  </p:cNvSpPr>
                  <p:nvPr/>
                </p:nvSpPr>
                <p:spPr bwMode="auto">
                  <a:xfrm>
                    <a:off x="2663" y="4130"/>
                    <a:ext cx="22" cy="18"/>
                  </a:xfrm>
                  <a:prstGeom prst="ellipse">
                    <a:avLst/>
                  </a:prstGeom>
                  <a:solidFill>
                    <a:srgbClr val="00E0E0"/>
                  </a:solidFill>
                  <a:ln w="12700">
                    <a:noFill/>
                    <a:round/>
                    <a:headEnd/>
                    <a:tailEnd/>
                  </a:ln>
                </p:spPr>
                <p:txBody>
                  <a:bodyPr wrap="none" anchor="ctr"/>
                  <a:lstStyle/>
                  <a:p>
                    <a:pPr eaLnBrk="0" hangingPunct="0"/>
                    <a:endParaRPr lang="en-US"/>
                  </a:p>
                </p:txBody>
              </p:sp>
              <p:sp>
                <p:nvSpPr>
                  <p:cNvPr id="34159" name="Oval 545"/>
                  <p:cNvSpPr>
                    <a:spLocks noChangeArrowheads="1"/>
                  </p:cNvSpPr>
                  <p:nvPr/>
                </p:nvSpPr>
                <p:spPr bwMode="auto">
                  <a:xfrm>
                    <a:off x="2660" y="4123"/>
                    <a:ext cx="24" cy="24"/>
                  </a:xfrm>
                  <a:prstGeom prst="ellipse">
                    <a:avLst/>
                  </a:prstGeom>
                  <a:solidFill>
                    <a:srgbClr val="80FFFF"/>
                  </a:solidFill>
                  <a:ln w="12700">
                    <a:noFill/>
                    <a:round/>
                    <a:headEnd/>
                    <a:tailEnd/>
                  </a:ln>
                </p:spPr>
                <p:txBody>
                  <a:bodyPr wrap="none" anchor="ctr"/>
                  <a:lstStyle/>
                  <a:p>
                    <a:pPr eaLnBrk="0" hangingPunct="0"/>
                    <a:endParaRPr lang="en-US"/>
                  </a:p>
                </p:txBody>
              </p:sp>
              <p:sp>
                <p:nvSpPr>
                  <p:cNvPr id="34160" name="Oval 546"/>
                  <p:cNvSpPr>
                    <a:spLocks noChangeArrowheads="1"/>
                  </p:cNvSpPr>
                  <p:nvPr/>
                </p:nvSpPr>
                <p:spPr bwMode="auto">
                  <a:xfrm>
                    <a:off x="2662" y="4134"/>
                    <a:ext cx="12" cy="12"/>
                  </a:xfrm>
                  <a:prstGeom prst="ellipse">
                    <a:avLst/>
                  </a:prstGeom>
                  <a:solidFill>
                    <a:srgbClr val="C0FFFF"/>
                  </a:solidFill>
                  <a:ln w="12700">
                    <a:noFill/>
                    <a:round/>
                    <a:headEnd/>
                    <a:tailEnd/>
                  </a:ln>
                </p:spPr>
                <p:txBody>
                  <a:bodyPr wrap="none" anchor="ctr"/>
                  <a:lstStyle/>
                  <a:p>
                    <a:pPr eaLnBrk="0" hangingPunct="0"/>
                    <a:endParaRPr lang="en-US"/>
                  </a:p>
                </p:txBody>
              </p:sp>
              <p:sp>
                <p:nvSpPr>
                  <p:cNvPr id="34161" name="Oval 547"/>
                  <p:cNvSpPr>
                    <a:spLocks noChangeArrowheads="1"/>
                  </p:cNvSpPr>
                  <p:nvPr/>
                </p:nvSpPr>
                <p:spPr bwMode="auto">
                  <a:xfrm>
                    <a:off x="2665" y="4140"/>
                    <a:ext cx="1" cy="3"/>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7" name="Group 554"/>
                <p:cNvGrpSpPr>
                  <a:grpSpLocks/>
                </p:cNvGrpSpPr>
                <p:nvPr/>
              </p:nvGrpSpPr>
              <p:grpSpPr bwMode="auto">
                <a:xfrm>
                  <a:off x="2708" y="4128"/>
                  <a:ext cx="32" cy="28"/>
                  <a:chOff x="2708" y="4128"/>
                  <a:chExt cx="32" cy="28"/>
                </a:xfrm>
              </p:grpSpPr>
              <p:sp>
                <p:nvSpPr>
                  <p:cNvPr id="34152" name="Oval 549"/>
                  <p:cNvSpPr>
                    <a:spLocks noChangeArrowheads="1"/>
                  </p:cNvSpPr>
                  <p:nvPr/>
                </p:nvSpPr>
                <p:spPr bwMode="auto">
                  <a:xfrm>
                    <a:off x="2708" y="4128"/>
                    <a:ext cx="32" cy="28"/>
                  </a:xfrm>
                  <a:prstGeom prst="ellipse">
                    <a:avLst/>
                  </a:prstGeom>
                  <a:solidFill>
                    <a:srgbClr val="80FFFF"/>
                  </a:solidFill>
                  <a:ln w="12700">
                    <a:noFill/>
                    <a:round/>
                    <a:headEnd/>
                    <a:tailEnd/>
                  </a:ln>
                </p:spPr>
                <p:txBody>
                  <a:bodyPr wrap="none" anchor="ctr"/>
                  <a:lstStyle/>
                  <a:p>
                    <a:pPr eaLnBrk="0" hangingPunct="0"/>
                    <a:endParaRPr lang="en-US"/>
                  </a:p>
                </p:txBody>
              </p:sp>
              <p:sp>
                <p:nvSpPr>
                  <p:cNvPr id="34153" name="Oval 550"/>
                  <p:cNvSpPr>
                    <a:spLocks noChangeArrowheads="1"/>
                  </p:cNvSpPr>
                  <p:nvPr/>
                </p:nvSpPr>
                <p:spPr bwMode="auto">
                  <a:xfrm>
                    <a:off x="2715" y="4131"/>
                    <a:ext cx="22" cy="18"/>
                  </a:xfrm>
                  <a:prstGeom prst="ellipse">
                    <a:avLst/>
                  </a:prstGeom>
                  <a:solidFill>
                    <a:srgbClr val="00E0E0"/>
                  </a:solidFill>
                  <a:ln w="12700">
                    <a:noFill/>
                    <a:round/>
                    <a:headEnd/>
                    <a:tailEnd/>
                  </a:ln>
                </p:spPr>
                <p:txBody>
                  <a:bodyPr wrap="none" anchor="ctr"/>
                  <a:lstStyle/>
                  <a:p>
                    <a:pPr eaLnBrk="0" hangingPunct="0"/>
                    <a:endParaRPr lang="en-US"/>
                  </a:p>
                </p:txBody>
              </p:sp>
              <p:sp>
                <p:nvSpPr>
                  <p:cNvPr id="34154" name="Oval 551"/>
                  <p:cNvSpPr>
                    <a:spLocks noChangeArrowheads="1"/>
                  </p:cNvSpPr>
                  <p:nvPr/>
                </p:nvSpPr>
                <p:spPr bwMode="auto">
                  <a:xfrm>
                    <a:off x="2710" y="4131"/>
                    <a:ext cx="25" cy="22"/>
                  </a:xfrm>
                  <a:prstGeom prst="ellipse">
                    <a:avLst/>
                  </a:prstGeom>
                  <a:solidFill>
                    <a:srgbClr val="80FFFF"/>
                  </a:solidFill>
                  <a:ln w="12700">
                    <a:noFill/>
                    <a:round/>
                    <a:headEnd/>
                    <a:tailEnd/>
                  </a:ln>
                </p:spPr>
                <p:txBody>
                  <a:bodyPr wrap="none" anchor="ctr"/>
                  <a:lstStyle/>
                  <a:p>
                    <a:pPr eaLnBrk="0" hangingPunct="0"/>
                    <a:endParaRPr lang="en-US"/>
                  </a:p>
                </p:txBody>
              </p:sp>
              <p:sp>
                <p:nvSpPr>
                  <p:cNvPr id="34155" name="Oval 552"/>
                  <p:cNvSpPr>
                    <a:spLocks noChangeArrowheads="1"/>
                  </p:cNvSpPr>
                  <p:nvPr/>
                </p:nvSpPr>
                <p:spPr bwMode="auto">
                  <a:xfrm>
                    <a:off x="2712" y="4133"/>
                    <a:ext cx="14" cy="13"/>
                  </a:xfrm>
                  <a:prstGeom prst="ellipse">
                    <a:avLst/>
                  </a:prstGeom>
                  <a:solidFill>
                    <a:srgbClr val="C0FFFF"/>
                  </a:solidFill>
                  <a:ln w="12700">
                    <a:noFill/>
                    <a:round/>
                    <a:headEnd/>
                    <a:tailEnd/>
                  </a:ln>
                </p:spPr>
                <p:txBody>
                  <a:bodyPr wrap="none" anchor="ctr"/>
                  <a:lstStyle/>
                  <a:p>
                    <a:pPr eaLnBrk="0" hangingPunct="0"/>
                    <a:endParaRPr lang="en-US"/>
                  </a:p>
                </p:txBody>
              </p:sp>
              <p:sp>
                <p:nvSpPr>
                  <p:cNvPr id="34156" name="Oval 553"/>
                  <p:cNvSpPr>
                    <a:spLocks noChangeArrowheads="1"/>
                  </p:cNvSpPr>
                  <p:nvPr/>
                </p:nvSpPr>
                <p:spPr bwMode="auto">
                  <a:xfrm>
                    <a:off x="2716" y="4137"/>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8" name="Group 560"/>
                <p:cNvGrpSpPr>
                  <a:grpSpLocks/>
                </p:cNvGrpSpPr>
                <p:nvPr/>
              </p:nvGrpSpPr>
              <p:grpSpPr bwMode="auto">
                <a:xfrm>
                  <a:off x="2761" y="4146"/>
                  <a:ext cx="22" cy="18"/>
                  <a:chOff x="2761" y="4146"/>
                  <a:chExt cx="22" cy="18"/>
                </a:xfrm>
              </p:grpSpPr>
              <p:sp>
                <p:nvSpPr>
                  <p:cNvPr id="34147" name="Oval 555"/>
                  <p:cNvSpPr>
                    <a:spLocks noChangeArrowheads="1"/>
                  </p:cNvSpPr>
                  <p:nvPr/>
                </p:nvSpPr>
                <p:spPr bwMode="auto">
                  <a:xfrm>
                    <a:off x="2761" y="4146"/>
                    <a:ext cx="22" cy="18"/>
                  </a:xfrm>
                  <a:prstGeom prst="ellipse">
                    <a:avLst/>
                  </a:prstGeom>
                  <a:solidFill>
                    <a:srgbClr val="80FFFF"/>
                  </a:solidFill>
                  <a:ln w="12700">
                    <a:noFill/>
                    <a:round/>
                    <a:headEnd/>
                    <a:tailEnd/>
                  </a:ln>
                </p:spPr>
                <p:txBody>
                  <a:bodyPr wrap="none" anchor="ctr"/>
                  <a:lstStyle/>
                  <a:p>
                    <a:pPr eaLnBrk="0" hangingPunct="0"/>
                    <a:endParaRPr lang="en-US"/>
                  </a:p>
                </p:txBody>
              </p:sp>
              <p:sp>
                <p:nvSpPr>
                  <p:cNvPr id="34148" name="Oval 556"/>
                  <p:cNvSpPr>
                    <a:spLocks noChangeArrowheads="1"/>
                  </p:cNvSpPr>
                  <p:nvPr/>
                </p:nvSpPr>
                <p:spPr bwMode="auto">
                  <a:xfrm>
                    <a:off x="2766" y="4147"/>
                    <a:ext cx="15" cy="13"/>
                  </a:xfrm>
                  <a:prstGeom prst="ellipse">
                    <a:avLst/>
                  </a:prstGeom>
                  <a:solidFill>
                    <a:srgbClr val="00E0E0"/>
                  </a:solidFill>
                  <a:ln w="12700">
                    <a:noFill/>
                    <a:round/>
                    <a:headEnd/>
                    <a:tailEnd/>
                  </a:ln>
                </p:spPr>
                <p:txBody>
                  <a:bodyPr wrap="none" anchor="ctr"/>
                  <a:lstStyle/>
                  <a:p>
                    <a:pPr eaLnBrk="0" hangingPunct="0"/>
                    <a:endParaRPr lang="en-US"/>
                  </a:p>
                </p:txBody>
              </p:sp>
              <p:sp>
                <p:nvSpPr>
                  <p:cNvPr id="34149" name="Oval 557"/>
                  <p:cNvSpPr>
                    <a:spLocks noChangeArrowheads="1"/>
                  </p:cNvSpPr>
                  <p:nvPr/>
                </p:nvSpPr>
                <p:spPr bwMode="auto">
                  <a:xfrm>
                    <a:off x="2764" y="4148"/>
                    <a:ext cx="15"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4150" name="Oval 558"/>
                  <p:cNvSpPr>
                    <a:spLocks noChangeArrowheads="1"/>
                  </p:cNvSpPr>
                  <p:nvPr/>
                </p:nvSpPr>
                <p:spPr bwMode="auto">
                  <a:xfrm>
                    <a:off x="2764" y="4149"/>
                    <a:ext cx="8" cy="8"/>
                  </a:xfrm>
                  <a:prstGeom prst="ellipse">
                    <a:avLst/>
                  </a:prstGeom>
                  <a:solidFill>
                    <a:srgbClr val="C0FFFF"/>
                  </a:solidFill>
                  <a:ln w="12700">
                    <a:noFill/>
                    <a:round/>
                    <a:headEnd/>
                    <a:tailEnd/>
                  </a:ln>
                </p:spPr>
                <p:txBody>
                  <a:bodyPr wrap="none" anchor="ctr"/>
                  <a:lstStyle/>
                  <a:p>
                    <a:pPr eaLnBrk="0" hangingPunct="0"/>
                    <a:endParaRPr lang="en-US"/>
                  </a:p>
                </p:txBody>
              </p:sp>
              <p:sp>
                <p:nvSpPr>
                  <p:cNvPr id="34151" name="Oval 559"/>
                  <p:cNvSpPr>
                    <a:spLocks noChangeArrowheads="1"/>
                  </p:cNvSpPr>
                  <p:nvPr/>
                </p:nvSpPr>
                <p:spPr bwMode="auto">
                  <a:xfrm>
                    <a:off x="2764" y="4151"/>
                    <a:ext cx="3"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49" name="Group 566"/>
                <p:cNvGrpSpPr>
                  <a:grpSpLocks/>
                </p:cNvGrpSpPr>
                <p:nvPr/>
              </p:nvGrpSpPr>
              <p:grpSpPr bwMode="auto">
                <a:xfrm>
                  <a:off x="2731" y="4157"/>
                  <a:ext cx="28" cy="21"/>
                  <a:chOff x="2731" y="4157"/>
                  <a:chExt cx="28" cy="21"/>
                </a:xfrm>
              </p:grpSpPr>
              <p:sp>
                <p:nvSpPr>
                  <p:cNvPr id="34142" name="Oval 561"/>
                  <p:cNvSpPr>
                    <a:spLocks noChangeArrowheads="1"/>
                  </p:cNvSpPr>
                  <p:nvPr/>
                </p:nvSpPr>
                <p:spPr bwMode="auto">
                  <a:xfrm>
                    <a:off x="2731" y="4157"/>
                    <a:ext cx="28" cy="21"/>
                  </a:xfrm>
                  <a:prstGeom prst="ellipse">
                    <a:avLst/>
                  </a:prstGeom>
                  <a:solidFill>
                    <a:srgbClr val="80FFFF"/>
                  </a:solidFill>
                  <a:ln w="12700">
                    <a:noFill/>
                    <a:round/>
                    <a:headEnd/>
                    <a:tailEnd/>
                  </a:ln>
                </p:spPr>
                <p:txBody>
                  <a:bodyPr wrap="none" anchor="ctr"/>
                  <a:lstStyle/>
                  <a:p>
                    <a:pPr eaLnBrk="0" hangingPunct="0"/>
                    <a:endParaRPr lang="en-US"/>
                  </a:p>
                </p:txBody>
              </p:sp>
              <p:sp>
                <p:nvSpPr>
                  <p:cNvPr id="34143" name="Oval 562"/>
                  <p:cNvSpPr>
                    <a:spLocks noChangeArrowheads="1"/>
                  </p:cNvSpPr>
                  <p:nvPr/>
                </p:nvSpPr>
                <p:spPr bwMode="auto">
                  <a:xfrm>
                    <a:off x="2733" y="4159"/>
                    <a:ext cx="19" cy="14"/>
                  </a:xfrm>
                  <a:prstGeom prst="ellipse">
                    <a:avLst/>
                  </a:prstGeom>
                  <a:solidFill>
                    <a:srgbClr val="00E0E0"/>
                  </a:solidFill>
                  <a:ln w="12700">
                    <a:noFill/>
                    <a:round/>
                    <a:headEnd/>
                    <a:tailEnd/>
                  </a:ln>
                </p:spPr>
                <p:txBody>
                  <a:bodyPr wrap="none" anchor="ctr"/>
                  <a:lstStyle/>
                  <a:p>
                    <a:pPr eaLnBrk="0" hangingPunct="0"/>
                    <a:endParaRPr lang="en-US"/>
                  </a:p>
                </p:txBody>
              </p:sp>
              <p:sp>
                <p:nvSpPr>
                  <p:cNvPr id="34144" name="Oval 563"/>
                  <p:cNvSpPr>
                    <a:spLocks noChangeArrowheads="1"/>
                  </p:cNvSpPr>
                  <p:nvPr/>
                </p:nvSpPr>
                <p:spPr bwMode="auto">
                  <a:xfrm>
                    <a:off x="2736" y="4159"/>
                    <a:ext cx="20" cy="17"/>
                  </a:xfrm>
                  <a:prstGeom prst="ellipse">
                    <a:avLst/>
                  </a:prstGeom>
                  <a:solidFill>
                    <a:srgbClr val="80FFFF"/>
                  </a:solidFill>
                  <a:ln w="12700">
                    <a:noFill/>
                    <a:round/>
                    <a:headEnd/>
                    <a:tailEnd/>
                  </a:ln>
                </p:spPr>
                <p:txBody>
                  <a:bodyPr wrap="none" anchor="ctr"/>
                  <a:lstStyle/>
                  <a:p>
                    <a:pPr eaLnBrk="0" hangingPunct="0"/>
                    <a:endParaRPr lang="en-US"/>
                  </a:p>
                </p:txBody>
              </p:sp>
              <p:sp>
                <p:nvSpPr>
                  <p:cNvPr id="34145" name="Oval 564"/>
                  <p:cNvSpPr>
                    <a:spLocks noChangeArrowheads="1"/>
                  </p:cNvSpPr>
                  <p:nvPr/>
                </p:nvSpPr>
                <p:spPr bwMode="auto">
                  <a:xfrm>
                    <a:off x="2744" y="4160"/>
                    <a:ext cx="10" cy="10"/>
                  </a:xfrm>
                  <a:prstGeom prst="ellipse">
                    <a:avLst/>
                  </a:prstGeom>
                  <a:solidFill>
                    <a:srgbClr val="C0FFFF"/>
                  </a:solidFill>
                  <a:ln w="12700">
                    <a:noFill/>
                    <a:round/>
                    <a:headEnd/>
                    <a:tailEnd/>
                  </a:ln>
                </p:spPr>
                <p:txBody>
                  <a:bodyPr wrap="none" anchor="ctr"/>
                  <a:lstStyle/>
                  <a:p>
                    <a:pPr eaLnBrk="0" hangingPunct="0"/>
                    <a:endParaRPr lang="en-US"/>
                  </a:p>
                </p:txBody>
              </p:sp>
              <p:sp>
                <p:nvSpPr>
                  <p:cNvPr id="34146" name="Oval 565"/>
                  <p:cNvSpPr>
                    <a:spLocks noChangeArrowheads="1"/>
                  </p:cNvSpPr>
                  <p:nvPr/>
                </p:nvSpPr>
                <p:spPr bwMode="auto">
                  <a:xfrm>
                    <a:off x="2752" y="4164"/>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0" name="Group 572"/>
                <p:cNvGrpSpPr>
                  <a:grpSpLocks/>
                </p:cNvGrpSpPr>
                <p:nvPr/>
              </p:nvGrpSpPr>
              <p:grpSpPr bwMode="auto">
                <a:xfrm>
                  <a:off x="2687" y="4146"/>
                  <a:ext cx="16" cy="14"/>
                  <a:chOff x="2687" y="4146"/>
                  <a:chExt cx="16" cy="14"/>
                </a:xfrm>
              </p:grpSpPr>
              <p:sp>
                <p:nvSpPr>
                  <p:cNvPr id="34137" name="Oval 567"/>
                  <p:cNvSpPr>
                    <a:spLocks noChangeArrowheads="1"/>
                  </p:cNvSpPr>
                  <p:nvPr/>
                </p:nvSpPr>
                <p:spPr bwMode="auto">
                  <a:xfrm>
                    <a:off x="2687" y="4146"/>
                    <a:ext cx="16"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4138" name="Oval 568"/>
                  <p:cNvSpPr>
                    <a:spLocks noChangeArrowheads="1"/>
                  </p:cNvSpPr>
                  <p:nvPr/>
                </p:nvSpPr>
                <p:spPr bwMode="auto">
                  <a:xfrm>
                    <a:off x="2690" y="4146"/>
                    <a:ext cx="11"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139" name="Oval 569"/>
                  <p:cNvSpPr>
                    <a:spLocks noChangeArrowheads="1"/>
                  </p:cNvSpPr>
                  <p:nvPr/>
                </p:nvSpPr>
                <p:spPr bwMode="auto">
                  <a:xfrm>
                    <a:off x="2688" y="4146"/>
                    <a:ext cx="12" cy="12"/>
                  </a:xfrm>
                  <a:prstGeom prst="ellipse">
                    <a:avLst/>
                  </a:prstGeom>
                  <a:solidFill>
                    <a:srgbClr val="80FFFF"/>
                  </a:solidFill>
                  <a:ln w="12700">
                    <a:noFill/>
                    <a:round/>
                    <a:headEnd/>
                    <a:tailEnd/>
                  </a:ln>
                </p:spPr>
                <p:txBody>
                  <a:bodyPr wrap="none" anchor="ctr"/>
                  <a:lstStyle/>
                  <a:p>
                    <a:pPr eaLnBrk="0" hangingPunct="0"/>
                    <a:endParaRPr lang="en-US"/>
                  </a:p>
                </p:txBody>
              </p:sp>
              <p:sp>
                <p:nvSpPr>
                  <p:cNvPr id="34140" name="Oval 570"/>
                  <p:cNvSpPr>
                    <a:spLocks noChangeArrowheads="1"/>
                  </p:cNvSpPr>
                  <p:nvPr/>
                </p:nvSpPr>
                <p:spPr bwMode="auto">
                  <a:xfrm>
                    <a:off x="2689" y="4147"/>
                    <a:ext cx="6" cy="5"/>
                  </a:xfrm>
                  <a:prstGeom prst="ellipse">
                    <a:avLst/>
                  </a:prstGeom>
                  <a:solidFill>
                    <a:srgbClr val="C0FFFF"/>
                  </a:solidFill>
                  <a:ln w="12700">
                    <a:noFill/>
                    <a:round/>
                    <a:headEnd/>
                    <a:tailEnd/>
                  </a:ln>
                </p:spPr>
                <p:txBody>
                  <a:bodyPr wrap="none" anchor="ctr"/>
                  <a:lstStyle/>
                  <a:p>
                    <a:pPr eaLnBrk="0" hangingPunct="0"/>
                    <a:endParaRPr lang="en-US"/>
                  </a:p>
                </p:txBody>
              </p:sp>
              <p:sp>
                <p:nvSpPr>
                  <p:cNvPr id="34141" name="Oval 571"/>
                  <p:cNvSpPr>
                    <a:spLocks noChangeArrowheads="1"/>
                  </p:cNvSpPr>
                  <p:nvPr/>
                </p:nvSpPr>
                <p:spPr bwMode="auto">
                  <a:xfrm>
                    <a:off x="2689" y="4149"/>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1" name="Group 578"/>
                <p:cNvGrpSpPr>
                  <a:grpSpLocks/>
                </p:cNvGrpSpPr>
                <p:nvPr/>
              </p:nvGrpSpPr>
              <p:grpSpPr bwMode="auto">
                <a:xfrm>
                  <a:off x="2558" y="4195"/>
                  <a:ext cx="25" cy="20"/>
                  <a:chOff x="2558" y="4195"/>
                  <a:chExt cx="25" cy="20"/>
                </a:xfrm>
              </p:grpSpPr>
              <p:sp>
                <p:nvSpPr>
                  <p:cNvPr id="34132" name="Oval 573"/>
                  <p:cNvSpPr>
                    <a:spLocks noChangeArrowheads="1"/>
                  </p:cNvSpPr>
                  <p:nvPr/>
                </p:nvSpPr>
                <p:spPr bwMode="auto">
                  <a:xfrm>
                    <a:off x="2558" y="4195"/>
                    <a:ext cx="25" cy="20"/>
                  </a:xfrm>
                  <a:prstGeom prst="ellipse">
                    <a:avLst/>
                  </a:prstGeom>
                  <a:solidFill>
                    <a:srgbClr val="80FFFF"/>
                  </a:solidFill>
                  <a:ln w="12700">
                    <a:noFill/>
                    <a:round/>
                    <a:headEnd/>
                    <a:tailEnd/>
                  </a:ln>
                </p:spPr>
                <p:txBody>
                  <a:bodyPr wrap="none" anchor="ctr"/>
                  <a:lstStyle/>
                  <a:p>
                    <a:pPr eaLnBrk="0" hangingPunct="0"/>
                    <a:endParaRPr lang="en-US"/>
                  </a:p>
                </p:txBody>
              </p:sp>
              <p:sp>
                <p:nvSpPr>
                  <p:cNvPr id="34133" name="Oval 574"/>
                  <p:cNvSpPr>
                    <a:spLocks noChangeArrowheads="1"/>
                  </p:cNvSpPr>
                  <p:nvPr/>
                </p:nvSpPr>
                <p:spPr bwMode="auto">
                  <a:xfrm>
                    <a:off x="2561" y="4197"/>
                    <a:ext cx="17" cy="13"/>
                  </a:xfrm>
                  <a:prstGeom prst="ellipse">
                    <a:avLst/>
                  </a:prstGeom>
                  <a:solidFill>
                    <a:srgbClr val="00E0E0"/>
                  </a:solidFill>
                  <a:ln w="12700">
                    <a:noFill/>
                    <a:round/>
                    <a:headEnd/>
                    <a:tailEnd/>
                  </a:ln>
                </p:spPr>
                <p:txBody>
                  <a:bodyPr wrap="none" anchor="ctr"/>
                  <a:lstStyle/>
                  <a:p>
                    <a:pPr eaLnBrk="0" hangingPunct="0"/>
                    <a:endParaRPr lang="en-US"/>
                  </a:p>
                </p:txBody>
              </p:sp>
              <p:sp>
                <p:nvSpPr>
                  <p:cNvPr id="34134" name="Oval 575"/>
                  <p:cNvSpPr>
                    <a:spLocks noChangeArrowheads="1"/>
                  </p:cNvSpPr>
                  <p:nvPr/>
                </p:nvSpPr>
                <p:spPr bwMode="auto">
                  <a:xfrm>
                    <a:off x="2563" y="4197"/>
                    <a:ext cx="17" cy="16"/>
                  </a:xfrm>
                  <a:prstGeom prst="ellipse">
                    <a:avLst/>
                  </a:prstGeom>
                  <a:solidFill>
                    <a:srgbClr val="80FFFF"/>
                  </a:solidFill>
                  <a:ln w="12700">
                    <a:noFill/>
                    <a:round/>
                    <a:headEnd/>
                    <a:tailEnd/>
                  </a:ln>
                </p:spPr>
                <p:txBody>
                  <a:bodyPr wrap="none" anchor="ctr"/>
                  <a:lstStyle/>
                  <a:p>
                    <a:pPr eaLnBrk="0" hangingPunct="0"/>
                    <a:endParaRPr lang="en-US"/>
                  </a:p>
                </p:txBody>
              </p:sp>
              <p:sp>
                <p:nvSpPr>
                  <p:cNvPr id="34135" name="Oval 576"/>
                  <p:cNvSpPr>
                    <a:spLocks noChangeArrowheads="1"/>
                  </p:cNvSpPr>
                  <p:nvPr/>
                </p:nvSpPr>
                <p:spPr bwMode="auto">
                  <a:xfrm>
                    <a:off x="2570" y="4199"/>
                    <a:ext cx="10" cy="9"/>
                  </a:xfrm>
                  <a:prstGeom prst="ellipse">
                    <a:avLst/>
                  </a:prstGeom>
                  <a:solidFill>
                    <a:srgbClr val="C0FFFF"/>
                  </a:solidFill>
                  <a:ln w="12700">
                    <a:noFill/>
                    <a:round/>
                    <a:headEnd/>
                    <a:tailEnd/>
                  </a:ln>
                </p:spPr>
                <p:txBody>
                  <a:bodyPr wrap="none" anchor="ctr"/>
                  <a:lstStyle/>
                  <a:p>
                    <a:pPr eaLnBrk="0" hangingPunct="0"/>
                    <a:endParaRPr lang="en-US"/>
                  </a:p>
                </p:txBody>
              </p:sp>
              <p:sp>
                <p:nvSpPr>
                  <p:cNvPr id="34136" name="Oval 577"/>
                  <p:cNvSpPr>
                    <a:spLocks noChangeArrowheads="1"/>
                  </p:cNvSpPr>
                  <p:nvPr/>
                </p:nvSpPr>
                <p:spPr bwMode="auto">
                  <a:xfrm>
                    <a:off x="2577" y="4201"/>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2" name="Group 584"/>
                <p:cNvGrpSpPr>
                  <a:grpSpLocks/>
                </p:cNvGrpSpPr>
                <p:nvPr/>
              </p:nvGrpSpPr>
              <p:grpSpPr bwMode="auto">
                <a:xfrm>
                  <a:off x="2591" y="4161"/>
                  <a:ext cx="25" cy="24"/>
                  <a:chOff x="2591" y="4161"/>
                  <a:chExt cx="25" cy="24"/>
                </a:xfrm>
              </p:grpSpPr>
              <p:sp>
                <p:nvSpPr>
                  <p:cNvPr id="34127" name="Oval 579"/>
                  <p:cNvSpPr>
                    <a:spLocks noChangeArrowheads="1"/>
                  </p:cNvSpPr>
                  <p:nvPr/>
                </p:nvSpPr>
                <p:spPr bwMode="auto">
                  <a:xfrm>
                    <a:off x="2591" y="4161"/>
                    <a:ext cx="25" cy="24"/>
                  </a:xfrm>
                  <a:prstGeom prst="ellipse">
                    <a:avLst/>
                  </a:prstGeom>
                  <a:solidFill>
                    <a:srgbClr val="80FFFF"/>
                  </a:solidFill>
                  <a:ln w="12700">
                    <a:noFill/>
                    <a:round/>
                    <a:headEnd/>
                    <a:tailEnd/>
                  </a:ln>
                </p:spPr>
                <p:txBody>
                  <a:bodyPr wrap="none" anchor="ctr"/>
                  <a:lstStyle/>
                  <a:p>
                    <a:pPr eaLnBrk="0" hangingPunct="0"/>
                    <a:endParaRPr lang="en-US"/>
                  </a:p>
                </p:txBody>
              </p:sp>
              <p:sp>
                <p:nvSpPr>
                  <p:cNvPr id="34128" name="Oval 580"/>
                  <p:cNvSpPr>
                    <a:spLocks noChangeArrowheads="1"/>
                  </p:cNvSpPr>
                  <p:nvPr/>
                </p:nvSpPr>
                <p:spPr bwMode="auto">
                  <a:xfrm>
                    <a:off x="2596" y="4164"/>
                    <a:ext cx="18" cy="14"/>
                  </a:xfrm>
                  <a:prstGeom prst="ellipse">
                    <a:avLst/>
                  </a:prstGeom>
                  <a:solidFill>
                    <a:srgbClr val="00E0E0"/>
                  </a:solidFill>
                  <a:ln w="12700">
                    <a:noFill/>
                    <a:round/>
                    <a:headEnd/>
                    <a:tailEnd/>
                  </a:ln>
                </p:spPr>
                <p:txBody>
                  <a:bodyPr wrap="none" anchor="ctr"/>
                  <a:lstStyle/>
                  <a:p>
                    <a:pPr eaLnBrk="0" hangingPunct="0"/>
                    <a:endParaRPr lang="en-US"/>
                  </a:p>
                </p:txBody>
              </p:sp>
              <p:sp>
                <p:nvSpPr>
                  <p:cNvPr id="34129" name="Oval 581"/>
                  <p:cNvSpPr>
                    <a:spLocks noChangeArrowheads="1"/>
                  </p:cNvSpPr>
                  <p:nvPr/>
                </p:nvSpPr>
                <p:spPr bwMode="auto">
                  <a:xfrm>
                    <a:off x="2593" y="4164"/>
                    <a:ext cx="19" cy="19"/>
                  </a:xfrm>
                  <a:prstGeom prst="ellipse">
                    <a:avLst/>
                  </a:prstGeom>
                  <a:solidFill>
                    <a:srgbClr val="80FFFF"/>
                  </a:solidFill>
                  <a:ln w="12700">
                    <a:noFill/>
                    <a:round/>
                    <a:headEnd/>
                    <a:tailEnd/>
                  </a:ln>
                </p:spPr>
                <p:txBody>
                  <a:bodyPr wrap="none" anchor="ctr"/>
                  <a:lstStyle/>
                  <a:p>
                    <a:pPr eaLnBrk="0" hangingPunct="0"/>
                    <a:endParaRPr lang="en-US"/>
                  </a:p>
                </p:txBody>
              </p:sp>
              <p:sp>
                <p:nvSpPr>
                  <p:cNvPr id="34130" name="Oval 582"/>
                  <p:cNvSpPr>
                    <a:spLocks noChangeArrowheads="1"/>
                  </p:cNvSpPr>
                  <p:nvPr/>
                </p:nvSpPr>
                <p:spPr bwMode="auto">
                  <a:xfrm>
                    <a:off x="2594" y="4165"/>
                    <a:ext cx="10" cy="11"/>
                  </a:xfrm>
                  <a:prstGeom prst="ellipse">
                    <a:avLst/>
                  </a:prstGeom>
                  <a:solidFill>
                    <a:srgbClr val="C0FFFF"/>
                  </a:solidFill>
                  <a:ln w="12700">
                    <a:noFill/>
                    <a:round/>
                    <a:headEnd/>
                    <a:tailEnd/>
                  </a:ln>
                </p:spPr>
                <p:txBody>
                  <a:bodyPr wrap="none" anchor="ctr"/>
                  <a:lstStyle/>
                  <a:p>
                    <a:pPr eaLnBrk="0" hangingPunct="0"/>
                    <a:endParaRPr lang="en-US"/>
                  </a:p>
                </p:txBody>
              </p:sp>
              <p:sp>
                <p:nvSpPr>
                  <p:cNvPr id="34131" name="Oval 583"/>
                  <p:cNvSpPr>
                    <a:spLocks noChangeArrowheads="1"/>
                  </p:cNvSpPr>
                  <p:nvPr/>
                </p:nvSpPr>
                <p:spPr bwMode="auto">
                  <a:xfrm>
                    <a:off x="2596" y="4169"/>
                    <a:ext cx="1" cy="2"/>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3" name="Group 590"/>
                <p:cNvGrpSpPr>
                  <a:grpSpLocks/>
                </p:cNvGrpSpPr>
                <p:nvPr/>
              </p:nvGrpSpPr>
              <p:grpSpPr bwMode="auto">
                <a:xfrm>
                  <a:off x="2634" y="4167"/>
                  <a:ext cx="23" cy="18"/>
                  <a:chOff x="2634" y="4167"/>
                  <a:chExt cx="23" cy="18"/>
                </a:xfrm>
              </p:grpSpPr>
              <p:sp>
                <p:nvSpPr>
                  <p:cNvPr id="34122" name="Oval 585"/>
                  <p:cNvSpPr>
                    <a:spLocks noChangeArrowheads="1"/>
                  </p:cNvSpPr>
                  <p:nvPr/>
                </p:nvSpPr>
                <p:spPr bwMode="auto">
                  <a:xfrm>
                    <a:off x="2634" y="4167"/>
                    <a:ext cx="23" cy="18"/>
                  </a:xfrm>
                  <a:prstGeom prst="ellipse">
                    <a:avLst/>
                  </a:prstGeom>
                  <a:solidFill>
                    <a:srgbClr val="80FFFF"/>
                  </a:solidFill>
                  <a:ln w="12700">
                    <a:noFill/>
                    <a:round/>
                    <a:headEnd/>
                    <a:tailEnd/>
                  </a:ln>
                </p:spPr>
                <p:txBody>
                  <a:bodyPr wrap="none" anchor="ctr"/>
                  <a:lstStyle/>
                  <a:p>
                    <a:pPr eaLnBrk="0" hangingPunct="0"/>
                    <a:endParaRPr lang="en-US"/>
                  </a:p>
                </p:txBody>
              </p:sp>
              <p:sp>
                <p:nvSpPr>
                  <p:cNvPr id="34123" name="Oval 586"/>
                  <p:cNvSpPr>
                    <a:spLocks noChangeArrowheads="1"/>
                  </p:cNvSpPr>
                  <p:nvPr/>
                </p:nvSpPr>
                <p:spPr bwMode="auto">
                  <a:xfrm>
                    <a:off x="2639" y="4169"/>
                    <a:ext cx="15"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124" name="Oval 587"/>
                  <p:cNvSpPr>
                    <a:spLocks noChangeArrowheads="1"/>
                  </p:cNvSpPr>
                  <p:nvPr/>
                </p:nvSpPr>
                <p:spPr bwMode="auto">
                  <a:xfrm>
                    <a:off x="2636" y="4169"/>
                    <a:ext cx="16"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4125" name="Oval 588"/>
                  <p:cNvSpPr>
                    <a:spLocks noChangeArrowheads="1"/>
                  </p:cNvSpPr>
                  <p:nvPr/>
                </p:nvSpPr>
                <p:spPr bwMode="auto">
                  <a:xfrm>
                    <a:off x="2638" y="4172"/>
                    <a:ext cx="8" cy="5"/>
                  </a:xfrm>
                  <a:prstGeom prst="ellipse">
                    <a:avLst/>
                  </a:prstGeom>
                  <a:solidFill>
                    <a:srgbClr val="C0FFFF"/>
                  </a:solidFill>
                  <a:ln w="12700">
                    <a:noFill/>
                    <a:round/>
                    <a:headEnd/>
                    <a:tailEnd/>
                  </a:ln>
                </p:spPr>
                <p:txBody>
                  <a:bodyPr wrap="none" anchor="ctr"/>
                  <a:lstStyle/>
                  <a:p>
                    <a:pPr eaLnBrk="0" hangingPunct="0"/>
                    <a:endParaRPr lang="en-US"/>
                  </a:p>
                </p:txBody>
              </p:sp>
              <p:sp>
                <p:nvSpPr>
                  <p:cNvPr id="34126" name="Oval 589"/>
                  <p:cNvSpPr>
                    <a:spLocks noChangeArrowheads="1"/>
                  </p:cNvSpPr>
                  <p:nvPr/>
                </p:nvSpPr>
                <p:spPr bwMode="auto">
                  <a:xfrm>
                    <a:off x="2639" y="4173"/>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4" name="Group 596"/>
                <p:cNvGrpSpPr>
                  <a:grpSpLocks/>
                </p:cNvGrpSpPr>
                <p:nvPr/>
              </p:nvGrpSpPr>
              <p:grpSpPr bwMode="auto">
                <a:xfrm>
                  <a:off x="2607" y="4186"/>
                  <a:ext cx="27" cy="22"/>
                  <a:chOff x="2607" y="4186"/>
                  <a:chExt cx="27" cy="22"/>
                </a:xfrm>
              </p:grpSpPr>
              <p:sp>
                <p:nvSpPr>
                  <p:cNvPr id="34117" name="Oval 591"/>
                  <p:cNvSpPr>
                    <a:spLocks noChangeArrowheads="1"/>
                  </p:cNvSpPr>
                  <p:nvPr/>
                </p:nvSpPr>
                <p:spPr bwMode="auto">
                  <a:xfrm>
                    <a:off x="2607" y="4186"/>
                    <a:ext cx="27" cy="22"/>
                  </a:xfrm>
                  <a:prstGeom prst="ellipse">
                    <a:avLst/>
                  </a:prstGeom>
                  <a:solidFill>
                    <a:srgbClr val="80FFFF"/>
                  </a:solidFill>
                  <a:ln w="12700">
                    <a:noFill/>
                    <a:round/>
                    <a:headEnd/>
                    <a:tailEnd/>
                  </a:ln>
                </p:spPr>
                <p:txBody>
                  <a:bodyPr wrap="none" anchor="ctr"/>
                  <a:lstStyle/>
                  <a:p>
                    <a:pPr eaLnBrk="0" hangingPunct="0"/>
                    <a:endParaRPr lang="en-US"/>
                  </a:p>
                </p:txBody>
              </p:sp>
              <p:sp>
                <p:nvSpPr>
                  <p:cNvPr id="34118" name="Oval 592"/>
                  <p:cNvSpPr>
                    <a:spLocks noChangeArrowheads="1"/>
                  </p:cNvSpPr>
                  <p:nvPr/>
                </p:nvSpPr>
                <p:spPr bwMode="auto">
                  <a:xfrm>
                    <a:off x="2610" y="4188"/>
                    <a:ext cx="19" cy="13"/>
                  </a:xfrm>
                  <a:prstGeom prst="ellipse">
                    <a:avLst/>
                  </a:prstGeom>
                  <a:solidFill>
                    <a:srgbClr val="00E0E0"/>
                  </a:solidFill>
                  <a:ln w="12700">
                    <a:noFill/>
                    <a:round/>
                    <a:headEnd/>
                    <a:tailEnd/>
                  </a:ln>
                </p:spPr>
                <p:txBody>
                  <a:bodyPr wrap="none" anchor="ctr"/>
                  <a:lstStyle/>
                  <a:p>
                    <a:pPr eaLnBrk="0" hangingPunct="0"/>
                    <a:endParaRPr lang="en-US"/>
                  </a:p>
                </p:txBody>
              </p:sp>
              <p:sp>
                <p:nvSpPr>
                  <p:cNvPr id="34119" name="Oval 593"/>
                  <p:cNvSpPr>
                    <a:spLocks noChangeArrowheads="1"/>
                  </p:cNvSpPr>
                  <p:nvPr/>
                </p:nvSpPr>
                <p:spPr bwMode="auto">
                  <a:xfrm>
                    <a:off x="2612" y="4188"/>
                    <a:ext cx="20" cy="17"/>
                  </a:xfrm>
                  <a:prstGeom prst="ellipse">
                    <a:avLst/>
                  </a:prstGeom>
                  <a:solidFill>
                    <a:srgbClr val="80FFFF"/>
                  </a:solidFill>
                  <a:ln w="12700">
                    <a:noFill/>
                    <a:round/>
                    <a:headEnd/>
                    <a:tailEnd/>
                  </a:ln>
                </p:spPr>
                <p:txBody>
                  <a:bodyPr wrap="none" anchor="ctr"/>
                  <a:lstStyle/>
                  <a:p>
                    <a:pPr eaLnBrk="0" hangingPunct="0"/>
                    <a:endParaRPr lang="en-US"/>
                  </a:p>
                </p:txBody>
              </p:sp>
              <p:sp>
                <p:nvSpPr>
                  <p:cNvPr id="34120" name="Oval 594"/>
                  <p:cNvSpPr>
                    <a:spLocks noChangeArrowheads="1"/>
                  </p:cNvSpPr>
                  <p:nvPr/>
                </p:nvSpPr>
                <p:spPr bwMode="auto">
                  <a:xfrm>
                    <a:off x="2619" y="4190"/>
                    <a:ext cx="11" cy="9"/>
                  </a:xfrm>
                  <a:prstGeom prst="ellipse">
                    <a:avLst/>
                  </a:prstGeom>
                  <a:solidFill>
                    <a:srgbClr val="C0FFFF"/>
                  </a:solidFill>
                  <a:ln w="12700">
                    <a:noFill/>
                    <a:round/>
                    <a:headEnd/>
                    <a:tailEnd/>
                  </a:ln>
                </p:spPr>
                <p:txBody>
                  <a:bodyPr wrap="none" anchor="ctr"/>
                  <a:lstStyle/>
                  <a:p>
                    <a:pPr eaLnBrk="0" hangingPunct="0"/>
                    <a:endParaRPr lang="en-US"/>
                  </a:p>
                </p:txBody>
              </p:sp>
              <p:sp>
                <p:nvSpPr>
                  <p:cNvPr id="34121" name="Oval 595"/>
                  <p:cNvSpPr>
                    <a:spLocks noChangeArrowheads="1"/>
                  </p:cNvSpPr>
                  <p:nvPr/>
                </p:nvSpPr>
                <p:spPr bwMode="auto">
                  <a:xfrm>
                    <a:off x="2629" y="4193"/>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5" name="Group 602"/>
                <p:cNvGrpSpPr>
                  <a:grpSpLocks/>
                </p:cNvGrpSpPr>
                <p:nvPr/>
              </p:nvGrpSpPr>
              <p:grpSpPr bwMode="auto">
                <a:xfrm>
                  <a:off x="2481" y="4184"/>
                  <a:ext cx="18" cy="15"/>
                  <a:chOff x="2481" y="4184"/>
                  <a:chExt cx="18" cy="15"/>
                </a:xfrm>
              </p:grpSpPr>
              <p:sp>
                <p:nvSpPr>
                  <p:cNvPr id="34112" name="Oval 597"/>
                  <p:cNvSpPr>
                    <a:spLocks noChangeArrowheads="1"/>
                  </p:cNvSpPr>
                  <p:nvPr/>
                </p:nvSpPr>
                <p:spPr bwMode="auto">
                  <a:xfrm>
                    <a:off x="2481" y="4184"/>
                    <a:ext cx="18" cy="15"/>
                  </a:xfrm>
                  <a:prstGeom prst="ellipse">
                    <a:avLst/>
                  </a:prstGeom>
                  <a:solidFill>
                    <a:srgbClr val="80FFFF"/>
                  </a:solidFill>
                  <a:ln w="12700">
                    <a:noFill/>
                    <a:round/>
                    <a:headEnd/>
                    <a:tailEnd/>
                  </a:ln>
                </p:spPr>
                <p:txBody>
                  <a:bodyPr wrap="none" anchor="ctr"/>
                  <a:lstStyle/>
                  <a:p>
                    <a:pPr eaLnBrk="0" hangingPunct="0"/>
                    <a:endParaRPr lang="en-US"/>
                  </a:p>
                </p:txBody>
              </p:sp>
              <p:sp>
                <p:nvSpPr>
                  <p:cNvPr id="34113" name="Oval 598"/>
                  <p:cNvSpPr>
                    <a:spLocks noChangeArrowheads="1"/>
                  </p:cNvSpPr>
                  <p:nvPr/>
                </p:nvSpPr>
                <p:spPr bwMode="auto">
                  <a:xfrm>
                    <a:off x="2486" y="4185"/>
                    <a:ext cx="11" cy="8"/>
                  </a:xfrm>
                  <a:prstGeom prst="ellipse">
                    <a:avLst/>
                  </a:prstGeom>
                  <a:solidFill>
                    <a:srgbClr val="00E0E0"/>
                  </a:solidFill>
                  <a:ln w="12700">
                    <a:noFill/>
                    <a:round/>
                    <a:headEnd/>
                    <a:tailEnd/>
                  </a:ln>
                </p:spPr>
                <p:txBody>
                  <a:bodyPr wrap="none" anchor="ctr"/>
                  <a:lstStyle/>
                  <a:p>
                    <a:pPr eaLnBrk="0" hangingPunct="0"/>
                    <a:endParaRPr lang="en-US"/>
                  </a:p>
                </p:txBody>
              </p:sp>
              <p:sp>
                <p:nvSpPr>
                  <p:cNvPr id="34114" name="Oval 599"/>
                  <p:cNvSpPr>
                    <a:spLocks noChangeArrowheads="1"/>
                  </p:cNvSpPr>
                  <p:nvPr/>
                </p:nvSpPr>
                <p:spPr bwMode="auto">
                  <a:xfrm>
                    <a:off x="2484" y="4185"/>
                    <a:ext cx="11" cy="13"/>
                  </a:xfrm>
                  <a:prstGeom prst="ellipse">
                    <a:avLst/>
                  </a:prstGeom>
                  <a:solidFill>
                    <a:srgbClr val="80FFFF"/>
                  </a:solidFill>
                  <a:ln w="12700">
                    <a:noFill/>
                    <a:round/>
                    <a:headEnd/>
                    <a:tailEnd/>
                  </a:ln>
                </p:spPr>
                <p:txBody>
                  <a:bodyPr wrap="none" anchor="ctr"/>
                  <a:lstStyle/>
                  <a:p>
                    <a:pPr eaLnBrk="0" hangingPunct="0"/>
                    <a:endParaRPr lang="en-US"/>
                  </a:p>
                </p:txBody>
              </p:sp>
              <p:sp>
                <p:nvSpPr>
                  <p:cNvPr id="34115" name="Oval 600"/>
                  <p:cNvSpPr>
                    <a:spLocks noChangeArrowheads="1"/>
                  </p:cNvSpPr>
                  <p:nvPr/>
                </p:nvSpPr>
                <p:spPr bwMode="auto">
                  <a:xfrm>
                    <a:off x="2484" y="4186"/>
                    <a:ext cx="7" cy="5"/>
                  </a:xfrm>
                  <a:prstGeom prst="ellipse">
                    <a:avLst/>
                  </a:prstGeom>
                  <a:solidFill>
                    <a:srgbClr val="C0FFFF"/>
                  </a:solidFill>
                  <a:ln w="12700">
                    <a:noFill/>
                    <a:round/>
                    <a:headEnd/>
                    <a:tailEnd/>
                  </a:ln>
                </p:spPr>
                <p:txBody>
                  <a:bodyPr wrap="none" anchor="ctr"/>
                  <a:lstStyle/>
                  <a:p>
                    <a:pPr eaLnBrk="0" hangingPunct="0"/>
                    <a:endParaRPr lang="en-US"/>
                  </a:p>
                </p:txBody>
              </p:sp>
              <p:sp>
                <p:nvSpPr>
                  <p:cNvPr id="34116" name="Oval 601"/>
                  <p:cNvSpPr>
                    <a:spLocks noChangeArrowheads="1"/>
                  </p:cNvSpPr>
                  <p:nvPr/>
                </p:nvSpPr>
                <p:spPr bwMode="auto">
                  <a:xfrm>
                    <a:off x="2484" y="4188"/>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6" name="Group 608"/>
                <p:cNvGrpSpPr>
                  <a:grpSpLocks/>
                </p:cNvGrpSpPr>
                <p:nvPr/>
              </p:nvGrpSpPr>
              <p:grpSpPr bwMode="auto">
                <a:xfrm>
                  <a:off x="2734" y="4174"/>
                  <a:ext cx="33" cy="27"/>
                  <a:chOff x="2734" y="4174"/>
                  <a:chExt cx="33" cy="27"/>
                </a:xfrm>
              </p:grpSpPr>
              <p:sp>
                <p:nvSpPr>
                  <p:cNvPr id="34107" name="Oval 603"/>
                  <p:cNvSpPr>
                    <a:spLocks noChangeArrowheads="1"/>
                  </p:cNvSpPr>
                  <p:nvPr/>
                </p:nvSpPr>
                <p:spPr bwMode="auto">
                  <a:xfrm>
                    <a:off x="2734" y="4174"/>
                    <a:ext cx="33" cy="27"/>
                  </a:xfrm>
                  <a:prstGeom prst="ellipse">
                    <a:avLst/>
                  </a:prstGeom>
                  <a:solidFill>
                    <a:srgbClr val="80FFFF"/>
                  </a:solidFill>
                  <a:ln w="12700">
                    <a:noFill/>
                    <a:round/>
                    <a:headEnd/>
                    <a:tailEnd/>
                  </a:ln>
                </p:spPr>
                <p:txBody>
                  <a:bodyPr wrap="none" anchor="ctr"/>
                  <a:lstStyle/>
                  <a:p>
                    <a:pPr eaLnBrk="0" hangingPunct="0"/>
                    <a:endParaRPr lang="en-US"/>
                  </a:p>
                </p:txBody>
              </p:sp>
              <p:sp>
                <p:nvSpPr>
                  <p:cNvPr id="34108" name="Oval 604"/>
                  <p:cNvSpPr>
                    <a:spLocks noChangeArrowheads="1"/>
                  </p:cNvSpPr>
                  <p:nvPr/>
                </p:nvSpPr>
                <p:spPr bwMode="auto">
                  <a:xfrm>
                    <a:off x="2737" y="4176"/>
                    <a:ext cx="22" cy="20"/>
                  </a:xfrm>
                  <a:prstGeom prst="ellipse">
                    <a:avLst/>
                  </a:prstGeom>
                  <a:solidFill>
                    <a:srgbClr val="00E0E0"/>
                  </a:solidFill>
                  <a:ln w="12700">
                    <a:noFill/>
                    <a:round/>
                    <a:headEnd/>
                    <a:tailEnd/>
                  </a:ln>
                </p:spPr>
                <p:txBody>
                  <a:bodyPr wrap="none" anchor="ctr"/>
                  <a:lstStyle/>
                  <a:p>
                    <a:pPr eaLnBrk="0" hangingPunct="0"/>
                    <a:endParaRPr lang="en-US"/>
                  </a:p>
                </p:txBody>
              </p:sp>
              <p:sp>
                <p:nvSpPr>
                  <p:cNvPr id="34109" name="Oval 605"/>
                  <p:cNvSpPr>
                    <a:spLocks noChangeArrowheads="1"/>
                  </p:cNvSpPr>
                  <p:nvPr/>
                </p:nvSpPr>
                <p:spPr bwMode="auto">
                  <a:xfrm>
                    <a:off x="2739" y="4176"/>
                    <a:ext cx="25" cy="24"/>
                  </a:xfrm>
                  <a:prstGeom prst="ellipse">
                    <a:avLst/>
                  </a:prstGeom>
                  <a:solidFill>
                    <a:srgbClr val="80FFFF"/>
                  </a:solidFill>
                  <a:ln w="12700">
                    <a:noFill/>
                    <a:round/>
                    <a:headEnd/>
                    <a:tailEnd/>
                  </a:ln>
                </p:spPr>
                <p:txBody>
                  <a:bodyPr wrap="none" anchor="ctr"/>
                  <a:lstStyle/>
                  <a:p>
                    <a:pPr eaLnBrk="0" hangingPunct="0"/>
                    <a:endParaRPr lang="en-US"/>
                  </a:p>
                </p:txBody>
              </p:sp>
              <p:sp>
                <p:nvSpPr>
                  <p:cNvPr id="34110" name="Oval 606"/>
                  <p:cNvSpPr>
                    <a:spLocks noChangeArrowheads="1"/>
                  </p:cNvSpPr>
                  <p:nvPr/>
                </p:nvSpPr>
                <p:spPr bwMode="auto">
                  <a:xfrm>
                    <a:off x="2749" y="4178"/>
                    <a:ext cx="13" cy="12"/>
                  </a:xfrm>
                  <a:prstGeom prst="ellipse">
                    <a:avLst/>
                  </a:prstGeom>
                  <a:solidFill>
                    <a:srgbClr val="C0FFFF"/>
                  </a:solidFill>
                  <a:ln w="12700">
                    <a:noFill/>
                    <a:round/>
                    <a:headEnd/>
                    <a:tailEnd/>
                  </a:ln>
                </p:spPr>
                <p:txBody>
                  <a:bodyPr wrap="none" anchor="ctr"/>
                  <a:lstStyle/>
                  <a:p>
                    <a:pPr eaLnBrk="0" hangingPunct="0"/>
                    <a:endParaRPr lang="en-US"/>
                  </a:p>
                </p:txBody>
              </p:sp>
              <p:sp>
                <p:nvSpPr>
                  <p:cNvPr id="34111" name="Oval 607"/>
                  <p:cNvSpPr>
                    <a:spLocks noChangeArrowheads="1"/>
                  </p:cNvSpPr>
                  <p:nvPr/>
                </p:nvSpPr>
                <p:spPr bwMode="auto">
                  <a:xfrm>
                    <a:off x="2759" y="4183"/>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7" name="Group 614"/>
                <p:cNvGrpSpPr>
                  <a:grpSpLocks/>
                </p:cNvGrpSpPr>
                <p:nvPr/>
              </p:nvGrpSpPr>
              <p:grpSpPr bwMode="auto">
                <a:xfrm>
                  <a:off x="2726" y="4112"/>
                  <a:ext cx="33" cy="27"/>
                  <a:chOff x="2726" y="4112"/>
                  <a:chExt cx="33" cy="27"/>
                </a:xfrm>
              </p:grpSpPr>
              <p:sp>
                <p:nvSpPr>
                  <p:cNvPr id="34102" name="Oval 609"/>
                  <p:cNvSpPr>
                    <a:spLocks noChangeArrowheads="1"/>
                  </p:cNvSpPr>
                  <p:nvPr/>
                </p:nvSpPr>
                <p:spPr bwMode="auto">
                  <a:xfrm>
                    <a:off x="2726" y="4112"/>
                    <a:ext cx="33" cy="27"/>
                  </a:xfrm>
                  <a:prstGeom prst="ellipse">
                    <a:avLst/>
                  </a:prstGeom>
                  <a:solidFill>
                    <a:srgbClr val="80FFFF"/>
                  </a:solidFill>
                  <a:ln w="12700">
                    <a:noFill/>
                    <a:round/>
                    <a:headEnd/>
                    <a:tailEnd/>
                  </a:ln>
                </p:spPr>
                <p:txBody>
                  <a:bodyPr wrap="none" anchor="ctr"/>
                  <a:lstStyle/>
                  <a:p>
                    <a:pPr eaLnBrk="0" hangingPunct="0"/>
                    <a:endParaRPr lang="en-US"/>
                  </a:p>
                </p:txBody>
              </p:sp>
              <p:sp>
                <p:nvSpPr>
                  <p:cNvPr id="34103" name="Oval 610"/>
                  <p:cNvSpPr>
                    <a:spLocks noChangeArrowheads="1"/>
                  </p:cNvSpPr>
                  <p:nvPr/>
                </p:nvSpPr>
                <p:spPr bwMode="auto">
                  <a:xfrm>
                    <a:off x="2733" y="4118"/>
                    <a:ext cx="23" cy="19"/>
                  </a:xfrm>
                  <a:prstGeom prst="ellipse">
                    <a:avLst/>
                  </a:prstGeom>
                  <a:solidFill>
                    <a:srgbClr val="00E0E0"/>
                  </a:solidFill>
                  <a:ln w="12700">
                    <a:noFill/>
                    <a:round/>
                    <a:headEnd/>
                    <a:tailEnd/>
                  </a:ln>
                </p:spPr>
                <p:txBody>
                  <a:bodyPr wrap="none" anchor="ctr"/>
                  <a:lstStyle/>
                  <a:p>
                    <a:pPr eaLnBrk="0" hangingPunct="0"/>
                    <a:endParaRPr lang="en-US"/>
                  </a:p>
                </p:txBody>
              </p:sp>
              <p:sp>
                <p:nvSpPr>
                  <p:cNvPr id="34104" name="Oval 611"/>
                  <p:cNvSpPr>
                    <a:spLocks noChangeArrowheads="1"/>
                  </p:cNvSpPr>
                  <p:nvPr/>
                </p:nvSpPr>
                <p:spPr bwMode="auto">
                  <a:xfrm>
                    <a:off x="2729" y="4113"/>
                    <a:ext cx="25" cy="24"/>
                  </a:xfrm>
                  <a:prstGeom prst="ellipse">
                    <a:avLst/>
                  </a:prstGeom>
                  <a:solidFill>
                    <a:srgbClr val="80FFFF"/>
                  </a:solidFill>
                  <a:ln w="12700">
                    <a:noFill/>
                    <a:round/>
                    <a:headEnd/>
                    <a:tailEnd/>
                  </a:ln>
                </p:spPr>
                <p:txBody>
                  <a:bodyPr wrap="none" anchor="ctr"/>
                  <a:lstStyle/>
                  <a:p>
                    <a:pPr eaLnBrk="0" hangingPunct="0"/>
                    <a:endParaRPr lang="en-US"/>
                  </a:p>
                </p:txBody>
              </p:sp>
              <p:sp>
                <p:nvSpPr>
                  <p:cNvPr id="34105" name="Oval 612"/>
                  <p:cNvSpPr>
                    <a:spLocks noChangeArrowheads="1"/>
                  </p:cNvSpPr>
                  <p:nvPr/>
                </p:nvSpPr>
                <p:spPr bwMode="auto">
                  <a:xfrm>
                    <a:off x="2731" y="4122"/>
                    <a:ext cx="13" cy="13"/>
                  </a:xfrm>
                  <a:prstGeom prst="ellipse">
                    <a:avLst/>
                  </a:prstGeom>
                  <a:solidFill>
                    <a:srgbClr val="C0FFFF"/>
                  </a:solidFill>
                  <a:ln w="12700">
                    <a:noFill/>
                    <a:round/>
                    <a:headEnd/>
                    <a:tailEnd/>
                  </a:ln>
                </p:spPr>
                <p:txBody>
                  <a:bodyPr wrap="none" anchor="ctr"/>
                  <a:lstStyle/>
                  <a:p>
                    <a:pPr eaLnBrk="0" hangingPunct="0"/>
                    <a:endParaRPr lang="en-US"/>
                  </a:p>
                </p:txBody>
              </p:sp>
              <p:sp>
                <p:nvSpPr>
                  <p:cNvPr id="34106" name="Oval 613"/>
                  <p:cNvSpPr>
                    <a:spLocks noChangeArrowheads="1"/>
                  </p:cNvSpPr>
                  <p:nvPr/>
                </p:nvSpPr>
                <p:spPr bwMode="auto">
                  <a:xfrm>
                    <a:off x="2734" y="4128"/>
                    <a:ext cx="1" cy="3"/>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8" name="Group 620"/>
                <p:cNvGrpSpPr>
                  <a:grpSpLocks/>
                </p:cNvGrpSpPr>
                <p:nvPr/>
              </p:nvGrpSpPr>
              <p:grpSpPr bwMode="auto">
                <a:xfrm>
                  <a:off x="2780" y="4136"/>
                  <a:ext cx="33" cy="28"/>
                  <a:chOff x="2780" y="4136"/>
                  <a:chExt cx="33" cy="28"/>
                </a:xfrm>
              </p:grpSpPr>
              <p:sp>
                <p:nvSpPr>
                  <p:cNvPr id="34097" name="Oval 615"/>
                  <p:cNvSpPr>
                    <a:spLocks noChangeArrowheads="1"/>
                  </p:cNvSpPr>
                  <p:nvPr/>
                </p:nvSpPr>
                <p:spPr bwMode="auto">
                  <a:xfrm>
                    <a:off x="2780" y="4136"/>
                    <a:ext cx="33" cy="28"/>
                  </a:xfrm>
                  <a:prstGeom prst="ellipse">
                    <a:avLst/>
                  </a:prstGeom>
                  <a:solidFill>
                    <a:srgbClr val="80FFFF"/>
                  </a:solidFill>
                  <a:ln w="12700">
                    <a:noFill/>
                    <a:round/>
                    <a:headEnd/>
                    <a:tailEnd/>
                  </a:ln>
                </p:spPr>
                <p:txBody>
                  <a:bodyPr wrap="none" anchor="ctr"/>
                  <a:lstStyle/>
                  <a:p>
                    <a:pPr eaLnBrk="0" hangingPunct="0"/>
                    <a:endParaRPr lang="en-US"/>
                  </a:p>
                </p:txBody>
              </p:sp>
              <p:sp>
                <p:nvSpPr>
                  <p:cNvPr id="34098" name="Oval 616"/>
                  <p:cNvSpPr>
                    <a:spLocks noChangeArrowheads="1"/>
                  </p:cNvSpPr>
                  <p:nvPr/>
                </p:nvSpPr>
                <p:spPr bwMode="auto">
                  <a:xfrm>
                    <a:off x="2787" y="4138"/>
                    <a:ext cx="23" cy="19"/>
                  </a:xfrm>
                  <a:prstGeom prst="ellipse">
                    <a:avLst/>
                  </a:prstGeom>
                  <a:solidFill>
                    <a:srgbClr val="00E0E0"/>
                  </a:solidFill>
                  <a:ln w="12700">
                    <a:noFill/>
                    <a:round/>
                    <a:headEnd/>
                    <a:tailEnd/>
                  </a:ln>
                </p:spPr>
                <p:txBody>
                  <a:bodyPr wrap="none" anchor="ctr"/>
                  <a:lstStyle/>
                  <a:p>
                    <a:pPr eaLnBrk="0" hangingPunct="0"/>
                    <a:endParaRPr lang="en-US"/>
                  </a:p>
                </p:txBody>
              </p:sp>
              <p:sp>
                <p:nvSpPr>
                  <p:cNvPr id="34099" name="Oval 617"/>
                  <p:cNvSpPr>
                    <a:spLocks noChangeArrowheads="1"/>
                  </p:cNvSpPr>
                  <p:nvPr/>
                </p:nvSpPr>
                <p:spPr bwMode="auto">
                  <a:xfrm>
                    <a:off x="2783" y="4138"/>
                    <a:ext cx="24" cy="23"/>
                  </a:xfrm>
                  <a:prstGeom prst="ellipse">
                    <a:avLst/>
                  </a:prstGeom>
                  <a:solidFill>
                    <a:srgbClr val="80FFFF"/>
                  </a:solidFill>
                  <a:ln w="12700">
                    <a:noFill/>
                    <a:round/>
                    <a:headEnd/>
                    <a:tailEnd/>
                  </a:ln>
                </p:spPr>
                <p:txBody>
                  <a:bodyPr wrap="none" anchor="ctr"/>
                  <a:lstStyle/>
                  <a:p>
                    <a:pPr eaLnBrk="0" hangingPunct="0"/>
                    <a:endParaRPr lang="en-US"/>
                  </a:p>
                </p:txBody>
              </p:sp>
              <p:sp>
                <p:nvSpPr>
                  <p:cNvPr id="34100" name="Oval 618"/>
                  <p:cNvSpPr>
                    <a:spLocks noChangeArrowheads="1"/>
                  </p:cNvSpPr>
                  <p:nvPr/>
                </p:nvSpPr>
                <p:spPr bwMode="auto">
                  <a:xfrm>
                    <a:off x="2785" y="4140"/>
                    <a:ext cx="12" cy="12"/>
                  </a:xfrm>
                  <a:prstGeom prst="ellipse">
                    <a:avLst/>
                  </a:prstGeom>
                  <a:solidFill>
                    <a:srgbClr val="C0FFFF"/>
                  </a:solidFill>
                  <a:ln w="12700">
                    <a:noFill/>
                    <a:round/>
                    <a:headEnd/>
                    <a:tailEnd/>
                  </a:ln>
                </p:spPr>
                <p:txBody>
                  <a:bodyPr wrap="none" anchor="ctr"/>
                  <a:lstStyle/>
                  <a:p>
                    <a:pPr eaLnBrk="0" hangingPunct="0"/>
                    <a:endParaRPr lang="en-US"/>
                  </a:p>
                </p:txBody>
              </p:sp>
              <p:sp>
                <p:nvSpPr>
                  <p:cNvPr id="34101" name="Oval 619"/>
                  <p:cNvSpPr>
                    <a:spLocks noChangeArrowheads="1"/>
                  </p:cNvSpPr>
                  <p:nvPr/>
                </p:nvSpPr>
                <p:spPr bwMode="auto">
                  <a:xfrm>
                    <a:off x="2788" y="4146"/>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59" name="Group 626"/>
                <p:cNvGrpSpPr>
                  <a:grpSpLocks/>
                </p:cNvGrpSpPr>
                <p:nvPr/>
              </p:nvGrpSpPr>
              <p:grpSpPr bwMode="auto">
                <a:xfrm>
                  <a:off x="2822" y="4154"/>
                  <a:ext cx="22" cy="18"/>
                  <a:chOff x="2822" y="4154"/>
                  <a:chExt cx="22" cy="18"/>
                </a:xfrm>
              </p:grpSpPr>
              <p:sp>
                <p:nvSpPr>
                  <p:cNvPr id="34092" name="Oval 621"/>
                  <p:cNvSpPr>
                    <a:spLocks noChangeArrowheads="1"/>
                  </p:cNvSpPr>
                  <p:nvPr/>
                </p:nvSpPr>
                <p:spPr bwMode="auto">
                  <a:xfrm>
                    <a:off x="2822" y="4154"/>
                    <a:ext cx="22" cy="18"/>
                  </a:xfrm>
                  <a:prstGeom prst="ellipse">
                    <a:avLst/>
                  </a:prstGeom>
                  <a:solidFill>
                    <a:srgbClr val="80FFFF"/>
                  </a:solidFill>
                  <a:ln w="12700">
                    <a:noFill/>
                    <a:round/>
                    <a:headEnd/>
                    <a:tailEnd/>
                  </a:ln>
                </p:spPr>
                <p:txBody>
                  <a:bodyPr wrap="none" anchor="ctr"/>
                  <a:lstStyle/>
                  <a:p>
                    <a:pPr eaLnBrk="0" hangingPunct="0"/>
                    <a:endParaRPr lang="en-US"/>
                  </a:p>
                </p:txBody>
              </p:sp>
              <p:sp>
                <p:nvSpPr>
                  <p:cNvPr id="34093" name="Oval 622"/>
                  <p:cNvSpPr>
                    <a:spLocks noChangeArrowheads="1"/>
                  </p:cNvSpPr>
                  <p:nvPr/>
                </p:nvSpPr>
                <p:spPr bwMode="auto">
                  <a:xfrm>
                    <a:off x="2827" y="4157"/>
                    <a:ext cx="15"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094" name="Oval 623"/>
                  <p:cNvSpPr>
                    <a:spLocks noChangeArrowheads="1"/>
                  </p:cNvSpPr>
                  <p:nvPr/>
                </p:nvSpPr>
                <p:spPr bwMode="auto">
                  <a:xfrm>
                    <a:off x="2824" y="4157"/>
                    <a:ext cx="17" cy="15"/>
                  </a:xfrm>
                  <a:prstGeom prst="ellipse">
                    <a:avLst/>
                  </a:prstGeom>
                  <a:solidFill>
                    <a:srgbClr val="80FFFF"/>
                  </a:solidFill>
                  <a:ln w="12700">
                    <a:noFill/>
                    <a:round/>
                    <a:headEnd/>
                    <a:tailEnd/>
                  </a:ln>
                </p:spPr>
                <p:txBody>
                  <a:bodyPr wrap="none" anchor="ctr"/>
                  <a:lstStyle/>
                  <a:p>
                    <a:pPr eaLnBrk="0" hangingPunct="0"/>
                    <a:endParaRPr lang="en-US"/>
                  </a:p>
                </p:txBody>
              </p:sp>
              <p:sp>
                <p:nvSpPr>
                  <p:cNvPr id="34095" name="Oval 624"/>
                  <p:cNvSpPr>
                    <a:spLocks noChangeArrowheads="1"/>
                  </p:cNvSpPr>
                  <p:nvPr/>
                </p:nvSpPr>
                <p:spPr bwMode="auto">
                  <a:xfrm>
                    <a:off x="2825" y="4158"/>
                    <a:ext cx="8" cy="7"/>
                  </a:xfrm>
                  <a:prstGeom prst="ellipse">
                    <a:avLst/>
                  </a:prstGeom>
                  <a:solidFill>
                    <a:srgbClr val="C0FFFF"/>
                  </a:solidFill>
                  <a:ln w="12700">
                    <a:noFill/>
                    <a:round/>
                    <a:headEnd/>
                    <a:tailEnd/>
                  </a:ln>
                </p:spPr>
                <p:txBody>
                  <a:bodyPr wrap="none" anchor="ctr"/>
                  <a:lstStyle/>
                  <a:p>
                    <a:pPr eaLnBrk="0" hangingPunct="0"/>
                    <a:endParaRPr lang="en-US"/>
                  </a:p>
                </p:txBody>
              </p:sp>
              <p:sp>
                <p:nvSpPr>
                  <p:cNvPr id="34096" name="Oval 625"/>
                  <p:cNvSpPr>
                    <a:spLocks noChangeArrowheads="1"/>
                  </p:cNvSpPr>
                  <p:nvPr/>
                </p:nvSpPr>
                <p:spPr bwMode="auto">
                  <a:xfrm>
                    <a:off x="2826" y="4160"/>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0" name="Group 632"/>
                <p:cNvGrpSpPr>
                  <a:grpSpLocks/>
                </p:cNvGrpSpPr>
                <p:nvPr/>
              </p:nvGrpSpPr>
              <p:grpSpPr bwMode="auto">
                <a:xfrm>
                  <a:off x="2680" y="4215"/>
                  <a:ext cx="27" cy="21"/>
                  <a:chOff x="2680" y="4215"/>
                  <a:chExt cx="27" cy="21"/>
                </a:xfrm>
              </p:grpSpPr>
              <p:sp>
                <p:nvSpPr>
                  <p:cNvPr id="34087" name="Oval 627"/>
                  <p:cNvSpPr>
                    <a:spLocks noChangeArrowheads="1"/>
                  </p:cNvSpPr>
                  <p:nvPr/>
                </p:nvSpPr>
                <p:spPr bwMode="auto">
                  <a:xfrm>
                    <a:off x="2680" y="4215"/>
                    <a:ext cx="27" cy="21"/>
                  </a:xfrm>
                  <a:prstGeom prst="ellipse">
                    <a:avLst/>
                  </a:prstGeom>
                  <a:solidFill>
                    <a:srgbClr val="80FFFF"/>
                  </a:solidFill>
                  <a:ln w="12700">
                    <a:noFill/>
                    <a:round/>
                    <a:headEnd/>
                    <a:tailEnd/>
                  </a:ln>
                </p:spPr>
                <p:txBody>
                  <a:bodyPr wrap="none" anchor="ctr"/>
                  <a:lstStyle/>
                  <a:p>
                    <a:pPr eaLnBrk="0" hangingPunct="0"/>
                    <a:endParaRPr lang="en-US"/>
                  </a:p>
                </p:txBody>
              </p:sp>
              <p:sp>
                <p:nvSpPr>
                  <p:cNvPr id="34088" name="Oval 628"/>
                  <p:cNvSpPr>
                    <a:spLocks noChangeArrowheads="1"/>
                  </p:cNvSpPr>
                  <p:nvPr/>
                </p:nvSpPr>
                <p:spPr bwMode="auto">
                  <a:xfrm>
                    <a:off x="2683" y="4216"/>
                    <a:ext cx="18" cy="15"/>
                  </a:xfrm>
                  <a:prstGeom prst="ellipse">
                    <a:avLst/>
                  </a:prstGeom>
                  <a:solidFill>
                    <a:srgbClr val="00E0E0"/>
                  </a:solidFill>
                  <a:ln w="12700">
                    <a:noFill/>
                    <a:round/>
                    <a:headEnd/>
                    <a:tailEnd/>
                  </a:ln>
                </p:spPr>
                <p:txBody>
                  <a:bodyPr wrap="none" anchor="ctr"/>
                  <a:lstStyle/>
                  <a:p>
                    <a:pPr eaLnBrk="0" hangingPunct="0"/>
                    <a:endParaRPr lang="en-US"/>
                  </a:p>
                </p:txBody>
              </p:sp>
              <p:sp>
                <p:nvSpPr>
                  <p:cNvPr id="34089" name="Oval 629"/>
                  <p:cNvSpPr>
                    <a:spLocks noChangeArrowheads="1"/>
                  </p:cNvSpPr>
                  <p:nvPr/>
                </p:nvSpPr>
                <p:spPr bwMode="auto">
                  <a:xfrm>
                    <a:off x="2685" y="4216"/>
                    <a:ext cx="20" cy="19"/>
                  </a:xfrm>
                  <a:prstGeom prst="ellipse">
                    <a:avLst/>
                  </a:prstGeom>
                  <a:solidFill>
                    <a:srgbClr val="80FFFF"/>
                  </a:solidFill>
                  <a:ln w="12700">
                    <a:noFill/>
                    <a:round/>
                    <a:headEnd/>
                    <a:tailEnd/>
                  </a:ln>
                </p:spPr>
                <p:txBody>
                  <a:bodyPr wrap="none" anchor="ctr"/>
                  <a:lstStyle/>
                  <a:p>
                    <a:pPr eaLnBrk="0" hangingPunct="0"/>
                    <a:endParaRPr lang="en-US"/>
                  </a:p>
                </p:txBody>
              </p:sp>
              <p:sp>
                <p:nvSpPr>
                  <p:cNvPr id="34090" name="Oval 630"/>
                  <p:cNvSpPr>
                    <a:spLocks noChangeArrowheads="1"/>
                  </p:cNvSpPr>
                  <p:nvPr/>
                </p:nvSpPr>
                <p:spPr bwMode="auto">
                  <a:xfrm>
                    <a:off x="2693" y="4217"/>
                    <a:ext cx="10" cy="10"/>
                  </a:xfrm>
                  <a:prstGeom prst="ellipse">
                    <a:avLst/>
                  </a:prstGeom>
                  <a:solidFill>
                    <a:srgbClr val="C0FFFF"/>
                  </a:solidFill>
                  <a:ln w="12700">
                    <a:noFill/>
                    <a:round/>
                    <a:headEnd/>
                    <a:tailEnd/>
                  </a:ln>
                </p:spPr>
                <p:txBody>
                  <a:bodyPr wrap="none" anchor="ctr"/>
                  <a:lstStyle/>
                  <a:p>
                    <a:pPr eaLnBrk="0" hangingPunct="0"/>
                    <a:endParaRPr lang="en-US"/>
                  </a:p>
                </p:txBody>
              </p:sp>
              <p:sp>
                <p:nvSpPr>
                  <p:cNvPr id="34091" name="Oval 631"/>
                  <p:cNvSpPr>
                    <a:spLocks noChangeArrowheads="1"/>
                  </p:cNvSpPr>
                  <p:nvPr/>
                </p:nvSpPr>
                <p:spPr bwMode="auto">
                  <a:xfrm>
                    <a:off x="2701" y="4221"/>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1" name="Group 638"/>
                <p:cNvGrpSpPr>
                  <a:grpSpLocks/>
                </p:cNvGrpSpPr>
                <p:nvPr/>
              </p:nvGrpSpPr>
              <p:grpSpPr bwMode="auto">
                <a:xfrm>
                  <a:off x="2805" y="4091"/>
                  <a:ext cx="16" cy="15"/>
                  <a:chOff x="2805" y="4091"/>
                  <a:chExt cx="16" cy="15"/>
                </a:xfrm>
              </p:grpSpPr>
              <p:sp>
                <p:nvSpPr>
                  <p:cNvPr id="34082" name="Oval 633"/>
                  <p:cNvSpPr>
                    <a:spLocks noChangeArrowheads="1"/>
                  </p:cNvSpPr>
                  <p:nvPr/>
                </p:nvSpPr>
                <p:spPr bwMode="auto">
                  <a:xfrm>
                    <a:off x="2805" y="4091"/>
                    <a:ext cx="16" cy="15"/>
                  </a:xfrm>
                  <a:prstGeom prst="ellipse">
                    <a:avLst/>
                  </a:prstGeom>
                  <a:solidFill>
                    <a:srgbClr val="80FFFF"/>
                  </a:solidFill>
                  <a:ln w="12700">
                    <a:noFill/>
                    <a:round/>
                    <a:headEnd/>
                    <a:tailEnd/>
                  </a:ln>
                </p:spPr>
                <p:txBody>
                  <a:bodyPr wrap="none" anchor="ctr"/>
                  <a:lstStyle/>
                  <a:p>
                    <a:pPr eaLnBrk="0" hangingPunct="0"/>
                    <a:endParaRPr lang="en-US"/>
                  </a:p>
                </p:txBody>
              </p:sp>
              <p:sp>
                <p:nvSpPr>
                  <p:cNvPr id="34083" name="Oval 634"/>
                  <p:cNvSpPr>
                    <a:spLocks noChangeArrowheads="1"/>
                  </p:cNvSpPr>
                  <p:nvPr/>
                </p:nvSpPr>
                <p:spPr bwMode="auto">
                  <a:xfrm>
                    <a:off x="2807" y="4093"/>
                    <a:ext cx="12" cy="8"/>
                  </a:xfrm>
                  <a:prstGeom prst="ellipse">
                    <a:avLst/>
                  </a:prstGeom>
                  <a:solidFill>
                    <a:srgbClr val="00E0E0"/>
                  </a:solidFill>
                  <a:ln w="12700">
                    <a:noFill/>
                    <a:round/>
                    <a:headEnd/>
                    <a:tailEnd/>
                  </a:ln>
                </p:spPr>
                <p:txBody>
                  <a:bodyPr wrap="none" anchor="ctr"/>
                  <a:lstStyle/>
                  <a:p>
                    <a:pPr eaLnBrk="0" hangingPunct="0"/>
                    <a:endParaRPr lang="en-US"/>
                  </a:p>
                </p:txBody>
              </p:sp>
              <p:sp>
                <p:nvSpPr>
                  <p:cNvPr id="34084" name="Oval 635"/>
                  <p:cNvSpPr>
                    <a:spLocks noChangeArrowheads="1"/>
                  </p:cNvSpPr>
                  <p:nvPr/>
                </p:nvSpPr>
                <p:spPr bwMode="auto">
                  <a:xfrm>
                    <a:off x="2805" y="4093"/>
                    <a:ext cx="12" cy="12"/>
                  </a:xfrm>
                  <a:prstGeom prst="ellipse">
                    <a:avLst/>
                  </a:prstGeom>
                  <a:solidFill>
                    <a:srgbClr val="80FFFF"/>
                  </a:solidFill>
                  <a:ln w="12700">
                    <a:noFill/>
                    <a:round/>
                    <a:headEnd/>
                    <a:tailEnd/>
                  </a:ln>
                </p:spPr>
                <p:txBody>
                  <a:bodyPr wrap="none" anchor="ctr"/>
                  <a:lstStyle/>
                  <a:p>
                    <a:pPr eaLnBrk="0" hangingPunct="0"/>
                    <a:endParaRPr lang="en-US"/>
                  </a:p>
                </p:txBody>
              </p:sp>
              <p:sp>
                <p:nvSpPr>
                  <p:cNvPr id="34085" name="Oval 636"/>
                  <p:cNvSpPr>
                    <a:spLocks noChangeArrowheads="1"/>
                  </p:cNvSpPr>
                  <p:nvPr/>
                </p:nvSpPr>
                <p:spPr bwMode="auto">
                  <a:xfrm>
                    <a:off x="2806" y="4094"/>
                    <a:ext cx="6" cy="5"/>
                  </a:xfrm>
                  <a:prstGeom prst="ellipse">
                    <a:avLst/>
                  </a:prstGeom>
                  <a:solidFill>
                    <a:srgbClr val="C0FFFF"/>
                  </a:solidFill>
                  <a:ln w="12700">
                    <a:noFill/>
                    <a:round/>
                    <a:headEnd/>
                    <a:tailEnd/>
                  </a:ln>
                </p:spPr>
                <p:txBody>
                  <a:bodyPr wrap="none" anchor="ctr"/>
                  <a:lstStyle/>
                  <a:p>
                    <a:pPr eaLnBrk="0" hangingPunct="0"/>
                    <a:endParaRPr lang="en-US"/>
                  </a:p>
                </p:txBody>
              </p:sp>
              <p:sp>
                <p:nvSpPr>
                  <p:cNvPr id="34086" name="Oval 637"/>
                  <p:cNvSpPr>
                    <a:spLocks noChangeArrowheads="1"/>
                  </p:cNvSpPr>
                  <p:nvPr/>
                </p:nvSpPr>
                <p:spPr bwMode="auto">
                  <a:xfrm>
                    <a:off x="2806" y="4096"/>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2" name="Group 644"/>
                <p:cNvGrpSpPr>
                  <a:grpSpLocks/>
                </p:cNvGrpSpPr>
                <p:nvPr/>
              </p:nvGrpSpPr>
              <p:grpSpPr bwMode="auto">
                <a:xfrm>
                  <a:off x="2560" y="4237"/>
                  <a:ext cx="19" cy="14"/>
                  <a:chOff x="2560" y="4237"/>
                  <a:chExt cx="19" cy="14"/>
                </a:xfrm>
              </p:grpSpPr>
              <p:sp>
                <p:nvSpPr>
                  <p:cNvPr id="34077" name="Oval 639"/>
                  <p:cNvSpPr>
                    <a:spLocks noChangeArrowheads="1"/>
                  </p:cNvSpPr>
                  <p:nvPr/>
                </p:nvSpPr>
                <p:spPr bwMode="auto">
                  <a:xfrm>
                    <a:off x="2560" y="4237"/>
                    <a:ext cx="19"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4078" name="Oval 640"/>
                  <p:cNvSpPr>
                    <a:spLocks noChangeArrowheads="1"/>
                  </p:cNvSpPr>
                  <p:nvPr/>
                </p:nvSpPr>
                <p:spPr bwMode="auto">
                  <a:xfrm>
                    <a:off x="2563" y="4238"/>
                    <a:ext cx="12"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079" name="Oval 641"/>
                  <p:cNvSpPr>
                    <a:spLocks noChangeArrowheads="1"/>
                  </p:cNvSpPr>
                  <p:nvPr/>
                </p:nvSpPr>
                <p:spPr bwMode="auto">
                  <a:xfrm>
                    <a:off x="2564" y="4239"/>
                    <a:ext cx="13" cy="11"/>
                  </a:xfrm>
                  <a:prstGeom prst="ellipse">
                    <a:avLst/>
                  </a:prstGeom>
                  <a:solidFill>
                    <a:srgbClr val="80FFFF"/>
                  </a:solidFill>
                  <a:ln w="12700">
                    <a:noFill/>
                    <a:round/>
                    <a:headEnd/>
                    <a:tailEnd/>
                  </a:ln>
                </p:spPr>
                <p:txBody>
                  <a:bodyPr wrap="none" anchor="ctr"/>
                  <a:lstStyle/>
                  <a:p>
                    <a:pPr eaLnBrk="0" hangingPunct="0"/>
                    <a:endParaRPr lang="en-US"/>
                  </a:p>
                </p:txBody>
              </p:sp>
              <p:sp>
                <p:nvSpPr>
                  <p:cNvPr id="34080" name="Oval 642"/>
                  <p:cNvSpPr>
                    <a:spLocks noChangeArrowheads="1"/>
                  </p:cNvSpPr>
                  <p:nvPr/>
                </p:nvSpPr>
                <p:spPr bwMode="auto">
                  <a:xfrm>
                    <a:off x="2570" y="4239"/>
                    <a:ext cx="6" cy="6"/>
                  </a:xfrm>
                  <a:prstGeom prst="ellipse">
                    <a:avLst/>
                  </a:prstGeom>
                  <a:solidFill>
                    <a:srgbClr val="C0FFFF"/>
                  </a:solidFill>
                  <a:ln w="12700">
                    <a:noFill/>
                    <a:round/>
                    <a:headEnd/>
                    <a:tailEnd/>
                  </a:ln>
                </p:spPr>
                <p:txBody>
                  <a:bodyPr wrap="none" anchor="ctr"/>
                  <a:lstStyle/>
                  <a:p>
                    <a:pPr eaLnBrk="0" hangingPunct="0"/>
                    <a:endParaRPr lang="en-US"/>
                  </a:p>
                </p:txBody>
              </p:sp>
              <p:sp>
                <p:nvSpPr>
                  <p:cNvPr id="34081" name="Oval 643"/>
                  <p:cNvSpPr>
                    <a:spLocks noChangeArrowheads="1"/>
                  </p:cNvSpPr>
                  <p:nvPr/>
                </p:nvSpPr>
                <p:spPr bwMode="auto">
                  <a:xfrm>
                    <a:off x="2574" y="4241"/>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3" name="Group 650"/>
                <p:cNvGrpSpPr>
                  <a:grpSpLocks/>
                </p:cNvGrpSpPr>
                <p:nvPr/>
              </p:nvGrpSpPr>
              <p:grpSpPr bwMode="auto">
                <a:xfrm>
                  <a:off x="2539" y="4201"/>
                  <a:ext cx="22" cy="17"/>
                  <a:chOff x="2539" y="4201"/>
                  <a:chExt cx="22" cy="17"/>
                </a:xfrm>
              </p:grpSpPr>
              <p:sp>
                <p:nvSpPr>
                  <p:cNvPr id="34072" name="Oval 645"/>
                  <p:cNvSpPr>
                    <a:spLocks noChangeArrowheads="1"/>
                  </p:cNvSpPr>
                  <p:nvPr/>
                </p:nvSpPr>
                <p:spPr bwMode="auto">
                  <a:xfrm>
                    <a:off x="2539" y="4201"/>
                    <a:ext cx="22" cy="17"/>
                  </a:xfrm>
                  <a:prstGeom prst="ellipse">
                    <a:avLst/>
                  </a:prstGeom>
                  <a:solidFill>
                    <a:srgbClr val="80FFFF"/>
                  </a:solidFill>
                  <a:ln w="12700">
                    <a:noFill/>
                    <a:round/>
                    <a:headEnd/>
                    <a:tailEnd/>
                  </a:ln>
                </p:spPr>
                <p:txBody>
                  <a:bodyPr wrap="none" anchor="ctr"/>
                  <a:lstStyle/>
                  <a:p>
                    <a:pPr eaLnBrk="0" hangingPunct="0"/>
                    <a:endParaRPr lang="en-US"/>
                  </a:p>
                </p:txBody>
              </p:sp>
              <p:sp>
                <p:nvSpPr>
                  <p:cNvPr id="34073" name="Oval 646"/>
                  <p:cNvSpPr>
                    <a:spLocks noChangeArrowheads="1"/>
                  </p:cNvSpPr>
                  <p:nvPr/>
                </p:nvSpPr>
                <p:spPr bwMode="auto">
                  <a:xfrm>
                    <a:off x="2544" y="4205"/>
                    <a:ext cx="14" cy="11"/>
                  </a:xfrm>
                  <a:prstGeom prst="ellipse">
                    <a:avLst/>
                  </a:prstGeom>
                  <a:solidFill>
                    <a:srgbClr val="00E0E0"/>
                  </a:solidFill>
                  <a:ln w="12700">
                    <a:noFill/>
                    <a:round/>
                    <a:headEnd/>
                    <a:tailEnd/>
                  </a:ln>
                </p:spPr>
                <p:txBody>
                  <a:bodyPr wrap="none" anchor="ctr"/>
                  <a:lstStyle/>
                  <a:p>
                    <a:pPr eaLnBrk="0" hangingPunct="0"/>
                    <a:endParaRPr lang="en-US"/>
                  </a:p>
                </p:txBody>
              </p:sp>
              <p:sp>
                <p:nvSpPr>
                  <p:cNvPr id="34074" name="Oval 647"/>
                  <p:cNvSpPr>
                    <a:spLocks noChangeArrowheads="1"/>
                  </p:cNvSpPr>
                  <p:nvPr/>
                </p:nvSpPr>
                <p:spPr bwMode="auto">
                  <a:xfrm>
                    <a:off x="2541" y="4201"/>
                    <a:ext cx="16" cy="15"/>
                  </a:xfrm>
                  <a:prstGeom prst="ellipse">
                    <a:avLst/>
                  </a:prstGeom>
                  <a:solidFill>
                    <a:srgbClr val="80FFFF"/>
                  </a:solidFill>
                  <a:ln w="12700">
                    <a:noFill/>
                    <a:round/>
                    <a:headEnd/>
                    <a:tailEnd/>
                  </a:ln>
                </p:spPr>
                <p:txBody>
                  <a:bodyPr wrap="none" anchor="ctr"/>
                  <a:lstStyle/>
                  <a:p>
                    <a:pPr eaLnBrk="0" hangingPunct="0"/>
                    <a:endParaRPr lang="en-US"/>
                  </a:p>
                </p:txBody>
              </p:sp>
              <p:sp>
                <p:nvSpPr>
                  <p:cNvPr id="34075" name="Oval 648"/>
                  <p:cNvSpPr>
                    <a:spLocks noChangeArrowheads="1"/>
                  </p:cNvSpPr>
                  <p:nvPr/>
                </p:nvSpPr>
                <p:spPr bwMode="auto">
                  <a:xfrm>
                    <a:off x="2542" y="4209"/>
                    <a:ext cx="8" cy="6"/>
                  </a:xfrm>
                  <a:prstGeom prst="ellipse">
                    <a:avLst/>
                  </a:prstGeom>
                  <a:solidFill>
                    <a:srgbClr val="C0FFFF"/>
                  </a:solidFill>
                  <a:ln w="12700">
                    <a:noFill/>
                    <a:round/>
                    <a:headEnd/>
                    <a:tailEnd/>
                  </a:ln>
                </p:spPr>
                <p:txBody>
                  <a:bodyPr wrap="none" anchor="ctr"/>
                  <a:lstStyle/>
                  <a:p>
                    <a:pPr eaLnBrk="0" hangingPunct="0"/>
                    <a:endParaRPr lang="en-US"/>
                  </a:p>
                </p:txBody>
              </p:sp>
              <p:sp>
                <p:nvSpPr>
                  <p:cNvPr id="34076" name="Oval 649"/>
                  <p:cNvSpPr>
                    <a:spLocks noChangeArrowheads="1"/>
                  </p:cNvSpPr>
                  <p:nvPr/>
                </p:nvSpPr>
                <p:spPr bwMode="auto">
                  <a:xfrm>
                    <a:off x="2543" y="4212"/>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4" name="Group 656"/>
                <p:cNvGrpSpPr>
                  <a:grpSpLocks/>
                </p:cNvGrpSpPr>
                <p:nvPr/>
              </p:nvGrpSpPr>
              <p:grpSpPr bwMode="auto">
                <a:xfrm>
                  <a:off x="2591" y="4206"/>
                  <a:ext cx="21" cy="18"/>
                  <a:chOff x="2591" y="4206"/>
                  <a:chExt cx="21" cy="18"/>
                </a:xfrm>
              </p:grpSpPr>
              <p:sp>
                <p:nvSpPr>
                  <p:cNvPr id="34067" name="Oval 651"/>
                  <p:cNvSpPr>
                    <a:spLocks noChangeArrowheads="1"/>
                  </p:cNvSpPr>
                  <p:nvPr/>
                </p:nvSpPr>
                <p:spPr bwMode="auto">
                  <a:xfrm>
                    <a:off x="2591" y="4206"/>
                    <a:ext cx="21" cy="18"/>
                  </a:xfrm>
                  <a:prstGeom prst="ellipse">
                    <a:avLst/>
                  </a:prstGeom>
                  <a:solidFill>
                    <a:srgbClr val="80FFFF"/>
                  </a:solidFill>
                  <a:ln w="12700">
                    <a:noFill/>
                    <a:round/>
                    <a:headEnd/>
                    <a:tailEnd/>
                  </a:ln>
                </p:spPr>
                <p:txBody>
                  <a:bodyPr wrap="none" anchor="ctr"/>
                  <a:lstStyle/>
                  <a:p>
                    <a:pPr eaLnBrk="0" hangingPunct="0"/>
                    <a:endParaRPr lang="en-US"/>
                  </a:p>
                </p:txBody>
              </p:sp>
              <p:sp>
                <p:nvSpPr>
                  <p:cNvPr id="34068" name="Oval 652"/>
                  <p:cNvSpPr>
                    <a:spLocks noChangeArrowheads="1"/>
                  </p:cNvSpPr>
                  <p:nvPr/>
                </p:nvSpPr>
                <p:spPr bwMode="auto">
                  <a:xfrm>
                    <a:off x="2596" y="4209"/>
                    <a:ext cx="14" cy="9"/>
                  </a:xfrm>
                  <a:prstGeom prst="ellipse">
                    <a:avLst/>
                  </a:prstGeom>
                  <a:solidFill>
                    <a:srgbClr val="00E0E0"/>
                  </a:solidFill>
                  <a:ln w="12700">
                    <a:noFill/>
                    <a:round/>
                    <a:headEnd/>
                    <a:tailEnd/>
                  </a:ln>
                </p:spPr>
                <p:txBody>
                  <a:bodyPr wrap="none" anchor="ctr"/>
                  <a:lstStyle/>
                  <a:p>
                    <a:pPr eaLnBrk="0" hangingPunct="0"/>
                    <a:endParaRPr lang="en-US"/>
                  </a:p>
                </p:txBody>
              </p:sp>
              <p:sp>
                <p:nvSpPr>
                  <p:cNvPr id="34069" name="Oval 653"/>
                  <p:cNvSpPr>
                    <a:spLocks noChangeArrowheads="1"/>
                  </p:cNvSpPr>
                  <p:nvPr/>
                </p:nvSpPr>
                <p:spPr bwMode="auto">
                  <a:xfrm>
                    <a:off x="2594" y="4209"/>
                    <a:ext cx="15" cy="13"/>
                  </a:xfrm>
                  <a:prstGeom prst="ellipse">
                    <a:avLst/>
                  </a:prstGeom>
                  <a:solidFill>
                    <a:srgbClr val="80FFFF"/>
                  </a:solidFill>
                  <a:ln w="12700">
                    <a:noFill/>
                    <a:round/>
                    <a:headEnd/>
                    <a:tailEnd/>
                  </a:ln>
                </p:spPr>
                <p:txBody>
                  <a:bodyPr wrap="none" anchor="ctr"/>
                  <a:lstStyle/>
                  <a:p>
                    <a:pPr eaLnBrk="0" hangingPunct="0"/>
                    <a:endParaRPr lang="en-US"/>
                  </a:p>
                </p:txBody>
              </p:sp>
              <p:sp>
                <p:nvSpPr>
                  <p:cNvPr id="34070" name="Oval 654"/>
                  <p:cNvSpPr>
                    <a:spLocks noChangeArrowheads="1"/>
                  </p:cNvSpPr>
                  <p:nvPr/>
                </p:nvSpPr>
                <p:spPr bwMode="auto">
                  <a:xfrm>
                    <a:off x="2595" y="4210"/>
                    <a:ext cx="7" cy="6"/>
                  </a:xfrm>
                  <a:prstGeom prst="ellipse">
                    <a:avLst/>
                  </a:prstGeom>
                  <a:solidFill>
                    <a:srgbClr val="C0FFFF"/>
                  </a:solidFill>
                  <a:ln w="12700">
                    <a:noFill/>
                    <a:round/>
                    <a:headEnd/>
                    <a:tailEnd/>
                  </a:ln>
                </p:spPr>
                <p:txBody>
                  <a:bodyPr wrap="none" anchor="ctr"/>
                  <a:lstStyle/>
                  <a:p>
                    <a:pPr eaLnBrk="0" hangingPunct="0"/>
                    <a:endParaRPr lang="en-US"/>
                  </a:p>
                </p:txBody>
              </p:sp>
              <p:sp>
                <p:nvSpPr>
                  <p:cNvPr id="34071" name="Oval 655"/>
                  <p:cNvSpPr>
                    <a:spLocks noChangeArrowheads="1"/>
                  </p:cNvSpPr>
                  <p:nvPr/>
                </p:nvSpPr>
                <p:spPr bwMode="auto">
                  <a:xfrm>
                    <a:off x="2596" y="4212"/>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5" name="Group 662"/>
                <p:cNvGrpSpPr>
                  <a:grpSpLocks/>
                </p:cNvGrpSpPr>
                <p:nvPr/>
              </p:nvGrpSpPr>
              <p:grpSpPr bwMode="auto">
                <a:xfrm>
                  <a:off x="2667" y="4247"/>
                  <a:ext cx="22" cy="18"/>
                  <a:chOff x="2667" y="4247"/>
                  <a:chExt cx="22" cy="18"/>
                </a:xfrm>
              </p:grpSpPr>
              <p:sp>
                <p:nvSpPr>
                  <p:cNvPr id="34062" name="Oval 657"/>
                  <p:cNvSpPr>
                    <a:spLocks noChangeArrowheads="1"/>
                  </p:cNvSpPr>
                  <p:nvPr/>
                </p:nvSpPr>
                <p:spPr bwMode="auto">
                  <a:xfrm>
                    <a:off x="2667" y="4247"/>
                    <a:ext cx="22" cy="18"/>
                  </a:xfrm>
                  <a:prstGeom prst="ellipse">
                    <a:avLst/>
                  </a:prstGeom>
                  <a:solidFill>
                    <a:srgbClr val="80FFFF"/>
                  </a:solidFill>
                  <a:ln w="12700">
                    <a:noFill/>
                    <a:round/>
                    <a:headEnd/>
                    <a:tailEnd/>
                  </a:ln>
                </p:spPr>
                <p:txBody>
                  <a:bodyPr wrap="none" anchor="ctr"/>
                  <a:lstStyle/>
                  <a:p>
                    <a:pPr eaLnBrk="0" hangingPunct="0"/>
                    <a:endParaRPr lang="en-US"/>
                  </a:p>
                </p:txBody>
              </p:sp>
              <p:sp>
                <p:nvSpPr>
                  <p:cNvPr id="34063" name="Oval 658"/>
                  <p:cNvSpPr>
                    <a:spLocks noChangeArrowheads="1"/>
                  </p:cNvSpPr>
                  <p:nvPr/>
                </p:nvSpPr>
                <p:spPr bwMode="auto">
                  <a:xfrm>
                    <a:off x="2671" y="4249"/>
                    <a:ext cx="16" cy="12"/>
                  </a:xfrm>
                  <a:prstGeom prst="ellipse">
                    <a:avLst/>
                  </a:prstGeom>
                  <a:solidFill>
                    <a:srgbClr val="00E0E0"/>
                  </a:solidFill>
                  <a:ln w="12700">
                    <a:noFill/>
                    <a:round/>
                    <a:headEnd/>
                    <a:tailEnd/>
                  </a:ln>
                </p:spPr>
                <p:txBody>
                  <a:bodyPr wrap="none" anchor="ctr"/>
                  <a:lstStyle/>
                  <a:p>
                    <a:pPr eaLnBrk="0" hangingPunct="0"/>
                    <a:endParaRPr lang="en-US"/>
                  </a:p>
                </p:txBody>
              </p:sp>
              <p:sp>
                <p:nvSpPr>
                  <p:cNvPr id="34064" name="Oval 659"/>
                  <p:cNvSpPr>
                    <a:spLocks noChangeArrowheads="1"/>
                  </p:cNvSpPr>
                  <p:nvPr/>
                </p:nvSpPr>
                <p:spPr bwMode="auto">
                  <a:xfrm>
                    <a:off x="2668" y="4249"/>
                    <a:ext cx="17" cy="15"/>
                  </a:xfrm>
                  <a:prstGeom prst="ellipse">
                    <a:avLst/>
                  </a:prstGeom>
                  <a:solidFill>
                    <a:srgbClr val="80FFFF"/>
                  </a:solidFill>
                  <a:ln w="12700">
                    <a:noFill/>
                    <a:round/>
                    <a:headEnd/>
                    <a:tailEnd/>
                  </a:ln>
                </p:spPr>
                <p:txBody>
                  <a:bodyPr wrap="none" anchor="ctr"/>
                  <a:lstStyle/>
                  <a:p>
                    <a:pPr eaLnBrk="0" hangingPunct="0"/>
                    <a:endParaRPr lang="en-US"/>
                  </a:p>
                </p:txBody>
              </p:sp>
              <p:sp>
                <p:nvSpPr>
                  <p:cNvPr id="34065" name="Oval 660"/>
                  <p:cNvSpPr>
                    <a:spLocks noChangeArrowheads="1"/>
                  </p:cNvSpPr>
                  <p:nvPr/>
                </p:nvSpPr>
                <p:spPr bwMode="auto">
                  <a:xfrm>
                    <a:off x="2670" y="4250"/>
                    <a:ext cx="8" cy="7"/>
                  </a:xfrm>
                  <a:prstGeom prst="ellipse">
                    <a:avLst/>
                  </a:prstGeom>
                  <a:solidFill>
                    <a:srgbClr val="C0FFFF"/>
                  </a:solidFill>
                  <a:ln w="12700">
                    <a:noFill/>
                    <a:round/>
                    <a:headEnd/>
                    <a:tailEnd/>
                  </a:ln>
                </p:spPr>
                <p:txBody>
                  <a:bodyPr wrap="none" anchor="ctr"/>
                  <a:lstStyle/>
                  <a:p>
                    <a:pPr eaLnBrk="0" hangingPunct="0"/>
                    <a:endParaRPr lang="en-US"/>
                  </a:p>
                </p:txBody>
              </p:sp>
              <p:sp>
                <p:nvSpPr>
                  <p:cNvPr id="34066" name="Oval 661"/>
                  <p:cNvSpPr>
                    <a:spLocks noChangeArrowheads="1"/>
                  </p:cNvSpPr>
                  <p:nvPr/>
                </p:nvSpPr>
                <p:spPr bwMode="auto">
                  <a:xfrm>
                    <a:off x="2671" y="4253"/>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6" name="Group 668"/>
                <p:cNvGrpSpPr>
                  <a:grpSpLocks/>
                </p:cNvGrpSpPr>
                <p:nvPr/>
              </p:nvGrpSpPr>
              <p:grpSpPr bwMode="auto">
                <a:xfrm>
                  <a:off x="2603" y="4235"/>
                  <a:ext cx="26" cy="21"/>
                  <a:chOff x="2603" y="4235"/>
                  <a:chExt cx="26" cy="21"/>
                </a:xfrm>
              </p:grpSpPr>
              <p:sp>
                <p:nvSpPr>
                  <p:cNvPr id="34057" name="Oval 663"/>
                  <p:cNvSpPr>
                    <a:spLocks noChangeArrowheads="1"/>
                  </p:cNvSpPr>
                  <p:nvPr/>
                </p:nvSpPr>
                <p:spPr bwMode="auto">
                  <a:xfrm>
                    <a:off x="2603" y="4235"/>
                    <a:ext cx="26" cy="21"/>
                  </a:xfrm>
                  <a:prstGeom prst="ellipse">
                    <a:avLst/>
                  </a:prstGeom>
                  <a:solidFill>
                    <a:srgbClr val="80FFFF"/>
                  </a:solidFill>
                  <a:ln w="12700">
                    <a:noFill/>
                    <a:round/>
                    <a:headEnd/>
                    <a:tailEnd/>
                  </a:ln>
                </p:spPr>
                <p:txBody>
                  <a:bodyPr wrap="none" anchor="ctr"/>
                  <a:lstStyle/>
                  <a:p>
                    <a:pPr eaLnBrk="0" hangingPunct="0"/>
                    <a:endParaRPr lang="en-US"/>
                  </a:p>
                </p:txBody>
              </p:sp>
              <p:sp>
                <p:nvSpPr>
                  <p:cNvPr id="34058" name="Oval 664"/>
                  <p:cNvSpPr>
                    <a:spLocks noChangeArrowheads="1"/>
                  </p:cNvSpPr>
                  <p:nvPr/>
                </p:nvSpPr>
                <p:spPr bwMode="auto">
                  <a:xfrm>
                    <a:off x="2605" y="4238"/>
                    <a:ext cx="19" cy="13"/>
                  </a:xfrm>
                  <a:prstGeom prst="ellipse">
                    <a:avLst/>
                  </a:prstGeom>
                  <a:solidFill>
                    <a:srgbClr val="00E0E0"/>
                  </a:solidFill>
                  <a:ln w="12700">
                    <a:noFill/>
                    <a:round/>
                    <a:headEnd/>
                    <a:tailEnd/>
                  </a:ln>
                </p:spPr>
                <p:txBody>
                  <a:bodyPr wrap="none" anchor="ctr"/>
                  <a:lstStyle/>
                  <a:p>
                    <a:pPr eaLnBrk="0" hangingPunct="0"/>
                    <a:endParaRPr lang="en-US"/>
                  </a:p>
                </p:txBody>
              </p:sp>
              <p:sp>
                <p:nvSpPr>
                  <p:cNvPr id="34059" name="Oval 665"/>
                  <p:cNvSpPr>
                    <a:spLocks noChangeArrowheads="1"/>
                  </p:cNvSpPr>
                  <p:nvPr/>
                </p:nvSpPr>
                <p:spPr bwMode="auto">
                  <a:xfrm>
                    <a:off x="2607" y="4238"/>
                    <a:ext cx="20" cy="16"/>
                  </a:xfrm>
                  <a:prstGeom prst="ellipse">
                    <a:avLst/>
                  </a:prstGeom>
                  <a:solidFill>
                    <a:srgbClr val="80FFFF"/>
                  </a:solidFill>
                  <a:ln w="12700">
                    <a:noFill/>
                    <a:round/>
                    <a:headEnd/>
                    <a:tailEnd/>
                  </a:ln>
                </p:spPr>
                <p:txBody>
                  <a:bodyPr wrap="none" anchor="ctr"/>
                  <a:lstStyle/>
                  <a:p>
                    <a:pPr eaLnBrk="0" hangingPunct="0"/>
                    <a:endParaRPr lang="en-US"/>
                  </a:p>
                </p:txBody>
              </p:sp>
              <p:sp>
                <p:nvSpPr>
                  <p:cNvPr id="34060" name="Oval 666"/>
                  <p:cNvSpPr>
                    <a:spLocks noChangeArrowheads="1"/>
                  </p:cNvSpPr>
                  <p:nvPr/>
                </p:nvSpPr>
                <p:spPr bwMode="auto">
                  <a:xfrm>
                    <a:off x="2615" y="4239"/>
                    <a:ext cx="11" cy="9"/>
                  </a:xfrm>
                  <a:prstGeom prst="ellipse">
                    <a:avLst/>
                  </a:prstGeom>
                  <a:solidFill>
                    <a:srgbClr val="C0FFFF"/>
                  </a:solidFill>
                  <a:ln w="12700">
                    <a:noFill/>
                    <a:round/>
                    <a:headEnd/>
                    <a:tailEnd/>
                  </a:ln>
                </p:spPr>
                <p:txBody>
                  <a:bodyPr wrap="none" anchor="ctr"/>
                  <a:lstStyle/>
                  <a:p>
                    <a:pPr eaLnBrk="0" hangingPunct="0"/>
                    <a:endParaRPr lang="en-US"/>
                  </a:p>
                </p:txBody>
              </p:sp>
              <p:sp>
                <p:nvSpPr>
                  <p:cNvPr id="34061" name="Oval 667"/>
                  <p:cNvSpPr>
                    <a:spLocks noChangeArrowheads="1"/>
                  </p:cNvSpPr>
                  <p:nvPr/>
                </p:nvSpPr>
                <p:spPr bwMode="auto">
                  <a:xfrm>
                    <a:off x="2624" y="4242"/>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7" name="Group 674"/>
                <p:cNvGrpSpPr>
                  <a:grpSpLocks/>
                </p:cNvGrpSpPr>
                <p:nvPr/>
              </p:nvGrpSpPr>
              <p:grpSpPr bwMode="auto">
                <a:xfrm>
                  <a:off x="2509" y="4275"/>
                  <a:ext cx="18" cy="14"/>
                  <a:chOff x="2509" y="4275"/>
                  <a:chExt cx="18" cy="14"/>
                </a:xfrm>
              </p:grpSpPr>
              <p:sp>
                <p:nvSpPr>
                  <p:cNvPr id="34052" name="Oval 669"/>
                  <p:cNvSpPr>
                    <a:spLocks noChangeArrowheads="1"/>
                  </p:cNvSpPr>
                  <p:nvPr/>
                </p:nvSpPr>
                <p:spPr bwMode="auto">
                  <a:xfrm>
                    <a:off x="2509" y="4275"/>
                    <a:ext cx="18"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4053" name="Oval 670"/>
                  <p:cNvSpPr>
                    <a:spLocks noChangeArrowheads="1"/>
                  </p:cNvSpPr>
                  <p:nvPr/>
                </p:nvSpPr>
                <p:spPr bwMode="auto">
                  <a:xfrm>
                    <a:off x="2514" y="4276"/>
                    <a:ext cx="10" cy="8"/>
                  </a:xfrm>
                  <a:prstGeom prst="ellipse">
                    <a:avLst/>
                  </a:prstGeom>
                  <a:solidFill>
                    <a:srgbClr val="00E0E0"/>
                  </a:solidFill>
                  <a:ln w="12700">
                    <a:noFill/>
                    <a:round/>
                    <a:headEnd/>
                    <a:tailEnd/>
                  </a:ln>
                </p:spPr>
                <p:txBody>
                  <a:bodyPr wrap="none" anchor="ctr"/>
                  <a:lstStyle/>
                  <a:p>
                    <a:pPr eaLnBrk="0" hangingPunct="0"/>
                    <a:endParaRPr lang="en-US"/>
                  </a:p>
                </p:txBody>
              </p:sp>
              <p:sp>
                <p:nvSpPr>
                  <p:cNvPr id="34054" name="Oval 671"/>
                  <p:cNvSpPr>
                    <a:spLocks noChangeArrowheads="1"/>
                  </p:cNvSpPr>
                  <p:nvPr/>
                </p:nvSpPr>
                <p:spPr bwMode="auto">
                  <a:xfrm>
                    <a:off x="2511" y="4276"/>
                    <a:ext cx="12" cy="11"/>
                  </a:xfrm>
                  <a:prstGeom prst="ellipse">
                    <a:avLst/>
                  </a:prstGeom>
                  <a:solidFill>
                    <a:srgbClr val="80FFFF"/>
                  </a:solidFill>
                  <a:ln w="12700">
                    <a:noFill/>
                    <a:round/>
                    <a:headEnd/>
                    <a:tailEnd/>
                  </a:ln>
                </p:spPr>
                <p:txBody>
                  <a:bodyPr wrap="none" anchor="ctr"/>
                  <a:lstStyle/>
                  <a:p>
                    <a:pPr eaLnBrk="0" hangingPunct="0"/>
                    <a:endParaRPr lang="en-US"/>
                  </a:p>
                </p:txBody>
              </p:sp>
              <p:sp>
                <p:nvSpPr>
                  <p:cNvPr id="34055" name="Oval 672"/>
                  <p:cNvSpPr>
                    <a:spLocks noChangeArrowheads="1"/>
                  </p:cNvSpPr>
                  <p:nvPr/>
                </p:nvSpPr>
                <p:spPr bwMode="auto">
                  <a:xfrm>
                    <a:off x="2512" y="4276"/>
                    <a:ext cx="6" cy="6"/>
                  </a:xfrm>
                  <a:prstGeom prst="ellipse">
                    <a:avLst/>
                  </a:prstGeom>
                  <a:solidFill>
                    <a:srgbClr val="C0FFFF"/>
                  </a:solidFill>
                  <a:ln w="12700">
                    <a:noFill/>
                    <a:round/>
                    <a:headEnd/>
                    <a:tailEnd/>
                  </a:ln>
                </p:spPr>
                <p:txBody>
                  <a:bodyPr wrap="none" anchor="ctr"/>
                  <a:lstStyle/>
                  <a:p>
                    <a:pPr eaLnBrk="0" hangingPunct="0"/>
                    <a:endParaRPr lang="en-US"/>
                  </a:p>
                </p:txBody>
              </p:sp>
              <p:sp>
                <p:nvSpPr>
                  <p:cNvPr id="34056" name="Oval 673"/>
                  <p:cNvSpPr>
                    <a:spLocks noChangeArrowheads="1"/>
                  </p:cNvSpPr>
                  <p:nvPr/>
                </p:nvSpPr>
                <p:spPr bwMode="auto">
                  <a:xfrm>
                    <a:off x="2512" y="4279"/>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8" name="Group 680"/>
                <p:cNvGrpSpPr>
                  <a:grpSpLocks/>
                </p:cNvGrpSpPr>
                <p:nvPr/>
              </p:nvGrpSpPr>
              <p:grpSpPr bwMode="auto">
                <a:xfrm>
                  <a:off x="2639" y="4134"/>
                  <a:ext cx="24" cy="22"/>
                  <a:chOff x="2639" y="4134"/>
                  <a:chExt cx="24" cy="22"/>
                </a:xfrm>
              </p:grpSpPr>
              <p:sp>
                <p:nvSpPr>
                  <p:cNvPr id="34047" name="Oval 675"/>
                  <p:cNvSpPr>
                    <a:spLocks noChangeArrowheads="1"/>
                  </p:cNvSpPr>
                  <p:nvPr/>
                </p:nvSpPr>
                <p:spPr bwMode="auto">
                  <a:xfrm>
                    <a:off x="2639" y="4134"/>
                    <a:ext cx="24" cy="22"/>
                  </a:xfrm>
                  <a:prstGeom prst="ellipse">
                    <a:avLst/>
                  </a:prstGeom>
                  <a:solidFill>
                    <a:srgbClr val="80FFFF"/>
                  </a:solidFill>
                  <a:ln w="12700">
                    <a:noFill/>
                    <a:round/>
                    <a:headEnd/>
                    <a:tailEnd/>
                  </a:ln>
                </p:spPr>
                <p:txBody>
                  <a:bodyPr wrap="none" anchor="ctr"/>
                  <a:lstStyle/>
                  <a:p>
                    <a:pPr eaLnBrk="0" hangingPunct="0"/>
                    <a:endParaRPr lang="en-US"/>
                  </a:p>
                </p:txBody>
              </p:sp>
              <p:sp>
                <p:nvSpPr>
                  <p:cNvPr id="34048" name="Oval 676"/>
                  <p:cNvSpPr>
                    <a:spLocks noChangeArrowheads="1"/>
                  </p:cNvSpPr>
                  <p:nvPr/>
                </p:nvSpPr>
                <p:spPr bwMode="auto">
                  <a:xfrm>
                    <a:off x="2642" y="4135"/>
                    <a:ext cx="17" cy="15"/>
                  </a:xfrm>
                  <a:prstGeom prst="ellipse">
                    <a:avLst/>
                  </a:prstGeom>
                  <a:solidFill>
                    <a:srgbClr val="00E0E0"/>
                  </a:solidFill>
                  <a:ln w="12700">
                    <a:noFill/>
                    <a:round/>
                    <a:headEnd/>
                    <a:tailEnd/>
                  </a:ln>
                </p:spPr>
                <p:txBody>
                  <a:bodyPr wrap="none" anchor="ctr"/>
                  <a:lstStyle/>
                  <a:p>
                    <a:pPr eaLnBrk="0" hangingPunct="0"/>
                    <a:endParaRPr lang="en-US"/>
                  </a:p>
                </p:txBody>
              </p:sp>
              <p:sp>
                <p:nvSpPr>
                  <p:cNvPr id="34049" name="Oval 677"/>
                  <p:cNvSpPr>
                    <a:spLocks noChangeArrowheads="1"/>
                  </p:cNvSpPr>
                  <p:nvPr/>
                </p:nvSpPr>
                <p:spPr bwMode="auto">
                  <a:xfrm>
                    <a:off x="2644" y="4136"/>
                    <a:ext cx="18" cy="17"/>
                  </a:xfrm>
                  <a:prstGeom prst="ellipse">
                    <a:avLst/>
                  </a:prstGeom>
                  <a:solidFill>
                    <a:srgbClr val="80FFFF"/>
                  </a:solidFill>
                  <a:ln w="12700">
                    <a:noFill/>
                    <a:round/>
                    <a:headEnd/>
                    <a:tailEnd/>
                  </a:ln>
                </p:spPr>
                <p:txBody>
                  <a:bodyPr wrap="none" anchor="ctr"/>
                  <a:lstStyle/>
                  <a:p>
                    <a:pPr eaLnBrk="0" hangingPunct="0"/>
                    <a:endParaRPr lang="en-US"/>
                  </a:p>
                </p:txBody>
              </p:sp>
              <p:sp>
                <p:nvSpPr>
                  <p:cNvPr id="34050" name="Oval 678"/>
                  <p:cNvSpPr>
                    <a:spLocks noChangeArrowheads="1"/>
                  </p:cNvSpPr>
                  <p:nvPr/>
                </p:nvSpPr>
                <p:spPr bwMode="auto">
                  <a:xfrm>
                    <a:off x="2651" y="4138"/>
                    <a:ext cx="9" cy="8"/>
                  </a:xfrm>
                  <a:prstGeom prst="ellipse">
                    <a:avLst/>
                  </a:prstGeom>
                  <a:solidFill>
                    <a:srgbClr val="C0FFFF"/>
                  </a:solidFill>
                  <a:ln w="12700">
                    <a:noFill/>
                    <a:round/>
                    <a:headEnd/>
                    <a:tailEnd/>
                  </a:ln>
                </p:spPr>
                <p:txBody>
                  <a:bodyPr wrap="none" anchor="ctr"/>
                  <a:lstStyle/>
                  <a:p>
                    <a:pPr eaLnBrk="0" hangingPunct="0"/>
                    <a:endParaRPr lang="en-US"/>
                  </a:p>
                </p:txBody>
              </p:sp>
              <p:sp>
                <p:nvSpPr>
                  <p:cNvPr id="34051" name="Oval 679"/>
                  <p:cNvSpPr>
                    <a:spLocks noChangeArrowheads="1"/>
                  </p:cNvSpPr>
                  <p:nvPr/>
                </p:nvSpPr>
                <p:spPr bwMode="auto">
                  <a:xfrm>
                    <a:off x="2658" y="4140"/>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69" name="Group 686"/>
                <p:cNvGrpSpPr>
                  <a:grpSpLocks/>
                </p:cNvGrpSpPr>
                <p:nvPr/>
              </p:nvGrpSpPr>
              <p:grpSpPr bwMode="auto">
                <a:xfrm>
                  <a:off x="2626" y="4098"/>
                  <a:ext cx="20" cy="21"/>
                  <a:chOff x="2626" y="4098"/>
                  <a:chExt cx="20" cy="21"/>
                </a:xfrm>
              </p:grpSpPr>
              <p:sp>
                <p:nvSpPr>
                  <p:cNvPr id="34042" name="Oval 681"/>
                  <p:cNvSpPr>
                    <a:spLocks noChangeArrowheads="1"/>
                  </p:cNvSpPr>
                  <p:nvPr/>
                </p:nvSpPr>
                <p:spPr bwMode="auto">
                  <a:xfrm>
                    <a:off x="2626" y="4098"/>
                    <a:ext cx="20" cy="21"/>
                  </a:xfrm>
                  <a:prstGeom prst="ellipse">
                    <a:avLst/>
                  </a:prstGeom>
                  <a:solidFill>
                    <a:srgbClr val="80FFFF"/>
                  </a:solidFill>
                  <a:ln w="12700">
                    <a:noFill/>
                    <a:round/>
                    <a:headEnd/>
                    <a:tailEnd/>
                  </a:ln>
                </p:spPr>
                <p:txBody>
                  <a:bodyPr wrap="none" anchor="ctr"/>
                  <a:lstStyle/>
                  <a:p>
                    <a:pPr eaLnBrk="0" hangingPunct="0"/>
                    <a:endParaRPr lang="en-US"/>
                  </a:p>
                </p:txBody>
              </p:sp>
              <p:sp>
                <p:nvSpPr>
                  <p:cNvPr id="34043" name="Oval 682"/>
                  <p:cNvSpPr>
                    <a:spLocks noChangeArrowheads="1"/>
                  </p:cNvSpPr>
                  <p:nvPr/>
                </p:nvSpPr>
                <p:spPr bwMode="auto">
                  <a:xfrm>
                    <a:off x="2630" y="4105"/>
                    <a:ext cx="14" cy="13"/>
                  </a:xfrm>
                  <a:prstGeom prst="ellipse">
                    <a:avLst/>
                  </a:prstGeom>
                  <a:solidFill>
                    <a:srgbClr val="00E0E0"/>
                  </a:solidFill>
                  <a:ln w="12700">
                    <a:noFill/>
                    <a:round/>
                    <a:headEnd/>
                    <a:tailEnd/>
                  </a:ln>
                </p:spPr>
                <p:txBody>
                  <a:bodyPr wrap="none" anchor="ctr"/>
                  <a:lstStyle/>
                  <a:p>
                    <a:pPr eaLnBrk="0" hangingPunct="0"/>
                    <a:endParaRPr lang="en-US"/>
                  </a:p>
                </p:txBody>
              </p:sp>
              <p:sp>
                <p:nvSpPr>
                  <p:cNvPr id="34044" name="Oval 683"/>
                  <p:cNvSpPr>
                    <a:spLocks noChangeArrowheads="1"/>
                  </p:cNvSpPr>
                  <p:nvPr/>
                </p:nvSpPr>
                <p:spPr bwMode="auto">
                  <a:xfrm>
                    <a:off x="2629" y="4100"/>
                    <a:ext cx="13" cy="18"/>
                  </a:xfrm>
                  <a:prstGeom prst="ellipse">
                    <a:avLst/>
                  </a:prstGeom>
                  <a:solidFill>
                    <a:srgbClr val="80FFFF"/>
                  </a:solidFill>
                  <a:ln w="12700">
                    <a:noFill/>
                    <a:round/>
                    <a:headEnd/>
                    <a:tailEnd/>
                  </a:ln>
                </p:spPr>
                <p:txBody>
                  <a:bodyPr wrap="none" anchor="ctr"/>
                  <a:lstStyle/>
                  <a:p>
                    <a:pPr eaLnBrk="0" hangingPunct="0"/>
                    <a:endParaRPr lang="en-US"/>
                  </a:p>
                </p:txBody>
              </p:sp>
              <p:sp>
                <p:nvSpPr>
                  <p:cNvPr id="34045" name="Oval 684"/>
                  <p:cNvSpPr>
                    <a:spLocks noChangeArrowheads="1"/>
                  </p:cNvSpPr>
                  <p:nvPr/>
                </p:nvSpPr>
                <p:spPr bwMode="auto">
                  <a:xfrm>
                    <a:off x="2629" y="4107"/>
                    <a:ext cx="7" cy="8"/>
                  </a:xfrm>
                  <a:prstGeom prst="ellipse">
                    <a:avLst/>
                  </a:prstGeom>
                  <a:solidFill>
                    <a:srgbClr val="C0FFFF"/>
                  </a:solidFill>
                  <a:ln w="12700">
                    <a:noFill/>
                    <a:round/>
                    <a:headEnd/>
                    <a:tailEnd/>
                  </a:ln>
                </p:spPr>
                <p:txBody>
                  <a:bodyPr wrap="none" anchor="ctr"/>
                  <a:lstStyle/>
                  <a:p>
                    <a:pPr eaLnBrk="0" hangingPunct="0"/>
                    <a:endParaRPr lang="en-US"/>
                  </a:p>
                </p:txBody>
              </p:sp>
              <p:sp>
                <p:nvSpPr>
                  <p:cNvPr id="34046" name="Oval 685"/>
                  <p:cNvSpPr>
                    <a:spLocks noChangeArrowheads="1"/>
                  </p:cNvSpPr>
                  <p:nvPr/>
                </p:nvSpPr>
                <p:spPr bwMode="auto">
                  <a:xfrm>
                    <a:off x="2629" y="4112"/>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0" name="Group 692"/>
                <p:cNvGrpSpPr>
                  <a:grpSpLocks/>
                </p:cNvGrpSpPr>
                <p:nvPr/>
              </p:nvGrpSpPr>
              <p:grpSpPr bwMode="auto">
                <a:xfrm>
                  <a:off x="2643" y="4114"/>
                  <a:ext cx="17" cy="16"/>
                  <a:chOff x="2643" y="4114"/>
                  <a:chExt cx="17" cy="16"/>
                </a:xfrm>
              </p:grpSpPr>
              <p:sp>
                <p:nvSpPr>
                  <p:cNvPr id="34037" name="Oval 687"/>
                  <p:cNvSpPr>
                    <a:spLocks noChangeArrowheads="1"/>
                  </p:cNvSpPr>
                  <p:nvPr/>
                </p:nvSpPr>
                <p:spPr bwMode="auto">
                  <a:xfrm>
                    <a:off x="2643" y="4114"/>
                    <a:ext cx="17" cy="16"/>
                  </a:xfrm>
                  <a:prstGeom prst="ellipse">
                    <a:avLst/>
                  </a:prstGeom>
                  <a:solidFill>
                    <a:srgbClr val="80FFFF"/>
                  </a:solidFill>
                  <a:ln w="12700">
                    <a:noFill/>
                    <a:round/>
                    <a:headEnd/>
                    <a:tailEnd/>
                  </a:ln>
                </p:spPr>
                <p:txBody>
                  <a:bodyPr wrap="none" anchor="ctr"/>
                  <a:lstStyle/>
                  <a:p>
                    <a:pPr eaLnBrk="0" hangingPunct="0"/>
                    <a:endParaRPr lang="en-US"/>
                  </a:p>
                </p:txBody>
              </p:sp>
              <p:sp>
                <p:nvSpPr>
                  <p:cNvPr id="34038" name="Oval 688"/>
                  <p:cNvSpPr>
                    <a:spLocks noChangeArrowheads="1"/>
                  </p:cNvSpPr>
                  <p:nvPr/>
                </p:nvSpPr>
                <p:spPr bwMode="auto">
                  <a:xfrm>
                    <a:off x="2647" y="4115"/>
                    <a:ext cx="11"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039" name="Oval 689"/>
                  <p:cNvSpPr>
                    <a:spLocks noChangeArrowheads="1"/>
                  </p:cNvSpPr>
                  <p:nvPr/>
                </p:nvSpPr>
                <p:spPr bwMode="auto">
                  <a:xfrm>
                    <a:off x="2644" y="4115"/>
                    <a:ext cx="13" cy="12"/>
                  </a:xfrm>
                  <a:prstGeom prst="ellipse">
                    <a:avLst/>
                  </a:prstGeom>
                  <a:solidFill>
                    <a:srgbClr val="80FFFF"/>
                  </a:solidFill>
                  <a:ln w="12700">
                    <a:noFill/>
                    <a:round/>
                    <a:headEnd/>
                    <a:tailEnd/>
                  </a:ln>
                </p:spPr>
                <p:txBody>
                  <a:bodyPr wrap="none" anchor="ctr"/>
                  <a:lstStyle/>
                  <a:p>
                    <a:pPr eaLnBrk="0" hangingPunct="0"/>
                    <a:endParaRPr lang="en-US"/>
                  </a:p>
                </p:txBody>
              </p:sp>
              <p:sp>
                <p:nvSpPr>
                  <p:cNvPr id="34040" name="Oval 690"/>
                  <p:cNvSpPr>
                    <a:spLocks noChangeArrowheads="1"/>
                  </p:cNvSpPr>
                  <p:nvPr/>
                </p:nvSpPr>
                <p:spPr bwMode="auto">
                  <a:xfrm>
                    <a:off x="2645" y="4118"/>
                    <a:ext cx="7" cy="5"/>
                  </a:xfrm>
                  <a:prstGeom prst="ellipse">
                    <a:avLst/>
                  </a:prstGeom>
                  <a:solidFill>
                    <a:srgbClr val="C0FFFF"/>
                  </a:solidFill>
                  <a:ln w="12700">
                    <a:noFill/>
                    <a:round/>
                    <a:headEnd/>
                    <a:tailEnd/>
                  </a:ln>
                </p:spPr>
                <p:txBody>
                  <a:bodyPr wrap="none" anchor="ctr"/>
                  <a:lstStyle/>
                  <a:p>
                    <a:pPr eaLnBrk="0" hangingPunct="0"/>
                    <a:endParaRPr lang="en-US"/>
                  </a:p>
                </p:txBody>
              </p:sp>
              <p:sp>
                <p:nvSpPr>
                  <p:cNvPr id="34041" name="Oval 691"/>
                  <p:cNvSpPr>
                    <a:spLocks noChangeArrowheads="1"/>
                  </p:cNvSpPr>
                  <p:nvPr/>
                </p:nvSpPr>
                <p:spPr bwMode="auto">
                  <a:xfrm>
                    <a:off x="2645" y="4119"/>
                    <a:ext cx="3"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1" name="Group 698"/>
                <p:cNvGrpSpPr>
                  <a:grpSpLocks/>
                </p:cNvGrpSpPr>
                <p:nvPr/>
              </p:nvGrpSpPr>
              <p:grpSpPr bwMode="auto">
                <a:xfrm>
                  <a:off x="2651" y="4069"/>
                  <a:ext cx="32" cy="28"/>
                  <a:chOff x="2651" y="4069"/>
                  <a:chExt cx="32" cy="28"/>
                </a:xfrm>
              </p:grpSpPr>
              <p:sp>
                <p:nvSpPr>
                  <p:cNvPr id="34032" name="Oval 693"/>
                  <p:cNvSpPr>
                    <a:spLocks noChangeArrowheads="1"/>
                  </p:cNvSpPr>
                  <p:nvPr/>
                </p:nvSpPr>
                <p:spPr bwMode="auto">
                  <a:xfrm>
                    <a:off x="2651" y="4069"/>
                    <a:ext cx="32" cy="28"/>
                  </a:xfrm>
                  <a:prstGeom prst="ellipse">
                    <a:avLst/>
                  </a:prstGeom>
                  <a:solidFill>
                    <a:srgbClr val="80FFFF"/>
                  </a:solidFill>
                  <a:ln w="12700">
                    <a:noFill/>
                    <a:round/>
                    <a:headEnd/>
                    <a:tailEnd/>
                  </a:ln>
                </p:spPr>
                <p:txBody>
                  <a:bodyPr wrap="none" anchor="ctr"/>
                  <a:lstStyle/>
                  <a:p>
                    <a:pPr eaLnBrk="0" hangingPunct="0"/>
                    <a:endParaRPr lang="en-US"/>
                  </a:p>
                </p:txBody>
              </p:sp>
              <p:sp>
                <p:nvSpPr>
                  <p:cNvPr id="34033" name="Oval 694"/>
                  <p:cNvSpPr>
                    <a:spLocks noChangeArrowheads="1"/>
                  </p:cNvSpPr>
                  <p:nvPr/>
                </p:nvSpPr>
                <p:spPr bwMode="auto">
                  <a:xfrm>
                    <a:off x="2654" y="4071"/>
                    <a:ext cx="23" cy="18"/>
                  </a:xfrm>
                  <a:prstGeom prst="ellipse">
                    <a:avLst/>
                  </a:prstGeom>
                  <a:solidFill>
                    <a:srgbClr val="00E0E0"/>
                  </a:solidFill>
                  <a:ln w="12700">
                    <a:noFill/>
                    <a:round/>
                    <a:headEnd/>
                    <a:tailEnd/>
                  </a:ln>
                </p:spPr>
                <p:txBody>
                  <a:bodyPr wrap="none" anchor="ctr"/>
                  <a:lstStyle/>
                  <a:p>
                    <a:pPr eaLnBrk="0" hangingPunct="0"/>
                    <a:endParaRPr lang="en-US"/>
                  </a:p>
                </p:txBody>
              </p:sp>
              <p:sp>
                <p:nvSpPr>
                  <p:cNvPr id="34034" name="Oval 695"/>
                  <p:cNvSpPr>
                    <a:spLocks noChangeArrowheads="1"/>
                  </p:cNvSpPr>
                  <p:nvPr/>
                </p:nvSpPr>
                <p:spPr bwMode="auto">
                  <a:xfrm>
                    <a:off x="2657" y="4071"/>
                    <a:ext cx="24" cy="23"/>
                  </a:xfrm>
                  <a:prstGeom prst="ellipse">
                    <a:avLst/>
                  </a:prstGeom>
                  <a:solidFill>
                    <a:srgbClr val="80FFFF"/>
                  </a:solidFill>
                  <a:ln w="12700">
                    <a:noFill/>
                    <a:round/>
                    <a:headEnd/>
                    <a:tailEnd/>
                  </a:ln>
                </p:spPr>
                <p:txBody>
                  <a:bodyPr wrap="none" anchor="ctr"/>
                  <a:lstStyle/>
                  <a:p>
                    <a:pPr eaLnBrk="0" hangingPunct="0"/>
                    <a:endParaRPr lang="en-US"/>
                  </a:p>
                </p:txBody>
              </p:sp>
              <p:sp>
                <p:nvSpPr>
                  <p:cNvPr id="34035" name="Oval 696"/>
                  <p:cNvSpPr>
                    <a:spLocks noChangeArrowheads="1"/>
                  </p:cNvSpPr>
                  <p:nvPr/>
                </p:nvSpPr>
                <p:spPr bwMode="auto">
                  <a:xfrm>
                    <a:off x="2666" y="4074"/>
                    <a:ext cx="13" cy="11"/>
                  </a:xfrm>
                  <a:prstGeom prst="ellipse">
                    <a:avLst/>
                  </a:prstGeom>
                  <a:solidFill>
                    <a:srgbClr val="C0FFFF"/>
                  </a:solidFill>
                  <a:ln w="12700">
                    <a:noFill/>
                    <a:round/>
                    <a:headEnd/>
                    <a:tailEnd/>
                  </a:ln>
                </p:spPr>
                <p:txBody>
                  <a:bodyPr wrap="none" anchor="ctr"/>
                  <a:lstStyle/>
                  <a:p>
                    <a:pPr eaLnBrk="0" hangingPunct="0"/>
                    <a:endParaRPr lang="en-US"/>
                  </a:p>
                </p:txBody>
              </p:sp>
              <p:sp>
                <p:nvSpPr>
                  <p:cNvPr id="34036" name="Oval 697"/>
                  <p:cNvSpPr>
                    <a:spLocks noChangeArrowheads="1"/>
                  </p:cNvSpPr>
                  <p:nvPr/>
                </p:nvSpPr>
                <p:spPr bwMode="auto">
                  <a:xfrm>
                    <a:off x="2676" y="4079"/>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2" name="Group 704"/>
                <p:cNvGrpSpPr>
                  <a:grpSpLocks/>
                </p:cNvGrpSpPr>
                <p:nvPr/>
              </p:nvGrpSpPr>
              <p:grpSpPr bwMode="auto">
                <a:xfrm>
                  <a:off x="2662" y="4055"/>
                  <a:ext cx="18" cy="15"/>
                  <a:chOff x="2662" y="4055"/>
                  <a:chExt cx="18" cy="15"/>
                </a:xfrm>
              </p:grpSpPr>
              <p:sp>
                <p:nvSpPr>
                  <p:cNvPr id="34027" name="Oval 699"/>
                  <p:cNvSpPr>
                    <a:spLocks noChangeArrowheads="1"/>
                  </p:cNvSpPr>
                  <p:nvPr/>
                </p:nvSpPr>
                <p:spPr bwMode="auto">
                  <a:xfrm>
                    <a:off x="2662" y="4055"/>
                    <a:ext cx="18" cy="15"/>
                  </a:xfrm>
                  <a:prstGeom prst="ellipse">
                    <a:avLst/>
                  </a:prstGeom>
                  <a:solidFill>
                    <a:srgbClr val="80FFFF"/>
                  </a:solidFill>
                  <a:ln w="12700">
                    <a:noFill/>
                    <a:round/>
                    <a:headEnd/>
                    <a:tailEnd/>
                  </a:ln>
                </p:spPr>
                <p:txBody>
                  <a:bodyPr wrap="none" anchor="ctr"/>
                  <a:lstStyle/>
                  <a:p>
                    <a:pPr eaLnBrk="0" hangingPunct="0"/>
                    <a:endParaRPr lang="en-US"/>
                  </a:p>
                </p:txBody>
              </p:sp>
              <p:sp>
                <p:nvSpPr>
                  <p:cNvPr id="34028" name="Oval 700"/>
                  <p:cNvSpPr>
                    <a:spLocks noChangeArrowheads="1"/>
                  </p:cNvSpPr>
                  <p:nvPr/>
                </p:nvSpPr>
                <p:spPr bwMode="auto">
                  <a:xfrm>
                    <a:off x="2667" y="4056"/>
                    <a:ext cx="11"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029" name="Oval 701"/>
                  <p:cNvSpPr>
                    <a:spLocks noChangeArrowheads="1"/>
                  </p:cNvSpPr>
                  <p:nvPr/>
                </p:nvSpPr>
                <p:spPr bwMode="auto">
                  <a:xfrm>
                    <a:off x="2665" y="4056"/>
                    <a:ext cx="12" cy="12"/>
                  </a:xfrm>
                  <a:prstGeom prst="ellipse">
                    <a:avLst/>
                  </a:prstGeom>
                  <a:solidFill>
                    <a:srgbClr val="80FFFF"/>
                  </a:solidFill>
                  <a:ln w="12700">
                    <a:noFill/>
                    <a:round/>
                    <a:headEnd/>
                    <a:tailEnd/>
                  </a:ln>
                </p:spPr>
                <p:txBody>
                  <a:bodyPr wrap="none" anchor="ctr"/>
                  <a:lstStyle/>
                  <a:p>
                    <a:pPr eaLnBrk="0" hangingPunct="0"/>
                    <a:endParaRPr lang="en-US"/>
                  </a:p>
                </p:txBody>
              </p:sp>
              <p:sp>
                <p:nvSpPr>
                  <p:cNvPr id="34030" name="Oval 702"/>
                  <p:cNvSpPr>
                    <a:spLocks noChangeArrowheads="1"/>
                  </p:cNvSpPr>
                  <p:nvPr/>
                </p:nvSpPr>
                <p:spPr bwMode="auto">
                  <a:xfrm>
                    <a:off x="2666" y="4058"/>
                    <a:ext cx="6" cy="5"/>
                  </a:xfrm>
                  <a:prstGeom prst="ellipse">
                    <a:avLst/>
                  </a:prstGeom>
                  <a:solidFill>
                    <a:srgbClr val="C0FFFF"/>
                  </a:solidFill>
                  <a:ln w="12700">
                    <a:noFill/>
                    <a:round/>
                    <a:headEnd/>
                    <a:tailEnd/>
                  </a:ln>
                </p:spPr>
                <p:txBody>
                  <a:bodyPr wrap="none" anchor="ctr"/>
                  <a:lstStyle/>
                  <a:p>
                    <a:pPr eaLnBrk="0" hangingPunct="0"/>
                    <a:endParaRPr lang="en-US"/>
                  </a:p>
                </p:txBody>
              </p:sp>
              <p:sp>
                <p:nvSpPr>
                  <p:cNvPr id="34031" name="Oval 703"/>
                  <p:cNvSpPr>
                    <a:spLocks noChangeArrowheads="1"/>
                  </p:cNvSpPr>
                  <p:nvPr/>
                </p:nvSpPr>
                <p:spPr bwMode="auto">
                  <a:xfrm>
                    <a:off x="2665" y="4060"/>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3" name="Group 710"/>
                <p:cNvGrpSpPr>
                  <a:grpSpLocks/>
                </p:cNvGrpSpPr>
                <p:nvPr/>
              </p:nvGrpSpPr>
              <p:grpSpPr bwMode="auto">
                <a:xfrm>
                  <a:off x="2569" y="4075"/>
                  <a:ext cx="24" cy="20"/>
                  <a:chOff x="2569" y="4075"/>
                  <a:chExt cx="24" cy="20"/>
                </a:xfrm>
              </p:grpSpPr>
              <p:sp>
                <p:nvSpPr>
                  <p:cNvPr id="34022" name="Oval 705"/>
                  <p:cNvSpPr>
                    <a:spLocks noChangeArrowheads="1"/>
                  </p:cNvSpPr>
                  <p:nvPr/>
                </p:nvSpPr>
                <p:spPr bwMode="auto">
                  <a:xfrm>
                    <a:off x="2569" y="4075"/>
                    <a:ext cx="24" cy="20"/>
                  </a:xfrm>
                  <a:prstGeom prst="ellipse">
                    <a:avLst/>
                  </a:prstGeom>
                  <a:solidFill>
                    <a:srgbClr val="80FFFF"/>
                  </a:solidFill>
                  <a:ln w="12700">
                    <a:noFill/>
                    <a:round/>
                    <a:headEnd/>
                    <a:tailEnd/>
                  </a:ln>
                </p:spPr>
                <p:txBody>
                  <a:bodyPr wrap="none" anchor="ctr"/>
                  <a:lstStyle/>
                  <a:p>
                    <a:pPr eaLnBrk="0" hangingPunct="0"/>
                    <a:endParaRPr lang="en-US"/>
                  </a:p>
                </p:txBody>
              </p:sp>
              <p:sp>
                <p:nvSpPr>
                  <p:cNvPr id="34023" name="Oval 706"/>
                  <p:cNvSpPr>
                    <a:spLocks noChangeArrowheads="1"/>
                  </p:cNvSpPr>
                  <p:nvPr/>
                </p:nvSpPr>
                <p:spPr bwMode="auto">
                  <a:xfrm>
                    <a:off x="2574" y="4078"/>
                    <a:ext cx="17" cy="11"/>
                  </a:xfrm>
                  <a:prstGeom prst="ellipse">
                    <a:avLst/>
                  </a:prstGeom>
                  <a:solidFill>
                    <a:srgbClr val="00E0E0"/>
                  </a:solidFill>
                  <a:ln w="12700">
                    <a:noFill/>
                    <a:round/>
                    <a:headEnd/>
                    <a:tailEnd/>
                  </a:ln>
                </p:spPr>
                <p:txBody>
                  <a:bodyPr wrap="none" anchor="ctr"/>
                  <a:lstStyle/>
                  <a:p>
                    <a:pPr eaLnBrk="0" hangingPunct="0"/>
                    <a:endParaRPr lang="en-US"/>
                  </a:p>
                </p:txBody>
              </p:sp>
              <p:sp>
                <p:nvSpPr>
                  <p:cNvPr id="34024" name="Oval 707"/>
                  <p:cNvSpPr>
                    <a:spLocks noChangeArrowheads="1"/>
                  </p:cNvSpPr>
                  <p:nvPr/>
                </p:nvSpPr>
                <p:spPr bwMode="auto">
                  <a:xfrm>
                    <a:off x="2571" y="4078"/>
                    <a:ext cx="17" cy="16"/>
                  </a:xfrm>
                  <a:prstGeom prst="ellipse">
                    <a:avLst/>
                  </a:prstGeom>
                  <a:solidFill>
                    <a:srgbClr val="80FFFF"/>
                  </a:solidFill>
                  <a:ln w="12700">
                    <a:noFill/>
                    <a:round/>
                    <a:headEnd/>
                    <a:tailEnd/>
                  </a:ln>
                </p:spPr>
                <p:txBody>
                  <a:bodyPr wrap="none" anchor="ctr"/>
                  <a:lstStyle/>
                  <a:p>
                    <a:pPr eaLnBrk="0" hangingPunct="0"/>
                    <a:endParaRPr lang="en-US"/>
                  </a:p>
                </p:txBody>
              </p:sp>
              <p:sp>
                <p:nvSpPr>
                  <p:cNvPr id="34025" name="Oval 708"/>
                  <p:cNvSpPr>
                    <a:spLocks noChangeArrowheads="1"/>
                  </p:cNvSpPr>
                  <p:nvPr/>
                </p:nvSpPr>
                <p:spPr bwMode="auto">
                  <a:xfrm>
                    <a:off x="2572" y="4079"/>
                    <a:ext cx="10" cy="7"/>
                  </a:xfrm>
                  <a:prstGeom prst="ellipse">
                    <a:avLst/>
                  </a:prstGeom>
                  <a:solidFill>
                    <a:srgbClr val="C0FFFF"/>
                  </a:solidFill>
                  <a:ln w="12700">
                    <a:noFill/>
                    <a:round/>
                    <a:headEnd/>
                    <a:tailEnd/>
                  </a:ln>
                </p:spPr>
                <p:txBody>
                  <a:bodyPr wrap="none" anchor="ctr"/>
                  <a:lstStyle/>
                  <a:p>
                    <a:pPr eaLnBrk="0" hangingPunct="0"/>
                    <a:endParaRPr lang="en-US"/>
                  </a:p>
                </p:txBody>
              </p:sp>
              <p:sp>
                <p:nvSpPr>
                  <p:cNvPr id="34026" name="Oval 709"/>
                  <p:cNvSpPr>
                    <a:spLocks noChangeArrowheads="1"/>
                  </p:cNvSpPr>
                  <p:nvPr/>
                </p:nvSpPr>
                <p:spPr bwMode="auto">
                  <a:xfrm>
                    <a:off x="2574" y="4082"/>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4" name="Group 716"/>
                <p:cNvGrpSpPr>
                  <a:grpSpLocks/>
                </p:cNvGrpSpPr>
                <p:nvPr/>
              </p:nvGrpSpPr>
              <p:grpSpPr bwMode="auto">
                <a:xfrm>
                  <a:off x="2611" y="4079"/>
                  <a:ext cx="22" cy="16"/>
                  <a:chOff x="2611" y="4079"/>
                  <a:chExt cx="22" cy="16"/>
                </a:xfrm>
              </p:grpSpPr>
              <p:sp>
                <p:nvSpPr>
                  <p:cNvPr id="34017" name="Oval 711"/>
                  <p:cNvSpPr>
                    <a:spLocks noChangeArrowheads="1"/>
                  </p:cNvSpPr>
                  <p:nvPr/>
                </p:nvSpPr>
                <p:spPr bwMode="auto">
                  <a:xfrm>
                    <a:off x="2611" y="4079"/>
                    <a:ext cx="22" cy="16"/>
                  </a:xfrm>
                  <a:prstGeom prst="ellipse">
                    <a:avLst/>
                  </a:prstGeom>
                  <a:solidFill>
                    <a:srgbClr val="80FFFF"/>
                  </a:solidFill>
                  <a:ln w="12700">
                    <a:noFill/>
                    <a:round/>
                    <a:headEnd/>
                    <a:tailEnd/>
                  </a:ln>
                </p:spPr>
                <p:txBody>
                  <a:bodyPr wrap="none" anchor="ctr"/>
                  <a:lstStyle/>
                  <a:p>
                    <a:pPr eaLnBrk="0" hangingPunct="0"/>
                    <a:endParaRPr lang="en-US"/>
                  </a:p>
                </p:txBody>
              </p:sp>
              <p:sp>
                <p:nvSpPr>
                  <p:cNvPr id="34018" name="Oval 712"/>
                  <p:cNvSpPr>
                    <a:spLocks noChangeArrowheads="1"/>
                  </p:cNvSpPr>
                  <p:nvPr/>
                </p:nvSpPr>
                <p:spPr bwMode="auto">
                  <a:xfrm>
                    <a:off x="2615" y="4079"/>
                    <a:ext cx="15" cy="12"/>
                  </a:xfrm>
                  <a:prstGeom prst="ellipse">
                    <a:avLst/>
                  </a:prstGeom>
                  <a:solidFill>
                    <a:srgbClr val="00E0E0"/>
                  </a:solidFill>
                  <a:ln w="12700">
                    <a:noFill/>
                    <a:round/>
                    <a:headEnd/>
                    <a:tailEnd/>
                  </a:ln>
                </p:spPr>
                <p:txBody>
                  <a:bodyPr wrap="none" anchor="ctr"/>
                  <a:lstStyle/>
                  <a:p>
                    <a:pPr eaLnBrk="0" hangingPunct="0"/>
                    <a:endParaRPr lang="en-US"/>
                  </a:p>
                </p:txBody>
              </p:sp>
              <p:sp>
                <p:nvSpPr>
                  <p:cNvPr id="34019" name="Oval 713"/>
                  <p:cNvSpPr>
                    <a:spLocks noChangeArrowheads="1"/>
                  </p:cNvSpPr>
                  <p:nvPr/>
                </p:nvSpPr>
                <p:spPr bwMode="auto">
                  <a:xfrm>
                    <a:off x="2613" y="4079"/>
                    <a:ext cx="16" cy="15"/>
                  </a:xfrm>
                  <a:prstGeom prst="ellipse">
                    <a:avLst/>
                  </a:prstGeom>
                  <a:solidFill>
                    <a:srgbClr val="80FFFF"/>
                  </a:solidFill>
                  <a:ln w="12700">
                    <a:noFill/>
                    <a:round/>
                    <a:headEnd/>
                    <a:tailEnd/>
                  </a:ln>
                </p:spPr>
                <p:txBody>
                  <a:bodyPr wrap="none" anchor="ctr"/>
                  <a:lstStyle/>
                  <a:p>
                    <a:pPr eaLnBrk="0" hangingPunct="0"/>
                    <a:endParaRPr lang="en-US"/>
                  </a:p>
                </p:txBody>
              </p:sp>
              <p:sp>
                <p:nvSpPr>
                  <p:cNvPr id="34020" name="Oval 714"/>
                  <p:cNvSpPr>
                    <a:spLocks noChangeArrowheads="1"/>
                  </p:cNvSpPr>
                  <p:nvPr/>
                </p:nvSpPr>
                <p:spPr bwMode="auto">
                  <a:xfrm>
                    <a:off x="2614" y="4081"/>
                    <a:ext cx="8" cy="6"/>
                  </a:xfrm>
                  <a:prstGeom prst="ellipse">
                    <a:avLst/>
                  </a:prstGeom>
                  <a:solidFill>
                    <a:srgbClr val="C0FFFF"/>
                  </a:solidFill>
                  <a:ln w="12700">
                    <a:noFill/>
                    <a:round/>
                    <a:headEnd/>
                    <a:tailEnd/>
                  </a:ln>
                </p:spPr>
                <p:txBody>
                  <a:bodyPr wrap="none" anchor="ctr"/>
                  <a:lstStyle/>
                  <a:p>
                    <a:pPr eaLnBrk="0" hangingPunct="0"/>
                    <a:endParaRPr lang="en-US"/>
                  </a:p>
                </p:txBody>
              </p:sp>
              <p:sp>
                <p:nvSpPr>
                  <p:cNvPr id="34021" name="Oval 715"/>
                  <p:cNvSpPr>
                    <a:spLocks noChangeArrowheads="1"/>
                  </p:cNvSpPr>
                  <p:nvPr/>
                </p:nvSpPr>
                <p:spPr bwMode="auto">
                  <a:xfrm>
                    <a:off x="2615" y="4083"/>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5" name="Group 722"/>
                <p:cNvGrpSpPr>
                  <a:grpSpLocks/>
                </p:cNvGrpSpPr>
                <p:nvPr/>
              </p:nvGrpSpPr>
              <p:grpSpPr bwMode="auto">
                <a:xfrm>
                  <a:off x="2583" y="4097"/>
                  <a:ext cx="27" cy="21"/>
                  <a:chOff x="2583" y="4097"/>
                  <a:chExt cx="27" cy="21"/>
                </a:xfrm>
              </p:grpSpPr>
              <p:sp>
                <p:nvSpPr>
                  <p:cNvPr id="34012" name="Oval 717"/>
                  <p:cNvSpPr>
                    <a:spLocks noChangeArrowheads="1"/>
                  </p:cNvSpPr>
                  <p:nvPr/>
                </p:nvSpPr>
                <p:spPr bwMode="auto">
                  <a:xfrm>
                    <a:off x="2583" y="4097"/>
                    <a:ext cx="27" cy="21"/>
                  </a:xfrm>
                  <a:prstGeom prst="ellipse">
                    <a:avLst/>
                  </a:prstGeom>
                  <a:solidFill>
                    <a:srgbClr val="80FFFF"/>
                  </a:solidFill>
                  <a:ln w="12700">
                    <a:noFill/>
                    <a:round/>
                    <a:headEnd/>
                    <a:tailEnd/>
                  </a:ln>
                </p:spPr>
                <p:txBody>
                  <a:bodyPr wrap="none" anchor="ctr"/>
                  <a:lstStyle/>
                  <a:p>
                    <a:pPr eaLnBrk="0" hangingPunct="0"/>
                    <a:endParaRPr lang="en-US"/>
                  </a:p>
                </p:txBody>
              </p:sp>
              <p:sp>
                <p:nvSpPr>
                  <p:cNvPr id="34013" name="Oval 718"/>
                  <p:cNvSpPr>
                    <a:spLocks noChangeArrowheads="1"/>
                  </p:cNvSpPr>
                  <p:nvPr/>
                </p:nvSpPr>
                <p:spPr bwMode="auto">
                  <a:xfrm>
                    <a:off x="2587" y="4098"/>
                    <a:ext cx="18" cy="14"/>
                  </a:xfrm>
                  <a:prstGeom prst="ellipse">
                    <a:avLst/>
                  </a:prstGeom>
                  <a:solidFill>
                    <a:srgbClr val="00E0E0"/>
                  </a:solidFill>
                  <a:ln w="12700">
                    <a:noFill/>
                    <a:round/>
                    <a:headEnd/>
                    <a:tailEnd/>
                  </a:ln>
                </p:spPr>
                <p:txBody>
                  <a:bodyPr wrap="none" anchor="ctr"/>
                  <a:lstStyle/>
                  <a:p>
                    <a:pPr eaLnBrk="0" hangingPunct="0"/>
                    <a:endParaRPr lang="en-US"/>
                  </a:p>
                </p:txBody>
              </p:sp>
              <p:sp>
                <p:nvSpPr>
                  <p:cNvPr id="34014" name="Oval 719"/>
                  <p:cNvSpPr>
                    <a:spLocks noChangeArrowheads="1"/>
                  </p:cNvSpPr>
                  <p:nvPr/>
                </p:nvSpPr>
                <p:spPr bwMode="auto">
                  <a:xfrm>
                    <a:off x="2588" y="4098"/>
                    <a:ext cx="21" cy="17"/>
                  </a:xfrm>
                  <a:prstGeom prst="ellipse">
                    <a:avLst/>
                  </a:prstGeom>
                  <a:solidFill>
                    <a:srgbClr val="80FFFF"/>
                  </a:solidFill>
                  <a:ln w="12700">
                    <a:noFill/>
                    <a:round/>
                    <a:headEnd/>
                    <a:tailEnd/>
                  </a:ln>
                </p:spPr>
                <p:txBody>
                  <a:bodyPr wrap="none" anchor="ctr"/>
                  <a:lstStyle/>
                  <a:p>
                    <a:pPr eaLnBrk="0" hangingPunct="0"/>
                    <a:endParaRPr lang="en-US"/>
                  </a:p>
                </p:txBody>
              </p:sp>
              <p:sp>
                <p:nvSpPr>
                  <p:cNvPr id="34015" name="Oval 720"/>
                  <p:cNvSpPr>
                    <a:spLocks noChangeArrowheads="1"/>
                  </p:cNvSpPr>
                  <p:nvPr/>
                </p:nvSpPr>
                <p:spPr bwMode="auto">
                  <a:xfrm>
                    <a:off x="2596" y="4100"/>
                    <a:ext cx="11" cy="9"/>
                  </a:xfrm>
                  <a:prstGeom prst="ellipse">
                    <a:avLst/>
                  </a:prstGeom>
                  <a:solidFill>
                    <a:srgbClr val="C0FFFF"/>
                  </a:solidFill>
                  <a:ln w="12700">
                    <a:noFill/>
                    <a:round/>
                    <a:headEnd/>
                    <a:tailEnd/>
                  </a:ln>
                </p:spPr>
                <p:txBody>
                  <a:bodyPr wrap="none" anchor="ctr"/>
                  <a:lstStyle/>
                  <a:p>
                    <a:pPr eaLnBrk="0" hangingPunct="0"/>
                    <a:endParaRPr lang="en-US"/>
                  </a:p>
                </p:txBody>
              </p:sp>
              <p:sp>
                <p:nvSpPr>
                  <p:cNvPr id="34016" name="Oval 721"/>
                  <p:cNvSpPr>
                    <a:spLocks noChangeArrowheads="1"/>
                  </p:cNvSpPr>
                  <p:nvPr/>
                </p:nvSpPr>
                <p:spPr bwMode="auto">
                  <a:xfrm>
                    <a:off x="2605" y="4105"/>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6" name="Group 728"/>
                <p:cNvGrpSpPr>
                  <a:grpSpLocks/>
                </p:cNvGrpSpPr>
                <p:nvPr/>
              </p:nvGrpSpPr>
              <p:grpSpPr bwMode="auto">
                <a:xfrm>
                  <a:off x="2539" y="4084"/>
                  <a:ext cx="17" cy="14"/>
                  <a:chOff x="2539" y="4084"/>
                  <a:chExt cx="17" cy="14"/>
                </a:xfrm>
              </p:grpSpPr>
              <p:sp>
                <p:nvSpPr>
                  <p:cNvPr id="34007" name="Oval 723"/>
                  <p:cNvSpPr>
                    <a:spLocks noChangeArrowheads="1"/>
                  </p:cNvSpPr>
                  <p:nvPr/>
                </p:nvSpPr>
                <p:spPr bwMode="auto">
                  <a:xfrm>
                    <a:off x="2539" y="4084"/>
                    <a:ext cx="17"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4008" name="Oval 724"/>
                  <p:cNvSpPr>
                    <a:spLocks noChangeArrowheads="1"/>
                  </p:cNvSpPr>
                  <p:nvPr/>
                </p:nvSpPr>
                <p:spPr bwMode="auto">
                  <a:xfrm>
                    <a:off x="2543" y="4085"/>
                    <a:ext cx="12"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4009" name="Oval 725"/>
                  <p:cNvSpPr>
                    <a:spLocks noChangeArrowheads="1"/>
                  </p:cNvSpPr>
                  <p:nvPr/>
                </p:nvSpPr>
                <p:spPr bwMode="auto">
                  <a:xfrm>
                    <a:off x="2541" y="4085"/>
                    <a:ext cx="11" cy="12"/>
                  </a:xfrm>
                  <a:prstGeom prst="ellipse">
                    <a:avLst/>
                  </a:prstGeom>
                  <a:solidFill>
                    <a:srgbClr val="80FFFF"/>
                  </a:solidFill>
                  <a:ln w="12700">
                    <a:noFill/>
                    <a:round/>
                    <a:headEnd/>
                    <a:tailEnd/>
                  </a:ln>
                </p:spPr>
                <p:txBody>
                  <a:bodyPr wrap="none" anchor="ctr"/>
                  <a:lstStyle/>
                  <a:p>
                    <a:pPr eaLnBrk="0" hangingPunct="0"/>
                    <a:endParaRPr lang="en-US"/>
                  </a:p>
                </p:txBody>
              </p:sp>
              <p:sp>
                <p:nvSpPr>
                  <p:cNvPr id="34010" name="Oval 726"/>
                  <p:cNvSpPr>
                    <a:spLocks noChangeArrowheads="1"/>
                  </p:cNvSpPr>
                  <p:nvPr/>
                </p:nvSpPr>
                <p:spPr bwMode="auto">
                  <a:xfrm>
                    <a:off x="2542" y="4086"/>
                    <a:ext cx="5" cy="7"/>
                  </a:xfrm>
                  <a:prstGeom prst="ellipse">
                    <a:avLst/>
                  </a:prstGeom>
                  <a:solidFill>
                    <a:srgbClr val="C0FFFF"/>
                  </a:solidFill>
                  <a:ln w="12700">
                    <a:noFill/>
                    <a:round/>
                    <a:headEnd/>
                    <a:tailEnd/>
                  </a:ln>
                </p:spPr>
                <p:txBody>
                  <a:bodyPr wrap="none" anchor="ctr"/>
                  <a:lstStyle/>
                  <a:p>
                    <a:pPr eaLnBrk="0" hangingPunct="0"/>
                    <a:endParaRPr lang="en-US"/>
                  </a:p>
                </p:txBody>
              </p:sp>
              <p:sp>
                <p:nvSpPr>
                  <p:cNvPr id="34011" name="Oval 727"/>
                  <p:cNvSpPr>
                    <a:spLocks noChangeArrowheads="1"/>
                  </p:cNvSpPr>
                  <p:nvPr/>
                </p:nvSpPr>
                <p:spPr bwMode="auto">
                  <a:xfrm>
                    <a:off x="2542" y="4088"/>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7" name="Group 734"/>
                <p:cNvGrpSpPr>
                  <a:grpSpLocks/>
                </p:cNvGrpSpPr>
                <p:nvPr/>
              </p:nvGrpSpPr>
              <p:grpSpPr bwMode="auto">
                <a:xfrm>
                  <a:off x="2505" y="4151"/>
                  <a:ext cx="23" cy="21"/>
                  <a:chOff x="2505" y="4151"/>
                  <a:chExt cx="23" cy="21"/>
                </a:xfrm>
              </p:grpSpPr>
              <p:sp>
                <p:nvSpPr>
                  <p:cNvPr id="34002" name="Oval 729"/>
                  <p:cNvSpPr>
                    <a:spLocks noChangeArrowheads="1"/>
                  </p:cNvSpPr>
                  <p:nvPr/>
                </p:nvSpPr>
                <p:spPr bwMode="auto">
                  <a:xfrm>
                    <a:off x="2505" y="4151"/>
                    <a:ext cx="23" cy="21"/>
                  </a:xfrm>
                  <a:prstGeom prst="ellipse">
                    <a:avLst/>
                  </a:prstGeom>
                  <a:solidFill>
                    <a:srgbClr val="80FFFF"/>
                  </a:solidFill>
                  <a:ln w="12700">
                    <a:noFill/>
                    <a:round/>
                    <a:headEnd/>
                    <a:tailEnd/>
                  </a:ln>
                </p:spPr>
                <p:txBody>
                  <a:bodyPr wrap="none" anchor="ctr"/>
                  <a:lstStyle/>
                  <a:p>
                    <a:pPr eaLnBrk="0" hangingPunct="0"/>
                    <a:endParaRPr lang="en-US"/>
                  </a:p>
                </p:txBody>
              </p:sp>
              <p:sp>
                <p:nvSpPr>
                  <p:cNvPr id="34003" name="Oval 730"/>
                  <p:cNvSpPr>
                    <a:spLocks noChangeArrowheads="1"/>
                  </p:cNvSpPr>
                  <p:nvPr/>
                </p:nvSpPr>
                <p:spPr bwMode="auto">
                  <a:xfrm>
                    <a:off x="2508" y="4152"/>
                    <a:ext cx="15" cy="14"/>
                  </a:xfrm>
                  <a:prstGeom prst="ellipse">
                    <a:avLst/>
                  </a:prstGeom>
                  <a:solidFill>
                    <a:srgbClr val="00E0E0"/>
                  </a:solidFill>
                  <a:ln w="12700">
                    <a:noFill/>
                    <a:round/>
                    <a:headEnd/>
                    <a:tailEnd/>
                  </a:ln>
                </p:spPr>
                <p:txBody>
                  <a:bodyPr wrap="none" anchor="ctr"/>
                  <a:lstStyle/>
                  <a:p>
                    <a:pPr eaLnBrk="0" hangingPunct="0"/>
                    <a:endParaRPr lang="en-US"/>
                  </a:p>
                </p:txBody>
              </p:sp>
              <p:sp>
                <p:nvSpPr>
                  <p:cNvPr id="34004" name="Oval 731"/>
                  <p:cNvSpPr>
                    <a:spLocks noChangeArrowheads="1"/>
                  </p:cNvSpPr>
                  <p:nvPr/>
                </p:nvSpPr>
                <p:spPr bwMode="auto">
                  <a:xfrm>
                    <a:off x="2509" y="4152"/>
                    <a:ext cx="17" cy="18"/>
                  </a:xfrm>
                  <a:prstGeom prst="ellipse">
                    <a:avLst/>
                  </a:prstGeom>
                  <a:solidFill>
                    <a:srgbClr val="80FFFF"/>
                  </a:solidFill>
                  <a:ln w="12700">
                    <a:noFill/>
                    <a:round/>
                    <a:headEnd/>
                    <a:tailEnd/>
                  </a:ln>
                </p:spPr>
                <p:txBody>
                  <a:bodyPr wrap="none" anchor="ctr"/>
                  <a:lstStyle/>
                  <a:p>
                    <a:pPr eaLnBrk="0" hangingPunct="0"/>
                    <a:endParaRPr lang="en-US"/>
                  </a:p>
                </p:txBody>
              </p:sp>
              <p:sp>
                <p:nvSpPr>
                  <p:cNvPr id="34005" name="Oval 732"/>
                  <p:cNvSpPr>
                    <a:spLocks noChangeArrowheads="1"/>
                  </p:cNvSpPr>
                  <p:nvPr/>
                </p:nvSpPr>
                <p:spPr bwMode="auto">
                  <a:xfrm>
                    <a:off x="2516" y="4154"/>
                    <a:ext cx="8" cy="9"/>
                  </a:xfrm>
                  <a:prstGeom prst="ellipse">
                    <a:avLst/>
                  </a:prstGeom>
                  <a:solidFill>
                    <a:srgbClr val="C0FFFF"/>
                  </a:solidFill>
                  <a:ln w="12700">
                    <a:noFill/>
                    <a:round/>
                    <a:headEnd/>
                    <a:tailEnd/>
                  </a:ln>
                </p:spPr>
                <p:txBody>
                  <a:bodyPr wrap="none" anchor="ctr"/>
                  <a:lstStyle/>
                  <a:p>
                    <a:pPr eaLnBrk="0" hangingPunct="0"/>
                    <a:endParaRPr lang="en-US"/>
                  </a:p>
                </p:txBody>
              </p:sp>
              <p:sp>
                <p:nvSpPr>
                  <p:cNvPr id="34006" name="Oval 733"/>
                  <p:cNvSpPr>
                    <a:spLocks noChangeArrowheads="1"/>
                  </p:cNvSpPr>
                  <p:nvPr/>
                </p:nvSpPr>
                <p:spPr bwMode="auto">
                  <a:xfrm>
                    <a:off x="2522" y="4158"/>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8" name="Group 740"/>
                <p:cNvGrpSpPr>
                  <a:grpSpLocks/>
                </p:cNvGrpSpPr>
                <p:nvPr/>
              </p:nvGrpSpPr>
              <p:grpSpPr bwMode="auto">
                <a:xfrm>
                  <a:off x="2563" y="4125"/>
                  <a:ext cx="25" cy="20"/>
                  <a:chOff x="2563" y="4125"/>
                  <a:chExt cx="25" cy="20"/>
                </a:xfrm>
              </p:grpSpPr>
              <p:sp>
                <p:nvSpPr>
                  <p:cNvPr id="33997" name="Oval 735"/>
                  <p:cNvSpPr>
                    <a:spLocks noChangeArrowheads="1"/>
                  </p:cNvSpPr>
                  <p:nvPr/>
                </p:nvSpPr>
                <p:spPr bwMode="auto">
                  <a:xfrm>
                    <a:off x="2563" y="4125"/>
                    <a:ext cx="25" cy="20"/>
                  </a:xfrm>
                  <a:prstGeom prst="ellipse">
                    <a:avLst/>
                  </a:prstGeom>
                  <a:solidFill>
                    <a:srgbClr val="80FFFF"/>
                  </a:solidFill>
                  <a:ln w="12700">
                    <a:noFill/>
                    <a:round/>
                    <a:headEnd/>
                    <a:tailEnd/>
                  </a:ln>
                </p:spPr>
                <p:txBody>
                  <a:bodyPr wrap="none" anchor="ctr"/>
                  <a:lstStyle/>
                  <a:p>
                    <a:pPr eaLnBrk="0" hangingPunct="0"/>
                    <a:endParaRPr lang="en-US"/>
                  </a:p>
                </p:txBody>
              </p:sp>
              <p:sp>
                <p:nvSpPr>
                  <p:cNvPr id="33998" name="Oval 736"/>
                  <p:cNvSpPr>
                    <a:spLocks noChangeArrowheads="1"/>
                  </p:cNvSpPr>
                  <p:nvPr/>
                </p:nvSpPr>
                <p:spPr bwMode="auto">
                  <a:xfrm>
                    <a:off x="2568" y="4126"/>
                    <a:ext cx="18" cy="13"/>
                  </a:xfrm>
                  <a:prstGeom prst="ellipse">
                    <a:avLst/>
                  </a:prstGeom>
                  <a:solidFill>
                    <a:srgbClr val="00E0E0"/>
                  </a:solidFill>
                  <a:ln w="12700">
                    <a:noFill/>
                    <a:round/>
                    <a:headEnd/>
                    <a:tailEnd/>
                  </a:ln>
                </p:spPr>
                <p:txBody>
                  <a:bodyPr wrap="none" anchor="ctr"/>
                  <a:lstStyle/>
                  <a:p>
                    <a:pPr eaLnBrk="0" hangingPunct="0"/>
                    <a:endParaRPr lang="en-US"/>
                  </a:p>
                </p:txBody>
              </p:sp>
              <p:sp>
                <p:nvSpPr>
                  <p:cNvPr id="33999" name="Oval 737"/>
                  <p:cNvSpPr>
                    <a:spLocks noChangeArrowheads="1"/>
                  </p:cNvSpPr>
                  <p:nvPr/>
                </p:nvSpPr>
                <p:spPr bwMode="auto">
                  <a:xfrm>
                    <a:off x="2565" y="4126"/>
                    <a:ext cx="20" cy="18"/>
                  </a:xfrm>
                  <a:prstGeom prst="ellipse">
                    <a:avLst/>
                  </a:prstGeom>
                  <a:solidFill>
                    <a:srgbClr val="80FFFF"/>
                  </a:solidFill>
                  <a:ln w="12700">
                    <a:noFill/>
                    <a:round/>
                    <a:headEnd/>
                    <a:tailEnd/>
                  </a:ln>
                </p:spPr>
                <p:txBody>
                  <a:bodyPr wrap="none" anchor="ctr"/>
                  <a:lstStyle/>
                  <a:p>
                    <a:pPr eaLnBrk="0" hangingPunct="0"/>
                    <a:endParaRPr lang="en-US"/>
                  </a:p>
                </p:txBody>
              </p:sp>
              <p:sp>
                <p:nvSpPr>
                  <p:cNvPr id="34000" name="Oval 738"/>
                  <p:cNvSpPr>
                    <a:spLocks noChangeArrowheads="1"/>
                  </p:cNvSpPr>
                  <p:nvPr/>
                </p:nvSpPr>
                <p:spPr bwMode="auto">
                  <a:xfrm>
                    <a:off x="2566" y="4128"/>
                    <a:ext cx="11" cy="9"/>
                  </a:xfrm>
                  <a:prstGeom prst="ellipse">
                    <a:avLst/>
                  </a:prstGeom>
                  <a:solidFill>
                    <a:srgbClr val="C0FFFF"/>
                  </a:solidFill>
                  <a:ln w="12700">
                    <a:noFill/>
                    <a:round/>
                    <a:headEnd/>
                    <a:tailEnd/>
                  </a:ln>
                </p:spPr>
                <p:txBody>
                  <a:bodyPr wrap="none" anchor="ctr"/>
                  <a:lstStyle/>
                  <a:p>
                    <a:pPr eaLnBrk="0" hangingPunct="0"/>
                    <a:endParaRPr lang="en-US"/>
                  </a:p>
                </p:txBody>
              </p:sp>
              <p:sp>
                <p:nvSpPr>
                  <p:cNvPr id="34001" name="Oval 739"/>
                  <p:cNvSpPr>
                    <a:spLocks noChangeArrowheads="1"/>
                  </p:cNvSpPr>
                  <p:nvPr/>
                </p:nvSpPr>
                <p:spPr bwMode="auto">
                  <a:xfrm>
                    <a:off x="2568" y="4131"/>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79" name="Group 746"/>
                <p:cNvGrpSpPr>
                  <a:grpSpLocks/>
                </p:cNvGrpSpPr>
                <p:nvPr/>
              </p:nvGrpSpPr>
              <p:grpSpPr bwMode="auto">
                <a:xfrm>
                  <a:off x="2610" y="4135"/>
                  <a:ext cx="22" cy="16"/>
                  <a:chOff x="2610" y="4135"/>
                  <a:chExt cx="22" cy="16"/>
                </a:xfrm>
              </p:grpSpPr>
              <p:sp>
                <p:nvSpPr>
                  <p:cNvPr id="33992" name="Oval 741"/>
                  <p:cNvSpPr>
                    <a:spLocks noChangeArrowheads="1"/>
                  </p:cNvSpPr>
                  <p:nvPr/>
                </p:nvSpPr>
                <p:spPr bwMode="auto">
                  <a:xfrm>
                    <a:off x="2610" y="4135"/>
                    <a:ext cx="22" cy="16"/>
                  </a:xfrm>
                  <a:prstGeom prst="ellipse">
                    <a:avLst/>
                  </a:prstGeom>
                  <a:solidFill>
                    <a:srgbClr val="80FFFF"/>
                  </a:solidFill>
                  <a:ln w="12700">
                    <a:noFill/>
                    <a:round/>
                    <a:headEnd/>
                    <a:tailEnd/>
                  </a:ln>
                </p:spPr>
                <p:txBody>
                  <a:bodyPr wrap="none" anchor="ctr"/>
                  <a:lstStyle/>
                  <a:p>
                    <a:pPr eaLnBrk="0" hangingPunct="0"/>
                    <a:endParaRPr lang="en-US"/>
                  </a:p>
                </p:txBody>
              </p:sp>
              <p:sp>
                <p:nvSpPr>
                  <p:cNvPr id="33993" name="Oval 742"/>
                  <p:cNvSpPr>
                    <a:spLocks noChangeArrowheads="1"/>
                  </p:cNvSpPr>
                  <p:nvPr/>
                </p:nvSpPr>
                <p:spPr bwMode="auto">
                  <a:xfrm>
                    <a:off x="2614" y="4136"/>
                    <a:ext cx="15" cy="12"/>
                  </a:xfrm>
                  <a:prstGeom prst="ellipse">
                    <a:avLst/>
                  </a:prstGeom>
                  <a:solidFill>
                    <a:srgbClr val="00E0E0"/>
                  </a:solidFill>
                  <a:ln w="12700">
                    <a:noFill/>
                    <a:round/>
                    <a:headEnd/>
                    <a:tailEnd/>
                  </a:ln>
                </p:spPr>
                <p:txBody>
                  <a:bodyPr wrap="none" anchor="ctr"/>
                  <a:lstStyle/>
                  <a:p>
                    <a:pPr eaLnBrk="0" hangingPunct="0"/>
                    <a:endParaRPr lang="en-US"/>
                  </a:p>
                </p:txBody>
              </p:sp>
              <p:sp>
                <p:nvSpPr>
                  <p:cNvPr id="33994" name="Oval 743"/>
                  <p:cNvSpPr>
                    <a:spLocks noChangeArrowheads="1"/>
                  </p:cNvSpPr>
                  <p:nvPr/>
                </p:nvSpPr>
                <p:spPr bwMode="auto">
                  <a:xfrm>
                    <a:off x="2611" y="4137"/>
                    <a:ext cx="18"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3995" name="Oval 744"/>
                  <p:cNvSpPr>
                    <a:spLocks noChangeArrowheads="1"/>
                  </p:cNvSpPr>
                  <p:nvPr/>
                </p:nvSpPr>
                <p:spPr bwMode="auto">
                  <a:xfrm>
                    <a:off x="2613" y="4138"/>
                    <a:ext cx="8" cy="8"/>
                  </a:xfrm>
                  <a:prstGeom prst="ellipse">
                    <a:avLst/>
                  </a:prstGeom>
                  <a:solidFill>
                    <a:srgbClr val="C0FFFF"/>
                  </a:solidFill>
                  <a:ln w="12700">
                    <a:noFill/>
                    <a:round/>
                    <a:headEnd/>
                    <a:tailEnd/>
                  </a:ln>
                </p:spPr>
                <p:txBody>
                  <a:bodyPr wrap="none" anchor="ctr"/>
                  <a:lstStyle/>
                  <a:p>
                    <a:pPr eaLnBrk="0" hangingPunct="0"/>
                    <a:endParaRPr lang="en-US"/>
                  </a:p>
                </p:txBody>
              </p:sp>
              <p:sp>
                <p:nvSpPr>
                  <p:cNvPr id="33996" name="Oval 745"/>
                  <p:cNvSpPr>
                    <a:spLocks noChangeArrowheads="1"/>
                  </p:cNvSpPr>
                  <p:nvPr/>
                </p:nvSpPr>
                <p:spPr bwMode="auto">
                  <a:xfrm>
                    <a:off x="2614" y="4140"/>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80" name="Group 752"/>
                <p:cNvGrpSpPr>
                  <a:grpSpLocks/>
                </p:cNvGrpSpPr>
                <p:nvPr/>
              </p:nvGrpSpPr>
              <p:grpSpPr bwMode="auto">
                <a:xfrm>
                  <a:off x="2580" y="4146"/>
                  <a:ext cx="26" cy="21"/>
                  <a:chOff x="2580" y="4146"/>
                  <a:chExt cx="26" cy="21"/>
                </a:xfrm>
              </p:grpSpPr>
              <p:sp>
                <p:nvSpPr>
                  <p:cNvPr id="33987" name="Oval 747"/>
                  <p:cNvSpPr>
                    <a:spLocks noChangeArrowheads="1"/>
                  </p:cNvSpPr>
                  <p:nvPr/>
                </p:nvSpPr>
                <p:spPr bwMode="auto">
                  <a:xfrm>
                    <a:off x="2580" y="4146"/>
                    <a:ext cx="26" cy="21"/>
                  </a:xfrm>
                  <a:prstGeom prst="ellipse">
                    <a:avLst/>
                  </a:prstGeom>
                  <a:solidFill>
                    <a:srgbClr val="80FFFF"/>
                  </a:solidFill>
                  <a:ln w="12700">
                    <a:noFill/>
                    <a:round/>
                    <a:headEnd/>
                    <a:tailEnd/>
                  </a:ln>
                </p:spPr>
                <p:txBody>
                  <a:bodyPr wrap="none" anchor="ctr"/>
                  <a:lstStyle/>
                  <a:p>
                    <a:pPr eaLnBrk="0" hangingPunct="0"/>
                    <a:endParaRPr lang="en-US"/>
                  </a:p>
                </p:txBody>
              </p:sp>
              <p:sp>
                <p:nvSpPr>
                  <p:cNvPr id="33988" name="Oval 748"/>
                  <p:cNvSpPr>
                    <a:spLocks noChangeArrowheads="1"/>
                  </p:cNvSpPr>
                  <p:nvPr/>
                </p:nvSpPr>
                <p:spPr bwMode="auto">
                  <a:xfrm>
                    <a:off x="2582" y="4148"/>
                    <a:ext cx="19" cy="13"/>
                  </a:xfrm>
                  <a:prstGeom prst="ellipse">
                    <a:avLst/>
                  </a:prstGeom>
                  <a:solidFill>
                    <a:srgbClr val="00E0E0"/>
                  </a:solidFill>
                  <a:ln w="12700">
                    <a:noFill/>
                    <a:round/>
                    <a:headEnd/>
                    <a:tailEnd/>
                  </a:ln>
                </p:spPr>
                <p:txBody>
                  <a:bodyPr wrap="none" anchor="ctr"/>
                  <a:lstStyle/>
                  <a:p>
                    <a:pPr eaLnBrk="0" hangingPunct="0"/>
                    <a:endParaRPr lang="en-US"/>
                  </a:p>
                </p:txBody>
              </p:sp>
              <p:sp>
                <p:nvSpPr>
                  <p:cNvPr id="33989" name="Oval 749"/>
                  <p:cNvSpPr>
                    <a:spLocks noChangeArrowheads="1"/>
                  </p:cNvSpPr>
                  <p:nvPr/>
                </p:nvSpPr>
                <p:spPr bwMode="auto">
                  <a:xfrm>
                    <a:off x="2585" y="4148"/>
                    <a:ext cx="19" cy="17"/>
                  </a:xfrm>
                  <a:prstGeom prst="ellipse">
                    <a:avLst/>
                  </a:prstGeom>
                  <a:solidFill>
                    <a:srgbClr val="80FFFF"/>
                  </a:solidFill>
                  <a:ln w="12700">
                    <a:noFill/>
                    <a:round/>
                    <a:headEnd/>
                    <a:tailEnd/>
                  </a:ln>
                </p:spPr>
                <p:txBody>
                  <a:bodyPr wrap="none" anchor="ctr"/>
                  <a:lstStyle/>
                  <a:p>
                    <a:pPr eaLnBrk="0" hangingPunct="0"/>
                    <a:endParaRPr lang="en-US"/>
                  </a:p>
                </p:txBody>
              </p:sp>
              <p:sp>
                <p:nvSpPr>
                  <p:cNvPr id="33990" name="Oval 750"/>
                  <p:cNvSpPr>
                    <a:spLocks noChangeArrowheads="1"/>
                  </p:cNvSpPr>
                  <p:nvPr/>
                </p:nvSpPr>
                <p:spPr bwMode="auto">
                  <a:xfrm>
                    <a:off x="2591" y="4149"/>
                    <a:ext cx="12" cy="9"/>
                  </a:xfrm>
                  <a:prstGeom prst="ellipse">
                    <a:avLst/>
                  </a:prstGeom>
                  <a:solidFill>
                    <a:srgbClr val="C0FFFF"/>
                  </a:solidFill>
                  <a:ln w="12700">
                    <a:noFill/>
                    <a:round/>
                    <a:headEnd/>
                    <a:tailEnd/>
                  </a:ln>
                </p:spPr>
                <p:txBody>
                  <a:bodyPr wrap="none" anchor="ctr"/>
                  <a:lstStyle/>
                  <a:p>
                    <a:pPr eaLnBrk="0" hangingPunct="0"/>
                    <a:endParaRPr lang="en-US"/>
                  </a:p>
                </p:txBody>
              </p:sp>
              <p:sp>
                <p:nvSpPr>
                  <p:cNvPr id="33991" name="Oval 751"/>
                  <p:cNvSpPr>
                    <a:spLocks noChangeArrowheads="1"/>
                  </p:cNvSpPr>
                  <p:nvPr/>
                </p:nvSpPr>
                <p:spPr bwMode="auto">
                  <a:xfrm>
                    <a:off x="2601" y="4152"/>
                    <a:ext cx="1" cy="1"/>
                  </a:xfrm>
                  <a:prstGeom prst="ellipse">
                    <a:avLst/>
                  </a:prstGeom>
                  <a:solidFill>
                    <a:srgbClr val="FFFFFF"/>
                  </a:solidFill>
                  <a:ln w="12700">
                    <a:noFill/>
                    <a:round/>
                    <a:headEnd/>
                    <a:tailEnd/>
                  </a:ln>
                </p:spPr>
                <p:txBody>
                  <a:bodyPr wrap="none" anchor="ctr"/>
                  <a:lstStyle/>
                  <a:p>
                    <a:pPr eaLnBrk="0" hangingPunct="0"/>
                    <a:endParaRPr lang="en-US"/>
                  </a:p>
                </p:txBody>
              </p:sp>
            </p:grpSp>
            <p:grpSp>
              <p:nvGrpSpPr>
                <p:cNvPr id="33981" name="Group 758"/>
                <p:cNvGrpSpPr>
                  <a:grpSpLocks/>
                </p:cNvGrpSpPr>
                <p:nvPr/>
              </p:nvGrpSpPr>
              <p:grpSpPr bwMode="auto">
                <a:xfrm>
                  <a:off x="2535" y="4134"/>
                  <a:ext cx="17" cy="14"/>
                  <a:chOff x="2535" y="4134"/>
                  <a:chExt cx="17" cy="14"/>
                </a:xfrm>
              </p:grpSpPr>
              <p:sp>
                <p:nvSpPr>
                  <p:cNvPr id="33982" name="Oval 753"/>
                  <p:cNvSpPr>
                    <a:spLocks noChangeArrowheads="1"/>
                  </p:cNvSpPr>
                  <p:nvPr/>
                </p:nvSpPr>
                <p:spPr bwMode="auto">
                  <a:xfrm>
                    <a:off x="2535" y="4134"/>
                    <a:ext cx="17" cy="14"/>
                  </a:xfrm>
                  <a:prstGeom prst="ellipse">
                    <a:avLst/>
                  </a:prstGeom>
                  <a:solidFill>
                    <a:srgbClr val="80FFFF"/>
                  </a:solidFill>
                  <a:ln w="12700">
                    <a:noFill/>
                    <a:round/>
                    <a:headEnd/>
                    <a:tailEnd/>
                  </a:ln>
                </p:spPr>
                <p:txBody>
                  <a:bodyPr wrap="none" anchor="ctr"/>
                  <a:lstStyle/>
                  <a:p>
                    <a:pPr eaLnBrk="0" hangingPunct="0"/>
                    <a:endParaRPr lang="en-US"/>
                  </a:p>
                </p:txBody>
              </p:sp>
              <p:sp>
                <p:nvSpPr>
                  <p:cNvPr id="33983" name="Oval 754"/>
                  <p:cNvSpPr>
                    <a:spLocks noChangeArrowheads="1"/>
                  </p:cNvSpPr>
                  <p:nvPr/>
                </p:nvSpPr>
                <p:spPr bwMode="auto">
                  <a:xfrm>
                    <a:off x="2539" y="4135"/>
                    <a:ext cx="11" cy="10"/>
                  </a:xfrm>
                  <a:prstGeom prst="ellipse">
                    <a:avLst/>
                  </a:prstGeom>
                  <a:solidFill>
                    <a:srgbClr val="00E0E0"/>
                  </a:solidFill>
                  <a:ln w="12700">
                    <a:noFill/>
                    <a:round/>
                    <a:headEnd/>
                    <a:tailEnd/>
                  </a:ln>
                </p:spPr>
                <p:txBody>
                  <a:bodyPr wrap="none" anchor="ctr"/>
                  <a:lstStyle/>
                  <a:p>
                    <a:pPr eaLnBrk="0" hangingPunct="0"/>
                    <a:endParaRPr lang="en-US"/>
                  </a:p>
                </p:txBody>
              </p:sp>
              <p:sp>
                <p:nvSpPr>
                  <p:cNvPr id="33984" name="Oval 755"/>
                  <p:cNvSpPr>
                    <a:spLocks noChangeArrowheads="1"/>
                  </p:cNvSpPr>
                  <p:nvPr/>
                </p:nvSpPr>
                <p:spPr bwMode="auto">
                  <a:xfrm>
                    <a:off x="2537" y="4135"/>
                    <a:ext cx="12" cy="11"/>
                  </a:xfrm>
                  <a:prstGeom prst="ellipse">
                    <a:avLst/>
                  </a:prstGeom>
                  <a:solidFill>
                    <a:srgbClr val="80FFFF"/>
                  </a:solidFill>
                  <a:ln w="12700">
                    <a:noFill/>
                    <a:round/>
                    <a:headEnd/>
                    <a:tailEnd/>
                  </a:ln>
                </p:spPr>
                <p:txBody>
                  <a:bodyPr wrap="none" anchor="ctr"/>
                  <a:lstStyle/>
                  <a:p>
                    <a:pPr eaLnBrk="0" hangingPunct="0"/>
                    <a:endParaRPr lang="en-US"/>
                  </a:p>
                </p:txBody>
              </p:sp>
              <p:sp>
                <p:nvSpPr>
                  <p:cNvPr id="33985" name="Oval 756"/>
                  <p:cNvSpPr>
                    <a:spLocks noChangeArrowheads="1"/>
                  </p:cNvSpPr>
                  <p:nvPr/>
                </p:nvSpPr>
                <p:spPr bwMode="auto">
                  <a:xfrm>
                    <a:off x="2537" y="4136"/>
                    <a:ext cx="7" cy="7"/>
                  </a:xfrm>
                  <a:prstGeom prst="ellipse">
                    <a:avLst/>
                  </a:prstGeom>
                  <a:solidFill>
                    <a:srgbClr val="C0FFFF"/>
                  </a:solidFill>
                  <a:ln w="12700">
                    <a:noFill/>
                    <a:round/>
                    <a:headEnd/>
                    <a:tailEnd/>
                  </a:ln>
                </p:spPr>
                <p:txBody>
                  <a:bodyPr wrap="none" anchor="ctr"/>
                  <a:lstStyle/>
                  <a:p>
                    <a:pPr eaLnBrk="0" hangingPunct="0"/>
                    <a:endParaRPr lang="en-US"/>
                  </a:p>
                </p:txBody>
              </p:sp>
              <p:sp>
                <p:nvSpPr>
                  <p:cNvPr id="33986" name="Oval 757"/>
                  <p:cNvSpPr>
                    <a:spLocks noChangeArrowheads="1"/>
                  </p:cNvSpPr>
                  <p:nvPr/>
                </p:nvSpPr>
                <p:spPr bwMode="auto">
                  <a:xfrm>
                    <a:off x="2537" y="4138"/>
                    <a:ext cx="2" cy="1"/>
                  </a:xfrm>
                  <a:prstGeom prst="ellipse">
                    <a:avLst/>
                  </a:prstGeom>
                  <a:solidFill>
                    <a:srgbClr val="FFFFFF"/>
                  </a:solidFill>
                  <a:ln w="12700">
                    <a:noFill/>
                    <a:round/>
                    <a:headEnd/>
                    <a:tailEnd/>
                  </a:ln>
                </p:spPr>
                <p:txBody>
                  <a:bodyPr wrap="none" anchor="ctr"/>
                  <a:lstStyle/>
                  <a:p>
                    <a:pPr eaLnBrk="0" hangingPunct="0"/>
                    <a:endParaRPr lang="en-US"/>
                  </a:p>
                </p:txBody>
              </p:sp>
            </p:grpSp>
          </p:grpSp>
        </p:grpSp>
        <p:grpSp>
          <p:nvGrpSpPr>
            <p:cNvPr id="33813" name="Group 883"/>
            <p:cNvGrpSpPr>
              <a:grpSpLocks/>
            </p:cNvGrpSpPr>
            <p:nvPr/>
          </p:nvGrpSpPr>
          <p:grpSpPr bwMode="auto">
            <a:xfrm>
              <a:off x="2696" y="4214"/>
              <a:ext cx="547" cy="403"/>
              <a:chOff x="2696" y="4214"/>
              <a:chExt cx="547" cy="403"/>
            </a:xfrm>
          </p:grpSpPr>
          <p:sp>
            <p:nvSpPr>
              <p:cNvPr id="33814" name="Oval 761"/>
              <p:cNvSpPr>
                <a:spLocks noChangeArrowheads="1"/>
              </p:cNvSpPr>
              <p:nvPr/>
            </p:nvSpPr>
            <p:spPr bwMode="auto">
              <a:xfrm>
                <a:off x="2918" y="4329"/>
                <a:ext cx="284" cy="210"/>
              </a:xfrm>
              <a:prstGeom prst="ellipse">
                <a:avLst/>
              </a:prstGeom>
              <a:solidFill>
                <a:srgbClr val="00A000"/>
              </a:solidFill>
              <a:ln w="12700">
                <a:solidFill>
                  <a:srgbClr val="000000"/>
                </a:solidFill>
                <a:round/>
                <a:headEnd/>
                <a:tailEnd/>
              </a:ln>
            </p:spPr>
            <p:txBody>
              <a:bodyPr wrap="none" anchor="ctr"/>
              <a:lstStyle/>
              <a:p>
                <a:pPr eaLnBrk="0" hangingPunct="0"/>
                <a:endParaRPr lang="en-US"/>
              </a:p>
            </p:txBody>
          </p:sp>
          <p:sp>
            <p:nvSpPr>
              <p:cNvPr id="33815" name="Freeform 762"/>
              <p:cNvSpPr>
                <a:spLocks/>
              </p:cNvSpPr>
              <p:nvPr/>
            </p:nvSpPr>
            <p:spPr bwMode="auto">
              <a:xfrm>
                <a:off x="2912" y="4372"/>
                <a:ext cx="144" cy="105"/>
              </a:xfrm>
              <a:custGeom>
                <a:avLst/>
                <a:gdLst>
                  <a:gd name="T0" fmla="*/ 87 w 144"/>
                  <a:gd name="T1" fmla="*/ 104 h 105"/>
                  <a:gd name="T2" fmla="*/ 52 w 144"/>
                  <a:gd name="T3" fmla="*/ 90 h 105"/>
                  <a:gd name="T4" fmla="*/ 23 w 144"/>
                  <a:gd name="T5" fmla="*/ 60 h 105"/>
                  <a:gd name="T6" fmla="*/ 0 w 144"/>
                  <a:gd name="T7" fmla="*/ 16 h 105"/>
                  <a:gd name="T8" fmla="*/ 46 w 144"/>
                  <a:gd name="T9" fmla="*/ 0 h 105"/>
                  <a:gd name="T10" fmla="*/ 65 w 144"/>
                  <a:gd name="T11" fmla="*/ 19 h 105"/>
                  <a:gd name="T12" fmla="*/ 84 w 144"/>
                  <a:gd name="T13" fmla="*/ 31 h 105"/>
                  <a:gd name="T14" fmla="*/ 108 w 144"/>
                  <a:gd name="T15" fmla="*/ 39 h 105"/>
                  <a:gd name="T16" fmla="*/ 143 w 144"/>
                  <a:gd name="T17" fmla="*/ 48 h 105"/>
                  <a:gd name="T18" fmla="*/ 87 w 144"/>
                  <a:gd name="T19" fmla="*/ 104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4"/>
                  <a:gd name="T31" fmla="*/ 0 h 105"/>
                  <a:gd name="T32" fmla="*/ 144 w 144"/>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4" h="105">
                    <a:moveTo>
                      <a:pt x="87" y="104"/>
                    </a:moveTo>
                    <a:lnTo>
                      <a:pt x="52" y="90"/>
                    </a:lnTo>
                    <a:lnTo>
                      <a:pt x="23" y="60"/>
                    </a:lnTo>
                    <a:lnTo>
                      <a:pt x="0" y="16"/>
                    </a:lnTo>
                    <a:lnTo>
                      <a:pt x="46" y="0"/>
                    </a:lnTo>
                    <a:lnTo>
                      <a:pt x="65" y="19"/>
                    </a:lnTo>
                    <a:lnTo>
                      <a:pt x="84" y="31"/>
                    </a:lnTo>
                    <a:lnTo>
                      <a:pt x="108" y="39"/>
                    </a:lnTo>
                    <a:lnTo>
                      <a:pt x="143" y="48"/>
                    </a:lnTo>
                    <a:lnTo>
                      <a:pt x="87" y="104"/>
                    </a:lnTo>
                  </a:path>
                </a:pathLst>
              </a:custGeom>
              <a:solidFill>
                <a:srgbClr val="008000"/>
              </a:solidFill>
              <a:ln w="12700" cap="rnd">
                <a:noFill/>
                <a:round/>
                <a:headEnd/>
                <a:tailEnd/>
              </a:ln>
            </p:spPr>
            <p:txBody>
              <a:bodyPr/>
              <a:lstStyle/>
              <a:p>
                <a:endParaRPr lang="en-US"/>
              </a:p>
            </p:txBody>
          </p:sp>
          <p:sp>
            <p:nvSpPr>
              <p:cNvPr id="33816" name="Freeform 763"/>
              <p:cNvSpPr>
                <a:spLocks/>
              </p:cNvSpPr>
              <p:nvPr/>
            </p:nvSpPr>
            <p:spPr bwMode="auto">
              <a:xfrm>
                <a:off x="2925" y="4407"/>
                <a:ext cx="69" cy="98"/>
              </a:xfrm>
              <a:custGeom>
                <a:avLst/>
                <a:gdLst>
                  <a:gd name="T0" fmla="*/ 0 w 69"/>
                  <a:gd name="T1" fmla="*/ 34 h 98"/>
                  <a:gd name="T2" fmla="*/ 16 w 69"/>
                  <a:gd name="T3" fmla="*/ 66 h 98"/>
                  <a:gd name="T4" fmla="*/ 28 w 69"/>
                  <a:gd name="T5" fmla="*/ 82 h 98"/>
                  <a:gd name="T6" fmla="*/ 41 w 69"/>
                  <a:gd name="T7" fmla="*/ 97 h 98"/>
                  <a:gd name="T8" fmla="*/ 63 w 69"/>
                  <a:gd name="T9" fmla="*/ 78 h 98"/>
                  <a:gd name="T10" fmla="*/ 68 w 69"/>
                  <a:gd name="T11" fmla="*/ 60 h 98"/>
                  <a:gd name="T12" fmla="*/ 45 w 69"/>
                  <a:gd name="T13" fmla="*/ 47 h 98"/>
                  <a:gd name="T14" fmla="*/ 34 w 69"/>
                  <a:gd name="T15" fmla="*/ 37 h 98"/>
                  <a:gd name="T16" fmla="*/ 21 w 69"/>
                  <a:gd name="T17" fmla="*/ 22 h 98"/>
                  <a:gd name="T18" fmla="*/ 6 w 69"/>
                  <a:gd name="T19" fmla="*/ 0 h 98"/>
                  <a:gd name="T20" fmla="*/ 0 w 69"/>
                  <a:gd name="T21" fmla="*/ 34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
                  <a:gd name="T34" fmla="*/ 0 h 98"/>
                  <a:gd name="T35" fmla="*/ 69 w 69"/>
                  <a:gd name="T36" fmla="*/ 98 h 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 h="98">
                    <a:moveTo>
                      <a:pt x="0" y="34"/>
                    </a:moveTo>
                    <a:lnTo>
                      <a:pt x="16" y="66"/>
                    </a:lnTo>
                    <a:lnTo>
                      <a:pt x="28" y="82"/>
                    </a:lnTo>
                    <a:lnTo>
                      <a:pt x="41" y="97"/>
                    </a:lnTo>
                    <a:lnTo>
                      <a:pt x="63" y="78"/>
                    </a:lnTo>
                    <a:lnTo>
                      <a:pt x="68" y="60"/>
                    </a:lnTo>
                    <a:lnTo>
                      <a:pt x="45" y="47"/>
                    </a:lnTo>
                    <a:lnTo>
                      <a:pt x="34" y="37"/>
                    </a:lnTo>
                    <a:lnTo>
                      <a:pt x="21" y="22"/>
                    </a:lnTo>
                    <a:lnTo>
                      <a:pt x="6" y="0"/>
                    </a:lnTo>
                    <a:lnTo>
                      <a:pt x="0" y="34"/>
                    </a:lnTo>
                  </a:path>
                </a:pathLst>
              </a:custGeom>
              <a:solidFill>
                <a:srgbClr val="006000"/>
              </a:solidFill>
              <a:ln w="12700" cap="rnd">
                <a:noFill/>
                <a:round/>
                <a:headEnd/>
                <a:tailEnd/>
              </a:ln>
            </p:spPr>
            <p:txBody>
              <a:bodyPr/>
              <a:lstStyle/>
              <a:p>
                <a:endParaRPr lang="en-US"/>
              </a:p>
            </p:txBody>
          </p:sp>
          <p:sp>
            <p:nvSpPr>
              <p:cNvPr id="33817" name="Freeform 764"/>
              <p:cNvSpPr>
                <a:spLocks/>
              </p:cNvSpPr>
              <p:nvPr/>
            </p:nvSpPr>
            <p:spPr bwMode="auto">
              <a:xfrm>
                <a:off x="2703" y="4217"/>
                <a:ext cx="254" cy="169"/>
              </a:xfrm>
              <a:custGeom>
                <a:avLst/>
                <a:gdLst>
                  <a:gd name="T0" fmla="*/ 84 w 254"/>
                  <a:gd name="T1" fmla="*/ 2 h 169"/>
                  <a:gd name="T2" fmla="*/ 253 w 254"/>
                  <a:gd name="T3" fmla="*/ 92 h 169"/>
                  <a:gd name="T4" fmla="*/ 170 w 254"/>
                  <a:gd name="T5" fmla="*/ 168 h 169"/>
                  <a:gd name="T6" fmla="*/ 5 w 254"/>
                  <a:gd name="T7" fmla="*/ 69 h 169"/>
                  <a:gd name="T8" fmla="*/ 0 w 254"/>
                  <a:gd name="T9" fmla="*/ 55 h 169"/>
                  <a:gd name="T10" fmla="*/ 4 w 254"/>
                  <a:gd name="T11" fmla="*/ 37 h 169"/>
                  <a:gd name="T12" fmla="*/ 23 w 254"/>
                  <a:gd name="T13" fmla="*/ 16 h 169"/>
                  <a:gd name="T14" fmla="*/ 61 w 254"/>
                  <a:gd name="T15" fmla="*/ 0 h 169"/>
                  <a:gd name="T16" fmla="*/ 84 w 254"/>
                  <a:gd name="T17" fmla="*/ 2 h 1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4"/>
                  <a:gd name="T28" fmla="*/ 0 h 169"/>
                  <a:gd name="T29" fmla="*/ 254 w 254"/>
                  <a:gd name="T30" fmla="*/ 169 h 1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4" h="169">
                    <a:moveTo>
                      <a:pt x="84" y="2"/>
                    </a:moveTo>
                    <a:lnTo>
                      <a:pt x="253" y="92"/>
                    </a:lnTo>
                    <a:lnTo>
                      <a:pt x="170" y="168"/>
                    </a:lnTo>
                    <a:lnTo>
                      <a:pt x="5" y="69"/>
                    </a:lnTo>
                    <a:lnTo>
                      <a:pt x="0" y="55"/>
                    </a:lnTo>
                    <a:lnTo>
                      <a:pt x="4" y="37"/>
                    </a:lnTo>
                    <a:lnTo>
                      <a:pt x="23" y="16"/>
                    </a:lnTo>
                    <a:lnTo>
                      <a:pt x="61" y="0"/>
                    </a:lnTo>
                    <a:lnTo>
                      <a:pt x="84" y="2"/>
                    </a:lnTo>
                  </a:path>
                </a:pathLst>
              </a:custGeom>
              <a:solidFill>
                <a:srgbClr val="00A000"/>
              </a:solidFill>
              <a:ln w="12700" cap="rnd">
                <a:solidFill>
                  <a:srgbClr val="000000"/>
                </a:solidFill>
                <a:round/>
                <a:headEnd/>
                <a:tailEnd/>
              </a:ln>
            </p:spPr>
            <p:txBody>
              <a:bodyPr/>
              <a:lstStyle/>
              <a:p>
                <a:endParaRPr lang="en-US"/>
              </a:p>
            </p:txBody>
          </p:sp>
          <p:sp>
            <p:nvSpPr>
              <p:cNvPr id="33818" name="Freeform 765"/>
              <p:cNvSpPr>
                <a:spLocks/>
              </p:cNvSpPr>
              <p:nvPr/>
            </p:nvSpPr>
            <p:spPr bwMode="auto">
              <a:xfrm>
                <a:off x="2710" y="4248"/>
                <a:ext cx="187" cy="128"/>
              </a:xfrm>
              <a:custGeom>
                <a:avLst/>
                <a:gdLst>
                  <a:gd name="T0" fmla="*/ 2 w 187"/>
                  <a:gd name="T1" fmla="*/ 27 h 128"/>
                  <a:gd name="T2" fmla="*/ 176 w 187"/>
                  <a:gd name="T3" fmla="*/ 127 h 128"/>
                  <a:gd name="T4" fmla="*/ 186 w 187"/>
                  <a:gd name="T5" fmla="*/ 96 h 128"/>
                  <a:gd name="T6" fmla="*/ 8 w 187"/>
                  <a:gd name="T7" fmla="*/ 0 h 128"/>
                  <a:gd name="T8" fmla="*/ 0 w 187"/>
                  <a:gd name="T9" fmla="*/ 17 h 128"/>
                  <a:gd name="T10" fmla="*/ 2 w 187"/>
                  <a:gd name="T11" fmla="*/ 27 h 128"/>
                  <a:gd name="T12" fmla="*/ 0 60000 65536"/>
                  <a:gd name="T13" fmla="*/ 0 60000 65536"/>
                  <a:gd name="T14" fmla="*/ 0 60000 65536"/>
                  <a:gd name="T15" fmla="*/ 0 60000 65536"/>
                  <a:gd name="T16" fmla="*/ 0 60000 65536"/>
                  <a:gd name="T17" fmla="*/ 0 60000 65536"/>
                  <a:gd name="T18" fmla="*/ 0 w 187"/>
                  <a:gd name="T19" fmla="*/ 0 h 128"/>
                  <a:gd name="T20" fmla="*/ 187 w 187"/>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187" h="128">
                    <a:moveTo>
                      <a:pt x="2" y="27"/>
                    </a:moveTo>
                    <a:lnTo>
                      <a:pt x="176" y="127"/>
                    </a:lnTo>
                    <a:lnTo>
                      <a:pt x="186" y="96"/>
                    </a:lnTo>
                    <a:lnTo>
                      <a:pt x="8" y="0"/>
                    </a:lnTo>
                    <a:lnTo>
                      <a:pt x="0" y="17"/>
                    </a:lnTo>
                    <a:lnTo>
                      <a:pt x="2" y="27"/>
                    </a:lnTo>
                  </a:path>
                </a:pathLst>
              </a:custGeom>
              <a:solidFill>
                <a:srgbClr val="006000"/>
              </a:solidFill>
              <a:ln w="12700" cap="rnd">
                <a:noFill/>
                <a:round/>
                <a:headEnd/>
                <a:tailEnd/>
              </a:ln>
            </p:spPr>
            <p:txBody>
              <a:bodyPr/>
              <a:lstStyle/>
              <a:p>
                <a:endParaRPr lang="en-US"/>
              </a:p>
            </p:txBody>
          </p:sp>
          <p:sp>
            <p:nvSpPr>
              <p:cNvPr id="33819" name="Freeform 766"/>
              <p:cNvSpPr>
                <a:spLocks/>
              </p:cNvSpPr>
              <p:nvPr/>
            </p:nvSpPr>
            <p:spPr bwMode="auto">
              <a:xfrm>
                <a:off x="2718" y="4229"/>
                <a:ext cx="211" cy="114"/>
              </a:xfrm>
              <a:custGeom>
                <a:avLst/>
                <a:gdLst>
                  <a:gd name="T0" fmla="*/ 179 w 211"/>
                  <a:gd name="T1" fmla="*/ 113 h 114"/>
                  <a:gd name="T2" fmla="*/ 0 w 211"/>
                  <a:gd name="T3" fmla="*/ 19 h 114"/>
                  <a:gd name="T4" fmla="*/ 8 w 211"/>
                  <a:gd name="T5" fmla="*/ 8 h 114"/>
                  <a:gd name="T6" fmla="*/ 21 w 211"/>
                  <a:gd name="T7" fmla="*/ 0 h 114"/>
                  <a:gd name="T8" fmla="*/ 210 w 211"/>
                  <a:gd name="T9" fmla="*/ 94 h 114"/>
                  <a:gd name="T10" fmla="*/ 179 w 211"/>
                  <a:gd name="T11" fmla="*/ 113 h 114"/>
                  <a:gd name="T12" fmla="*/ 0 60000 65536"/>
                  <a:gd name="T13" fmla="*/ 0 60000 65536"/>
                  <a:gd name="T14" fmla="*/ 0 60000 65536"/>
                  <a:gd name="T15" fmla="*/ 0 60000 65536"/>
                  <a:gd name="T16" fmla="*/ 0 60000 65536"/>
                  <a:gd name="T17" fmla="*/ 0 60000 65536"/>
                  <a:gd name="T18" fmla="*/ 0 w 211"/>
                  <a:gd name="T19" fmla="*/ 0 h 114"/>
                  <a:gd name="T20" fmla="*/ 211 w 211"/>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211" h="114">
                    <a:moveTo>
                      <a:pt x="179" y="113"/>
                    </a:moveTo>
                    <a:lnTo>
                      <a:pt x="0" y="19"/>
                    </a:lnTo>
                    <a:lnTo>
                      <a:pt x="8" y="8"/>
                    </a:lnTo>
                    <a:lnTo>
                      <a:pt x="21" y="0"/>
                    </a:lnTo>
                    <a:lnTo>
                      <a:pt x="210" y="94"/>
                    </a:lnTo>
                    <a:lnTo>
                      <a:pt x="179" y="113"/>
                    </a:lnTo>
                  </a:path>
                </a:pathLst>
              </a:custGeom>
              <a:solidFill>
                <a:srgbClr val="008000"/>
              </a:solidFill>
              <a:ln w="12700" cap="rnd">
                <a:noFill/>
                <a:round/>
                <a:headEnd/>
                <a:tailEnd/>
              </a:ln>
            </p:spPr>
            <p:txBody>
              <a:bodyPr/>
              <a:lstStyle/>
              <a:p>
                <a:endParaRPr lang="en-US"/>
              </a:p>
            </p:txBody>
          </p:sp>
          <p:sp>
            <p:nvSpPr>
              <p:cNvPr id="33820" name="Freeform 767"/>
              <p:cNvSpPr>
                <a:spLocks/>
              </p:cNvSpPr>
              <p:nvPr/>
            </p:nvSpPr>
            <p:spPr bwMode="auto">
              <a:xfrm>
                <a:off x="2696" y="4214"/>
                <a:ext cx="97" cy="78"/>
              </a:xfrm>
              <a:custGeom>
                <a:avLst/>
                <a:gdLst>
                  <a:gd name="T0" fmla="*/ 89 w 97"/>
                  <a:gd name="T1" fmla="*/ 1 h 78"/>
                  <a:gd name="T2" fmla="*/ 83 w 97"/>
                  <a:gd name="T3" fmla="*/ 0 h 78"/>
                  <a:gd name="T4" fmla="*/ 75 w 97"/>
                  <a:gd name="T5" fmla="*/ 0 h 78"/>
                  <a:gd name="T6" fmla="*/ 67 w 97"/>
                  <a:gd name="T7" fmla="*/ 1 h 78"/>
                  <a:gd name="T8" fmla="*/ 59 w 97"/>
                  <a:gd name="T9" fmla="*/ 2 h 78"/>
                  <a:gd name="T10" fmla="*/ 52 w 97"/>
                  <a:gd name="T11" fmla="*/ 4 h 78"/>
                  <a:gd name="T12" fmla="*/ 46 w 97"/>
                  <a:gd name="T13" fmla="*/ 6 h 78"/>
                  <a:gd name="T14" fmla="*/ 40 w 97"/>
                  <a:gd name="T15" fmla="*/ 8 h 78"/>
                  <a:gd name="T16" fmla="*/ 34 w 97"/>
                  <a:gd name="T17" fmla="*/ 11 h 78"/>
                  <a:gd name="T18" fmla="*/ 27 w 97"/>
                  <a:gd name="T19" fmla="*/ 15 h 78"/>
                  <a:gd name="T20" fmla="*/ 23 w 97"/>
                  <a:gd name="T21" fmla="*/ 18 h 78"/>
                  <a:gd name="T22" fmla="*/ 19 w 97"/>
                  <a:gd name="T23" fmla="*/ 21 h 78"/>
                  <a:gd name="T24" fmla="*/ 15 w 97"/>
                  <a:gd name="T25" fmla="*/ 26 h 78"/>
                  <a:gd name="T26" fmla="*/ 10 w 97"/>
                  <a:gd name="T27" fmla="*/ 31 h 78"/>
                  <a:gd name="T28" fmla="*/ 7 w 97"/>
                  <a:gd name="T29" fmla="*/ 36 h 78"/>
                  <a:gd name="T30" fmla="*/ 5 w 97"/>
                  <a:gd name="T31" fmla="*/ 40 h 78"/>
                  <a:gd name="T32" fmla="*/ 2 w 97"/>
                  <a:gd name="T33" fmla="*/ 46 h 78"/>
                  <a:gd name="T34" fmla="*/ 1 w 97"/>
                  <a:gd name="T35" fmla="*/ 51 h 78"/>
                  <a:gd name="T36" fmla="*/ 0 w 97"/>
                  <a:gd name="T37" fmla="*/ 56 h 78"/>
                  <a:gd name="T38" fmla="*/ 0 w 97"/>
                  <a:gd name="T39" fmla="*/ 61 h 78"/>
                  <a:gd name="T40" fmla="*/ 0 w 97"/>
                  <a:gd name="T41" fmla="*/ 65 h 78"/>
                  <a:gd name="T42" fmla="*/ 1 w 97"/>
                  <a:gd name="T43" fmla="*/ 69 h 78"/>
                  <a:gd name="T44" fmla="*/ 2 w 97"/>
                  <a:gd name="T45" fmla="*/ 74 h 78"/>
                  <a:gd name="T46" fmla="*/ 6 w 97"/>
                  <a:gd name="T47" fmla="*/ 76 h 78"/>
                  <a:gd name="T48" fmla="*/ 9 w 97"/>
                  <a:gd name="T49" fmla="*/ 77 h 78"/>
                  <a:gd name="T50" fmla="*/ 12 w 97"/>
                  <a:gd name="T51" fmla="*/ 77 h 78"/>
                  <a:gd name="T52" fmla="*/ 12 w 97"/>
                  <a:gd name="T53" fmla="*/ 73 h 78"/>
                  <a:gd name="T54" fmla="*/ 11 w 97"/>
                  <a:gd name="T55" fmla="*/ 67 h 78"/>
                  <a:gd name="T56" fmla="*/ 11 w 97"/>
                  <a:gd name="T57" fmla="*/ 62 h 78"/>
                  <a:gd name="T58" fmla="*/ 12 w 97"/>
                  <a:gd name="T59" fmla="*/ 56 h 78"/>
                  <a:gd name="T60" fmla="*/ 13 w 97"/>
                  <a:gd name="T61" fmla="*/ 52 h 78"/>
                  <a:gd name="T62" fmla="*/ 15 w 97"/>
                  <a:gd name="T63" fmla="*/ 47 h 78"/>
                  <a:gd name="T64" fmla="*/ 16 w 97"/>
                  <a:gd name="T65" fmla="*/ 42 h 78"/>
                  <a:gd name="T66" fmla="*/ 19 w 97"/>
                  <a:gd name="T67" fmla="*/ 38 h 78"/>
                  <a:gd name="T68" fmla="*/ 22 w 97"/>
                  <a:gd name="T69" fmla="*/ 33 h 78"/>
                  <a:gd name="T70" fmla="*/ 25 w 97"/>
                  <a:gd name="T71" fmla="*/ 29 h 78"/>
                  <a:gd name="T72" fmla="*/ 29 w 97"/>
                  <a:gd name="T73" fmla="*/ 25 h 78"/>
                  <a:gd name="T74" fmla="*/ 35 w 97"/>
                  <a:gd name="T75" fmla="*/ 21 h 78"/>
                  <a:gd name="T76" fmla="*/ 39 w 97"/>
                  <a:gd name="T77" fmla="*/ 19 h 78"/>
                  <a:gd name="T78" fmla="*/ 44 w 97"/>
                  <a:gd name="T79" fmla="*/ 16 h 78"/>
                  <a:gd name="T80" fmla="*/ 49 w 97"/>
                  <a:gd name="T81" fmla="*/ 13 h 78"/>
                  <a:gd name="T82" fmla="*/ 55 w 97"/>
                  <a:gd name="T83" fmla="*/ 12 h 78"/>
                  <a:gd name="T84" fmla="*/ 62 w 97"/>
                  <a:gd name="T85" fmla="*/ 9 h 78"/>
                  <a:gd name="T86" fmla="*/ 69 w 97"/>
                  <a:gd name="T87" fmla="*/ 8 h 78"/>
                  <a:gd name="T88" fmla="*/ 76 w 97"/>
                  <a:gd name="T89" fmla="*/ 7 h 78"/>
                  <a:gd name="T90" fmla="*/ 83 w 97"/>
                  <a:gd name="T91" fmla="*/ 6 h 78"/>
                  <a:gd name="T92" fmla="*/ 91 w 97"/>
                  <a:gd name="T93" fmla="*/ 8 h 78"/>
                  <a:gd name="T94" fmla="*/ 96 w 97"/>
                  <a:gd name="T95" fmla="*/ 8 h 78"/>
                  <a:gd name="T96" fmla="*/ 96 w 97"/>
                  <a:gd name="T97" fmla="*/ 4 h 78"/>
                  <a:gd name="T98" fmla="*/ 94 w 97"/>
                  <a:gd name="T99" fmla="*/ 2 h 78"/>
                  <a:gd name="T100" fmla="*/ 89 w 97"/>
                  <a:gd name="T101" fmla="*/ 1 h 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7"/>
                  <a:gd name="T154" fmla="*/ 0 h 78"/>
                  <a:gd name="T155" fmla="*/ 97 w 97"/>
                  <a:gd name="T156" fmla="*/ 78 h 7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7" h="78">
                    <a:moveTo>
                      <a:pt x="89" y="1"/>
                    </a:moveTo>
                    <a:lnTo>
                      <a:pt x="83" y="0"/>
                    </a:lnTo>
                    <a:lnTo>
                      <a:pt x="75" y="0"/>
                    </a:lnTo>
                    <a:lnTo>
                      <a:pt x="67" y="1"/>
                    </a:lnTo>
                    <a:lnTo>
                      <a:pt x="59" y="2"/>
                    </a:lnTo>
                    <a:lnTo>
                      <a:pt x="52" y="4"/>
                    </a:lnTo>
                    <a:lnTo>
                      <a:pt x="46" y="6"/>
                    </a:lnTo>
                    <a:lnTo>
                      <a:pt x="40" y="8"/>
                    </a:lnTo>
                    <a:lnTo>
                      <a:pt x="34" y="11"/>
                    </a:lnTo>
                    <a:lnTo>
                      <a:pt x="27" y="15"/>
                    </a:lnTo>
                    <a:lnTo>
                      <a:pt x="23" y="18"/>
                    </a:lnTo>
                    <a:lnTo>
                      <a:pt x="19" y="21"/>
                    </a:lnTo>
                    <a:lnTo>
                      <a:pt x="15" y="26"/>
                    </a:lnTo>
                    <a:lnTo>
                      <a:pt x="10" y="31"/>
                    </a:lnTo>
                    <a:lnTo>
                      <a:pt x="7" y="36"/>
                    </a:lnTo>
                    <a:lnTo>
                      <a:pt x="5" y="40"/>
                    </a:lnTo>
                    <a:lnTo>
                      <a:pt x="2" y="46"/>
                    </a:lnTo>
                    <a:lnTo>
                      <a:pt x="1" y="51"/>
                    </a:lnTo>
                    <a:lnTo>
                      <a:pt x="0" y="56"/>
                    </a:lnTo>
                    <a:lnTo>
                      <a:pt x="0" y="61"/>
                    </a:lnTo>
                    <a:lnTo>
                      <a:pt x="0" y="65"/>
                    </a:lnTo>
                    <a:lnTo>
                      <a:pt x="1" y="69"/>
                    </a:lnTo>
                    <a:lnTo>
                      <a:pt x="2" y="74"/>
                    </a:lnTo>
                    <a:lnTo>
                      <a:pt x="6" y="76"/>
                    </a:lnTo>
                    <a:lnTo>
                      <a:pt x="9" y="77"/>
                    </a:lnTo>
                    <a:lnTo>
                      <a:pt x="12" y="77"/>
                    </a:lnTo>
                    <a:lnTo>
                      <a:pt x="12" y="73"/>
                    </a:lnTo>
                    <a:lnTo>
                      <a:pt x="11" y="67"/>
                    </a:lnTo>
                    <a:lnTo>
                      <a:pt x="11" y="62"/>
                    </a:lnTo>
                    <a:lnTo>
                      <a:pt x="12" y="56"/>
                    </a:lnTo>
                    <a:lnTo>
                      <a:pt x="13" y="52"/>
                    </a:lnTo>
                    <a:lnTo>
                      <a:pt x="15" y="47"/>
                    </a:lnTo>
                    <a:lnTo>
                      <a:pt x="16" y="42"/>
                    </a:lnTo>
                    <a:lnTo>
                      <a:pt x="19" y="38"/>
                    </a:lnTo>
                    <a:lnTo>
                      <a:pt x="22" y="33"/>
                    </a:lnTo>
                    <a:lnTo>
                      <a:pt x="25" y="29"/>
                    </a:lnTo>
                    <a:lnTo>
                      <a:pt x="29" y="25"/>
                    </a:lnTo>
                    <a:lnTo>
                      <a:pt x="35" y="21"/>
                    </a:lnTo>
                    <a:lnTo>
                      <a:pt x="39" y="19"/>
                    </a:lnTo>
                    <a:lnTo>
                      <a:pt x="44" y="16"/>
                    </a:lnTo>
                    <a:lnTo>
                      <a:pt x="49" y="13"/>
                    </a:lnTo>
                    <a:lnTo>
                      <a:pt x="55" y="12"/>
                    </a:lnTo>
                    <a:lnTo>
                      <a:pt x="62" y="9"/>
                    </a:lnTo>
                    <a:lnTo>
                      <a:pt x="69" y="8"/>
                    </a:lnTo>
                    <a:lnTo>
                      <a:pt x="76" y="7"/>
                    </a:lnTo>
                    <a:lnTo>
                      <a:pt x="83" y="6"/>
                    </a:lnTo>
                    <a:lnTo>
                      <a:pt x="91" y="8"/>
                    </a:lnTo>
                    <a:lnTo>
                      <a:pt x="96" y="8"/>
                    </a:lnTo>
                    <a:lnTo>
                      <a:pt x="96" y="4"/>
                    </a:lnTo>
                    <a:lnTo>
                      <a:pt x="94" y="2"/>
                    </a:lnTo>
                    <a:lnTo>
                      <a:pt x="89" y="1"/>
                    </a:lnTo>
                  </a:path>
                </a:pathLst>
              </a:custGeom>
              <a:solidFill>
                <a:srgbClr val="006000"/>
              </a:solidFill>
              <a:ln w="12700" cap="rnd">
                <a:solidFill>
                  <a:srgbClr val="000000"/>
                </a:solidFill>
                <a:round/>
                <a:headEnd/>
                <a:tailEnd/>
              </a:ln>
            </p:spPr>
            <p:txBody>
              <a:bodyPr/>
              <a:lstStyle/>
              <a:p>
                <a:endParaRPr lang="en-US"/>
              </a:p>
            </p:txBody>
          </p:sp>
          <p:sp>
            <p:nvSpPr>
              <p:cNvPr id="33821" name="Freeform 768"/>
              <p:cNvSpPr>
                <a:spLocks/>
              </p:cNvSpPr>
              <p:nvPr/>
            </p:nvSpPr>
            <p:spPr bwMode="auto">
              <a:xfrm>
                <a:off x="2759" y="4249"/>
                <a:ext cx="97" cy="77"/>
              </a:xfrm>
              <a:custGeom>
                <a:avLst/>
                <a:gdLst>
                  <a:gd name="T0" fmla="*/ 67 w 97"/>
                  <a:gd name="T1" fmla="*/ 2 h 77"/>
                  <a:gd name="T2" fmla="*/ 52 w 97"/>
                  <a:gd name="T3" fmla="*/ 6 h 77"/>
                  <a:gd name="T4" fmla="*/ 39 w 97"/>
                  <a:gd name="T5" fmla="*/ 11 h 77"/>
                  <a:gd name="T6" fmla="*/ 29 w 97"/>
                  <a:gd name="T7" fmla="*/ 16 h 77"/>
                  <a:gd name="T8" fmla="*/ 19 w 97"/>
                  <a:gd name="T9" fmla="*/ 24 h 77"/>
                  <a:gd name="T10" fmla="*/ 12 w 97"/>
                  <a:gd name="T11" fmla="*/ 32 h 77"/>
                  <a:gd name="T12" fmla="*/ 7 w 97"/>
                  <a:gd name="T13" fmla="*/ 40 h 77"/>
                  <a:gd name="T14" fmla="*/ 3 w 97"/>
                  <a:gd name="T15" fmla="*/ 49 h 77"/>
                  <a:gd name="T16" fmla="*/ 1 w 97"/>
                  <a:gd name="T17" fmla="*/ 57 h 77"/>
                  <a:gd name="T18" fmla="*/ 0 w 97"/>
                  <a:gd name="T19" fmla="*/ 65 h 77"/>
                  <a:gd name="T20" fmla="*/ 2 w 97"/>
                  <a:gd name="T21" fmla="*/ 71 h 77"/>
                  <a:gd name="T22" fmla="*/ 5 w 97"/>
                  <a:gd name="T23" fmla="*/ 74 h 77"/>
                  <a:gd name="T24" fmla="*/ 8 w 97"/>
                  <a:gd name="T25" fmla="*/ 76 h 77"/>
                  <a:gd name="T26" fmla="*/ 11 w 97"/>
                  <a:gd name="T27" fmla="*/ 76 h 77"/>
                  <a:gd name="T28" fmla="*/ 11 w 97"/>
                  <a:gd name="T29" fmla="*/ 65 h 77"/>
                  <a:gd name="T30" fmla="*/ 13 w 97"/>
                  <a:gd name="T31" fmla="*/ 56 h 77"/>
                  <a:gd name="T32" fmla="*/ 17 w 97"/>
                  <a:gd name="T33" fmla="*/ 47 h 77"/>
                  <a:gd name="T34" fmla="*/ 23 w 97"/>
                  <a:gd name="T35" fmla="*/ 39 h 77"/>
                  <a:gd name="T36" fmla="*/ 29 w 97"/>
                  <a:gd name="T37" fmla="*/ 31 h 77"/>
                  <a:gd name="T38" fmla="*/ 39 w 97"/>
                  <a:gd name="T39" fmla="*/ 24 h 77"/>
                  <a:gd name="T40" fmla="*/ 48 w 97"/>
                  <a:gd name="T41" fmla="*/ 18 h 77"/>
                  <a:gd name="T42" fmla="*/ 61 w 97"/>
                  <a:gd name="T43" fmla="*/ 13 h 77"/>
                  <a:gd name="T44" fmla="*/ 76 w 97"/>
                  <a:gd name="T45" fmla="*/ 9 h 77"/>
                  <a:gd name="T46" fmla="*/ 86 w 97"/>
                  <a:gd name="T47" fmla="*/ 7 h 77"/>
                  <a:gd name="T48" fmla="*/ 96 w 97"/>
                  <a:gd name="T49" fmla="*/ 6 h 77"/>
                  <a:gd name="T50" fmla="*/ 94 w 97"/>
                  <a:gd name="T51" fmla="*/ 4 h 77"/>
                  <a:gd name="T52" fmla="*/ 92 w 97"/>
                  <a:gd name="T53" fmla="*/ 1 h 77"/>
                  <a:gd name="T54" fmla="*/ 86 w 97"/>
                  <a:gd name="T55" fmla="*/ 0 h 77"/>
                  <a:gd name="T56" fmla="*/ 80 w 97"/>
                  <a:gd name="T57" fmla="*/ 0 h 77"/>
                  <a:gd name="T58" fmla="*/ 67 w 97"/>
                  <a:gd name="T59" fmla="*/ 2 h 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97"/>
                  <a:gd name="T91" fmla="*/ 0 h 77"/>
                  <a:gd name="T92" fmla="*/ 97 w 97"/>
                  <a:gd name="T93" fmla="*/ 77 h 7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97" h="77">
                    <a:moveTo>
                      <a:pt x="67" y="2"/>
                    </a:moveTo>
                    <a:lnTo>
                      <a:pt x="52" y="6"/>
                    </a:lnTo>
                    <a:lnTo>
                      <a:pt x="39" y="11"/>
                    </a:lnTo>
                    <a:lnTo>
                      <a:pt x="29" y="16"/>
                    </a:lnTo>
                    <a:lnTo>
                      <a:pt x="19" y="24"/>
                    </a:lnTo>
                    <a:lnTo>
                      <a:pt x="12" y="32"/>
                    </a:lnTo>
                    <a:lnTo>
                      <a:pt x="7" y="40"/>
                    </a:lnTo>
                    <a:lnTo>
                      <a:pt x="3" y="49"/>
                    </a:lnTo>
                    <a:lnTo>
                      <a:pt x="1" y="57"/>
                    </a:lnTo>
                    <a:lnTo>
                      <a:pt x="0" y="65"/>
                    </a:lnTo>
                    <a:lnTo>
                      <a:pt x="2" y="71"/>
                    </a:lnTo>
                    <a:lnTo>
                      <a:pt x="5" y="74"/>
                    </a:lnTo>
                    <a:lnTo>
                      <a:pt x="8" y="76"/>
                    </a:lnTo>
                    <a:lnTo>
                      <a:pt x="11" y="76"/>
                    </a:lnTo>
                    <a:lnTo>
                      <a:pt x="11" y="65"/>
                    </a:lnTo>
                    <a:lnTo>
                      <a:pt x="13" y="56"/>
                    </a:lnTo>
                    <a:lnTo>
                      <a:pt x="17" y="47"/>
                    </a:lnTo>
                    <a:lnTo>
                      <a:pt x="23" y="39"/>
                    </a:lnTo>
                    <a:lnTo>
                      <a:pt x="29" y="31"/>
                    </a:lnTo>
                    <a:lnTo>
                      <a:pt x="39" y="24"/>
                    </a:lnTo>
                    <a:lnTo>
                      <a:pt x="48" y="18"/>
                    </a:lnTo>
                    <a:lnTo>
                      <a:pt x="61" y="13"/>
                    </a:lnTo>
                    <a:lnTo>
                      <a:pt x="76" y="9"/>
                    </a:lnTo>
                    <a:lnTo>
                      <a:pt x="86" y="7"/>
                    </a:lnTo>
                    <a:lnTo>
                      <a:pt x="96" y="6"/>
                    </a:lnTo>
                    <a:lnTo>
                      <a:pt x="94" y="4"/>
                    </a:lnTo>
                    <a:lnTo>
                      <a:pt x="92" y="1"/>
                    </a:lnTo>
                    <a:lnTo>
                      <a:pt x="86" y="0"/>
                    </a:lnTo>
                    <a:lnTo>
                      <a:pt x="80" y="0"/>
                    </a:lnTo>
                    <a:lnTo>
                      <a:pt x="67" y="2"/>
                    </a:lnTo>
                  </a:path>
                </a:pathLst>
              </a:custGeom>
              <a:solidFill>
                <a:srgbClr val="006000"/>
              </a:solidFill>
              <a:ln w="12700" cap="rnd">
                <a:solidFill>
                  <a:srgbClr val="000000"/>
                </a:solidFill>
                <a:round/>
                <a:headEnd/>
                <a:tailEnd/>
              </a:ln>
            </p:spPr>
            <p:txBody>
              <a:bodyPr/>
              <a:lstStyle/>
              <a:p>
                <a:endParaRPr lang="en-US"/>
              </a:p>
            </p:txBody>
          </p:sp>
          <p:sp>
            <p:nvSpPr>
              <p:cNvPr id="33822" name="Freeform 769"/>
              <p:cNvSpPr>
                <a:spLocks/>
              </p:cNvSpPr>
              <p:nvPr/>
            </p:nvSpPr>
            <p:spPr bwMode="auto">
              <a:xfrm>
                <a:off x="2871" y="4309"/>
                <a:ext cx="202" cy="162"/>
              </a:xfrm>
              <a:custGeom>
                <a:avLst/>
                <a:gdLst>
                  <a:gd name="T0" fmla="*/ 65 w 202"/>
                  <a:gd name="T1" fmla="*/ 5 h 162"/>
                  <a:gd name="T2" fmla="*/ 57 w 202"/>
                  <a:gd name="T3" fmla="*/ 7 h 162"/>
                  <a:gd name="T4" fmla="*/ 46 w 202"/>
                  <a:gd name="T5" fmla="*/ 12 h 162"/>
                  <a:gd name="T6" fmla="*/ 36 w 202"/>
                  <a:gd name="T7" fmla="*/ 18 h 162"/>
                  <a:gd name="T8" fmla="*/ 25 w 202"/>
                  <a:gd name="T9" fmla="*/ 25 h 162"/>
                  <a:gd name="T10" fmla="*/ 19 w 202"/>
                  <a:gd name="T11" fmla="*/ 31 h 162"/>
                  <a:gd name="T12" fmla="*/ 12 w 202"/>
                  <a:gd name="T13" fmla="*/ 40 h 162"/>
                  <a:gd name="T14" fmla="*/ 9 w 202"/>
                  <a:gd name="T15" fmla="*/ 47 h 162"/>
                  <a:gd name="T16" fmla="*/ 5 w 202"/>
                  <a:gd name="T17" fmla="*/ 55 h 162"/>
                  <a:gd name="T18" fmla="*/ 2 w 202"/>
                  <a:gd name="T19" fmla="*/ 63 h 162"/>
                  <a:gd name="T20" fmla="*/ 0 w 202"/>
                  <a:gd name="T21" fmla="*/ 76 h 162"/>
                  <a:gd name="T22" fmla="*/ 12 w 202"/>
                  <a:gd name="T23" fmla="*/ 90 h 162"/>
                  <a:gd name="T24" fmla="*/ 19 w 202"/>
                  <a:gd name="T25" fmla="*/ 102 h 162"/>
                  <a:gd name="T26" fmla="*/ 26 w 202"/>
                  <a:gd name="T27" fmla="*/ 115 h 162"/>
                  <a:gd name="T28" fmla="*/ 31 w 202"/>
                  <a:gd name="T29" fmla="*/ 128 h 162"/>
                  <a:gd name="T30" fmla="*/ 46 w 202"/>
                  <a:gd name="T31" fmla="*/ 161 h 162"/>
                  <a:gd name="T32" fmla="*/ 52 w 202"/>
                  <a:gd name="T33" fmla="*/ 137 h 162"/>
                  <a:gd name="T34" fmla="*/ 57 w 202"/>
                  <a:gd name="T35" fmla="*/ 122 h 162"/>
                  <a:gd name="T36" fmla="*/ 64 w 202"/>
                  <a:gd name="T37" fmla="*/ 108 h 162"/>
                  <a:gd name="T38" fmla="*/ 72 w 202"/>
                  <a:gd name="T39" fmla="*/ 95 h 162"/>
                  <a:gd name="T40" fmla="*/ 85 w 202"/>
                  <a:gd name="T41" fmla="*/ 80 h 162"/>
                  <a:gd name="T42" fmla="*/ 98 w 202"/>
                  <a:gd name="T43" fmla="*/ 64 h 162"/>
                  <a:gd name="T44" fmla="*/ 115 w 202"/>
                  <a:gd name="T45" fmla="*/ 52 h 162"/>
                  <a:gd name="T46" fmla="*/ 132 w 202"/>
                  <a:gd name="T47" fmla="*/ 42 h 162"/>
                  <a:gd name="T48" fmla="*/ 150 w 202"/>
                  <a:gd name="T49" fmla="*/ 33 h 162"/>
                  <a:gd name="T50" fmla="*/ 172 w 202"/>
                  <a:gd name="T51" fmla="*/ 24 h 162"/>
                  <a:gd name="T52" fmla="*/ 201 w 202"/>
                  <a:gd name="T53" fmla="*/ 14 h 162"/>
                  <a:gd name="T54" fmla="*/ 163 w 202"/>
                  <a:gd name="T55" fmla="*/ 11 h 162"/>
                  <a:gd name="T56" fmla="*/ 141 w 202"/>
                  <a:gd name="T57" fmla="*/ 9 h 162"/>
                  <a:gd name="T58" fmla="*/ 118 w 202"/>
                  <a:gd name="T59" fmla="*/ 6 h 162"/>
                  <a:gd name="T60" fmla="*/ 102 w 202"/>
                  <a:gd name="T61" fmla="*/ 4 h 162"/>
                  <a:gd name="T62" fmla="*/ 86 w 202"/>
                  <a:gd name="T63" fmla="*/ 0 h 162"/>
                  <a:gd name="T64" fmla="*/ 77 w 202"/>
                  <a:gd name="T65" fmla="*/ 2 h 162"/>
                  <a:gd name="T66" fmla="*/ 65 w 202"/>
                  <a:gd name="T67" fmla="*/ 5 h 1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2"/>
                  <a:gd name="T103" fmla="*/ 0 h 162"/>
                  <a:gd name="T104" fmla="*/ 202 w 202"/>
                  <a:gd name="T105" fmla="*/ 162 h 16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2" h="162">
                    <a:moveTo>
                      <a:pt x="65" y="5"/>
                    </a:moveTo>
                    <a:lnTo>
                      <a:pt x="57" y="7"/>
                    </a:lnTo>
                    <a:lnTo>
                      <a:pt x="46" y="12"/>
                    </a:lnTo>
                    <a:lnTo>
                      <a:pt x="36" y="18"/>
                    </a:lnTo>
                    <a:lnTo>
                      <a:pt x="25" y="25"/>
                    </a:lnTo>
                    <a:lnTo>
                      <a:pt x="19" y="31"/>
                    </a:lnTo>
                    <a:lnTo>
                      <a:pt x="12" y="40"/>
                    </a:lnTo>
                    <a:lnTo>
                      <a:pt x="9" y="47"/>
                    </a:lnTo>
                    <a:lnTo>
                      <a:pt x="5" y="55"/>
                    </a:lnTo>
                    <a:lnTo>
                      <a:pt x="2" y="63"/>
                    </a:lnTo>
                    <a:lnTo>
                      <a:pt x="0" y="76"/>
                    </a:lnTo>
                    <a:lnTo>
                      <a:pt x="12" y="90"/>
                    </a:lnTo>
                    <a:lnTo>
                      <a:pt x="19" y="102"/>
                    </a:lnTo>
                    <a:lnTo>
                      <a:pt x="26" y="115"/>
                    </a:lnTo>
                    <a:lnTo>
                      <a:pt x="31" y="128"/>
                    </a:lnTo>
                    <a:lnTo>
                      <a:pt x="46" y="161"/>
                    </a:lnTo>
                    <a:lnTo>
                      <a:pt x="52" y="137"/>
                    </a:lnTo>
                    <a:lnTo>
                      <a:pt x="57" y="122"/>
                    </a:lnTo>
                    <a:lnTo>
                      <a:pt x="64" y="108"/>
                    </a:lnTo>
                    <a:lnTo>
                      <a:pt x="72" y="95"/>
                    </a:lnTo>
                    <a:lnTo>
                      <a:pt x="85" y="80"/>
                    </a:lnTo>
                    <a:lnTo>
                      <a:pt x="98" y="64"/>
                    </a:lnTo>
                    <a:lnTo>
                      <a:pt x="115" y="52"/>
                    </a:lnTo>
                    <a:lnTo>
                      <a:pt x="132" y="42"/>
                    </a:lnTo>
                    <a:lnTo>
                      <a:pt x="150" y="33"/>
                    </a:lnTo>
                    <a:lnTo>
                      <a:pt x="172" y="24"/>
                    </a:lnTo>
                    <a:lnTo>
                      <a:pt x="201" y="14"/>
                    </a:lnTo>
                    <a:lnTo>
                      <a:pt x="163" y="11"/>
                    </a:lnTo>
                    <a:lnTo>
                      <a:pt x="141" y="9"/>
                    </a:lnTo>
                    <a:lnTo>
                      <a:pt x="118" y="6"/>
                    </a:lnTo>
                    <a:lnTo>
                      <a:pt x="102" y="4"/>
                    </a:lnTo>
                    <a:lnTo>
                      <a:pt x="86" y="0"/>
                    </a:lnTo>
                    <a:lnTo>
                      <a:pt x="77" y="2"/>
                    </a:lnTo>
                    <a:lnTo>
                      <a:pt x="65" y="5"/>
                    </a:lnTo>
                  </a:path>
                </a:pathLst>
              </a:custGeom>
              <a:solidFill>
                <a:srgbClr val="800080"/>
              </a:solidFill>
              <a:ln w="12700" cap="rnd">
                <a:solidFill>
                  <a:srgbClr val="000000"/>
                </a:solidFill>
                <a:round/>
                <a:headEnd/>
                <a:tailEnd/>
              </a:ln>
            </p:spPr>
            <p:txBody>
              <a:bodyPr/>
              <a:lstStyle/>
              <a:p>
                <a:endParaRPr lang="en-US"/>
              </a:p>
            </p:txBody>
          </p:sp>
          <p:sp>
            <p:nvSpPr>
              <p:cNvPr id="33823" name="Freeform 770"/>
              <p:cNvSpPr>
                <a:spLocks/>
              </p:cNvSpPr>
              <p:nvPr/>
            </p:nvSpPr>
            <p:spPr bwMode="auto">
              <a:xfrm>
                <a:off x="2960" y="4349"/>
                <a:ext cx="283" cy="268"/>
              </a:xfrm>
              <a:custGeom>
                <a:avLst/>
                <a:gdLst>
                  <a:gd name="T0" fmla="*/ 190 w 283"/>
                  <a:gd name="T1" fmla="*/ 0 h 268"/>
                  <a:gd name="T2" fmla="*/ 282 w 283"/>
                  <a:gd name="T3" fmla="*/ 58 h 268"/>
                  <a:gd name="T4" fmla="*/ 282 w 283"/>
                  <a:gd name="T5" fmla="*/ 267 h 268"/>
                  <a:gd name="T6" fmla="*/ 165 w 283"/>
                  <a:gd name="T7" fmla="*/ 267 h 268"/>
                  <a:gd name="T8" fmla="*/ 0 w 283"/>
                  <a:gd name="T9" fmla="*/ 171 h 268"/>
                  <a:gd name="T10" fmla="*/ 6 w 283"/>
                  <a:gd name="T11" fmla="*/ 154 h 268"/>
                  <a:gd name="T12" fmla="*/ 15 w 283"/>
                  <a:gd name="T13" fmla="*/ 136 h 268"/>
                  <a:gd name="T14" fmla="*/ 30 w 283"/>
                  <a:gd name="T15" fmla="*/ 115 h 268"/>
                  <a:gd name="T16" fmla="*/ 51 w 283"/>
                  <a:gd name="T17" fmla="*/ 91 h 268"/>
                  <a:gd name="T18" fmla="*/ 76 w 283"/>
                  <a:gd name="T19" fmla="*/ 68 h 268"/>
                  <a:gd name="T20" fmla="*/ 105 w 283"/>
                  <a:gd name="T21" fmla="*/ 45 h 268"/>
                  <a:gd name="T22" fmla="*/ 135 w 283"/>
                  <a:gd name="T23" fmla="*/ 25 h 268"/>
                  <a:gd name="T24" fmla="*/ 165 w 283"/>
                  <a:gd name="T25" fmla="*/ 9 h 268"/>
                  <a:gd name="T26" fmla="*/ 190 w 283"/>
                  <a:gd name="T27" fmla="*/ 0 h 2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3"/>
                  <a:gd name="T43" fmla="*/ 0 h 268"/>
                  <a:gd name="T44" fmla="*/ 283 w 283"/>
                  <a:gd name="T45" fmla="*/ 268 h 2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3" h="268">
                    <a:moveTo>
                      <a:pt x="190" y="0"/>
                    </a:moveTo>
                    <a:lnTo>
                      <a:pt x="282" y="58"/>
                    </a:lnTo>
                    <a:lnTo>
                      <a:pt x="282" y="267"/>
                    </a:lnTo>
                    <a:lnTo>
                      <a:pt x="165" y="267"/>
                    </a:lnTo>
                    <a:lnTo>
                      <a:pt x="0" y="171"/>
                    </a:lnTo>
                    <a:lnTo>
                      <a:pt x="6" y="154"/>
                    </a:lnTo>
                    <a:lnTo>
                      <a:pt x="15" y="136"/>
                    </a:lnTo>
                    <a:lnTo>
                      <a:pt x="30" y="115"/>
                    </a:lnTo>
                    <a:lnTo>
                      <a:pt x="51" y="91"/>
                    </a:lnTo>
                    <a:lnTo>
                      <a:pt x="76" y="68"/>
                    </a:lnTo>
                    <a:lnTo>
                      <a:pt x="105" y="45"/>
                    </a:lnTo>
                    <a:lnTo>
                      <a:pt x="135" y="25"/>
                    </a:lnTo>
                    <a:lnTo>
                      <a:pt x="165" y="9"/>
                    </a:lnTo>
                    <a:lnTo>
                      <a:pt x="190" y="0"/>
                    </a:lnTo>
                  </a:path>
                </a:pathLst>
              </a:custGeom>
              <a:solidFill>
                <a:srgbClr val="800080"/>
              </a:solidFill>
              <a:ln w="12700" cap="rnd">
                <a:solidFill>
                  <a:srgbClr val="000000"/>
                </a:solidFill>
                <a:round/>
                <a:headEnd/>
                <a:tailEnd/>
              </a:ln>
            </p:spPr>
            <p:txBody>
              <a:bodyPr/>
              <a:lstStyle/>
              <a:p>
                <a:endParaRPr lang="en-US"/>
              </a:p>
            </p:txBody>
          </p:sp>
          <p:grpSp>
            <p:nvGrpSpPr>
              <p:cNvPr id="33824" name="Group 774"/>
              <p:cNvGrpSpPr>
                <a:grpSpLocks/>
              </p:cNvGrpSpPr>
              <p:nvPr/>
            </p:nvGrpSpPr>
            <p:grpSpPr bwMode="auto">
              <a:xfrm>
                <a:off x="2937" y="4437"/>
                <a:ext cx="11" cy="10"/>
                <a:chOff x="2937" y="4437"/>
                <a:chExt cx="11" cy="10"/>
              </a:xfrm>
            </p:grpSpPr>
            <p:sp>
              <p:nvSpPr>
                <p:cNvPr id="33933" name="Oval 771"/>
                <p:cNvSpPr>
                  <a:spLocks noChangeArrowheads="1"/>
                </p:cNvSpPr>
                <p:nvPr/>
              </p:nvSpPr>
              <p:spPr bwMode="auto">
                <a:xfrm>
                  <a:off x="2940" y="4437"/>
                  <a:ext cx="8" cy="10"/>
                </a:xfrm>
                <a:prstGeom prst="ellipse">
                  <a:avLst/>
                </a:prstGeom>
                <a:solidFill>
                  <a:srgbClr val="004000"/>
                </a:solidFill>
                <a:ln w="12700">
                  <a:noFill/>
                  <a:round/>
                  <a:headEnd/>
                  <a:tailEnd/>
                </a:ln>
              </p:spPr>
              <p:txBody>
                <a:bodyPr wrap="none" anchor="ctr"/>
                <a:lstStyle/>
                <a:p>
                  <a:pPr eaLnBrk="0" hangingPunct="0"/>
                  <a:endParaRPr lang="en-US"/>
                </a:p>
              </p:txBody>
            </p:sp>
            <p:sp>
              <p:nvSpPr>
                <p:cNvPr id="33934" name="Oval 772"/>
                <p:cNvSpPr>
                  <a:spLocks noChangeArrowheads="1"/>
                </p:cNvSpPr>
                <p:nvPr/>
              </p:nvSpPr>
              <p:spPr bwMode="auto">
                <a:xfrm>
                  <a:off x="2937" y="4437"/>
                  <a:ext cx="9" cy="10"/>
                </a:xfrm>
                <a:prstGeom prst="ellipse">
                  <a:avLst/>
                </a:prstGeom>
                <a:solidFill>
                  <a:srgbClr val="00C000"/>
                </a:solidFill>
                <a:ln w="12700">
                  <a:noFill/>
                  <a:round/>
                  <a:headEnd/>
                  <a:tailEnd/>
                </a:ln>
              </p:spPr>
              <p:txBody>
                <a:bodyPr wrap="none" anchor="ctr"/>
                <a:lstStyle/>
                <a:p>
                  <a:pPr eaLnBrk="0" hangingPunct="0"/>
                  <a:endParaRPr lang="en-US"/>
                </a:p>
              </p:txBody>
            </p:sp>
            <p:sp>
              <p:nvSpPr>
                <p:cNvPr id="33935" name="Oval 773"/>
                <p:cNvSpPr>
                  <a:spLocks noChangeArrowheads="1"/>
                </p:cNvSpPr>
                <p:nvPr/>
              </p:nvSpPr>
              <p:spPr bwMode="auto">
                <a:xfrm>
                  <a:off x="2941" y="4437"/>
                  <a:ext cx="1" cy="2"/>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25" name="Group 778"/>
              <p:cNvGrpSpPr>
                <a:grpSpLocks/>
              </p:cNvGrpSpPr>
              <p:nvPr/>
            </p:nvGrpSpPr>
            <p:grpSpPr bwMode="auto">
              <a:xfrm>
                <a:off x="2987" y="4430"/>
                <a:ext cx="10" cy="9"/>
                <a:chOff x="2987" y="4430"/>
                <a:chExt cx="10" cy="9"/>
              </a:xfrm>
            </p:grpSpPr>
            <p:sp>
              <p:nvSpPr>
                <p:cNvPr id="33930" name="Oval 775"/>
                <p:cNvSpPr>
                  <a:spLocks noChangeArrowheads="1"/>
                </p:cNvSpPr>
                <p:nvPr/>
              </p:nvSpPr>
              <p:spPr bwMode="auto">
                <a:xfrm>
                  <a:off x="2989" y="4431"/>
                  <a:ext cx="8" cy="8"/>
                </a:xfrm>
                <a:prstGeom prst="ellipse">
                  <a:avLst/>
                </a:prstGeom>
                <a:solidFill>
                  <a:srgbClr val="004000"/>
                </a:solidFill>
                <a:ln w="12700">
                  <a:noFill/>
                  <a:round/>
                  <a:headEnd/>
                  <a:tailEnd/>
                </a:ln>
              </p:spPr>
              <p:txBody>
                <a:bodyPr wrap="none" anchor="ctr"/>
                <a:lstStyle/>
                <a:p>
                  <a:pPr eaLnBrk="0" hangingPunct="0"/>
                  <a:endParaRPr lang="en-US"/>
                </a:p>
              </p:txBody>
            </p:sp>
            <p:sp>
              <p:nvSpPr>
                <p:cNvPr id="33931" name="Oval 776"/>
                <p:cNvSpPr>
                  <a:spLocks noChangeArrowheads="1"/>
                </p:cNvSpPr>
                <p:nvPr/>
              </p:nvSpPr>
              <p:spPr bwMode="auto">
                <a:xfrm>
                  <a:off x="2987" y="4430"/>
                  <a:ext cx="9" cy="8"/>
                </a:xfrm>
                <a:prstGeom prst="ellipse">
                  <a:avLst/>
                </a:prstGeom>
                <a:solidFill>
                  <a:srgbClr val="00C000"/>
                </a:solidFill>
                <a:ln w="12700">
                  <a:noFill/>
                  <a:round/>
                  <a:headEnd/>
                  <a:tailEnd/>
                </a:ln>
              </p:spPr>
              <p:txBody>
                <a:bodyPr wrap="none" anchor="ctr"/>
                <a:lstStyle/>
                <a:p>
                  <a:pPr eaLnBrk="0" hangingPunct="0"/>
                  <a:endParaRPr lang="en-US"/>
                </a:p>
              </p:txBody>
            </p:sp>
            <p:sp>
              <p:nvSpPr>
                <p:cNvPr id="33932" name="Oval 777"/>
                <p:cNvSpPr>
                  <a:spLocks noChangeArrowheads="1"/>
                </p:cNvSpPr>
                <p:nvPr/>
              </p:nvSpPr>
              <p:spPr bwMode="auto">
                <a:xfrm>
                  <a:off x="2990" y="4431"/>
                  <a:ext cx="1"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26" name="Group 782"/>
              <p:cNvGrpSpPr>
                <a:grpSpLocks/>
              </p:cNvGrpSpPr>
              <p:nvPr/>
            </p:nvGrpSpPr>
            <p:grpSpPr bwMode="auto">
              <a:xfrm>
                <a:off x="2968" y="4455"/>
                <a:ext cx="7" cy="7"/>
                <a:chOff x="2968" y="4455"/>
                <a:chExt cx="7" cy="7"/>
              </a:xfrm>
            </p:grpSpPr>
            <p:sp>
              <p:nvSpPr>
                <p:cNvPr id="33927" name="Oval 779"/>
                <p:cNvSpPr>
                  <a:spLocks noChangeArrowheads="1"/>
                </p:cNvSpPr>
                <p:nvPr/>
              </p:nvSpPr>
              <p:spPr bwMode="auto">
                <a:xfrm>
                  <a:off x="2971" y="4456"/>
                  <a:ext cx="4" cy="6"/>
                </a:xfrm>
                <a:prstGeom prst="ellipse">
                  <a:avLst/>
                </a:prstGeom>
                <a:solidFill>
                  <a:srgbClr val="004000"/>
                </a:solidFill>
                <a:ln w="12700">
                  <a:noFill/>
                  <a:round/>
                  <a:headEnd/>
                  <a:tailEnd/>
                </a:ln>
              </p:spPr>
              <p:txBody>
                <a:bodyPr wrap="none" anchor="ctr"/>
                <a:lstStyle/>
                <a:p>
                  <a:pPr eaLnBrk="0" hangingPunct="0"/>
                  <a:endParaRPr lang="en-US"/>
                </a:p>
              </p:txBody>
            </p:sp>
            <p:sp>
              <p:nvSpPr>
                <p:cNvPr id="33928" name="Oval 780"/>
                <p:cNvSpPr>
                  <a:spLocks noChangeArrowheads="1"/>
                </p:cNvSpPr>
                <p:nvPr/>
              </p:nvSpPr>
              <p:spPr bwMode="auto">
                <a:xfrm>
                  <a:off x="2968" y="4455"/>
                  <a:ext cx="6" cy="6"/>
                </a:xfrm>
                <a:prstGeom prst="ellipse">
                  <a:avLst/>
                </a:prstGeom>
                <a:solidFill>
                  <a:srgbClr val="00C000"/>
                </a:solidFill>
                <a:ln w="12700">
                  <a:noFill/>
                  <a:round/>
                  <a:headEnd/>
                  <a:tailEnd/>
                </a:ln>
              </p:spPr>
              <p:txBody>
                <a:bodyPr wrap="none" anchor="ctr"/>
                <a:lstStyle/>
                <a:p>
                  <a:pPr eaLnBrk="0" hangingPunct="0"/>
                  <a:endParaRPr lang="en-US"/>
                </a:p>
              </p:txBody>
            </p:sp>
            <p:sp>
              <p:nvSpPr>
                <p:cNvPr id="33929" name="Oval 781"/>
                <p:cNvSpPr>
                  <a:spLocks noChangeArrowheads="1"/>
                </p:cNvSpPr>
                <p:nvPr/>
              </p:nvSpPr>
              <p:spPr bwMode="auto">
                <a:xfrm>
                  <a:off x="2971" y="4456"/>
                  <a:ext cx="1"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27" name="Group 786"/>
              <p:cNvGrpSpPr>
                <a:grpSpLocks/>
              </p:cNvGrpSpPr>
              <p:nvPr/>
            </p:nvGrpSpPr>
            <p:grpSpPr bwMode="auto">
              <a:xfrm>
                <a:off x="2932" y="4462"/>
                <a:ext cx="3" cy="3"/>
                <a:chOff x="2932" y="4462"/>
                <a:chExt cx="3" cy="3"/>
              </a:xfrm>
            </p:grpSpPr>
            <p:sp>
              <p:nvSpPr>
                <p:cNvPr id="33924" name="Oval 783"/>
                <p:cNvSpPr>
                  <a:spLocks noChangeArrowheads="1"/>
                </p:cNvSpPr>
                <p:nvPr/>
              </p:nvSpPr>
              <p:spPr bwMode="auto">
                <a:xfrm>
                  <a:off x="2932" y="4462"/>
                  <a:ext cx="2" cy="3"/>
                </a:xfrm>
                <a:prstGeom prst="ellipse">
                  <a:avLst/>
                </a:prstGeom>
                <a:solidFill>
                  <a:srgbClr val="004000"/>
                </a:solidFill>
                <a:ln w="12700">
                  <a:noFill/>
                  <a:round/>
                  <a:headEnd/>
                  <a:tailEnd/>
                </a:ln>
              </p:spPr>
              <p:txBody>
                <a:bodyPr wrap="none" anchor="ctr"/>
                <a:lstStyle/>
                <a:p>
                  <a:pPr eaLnBrk="0" hangingPunct="0"/>
                  <a:endParaRPr lang="en-US"/>
                </a:p>
              </p:txBody>
            </p:sp>
            <p:sp>
              <p:nvSpPr>
                <p:cNvPr id="33925" name="Oval 784"/>
                <p:cNvSpPr>
                  <a:spLocks noChangeArrowheads="1"/>
                </p:cNvSpPr>
                <p:nvPr/>
              </p:nvSpPr>
              <p:spPr bwMode="auto">
                <a:xfrm>
                  <a:off x="2932" y="4462"/>
                  <a:ext cx="1" cy="3"/>
                </a:xfrm>
                <a:prstGeom prst="ellipse">
                  <a:avLst/>
                </a:prstGeom>
                <a:solidFill>
                  <a:srgbClr val="00C000"/>
                </a:solidFill>
                <a:ln w="12700">
                  <a:noFill/>
                  <a:round/>
                  <a:headEnd/>
                  <a:tailEnd/>
                </a:ln>
              </p:spPr>
              <p:txBody>
                <a:bodyPr wrap="none" anchor="ctr"/>
                <a:lstStyle/>
                <a:p>
                  <a:pPr eaLnBrk="0" hangingPunct="0"/>
                  <a:endParaRPr lang="en-US"/>
                </a:p>
              </p:txBody>
            </p:sp>
            <p:sp>
              <p:nvSpPr>
                <p:cNvPr id="33926" name="Oval 785"/>
                <p:cNvSpPr>
                  <a:spLocks noChangeArrowheads="1"/>
                </p:cNvSpPr>
                <p:nvPr/>
              </p:nvSpPr>
              <p:spPr bwMode="auto">
                <a:xfrm>
                  <a:off x="2932" y="4462"/>
                  <a:ext cx="3"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28" name="Group 790"/>
              <p:cNvGrpSpPr>
                <a:grpSpLocks/>
              </p:cNvGrpSpPr>
              <p:nvPr/>
            </p:nvGrpSpPr>
            <p:grpSpPr bwMode="auto">
              <a:xfrm>
                <a:off x="2949" y="4414"/>
                <a:ext cx="3" cy="4"/>
                <a:chOff x="2949" y="4414"/>
                <a:chExt cx="3" cy="4"/>
              </a:xfrm>
            </p:grpSpPr>
            <p:sp>
              <p:nvSpPr>
                <p:cNvPr id="33921" name="Oval 787"/>
                <p:cNvSpPr>
                  <a:spLocks noChangeArrowheads="1"/>
                </p:cNvSpPr>
                <p:nvPr/>
              </p:nvSpPr>
              <p:spPr bwMode="auto">
                <a:xfrm>
                  <a:off x="2951" y="4414"/>
                  <a:ext cx="1" cy="4"/>
                </a:xfrm>
                <a:prstGeom prst="ellipse">
                  <a:avLst/>
                </a:prstGeom>
                <a:solidFill>
                  <a:srgbClr val="004000"/>
                </a:solidFill>
                <a:ln w="12700">
                  <a:noFill/>
                  <a:round/>
                  <a:headEnd/>
                  <a:tailEnd/>
                </a:ln>
              </p:spPr>
              <p:txBody>
                <a:bodyPr wrap="none" anchor="ctr"/>
                <a:lstStyle/>
                <a:p>
                  <a:pPr eaLnBrk="0" hangingPunct="0"/>
                  <a:endParaRPr lang="en-US"/>
                </a:p>
              </p:txBody>
            </p:sp>
            <p:sp>
              <p:nvSpPr>
                <p:cNvPr id="33922" name="Oval 788"/>
                <p:cNvSpPr>
                  <a:spLocks noChangeArrowheads="1"/>
                </p:cNvSpPr>
                <p:nvPr/>
              </p:nvSpPr>
              <p:spPr bwMode="auto">
                <a:xfrm>
                  <a:off x="2951" y="4414"/>
                  <a:ext cx="1" cy="4"/>
                </a:xfrm>
                <a:prstGeom prst="ellipse">
                  <a:avLst/>
                </a:prstGeom>
                <a:solidFill>
                  <a:srgbClr val="00C000"/>
                </a:solidFill>
                <a:ln w="12700">
                  <a:noFill/>
                  <a:round/>
                  <a:headEnd/>
                  <a:tailEnd/>
                </a:ln>
              </p:spPr>
              <p:txBody>
                <a:bodyPr wrap="none" anchor="ctr"/>
                <a:lstStyle/>
                <a:p>
                  <a:pPr eaLnBrk="0" hangingPunct="0"/>
                  <a:endParaRPr lang="en-US"/>
                </a:p>
              </p:txBody>
            </p:sp>
            <p:sp>
              <p:nvSpPr>
                <p:cNvPr id="33923" name="Oval 789"/>
                <p:cNvSpPr>
                  <a:spLocks noChangeArrowheads="1"/>
                </p:cNvSpPr>
                <p:nvPr/>
              </p:nvSpPr>
              <p:spPr bwMode="auto">
                <a:xfrm>
                  <a:off x="2949" y="4414"/>
                  <a:ext cx="3"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29" name="Group 794"/>
              <p:cNvGrpSpPr>
                <a:grpSpLocks/>
              </p:cNvGrpSpPr>
              <p:nvPr/>
            </p:nvGrpSpPr>
            <p:grpSpPr bwMode="auto">
              <a:xfrm>
                <a:off x="2797" y="4307"/>
                <a:ext cx="9" cy="11"/>
                <a:chOff x="2797" y="4307"/>
                <a:chExt cx="9" cy="11"/>
              </a:xfrm>
            </p:grpSpPr>
            <p:sp>
              <p:nvSpPr>
                <p:cNvPr id="33918" name="Oval 791"/>
                <p:cNvSpPr>
                  <a:spLocks noChangeArrowheads="1"/>
                </p:cNvSpPr>
                <p:nvPr/>
              </p:nvSpPr>
              <p:spPr bwMode="auto">
                <a:xfrm>
                  <a:off x="2797" y="4308"/>
                  <a:ext cx="9" cy="10"/>
                </a:xfrm>
                <a:prstGeom prst="ellipse">
                  <a:avLst/>
                </a:prstGeom>
                <a:solidFill>
                  <a:srgbClr val="004000"/>
                </a:solidFill>
                <a:ln w="12700">
                  <a:noFill/>
                  <a:round/>
                  <a:headEnd/>
                  <a:tailEnd/>
                </a:ln>
              </p:spPr>
              <p:txBody>
                <a:bodyPr wrap="none" anchor="ctr"/>
                <a:lstStyle/>
                <a:p>
                  <a:pPr eaLnBrk="0" hangingPunct="0"/>
                  <a:endParaRPr lang="en-US"/>
                </a:p>
              </p:txBody>
            </p:sp>
            <p:sp>
              <p:nvSpPr>
                <p:cNvPr id="33919" name="Oval 792"/>
                <p:cNvSpPr>
                  <a:spLocks noChangeArrowheads="1"/>
                </p:cNvSpPr>
                <p:nvPr/>
              </p:nvSpPr>
              <p:spPr bwMode="auto">
                <a:xfrm>
                  <a:off x="2797" y="4307"/>
                  <a:ext cx="8" cy="9"/>
                </a:xfrm>
                <a:prstGeom prst="ellipse">
                  <a:avLst/>
                </a:prstGeom>
                <a:solidFill>
                  <a:srgbClr val="00C000"/>
                </a:solidFill>
                <a:ln w="12700">
                  <a:noFill/>
                  <a:round/>
                  <a:headEnd/>
                  <a:tailEnd/>
                </a:ln>
              </p:spPr>
              <p:txBody>
                <a:bodyPr wrap="none" anchor="ctr"/>
                <a:lstStyle/>
                <a:p>
                  <a:pPr eaLnBrk="0" hangingPunct="0"/>
                  <a:endParaRPr lang="en-US"/>
                </a:p>
              </p:txBody>
            </p:sp>
            <p:sp>
              <p:nvSpPr>
                <p:cNvPr id="33920" name="Oval 793"/>
                <p:cNvSpPr>
                  <a:spLocks noChangeArrowheads="1"/>
                </p:cNvSpPr>
                <p:nvPr/>
              </p:nvSpPr>
              <p:spPr bwMode="auto">
                <a:xfrm>
                  <a:off x="2800" y="4308"/>
                  <a:ext cx="1"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30" name="Group 798"/>
              <p:cNvGrpSpPr>
                <a:grpSpLocks/>
              </p:cNvGrpSpPr>
              <p:nvPr/>
            </p:nvGrpSpPr>
            <p:grpSpPr bwMode="auto">
              <a:xfrm>
                <a:off x="2866" y="4327"/>
                <a:ext cx="10" cy="11"/>
                <a:chOff x="2866" y="4327"/>
                <a:chExt cx="10" cy="11"/>
              </a:xfrm>
            </p:grpSpPr>
            <p:sp>
              <p:nvSpPr>
                <p:cNvPr id="33915" name="Oval 795"/>
                <p:cNvSpPr>
                  <a:spLocks noChangeArrowheads="1"/>
                </p:cNvSpPr>
                <p:nvPr/>
              </p:nvSpPr>
              <p:spPr bwMode="auto">
                <a:xfrm>
                  <a:off x="2868" y="4328"/>
                  <a:ext cx="8" cy="10"/>
                </a:xfrm>
                <a:prstGeom prst="ellipse">
                  <a:avLst/>
                </a:prstGeom>
                <a:solidFill>
                  <a:srgbClr val="004000"/>
                </a:solidFill>
                <a:ln w="12700">
                  <a:noFill/>
                  <a:round/>
                  <a:headEnd/>
                  <a:tailEnd/>
                </a:ln>
              </p:spPr>
              <p:txBody>
                <a:bodyPr wrap="none" anchor="ctr"/>
                <a:lstStyle/>
                <a:p>
                  <a:pPr eaLnBrk="0" hangingPunct="0"/>
                  <a:endParaRPr lang="en-US"/>
                </a:p>
              </p:txBody>
            </p:sp>
            <p:sp>
              <p:nvSpPr>
                <p:cNvPr id="33916" name="Oval 796"/>
                <p:cNvSpPr>
                  <a:spLocks noChangeArrowheads="1"/>
                </p:cNvSpPr>
                <p:nvPr/>
              </p:nvSpPr>
              <p:spPr bwMode="auto">
                <a:xfrm>
                  <a:off x="2866" y="4327"/>
                  <a:ext cx="10" cy="9"/>
                </a:xfrm>
                <a:prstGeom prst="ellipse">
                  <a:avLst/>
                </a:prstGeom>
                <a:solidFill>
                  <a:srgbClr val="00C000"/>
                </a:solidFill>
                <a:ln w="12700">
                  <a:noFill/>
                  <a:round/>
                  <a:headEnd/>
                  <a:tailEnd/>
                </a:ln>
              </p:spPr>
              <p:txBody>
                <a:bodyPr wrap="none" anchor="ctr"/>
                <a:lstStyle/>
                <a:p>
                  <a:pPr eaLnBrk="0" hangingPunct="0"/>
                  <a:endParaRPr lang="en-US"/>
                </a:p>
              </p:txBody>
            </p:sp>
            <p:sp>
              <p:nvSpPr>
                <p:cNvPr id="33917" name="Oval 797"/>
                <p:cNvSpPr>
                  <a:spLocks noChangeArrowheads="1"/>
                </p:cNvSpPr>
                <p:nvPr/>
              </p:nvSpPr>
              <p:spPr bwMode="auto">
                <a:xfrm>
                  <a:off x="2869" y="4328"/>
                  <a:ext cx="2" cy="2"/>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31" name="Group 802"/>
              <p:cNvGrpSpPr>
                <a:grpSpLocks/>
              </p:cNvGrpSpPr>
              <p:nvPr/>
            </p:nvGrpSpPr>
            <p:grpSpPr bwMode="auto">
              <a:xfrm>
                <a:off x="2828" y="4326"/>
                <a:ext cx="5" cy="6"/>
                <a:chOff x="2828" y="4326"/>
                <a:chExt cx="5" cy="6"/>
              </a:xfrm>
            </p:grpSpPr>
            <p:sp>
              <p:nvSpPr>
                <p:cNvPr id="33912" name="Oval 799"/>
                <p:cNvSpPr>
                  <a:spLocks noChangeArrowheads="1"/>
                </p:cNvSpPr>
                <p:nvPr/>
              </p:nvSpPr>
              <p:spPr bwMode="auto">
                <a:xfrm>
                  <a:off x="2830" y="4327"/>
                  <a:ext cx="3" cy="5"/>
                </a:xfrm>
                <a:prstGeom prst="ellipse">
                  <a:avLst/>
                </a:prstGeom>
                <a:solidFill>
                  <a:srgbClr val="004000"/>
                </a:solidFill>
                <a:ln w="12700">
                  <a:noFill/>
                  <a:round/>
                  <a:headEnd/>
                  <a:tailEnd/>
                </a:ln>
              </p:spPr>
              <p:txBody>
                <a:bodyPr wrap="none" anchor="ctr"/>
                <a:lstStyle/>
                <a:p>
                  <a:pPr eaLnBrk="0" hangingPunct="0"/>
                  <a:endParaRPr lang="en-US"/>
                </a:p>
              </p:txBody>
            </p:sp>
            <p:sp>
              <p:nvSpPr>
                <p:cNvPr id="33913" name="Oval 800"/>
                <p:cNvSpPr>
                  <a:spLocks noChangeArrowheads="1"/>
                </p:cNvSpPr>
                <p:nvPr/>
              </p:nvSpPr>
              <p:spPr bwMode="auto">
                <a:xfrm>
                  <a:off x="2828" y="4326"/>
                  <a:ext cx="5" cy="5"/>
                </a:xfrm>
                <a:prstGeom prst="ellipse">
                  <a:avLst/>
                </a:prstGeom>
                <a:solidFill>
                  <a:srgbClr val="00C000"/>
                </a:solidFill>
                <a:ln w="12700">
                  <a:noFill/>
                  <a:round/>
                  <a:headEnd/>
                  <a:tailEnd/>
                </a:ln>
              </p:spPr>
              <p:txBody>
                <a:bodyPr wrap="none" anchor="ctr"/>
                <a:lstStyle/>
                <a:p>
                  <a:pPr eaLnBrk="0" hangingPunct="0"/>
                  <a:endParaRPr lang="en-US"/>
                </a:p>
              </p:txBody>
            </p:sp>
            <p:sp>
              <p:nvSpPr>
                <p:cNvPr id="33914" name="Oval 801"/>
                <p:cNvSpPr>
                  <a:spLocks noChangeArrowheads="1"/>
                </p:cNvSpPr>
                <p:nvPr/>
              </p:nvSpPr>
              <p:spPr bwMode="auto">
                <a:xfrm>
                  <a:off x="2830" y="4327"/>
                  <a:ext cx="1"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32" name="Group 806"/>
              <p:cNvGrpSpPr>
                <a:grpSpLocks/>
              </p:cNvGrpSpPr>
              <p:nvPr/>
            </p:nvGrpSpPr>
            <p:grpSpPr bwMode="auto">
              <a:xfrm>
                <a:off x="2860" y="4348"/>
                <a:ext cx="3" cy="6"/>
                <a:chOff x="2860" y="4348"/>
                <a:chExt cx="3" cy="6"/>
              </a:xfrm>
            </p:grpSpPr>
            <p:sp>
              <p:nvSpPr>
                <p:cNvPr id="33909" name="Oval 803"/>
                <p:cNvSpPr>
                  <a:spLocks noChangeArrowheads="1"/>
                </p:cNvSpPr>
                <p:nvPr/>
              </p:nvSpPr>
              <p:spPr bwMode="auto">
                <a:xfrm>
                  <a:off x="2862" y="4349"/>
                  <a:ext cx="1" cy="5"/>
                </a:xfrm>
                <a:prstGeom prst="ellipse">
                  <a:avLst/>
                </a:prstGeom>
                <a:solidFill>
                  <a:srgbClr val="004000"/>
                </a:solidFill>
                <a:ln w="12700">
                  <a:noFill/>
                  <a:round/>
                  <a:headEnd/>
                  <a:tailEnd/>
                </a:ln>
              </p:spPr>
              <p:txBody>
                <a:bodyPr wrap="none" anchor="ctr"/>
                <a:lstStyle/>
                <a:p>
                  <a:pPr eaLnBrk="0" hangingPunct="0"/>
                  <a:endParaRPr lang="en-US"/>
                </a:p>
              </p:txBody>
            </p:sp>
            <p:sp>
              <p:nvSpPr>
                <p:cNvPr id="33910" name="Oval 804"/>
                <p:cNvSpPr>
                  <a:spLocks noChangeArrowheads="1"/>
                </p:cNvSpPr>
                <p:nvPr/>
              </p:nvSpPr>
              <p:spPr bwMode="auto">
                <a:xfrm>
                  <a:off x="2862" y="4349"/>
                  <a:ext cx="1" cy="4"/>
                </a:xfrm>
                <a:prstGeom prst="ellipse">
                  <a:avLst/>
                </a:prstGeom>
                <a:solidFill>
                  <a:srgbClr val="00C000"/>
                </a:solidFill>
                <a:ln w="12700">
                  <a:noFill/>
                  <a:round/>
                  <a:headEnd/>
                  <a:tailEnd/>
                </a:ln>
              </p:spPr>
              <p:txBody>
                <a:bodyPr wrap="none" anchor="ctr"/>
                <a:lstStyle/>
                <a:p>
                  <a:pPr eaLnBrk="0" hangingPunct="0"/>
                  <a:endParaRPr lang="en-US"/>
                </a:p>
              </p:txBody>
            </p:sp>
            <p:sp>
              <p:nvSpPr>
                <p:cNvPr id="33911" name="Oval 805"/>
                <p:cNvSpPr>
                  <a:spLocks noChangeArrowheads="1"/>
                </p:cNvSpPr>
                <p:nvPr/>
              </p:nvSpPr>
              <p:spPr bwMode="auto">
                <a:xfrm>
                  <a:off x="2860" y="4348"/>
                  <a:ext cx="3"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33" name="Group 810"/>
              <p:cNvGrpSpPr>
                <a:grpSpLocks/>
              </p:cNvGrpSpPr>
              <p:nvPr/>
            </p:nvGrpSpPr>
            <p:grpSpPr bwMode="auto">
              <a:xfrm>
                <a:off x="2808" y="4284"/>
                <a:ext cx="3" cy="5"/>
                <a:chOff x="2808" y="4284"/>
                <a:chExt cx="3" cy="5"/>
              </a:xfrm>
            </p:grpSpPr>
            <p:sp>
              <p:nvSpPr>
                <p:cNvPr id="33906" name="Oval 807"/>
                <p:cNvSpPr>
                  <a:spLocks noChangeArrowheads="1"/>
                </p:cNvSpPr>
                <p:nvPr/>
              </p:nvSpPr>
              <p:spPr bwMode="auto">
                <a:xfrm>
                  <a:off x="2810" y="4286"/>
                  <a:ext cx="1" cy="3"/>
                </a:xfrm>
                <a:prstGeom prst="ellipse">
                  <a:avLst/>
                </a:prstGeom>
                <a:solidFill>
                  <a:srgbClr val="004000"/>
                </a:solidFill>
                <a:ln w="12700">
                  <a:noFill/>
                  <a:round/>
                  <a:headEnd/>
                  <a:tailEnd/>
                </a:ln>
              </p:spPr>
              <p:txBody>
                <a:bodyPr wrap="none" anchor="ctr"/>
                <a:lstStyle/>
                <a:p>
                  <a:pPr eaLnBrk="0" hangingPunct="0"/>
                  <a:endParaRPr lang="en-US"/>
                </a:p>
              </p:txBody>
            </p:sp>
            <p:sp>
              <p:nvSpPr>
                <p:cNvPr id="33907" name="Oval 808"/>
                <p:cNvSpPr>
                  <a:spLocks noChangeArrowheads="1"/>
                </p:cNvSpPr>
                <p:nvPr/>
              </p:nvSpPr>
              <p:spPr bwMode="auto">
                <a:xfrm>
                  <a:off x="2810" y="4284"/>
                  <a:ext cx="1" cy="4"/>
                </a:xfrm>
                <a:prstGeom prst="ellipse">
                  <a:avLst/>
                </a:prstGeom>
                <a:solidFill>
                  <a:srgbClr val="00C000"/>
                </a:solidFill>
                <a:ln w="12700">
                  <a:noFill/>
                  <a:round/>
                  <a:headEnd/>
                  <a:tailEnd/>
                </a:ln>
              </p:spPr>
              <p:txBody>
                <a:bodyPr wrap="none" anchor="ctr"/>
                <a:lstStyle/>
                <a:p>
                  <a:pPr eaLnBrk="0" hangingPunct="0"/>
                  <a:endParaRPr lang="en-US"/>
                </a:p>
              </p:txBody>
            </p:sp>
            <p:sp>
              <p:nvSpPr>
                <p:cNvPr id="33908" name="Oval 809"/>
                <p:cNvSpPr>
                  <a:spLocks noChangeArrowheads="1"/>
                </p:cNvSpPr>
                <p:nvPr/>
              </p:nvSpPr>
              <p:spPr bwMode="auto">
                <a:xfrm>
                  <a:off x="2808" y="4284"/>
                  <a:ext cx="3" cy="2"/>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34" name="Group 814"/>
              <p:cNvGrpSpPr>
                <a:grpSpLocks/>
              </p:cNvGrpSpPr>
              <p:nvPr/>
            </p:nvGrpSpPr>
            <p:grpSpPr bwMode="auto">
              <a:xfrm>
                <a:off x="2725" y="4257"/>
                <a:ext cx="11" cy="11"/>
                <a:chOff x="2725" y="4257"/>
                <a:chExt cx="11" cy="11"/>
              </a:xfrm>
            </p:grpSpPr>
            <p:sp>
              <p:nvSpPr>
                <p:cNvPr id="33903" name="Oval 811"/>
                <p:cNvSpPr>
                  <a:spLocks noChangeArrowheads="1"/>
                </p:cNvSpPr>
                <p:nvPr/>
              </p:nvSpPr>
              <p:spPr bwMode="auto">
                <a:xfrm>
                  <a:off x="2726" y="4257"/>
                  <a:ext cx="10" cy="11"/>
                </a:xfrm>
                <a:prstGeom prst="ellipse">
                  <a:avLst/>
                </a:prstGeom>
                <a:solidFill>
                  <a:srgbClr val="004000"/>
                </a:solidFill>
                <a:ln w="12700">
                  <a:noFill/>
                  <a:round/>
                  <a:headEnd/>
                  <a:tailEnd/>
                </a:ln>
              </p:spPr>
              <p:txBody>
                <a:bodyPr wrap="none" anchor="ctr"/>
                <a:lstStyle/>
                <a:p>
                  <a:pPr eaLnBrk="0" hangingPunct="0"/>
                  <a:endParaRPr lang="en-US"/>
                </a:p>
              </p:txBody>
            </p:sp>
            <p:sp>
              <p:nvSpPr>
                <p:cNvPr id="33904" name="Oval 812"/>
                <p:cNvSpPr>
                  <a:spLocks noChangeArrowheads="1"/>
                </p:cNvSpPr>
                <p:nvPr/>
              </p:nvSpPr>
              <p:spPr bwMode="auto">
                <a:xfrm>
                  <a:off x="2725" y="4257"/>
                  <a:ext cx="10" cy="10"/>
                </a:xfrm>
                <a:prstGeom prst="ellipse">
                  <a:avLst/>
                </a:prstGeom>
                <a:solidFill>
                  <a:srgbClr val="00C000"/>
                </a:solidFill>
                <a:ln w="12700">
                  <a:noFill/>
                  <a:round/>
                  <a:headEnd/>
                  <a:tailEnd/>
                </a:ln>
              </p:spPr>
              <p:txBody>
                <a:bodyPr wrap="none" anchor="ctr"/>
                <a:lstStyle/>
                <a:p>
                  <a:pPr eaLnBrk="0" hangingPunct="0"/>
                  <a:endParaRPr lang="en-US"/>
                </a:p>
              </p:txBody>
            </p:sp>
            <p:sp>
              <p:nvSpPr>
                <p:cNvPr id="33905" name="Oval 813"/>
                <p:cNvSpPr>
                  <a:spLocks noChangeArrowheads="1"/>
                </p:cNvSpPr>
                <p:nvPr/>
              </p:nvSpPr>
              <p:spPr bwMode="auto">
                <a:xfrm>
                  <a:off x="2729" y="4257"/>
                  <a:ext cx="1" cy="4"/>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35" name="Group 818"/>
              <p:cNvGrpSpPr>
                <a:grpSpLocks/>
              </p:cNvGrpSpPr>
              <p:nvPr/>
            </p:nvGrpSpPr>
            <p:grpSpPr bwMode="auto">
              <a:xfrm>
                <a:off x="3044" y="4368"/>
                <a:ext cx="14" cy="7"/>
                <a:chOff x="3044" y="4368"/>
                <a:chExt cx="14" cy="7"/>
              </a:xfrm>
            </p:grpSpPr>
            <p:sp>
              <p:nvSpPr>
                <p:cNvPr id="33900" name="Oval 815"/>
                <p:cNvSpPr>
                  <a:spLocks noChangeArrowheads="1"/>
                </p:cNvSpPr>
                <p:nvPr/>
              </p:nvSpPr>
              <p:spPr bwMode="auto">
                <a:xfrm>
                  <a:off x="3045" y="4369"/>
                  <a:ext cx="13" cy="6"/>
                </a:xfrm>
                <a:prstGeom prst="ellipse">
                  <a:avLst/>
                </a:prstGeom>
                <a:solidFill>
                  <a:srgbClr val="004000"/>
                </a:solidFill>
                <a:ln w="12700">
                  <a:noFill/>
                  <a:round/>
                  <a:headEnd/>
                  <a:tailEnd/>
                </a:ln>
              </p:spPr>
              <p:txBody>
                <a:bodyPr wrap="none" anchor="ctr"/>
                <a:lstStyle/>
                <a:p>
                  <a:pPr eaLnBrk="0" hangingPunct="0"/>
                  <a:endParaRPr lang="en-US"/>
                </a:p>
              </p:txBody>
            </p:sp>
            <p:sp>
              <p:nvSpPr>
                <p:cNvPr id="33901" name="Oval 816"/>
                <p:cNvSpPr>
                  <a:spLocks noChangeArrowheads="1"/>
                </p:cNvSpPr>
                <p:nvPr/>
              </p:nvSpPr>
              <p:spPr bwMode="auto">
                <a:xfrm>
                  <a:off x="3044" y="4368"/>
                  <a:ext cx="13" cy="5"/>
                </a:xfrm>
                <a:prstGeom prst="ellipse">
                  <a:avLst/>
                </a:prstGeom>
                <a:solidFill>
                  <a:srgbClr val="00C000"/>
                </a:solidFill>
                <a:ln w="12700">
                  <a:noFill/>
                  <a:round/>
                  <a:headEnd/>
                  <a:tailEnd/>
                </a:ln>
              </p:spPr>
              <p:txBody>
                <a:bodyPr wrap="none" anchor="ctr"/>
                <a:lstStyle/>
                <a:p>
                  <a:pPr eaLnBrk="0" hangingPunct="0"/>
                  <a:endParaRPr lang="en-US"/>
                </a:p>
              </p:txBody>
            </p:sp>
            <p:sp>
              <p:nvSpPr>
                <p:cNvPr id="33902" name="Oval 817"/>
                <p:cNvSpPr>
                  <a:spLocks noChangeArrowheads="1"/>
                </p:cNvSpPr>
                <p:nvPr/>
              </p:nvSpPr>
              <p:spPr bwMode="auto">
                <a:xfrm>
                  <a:off x="3047" y="4369"/>
                  <a:ext cx="4"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36" name="Group 822"/>
              <p:cNvGrpSpPr>
                <a:grpSpLocks/>
              </p:cNvGrpSpPr>
              <p:nvPr/>
            </p:nvGrpSpPr>
            <p:grpSpPr bwMode="auto">
              <a:xfrm>
                <a:off x="3080" y="4332"/>
                <a:ext cx="8" cy="4"/>
                <a:chOff x="3080" y="4332"/>
                <a:chExt cx="8" cy="4"/>
              </a:xfrm>
            </p:grpSpPr>
            <p:sp>
              <p:nvSpPr>
                <p:cNvPr id="33897" name="Oval 819"/>
                <p:cNvSpPr>
                  <a:spLocks noChangeArrowheads="1"/>
                </p:cNvSpPr>
                <p:nvPr/>
              </p:nvSpPr>
              <p:spPr bwMode="auto">
                <a:xfrm>
                  <a:off x="3081" y="4332"/>
                  <a:ext cx="7" cy="4"/>
                </a:xfrm>
                <a:prstGeom prst="ellipse">
                  <a:avLst/>
                </a:prstGeom>
                <a:solidFill>
                  <a:srgbClr val="004000"/>
                </a:solidFill>
                <a:ln w="12700">
                  <a:noFill/>
                  <a:round/>
                  <a:headEnd/>
                  <a:tailEnd/>
                </a:ln>
              </p:spPr>
              <p:txBody>
                <a:bodyPr wrap="none" anchor="ctr"/>
                <a:lstStyle/>
                <a:p>
                  <a:pPr eaLnBrk="0" hangingPunct="0"/>
                  <a:endParaRPr lang="en-US"/>
                </a:p>
              </p:txBody>
            </p:sp>
            <p:sp>
              <p:nvSpPr>
                <p:cNvPr id="33898" name="Oval 820"/>
                <p:cNvSpPr>
                  <a:spLocks noChangeArrowheads="1"/>
                </p:cNvSpPr>
                <p:nvPr/>
              </p:nvSpPr>
              <p:spPr bwMode="auto">
                <a:xfrm>
                  <a:off x="3080" y="4332"/>
                  <a:ext cx="6" cy="3"/>
                </a:xfrm>
                <a:prstGeom prst="ellipse">
                  <a:avLst/>
                </a:prstGeom>
                <a:solidFill>
                  <a:srgbClr val="00C000"/>
                </a:solidFill>
                <a:ln w="12700">
                  <a:noFill/>
                  <a:round/>
                  <a:headEnd/>
                  <a:tailEnd/>
                </a:ln>
              </p:spPr>
              <p:txBody>
                <a:bodyPr wrap="none" anchor="ctr"/>
                <a:lstStyle/>
                <a:p>
                  <a:pPr eaLnBrk="0" hangingPunct="0"/>
                  <a:endParaRPr lang="en-US"/>
                </a:p>
              </p:txBody>
            </p:sp>
            <p:sp>
              <p:nvSpPr>
                <p:cNvPr id="33899" name="Oval 821"/>
                <p:cNvSpPr>
                  <a:spLocks noChangeArrowheads="1"/>
                </p:cNvSpPr>
                <p:nvPr/>
              </p:nvSpPr>
              <p:spPr bwMode="auto">
                <a:xfrm>
                  <a:off x="3083" y="4332"/>
                  <a:ext cx="1" cy="1"/>
                </a:xfrm>
                <a:prstGeom prst="ellipse">
                  <a:avLst/>
                </a:prstGeom>
                <a:solidFill>
                  <a:srgbClr val="40FF40"/>
                </a:solidFill>
                <a:ln w="12700">
                  <a:noFill/>
                  <a:round/>
                  <a:headEnd/>
                  <a:tailEnd/>
                </a:ln>
              </p:spPr>
              <p:txBody>
                <a:bodyPr wrap="none" anchor="ctr"/>
                <a:lstStyle/>
                <a:p>
                  <a:pPr eaLnBrk="0" hangingPunct="0"/>
                  <a:endParaRPr lang="en-US"/>
                </a:p>
              </p:txBody>
            </p:sp>
          </p:grpSp>
          <p:grpSp>
            <p:nvGrpSpPr>
              <p:cNvPr id="33837" name="Group 826"/>
              <p:cNvGrpSpPr>
                <a:grpSpLocks/>
              </p:cNvGrpSpPr>
              <p:nvPr/>
            </p:nvGrpSpPr>
            <p:grpSpPr bwMode="auto">
              <a:xfrm>
                <a:off x="2845" y="4265"/>
                <a:ext cx="7" cy="3"/>
                <a:chOff x="2845" y="4265"/>
                <a:chExt cx="7" cy="3"/>
              </a:xfrm>
            </p:grpSpPr>
            <p:sp>
              <p:nvSpPr>
                <p:cNvPr id="33894" name="Oval 823"/>
                <p:cNvSpPr>
                  <a:spLocks noChangeArrowheads="1"/>
                </p:cNvSpPr>
                <p:nvPr/>
              </p:nvSpPr>
              <p:spPr bwMode="auto">
                <a:xfrm>
                  <a:off x="2846" y="4265"/>
                  <a:ext cx="6" cy="3"/>
                </a:xfrm>
                <a:prstGeom prst="ellipse">
                  <a:avLst/>
                </a:prstGeom>
                <a:solidFill>
                  <a:srgbClr val="004000"/>
                </a:solidFill>
                <a:ln w="12700">
                  <a:noFill/>
                  <a:round/>
                  <a:headEnd/>
                  <a:tailEnd/>
                </a:ln>
              </p:spPr>
              <p:txBody>
                <a:bodyPr wrap="none" anchor="ctr"/>
                <a:lstStyle/>
                <a:p>
                  <a:pPr eaLnBrk="0" hangingPunct="0"/>
                  <a:endParaRPr lang="en-US"/>
                </a:p>
              </p:txBody>
            </p:sp>
            <p:sp>
              <p:nvSpPr>
                <p:cNvPr id="33895" name="Oval 824"/>
                <p:cNvSpPr>
                  <a:spLocks noChangeArrowheads="1"/>
                </p:cNvSpPr>
                <p:nvPr/>
              </p:nvSpPr>
              <p:spPr bwMode="auto">
                <a:xfrm>
                  <a:off x="2845" y="4265"/>
                  <a:ext cx="6" cy="3"/>
                </a:xfrm>
                <a:prstGeom prst="ellipse">
                  <a:avLst/>
                </a:prstGeom>
                <a:solidFill>
                  <a:srgbClr val="00C000"/>
                </a:solidFill>
                <a:ln w="12700">
                  <a:noFill/>
                  <a:round/>
                  <a:headEnd/>
                  <a:tailEnd/>
                </a:ln>
              </p:spPr>
              <p:txBody>
                <a:bodyPr wrap="none" anchor="ctr"/>
                <a:lstStyle/>
                <a:p>
                  <a:pPr eaLnBrk="0" hangingPunct="0"/>
                  <a:endParaRPr lang="en-US"/>
                </a:p>
              </p:txBody>
            </p:sp>
            <p:sp>
              <p:nvSpPr>
                <p:cNvPr id="33896" name="Oval 825"/>
                <p:cNvSpPr>
                  <a:spLocks noChangeArrowheads="1"/>
                </p:cNvSpPr>
                <p:nvPr/>
              </p:nvSpPr>
              <p:spPr bwMode="auto">
                <a:xfrm>
                  <a:off x="2847" y="4265"/>
                  <a:ext cx="1" cy="1"/>
                </a:xfrm>
                <a:prstGeom prst="ellipse">
                  <a:avLst/>
                </a:prstGeom>
                <a:solidFill>
                  <a:srgbClr val="40FF40"/>
                </a:solidFill>
                <a:ln w="12700">
                  <a:noFill/>
                  <a:round/>
                  <a:headEnd/>
                  <a:tailEnd/>
                </a:ln>
              </p:spPr>
              <p:txBody>
                <a:bodyPr wrap="none" anchor="ctr"/>
                <a:lstStyle/>
                <a:p>
                  <a:pPr eaLnBrk="0" hangingPunct="0"/>
                  <a:endParaRPr lang="en-US"/>
                </a:p>
              </p:txBody>
            </p:sp>
          </p:grpSp>
          <p:sp>
            <p:nvSpPr>
              <p:cNvPr id="33838" name="Freeform 827"/>
              <p:cNvSpPr>
                <a:spLocks/>
              </p:cNvSpPr>
              <p:nvPr/>
            </p:nvSpPr>
            <p:spPr bwMode="auto">
              <a:xfrm>
                <a:off x="2879" y="4342"/>
                <a:ext cx="56" cy="99"/>
              </a:xfrm>
              <a:custGeom>
                <a:avLst/>
                <a:gdLst>
                  <a:gd name="T0" fmla="*/ 44 w 56"/>
                  <a:gd name="T1" fmla="*/ 98 h 99"/>
                  <a:gd name="T2" fmla="*/ 46 w 56"/>
                  <a:gd name="T3" fmla="*/ 91 h 99"/>
                  <a:gd name="T4" fmla="*/ 48 w 56"/>
                  <a:gd name="T5" fmla="*/ 85 h 99"/>
                  <a:gd name="T6" fmla="*/ 51 w 56"/>
                  <a:gd name="T7" fmla="*/ 80 h 99"/>
                  <a:gd name="T8" fmla="*/ 53 w 56"/>
                  <a:gd name="T9" fmla="*/ 76 h 99"/>
                  <a:gd name="T10" fmla="*/ 55 w 56"/>
                  <a:gd name="T11" fmla="*/ 70 h 99"/>
                  <a:gd name="T12" fmla="*/ 55 w 56"/>
                  <a:gd name="T13" fmla="*/ 59 h 99"/>
                  <a:gd name="T14" fmla="*/ 40 w 56"/>
                  <a:gd name="T15" fmla="*/ 30 h 99"/>
                  <a:gd name="T16" fmla="*/ 21 w 56"/>
                  <a:gd name="T17" fmla="*/ 7 h 99"/>
                  <a:gd name="T18" fmla="*/ 15 w 56"/>
                  <a:gd name="T19" fmla="*/ 0 h 99"/>
                  <a:gd name="T20" fmla="*/ 12 w 56"/>
                  <a:gd name="T21" fmla="*/ 4 h 99"/>
                  <a:gd name="T22" fmla="*/ 10 w 56"/>
                  <a:gd name="T23" fmla="*/ 8 h 99"/>
                  <a:gd name="T24" fmla="*/ 7 w 56"/>
                  <a:gd name="T25" fmla="*/ 11 h 99"/>
                  <a:gd name="T26" fmla="*/ 5 w 56"/>
                  <a:gd name="T27" fmla="*/ 15 h 99"/>
                  <a:gd name="T28" fmla="*/ 3 w 56"/>
                  <a:gd name="T29" fmla="*/ 21 h 99"/>
                  <a:gd name="T30" fmla="*/ 2 w 56"/>
                  <a:gd name="T31" fmla="*/ 25 h 99"/>
                  <a:gd name="T32" fmla="*/ 0 w 56"/>
                  <a:gd name="T33" fmla="*/ 29 h 99"/>
                  <a:gd name="T34" fmla="*/ 5 w 56"/>
                  <a:gd name="T35" fmla="*/ 35 h 99"/>
                  <a:gd name="T36" fmla="*/ 10 w 56"/>
                  <a:gd name="T37" fmla="*/ 42 h 99"/>
                  <a:gd name="T38" fmla="*/ 16 w 56"/>
                  <a:gd name="T39" fmla="*/ 49 h 99"/>
                  <a:gd name="T40" fmla="*/ 22 w 56"/>
                  <a:gd name="T41" fmla="*/ 59 h 99"/>
                  <a:gd name="T42" fmla="*/ 27 w 56"/>
                  <a:gd name="T43" fmla="*/ 69 h 99"/>
                  <a:gd name="T44" fmla="*/ 34 w 56"/>
                  <a:gd name="T45" fmla="*/ 80 h 99"/>
                  <a:gd name="T46" fmla="*/ 38 w 56"/>
                  <a:gd name="T47" fmla="*/ 88 h 99"/>
                  <a:gd name="T48" fmla="*/ 44 w 56"/>
                  <a:gd name="T49" fmla="*/ 98 h 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6"/>
                  <a:gd name="T76" fmla="*/ 0 h 99"/>
                  <a:gd name="T77" fmla="*/ 56 w 56"/>
                  <a:gd name="T78" fmla="*/ 99 h 9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6" h="99">
                    <a:moveTo>
                      <a:pt x="44" y="98"/>
                    </a:moveTo>
                    <a:lnTo>
                      <a:pt x="46" y="91"/>
                    </a:lnTo>
                    <a:lnTo>
                      <a:pt x="48" y="85"/>
                    </a:lnTo>
                    <a:lnTo>
                      <a:pt x="51" y="80"/>
                    </a:lnTo>
                    <a:lnTo>
                      <a:pt x="53" y="76"/>
                    </a:lnTo>
                    <a:lnTo>
                      <a:pt x="55" y="70"/>
                    </a:lnTo>
                    <a:lnTo>
                      <a:pt x="55" y="59"/>
                    </a:lnTo>
                    <a:lnTo>
                      <a:pt x="40" y="30"/>
                    </a:lnTo>
                    <a:lnTo>
                      <a:pt x="21" y="7"/>
                    </a:lnTo>
                    <a:lnTo>
                      <a:pt x="15" y="0"/>
                    </a:lnTo>
                    <a:lnTo>
                      <a:pt x="12" y="4"/>
                    </a:lnTo>
                    <a:lnTo>
                      <a:pt x="10" y="8"/>
                    </a:lnTo>
                    <a:lnTo>
                      <a:pt x="7" y="11"/>
                    </a:lnTo>
                    <a:lnTo>
                      <a:pt x="5" y="15"/>
                    </a:lnTo>
                    <a:lnTo>
                      <a:pt x="3" y="21"/>
                    </a:lnTo>
                    <a:lnTo>
                      <a:pt x="2" y="25"/>
                    </a:lnTo>
                    <a:lnTo>
                      <a:pt x="0" y="29"/>
                    </a:lnTo>
                    <a:lnTo>
                      <a:pt x="5" y="35"/>
                    </a:lnTo>
                    <a:lnTo>
                      <a:pt x="10" y="42"/>
                    </a:lnTo>
                    <a:lnTo>
                      <a:pt x="16" y="49"/>
                    </a:lnTo>
                    <a:lnTo>
                      <a:pt x="22" y="59"/>
                    </a:lnTo>
                    <a:lnTo>
                      <a:pt x="27" y="69"/>
                    </a:lnTo>
                    <a:lnTo>
                      <a:pt x="34" y="80"/>
                    </a:lnTo>
                    <a:lnTo>
                      <a:pt x="38" y="88"/>
                    </a:lnTo>
                    <a:lnTo>
                      <a:pt x="44" y="98"/>
                    </a:lnTo>
                  </a:path>
                </a:pathLst>
              </a:custGeom>
              <a:solidFill>
                <a:srgbClr val="400040"/>
              </a:solidFill>
              <a:ln w="12700" cap="rnd">
                <a:noFill/>
                <a:round/>
                <a:headEnd/>
                <a:tailEnd/>
              </a:ln>
            </p:spPr>
            <p:txBody>
              <a:bodyPr/>
              <a:lstStyle/>
              <a:p>
                <a:endParaRPr lang="en-US"/>
              </a:p>
            </p:txBody>
          </p:sp>
          <p:sp>
            <p:nvSpPr>
              <p:cNvPr id="33839" name="Freeform 828"/>
              <p:cNvSpPr>
                <a:spLocks/>
              </p:cNvSpPr>
              <p:nvPr/>
            </p:nvSpPr>
            <p:spPr bwMode="auto">
              <a:xfrm>
                <a:off x="2895" y="4325"/>
                <a:ext cx="69" cy="89"/>
              </a:xfrm>
              <a:custGeom>
                <a:avLst/>
                <a:gdLst>
                  <a:gd name="T0" fmla="*/ 27 w 69"/>
                  <a:gd name="T1" fmla="*/ 0 h 89"/>
                  <a:gd name="T2" fmla="*/ 34 w 69"/>
                  <a:gd name="T3" fmla="*/ 7 h 89"/>
                  <a:gd name="T4" fmla="*/ 41 w 69"/>
                  <a:gd name="T5" fmla="*/ 14 h 89"/>
                  <a:gd name="T6" fmla="*/ 47 w 69"/>
                  <a:gd name="T7" fmla="*/ 21 h 89"/>
                  <a:gd name="T8" fmla="*/ 54 w 69"/>
                  <a:gd name="T9" fmla="*/ 28 h 89"/>
                  <a:gd name="T10" fmla="*/ 60 w 69"/>
                  <a:gd name="T11" fmla="*/ 39 h 89"/>
                  <a:gd name="T12" fmla="*/ 68 w 69"/>
                  <a:gd name="T13" fmla="*/ 52 h 89"/>
                  <a:gd name="T14" fmla="*/ 58 w 69"/>
                  <a:gd name="T15" fmla="*/ 63 h 89"/>
                  <a:gd name="T16" fmla="*/ 52 w 69"/>
                  <a:gd name="T17" fmla="*/ 71 h 89"/>
                  <a:gd name="T18" fmla="*/ 46 w 69"/>
                  <a:gd name="T19" fmla="*/ 79 h 89"/>
                  <a:gd name="T20" fmla="*/ 41 w 69"/>
                  <a:gd name="T21" fmla="*/ 88 h 89"/>
                  <a:gd name="T22" fmla="*/ 35 w 69"/>
                  <a:gd name="T23" fmla="*/ 78 h 89"/>
                  <a:gd name="T24" fmla="*/ 31 w 69"/>
                  <a:gd name="T25" fmla="*/ 66 h 89"/>
                  <a:gd name="T26" fmla="*/ 25 w 69"/>
                  <a:gd name="T27" fmla="*/ 55 h 89"/>
                  <a:gd name="T28" fmla="*/ 18 w 69"/>
                  <a:gd name="T29" fmla="*/ 44 h 89"/>
                  <a:gd name="T30" fmla="*/ 12 w 69"/>
                  <a:gd name="T31" fmla="*/ 35 h 89"/>
                  <a:gd name="T32" fmla="*/ 6 w 69"/>
                  <a:gd name="T33" fmla="*/ 28 h 89"/>
                  <a:gd name="T34" fmla="*/ 0 w 69"/>
                  <a:gd name="T35" fmla="*/ 19 h 89"/>
                  <a:gd name="T36" fmla="*/ 3 w 69"/>
                  <a:gd name="T37" fmla="*/ 16 h 89"/>
                  <a:gd name="T38" fmla="*/ 7 w 69"/>
                  <a:gd name="T39" fmla="*/ 12 h 89"/>
                  <a:gd name="T40" fmla="*/ 12 w 69"/>
                  <a:gd name="T41" fmla="*/ 8 h 89"/>
                  <a:gd name="T42" fmla="*/ 18 w 69"/>
                  <a:gd name="T43" fmla="*/ 5 h 89"/>
                  <a:gd name="T44" fmla="*/ 27 w 69"/>
                  <a:gd name="T45" fmla="*/ 0 h 8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9"/>
                  <a:gd name="T70" fmla="*/ 0 h 89"/>
                  <a:gd name="T71" fmla="*/ 69 w 69"/>
                  <a:gd name="T72" fmla="*/ 89 h 8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9" h="89">
                    <a:moveTo>
                      <a:pt x="27" y="0"/>
                    </a:moveTo>
                    <a:lnTo>
                      <a:pt x="34" y="7"/>
                    </a:lnTo>
                    <a:lnTo>
                      <a:pt x="41" y="14"/>
                    </a:lnTo>
                    <a:lnTo>
                      <a:pt x="47" y="21"/>
                    </a:lnTo>
                    <a:lnTo>
                      <a:pt x="54" y="28"/>
                    </a:lnTo>
                    <a:lnTo>
                      <a:pt x="60" y="39"/>
                    </a:lnTo>
                    <a:lnTo>
                      <a:pt x="68" y="52"/>
                    </a:lnTo>
                    <a:lnTo>
                      <a:pt x="58" y="63"/>
                    </a:lnTo>
                    <a:lnTo>
                      <a:pt x="52" y="71"/>
                    </a:lnTo>
                    <a:lnTo>
                      <a:pt x="46" y="79"/>
                    </a:lnTo>
                    <a:lnTo>
                      <a:pt x="41" y="88"/>
                    </a:lnTo>
                    <a:lnTo>
                      <a:pt x="35" y="78"/>
                    </a:lnTo>
                    <a:lnTo>
                      <a:pt x="31" y="66"/>
                    </a:lnTo>
                    <a:lnTo>
                      <a:pt x="25" y="55"/>
                    </a:lnTo>
                    <a:lnTo>
                      <a:pt x="18" y="44"/>
                    </a:lnTo>
                    <a:lnTo>
                      <a:pt x="12" y="35"/>
                    </a:lnTo>
                    <a:lnTo>
                      <a:pt x="6" y="28"/>
                    </a:lnTo>
                    <a:lnTo>
                      <a:pt x="0" y="19"/>
                    </a:lnTo>
                    <a:lnTo>
                      <a:pt x="3" y="16"/>
                    </a:lnTo>
                    <a:lnTo>
                      <a:pt x="7" y="12"/>
                    </a:lnTo>
                    <a:lnTo>
                      <a:pt x="12" y="8"/>
                    </a:lnTo>
                    <a:lnTo>
                      <a:pt x="18" y="5"/>
                    </a:lnTo>
                    <a:lnTo>
                      <a:pt x="27" y="0"/>
                    </a:lnTo>
                  </a:path>
                </a:pathLst>
              </a:custGeom>
              <a:solidFill>
                <a:srgbClr val="600060"/>
              </a:solidFill>
              <a:ln w="12700" cap="rnd">
                <a:noFill/>
                <a:round/>
                <a:headEnd/>
                <a:tailEnd/>
              </a:ln>
            </p:spPr>
            <p:txBody>
              <a:bodyPr/>
              <a:lstStyle/>
              <a:p>
                <a:endParaRPr lang="en-US"/>
              </a:p>
            </p:txBody>
          </p:sp>
          <p:sp>
            <p:nvSpPr>
              <p:cNvPr id="33840" name="Freeform 829"/>
              <p:cNvSpPr>
                <a:spLocks/>
              </p:cNvSpPr>
              <p:nvPr/>
            </p:nvSpPr>
            <p:spPr bwMode="auto">
              <a:xfrm>
                <a:off x="2971" y="4470"/>
                <a:ext cx="262" cy="142"/>
              </a:xfrm>
              <a:custGeom>
                <a:avLst/>
                <a:gdLst>
                  <a:gd name="T0" fmla="*/ 0 w 262"/>
                  <a:gd name="T1" fmla="*/ 40 h 142"/>
                  <a:gd name="T2" fmla="*/ 2 w 262"/>
                  <a:gd name="T3" fmla="*/ 34 h 142"/>
                  <a:gd name="T4" fmla="*/ 5 w 262"/>
                  <a:gd name="T5" fmla="*/ 29 h 142"/>
                  <a:gd name="T6" fmla="*/ 8 w 262"/>
                  <a:gd name="T7" fmla="*/ 23 h 142"/>
                  <a:gd name="T8" fmla="*/ 10 w 262"/>
                  <a:gd name="T9" fmla="*/ 18 h 142"/>
                  <a:gd name="T10" fmla="*/ 14 w 262"/>
                  <a:gd name="T11" fmla="*/ 12 h 142"/>
                  <a:gd name="T12" fmla="*/ 17 w 262"/>
                  <a:gd name="T13" fmla="*/ 7 h 142"/>
                  <a:gd name="T14" fmla="*/ 21 w 262"/>
                  <a:gd name="T15" fmla="*/ 3 h 142"/>
                  <a:gd name="T16" fmla="*/ 23 w 262"/>
                  <a:gd name="T17" fmla="*/ 0 h 142"/>
                  <a:gd name="T18" fmla="*/ 261 w 262"/>
                  <a:gd name="T19" fmla="*/ 141 h 142"/>
                  <a:gd name="T20" fmla="*/ 173 w 262"/>
                  <a:gd name="T21" fmla="*/ 141 h 142"/>
                  <a:gd name="T22" fmla="*/ 0 w 262"/>
                  <a:gd name="T23" fmla="*/ 40 h 1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2"/>
                  <a:gd name="T37" fmla="*/ 0 h 142"/>
                  <a:gd name="T38" fmla="*/ 262 w 262"/>
                  <a:gd name="T39" fmla="*/ 142 h 1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2" h="142">
                    <a:moveTo>
                      <a:pt x="0" y="40"/>
                    </a:moveTo>
                    <a:lnTo>
                      <a:pt x="2" y="34"/>
                    </a:lnTo>
                    <a:lnTo>
                      <a:pt x="5" y="29"/>
                    </a:lnTo>
                    <a:lnTo>
                      <a:pt x="8" y="23"/>
                    </a:lnTo>
                    <a:lnTo>
                      <a:pt x="10" y="18"/>
                    </a:lnTo>
                    <a:lnTo>
                      <a:pt x="14" y="12"/>
                    </a:lnTo>
                    <a:lnTo>
                      <a:pt x="17" y="7"/>
                    </a:lnTo>
                    <a:lnTo>
                      <a:pt x="21" y="3"/>
                    </a:lnTo>
                    <a:lnTo>
                      <a:pt x="23" y="0"/>
                    </a:lnTo>
                    <a:lnTo>
                      <a:pt x="261" y="141"/>
                    </a:lnTo>
                    <a:lnTo>
                      <a:pt x="173" y="141"/>
                    </a:lnTo>
                    <a:lnTo>
                      <a:pt x="0" y="40"/>
                    </a:lnTo>
                  </a:path>
                </a:pathLst>
              </a:custGeom>
              <a:solidFill>
                <a:srgbClr val="400040"/>
              </a:solidFill>
              <a:ln w="12700" cap="rnd">
                <a:noFill/>
                <a:round/>
                <a:headEnd/>
                <a:tailEnd/>
              </a:ln>
            </p:spPr>
            <p:txBody>
              <a:bodyPr/>
              <a:lstStyle/>
              <a:p>
                <a:endParaRPr lang="en-US"/>
              </a:p>
            </p:txBody>
          </p:sp>
          <p:sp>
            <p:nvSpPr>
              <p:cNvPr id="33841" name="Freeform 830"/>
              <p:cNvSpPr>
                <a:spLocks/>
              </p:cNvSpPr>
              <p:nvPr/>
            </p:nvSpPr>
            <p:spPr bwMode="auto">
              <a:xfrm>
                <a:off x="2994" y="4420"/>
                <a:ext cx="247" cy="192"/>
              </a:xfrm>
              <a:custGeom>
                <a:avLst/>
                <a:gdLst>
                  <a:gd name="T0" fmla="*/ 246 w 247"/>
                  <a:gd name="T1" fmla="*/ 191 h 192"/>
                  <a:gd name="T2" fmla="*/ 237 w 247"/>
                  <a:gd name="T3" fmla="*/ 191 h 192"/>
                  <a:gd name="T4" fmla="*/ 0 w 247"/>
                  <a:gd name="T5" fmla="*/ 49 h 192"/>
                  <a:gd name="T6" fmla="*/ 4 w 247"/>
                  <a:gd name="T7" fmla="*/ 43 h 192"/>
                  <a:gd name="T8" fmla="*/ 8 w 247"/>
                  <a:gd name="T9" fmla="*/ 38 h 192"/>
                  <a:gd name="T10" fmla="*/ 13 w 247"/>
                  <a:gd name="T11" fmla="*/ 32 h 192"/>
                  <a:gd name="T12" fmla="*/ 19 w 247"/>
                  <a:gd name="T13" fmla="*/ 26 h 192"/>
                  <a:gd name="T14" fmla="*/ 24 w 247"/>
                  <a:gd name="T15" fmla="*/ 20 h 192"/>
                  <a:gd name="T16" fmla="*/ 29 w 247"/>
                  <a:gd name="T17" fmla="*/ 15 h 192"/>
                  <a:gd name="T18" fmla="*/ 35 w 247"/>
                  <a:gd name="T19" fmla="*/ 11 h 192"/>
                  <a:gd name="T20" fmla="*/ 39 w 247"/>
                  <a:gd name="T21" fmla="*/ 7 h 192"/>
                  <a:gd name="T22" fmla="*/ 44 w 247"/>
                  <a:gd name="T23" fmla="*/ 3 h 192"/>
                  <a:gd name="T24" fmla="*/ 47 w 247"/>
                  <a:gd name="T25" fmla="*/ 0 h 192"/>
                  <a:gd name="T26" fmla="*/ 246 w 247"/>
                  <a:gd name="T27" fmla="*/ 124 h 192"/>
                  <a:gd name="T28" fmla="*/ 246 w 247"/>
                  <a:gd name="T29" fmla="*/ 191 h 1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7"/>
                  <a:gd name="T46" fmla="*/ 0 h 192"/>
                  <a:gd name="T47" fmla="*/ 247 w 247"/>
                  <a:gd name="T48" fmla="*/ 192 h 19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7" h="192">
                    <a:moveTo>
                      <a:pt x="246" y="191"/>
                    </a:moveTo>
                    <a:lnTo>
                      <a:pt x="237" y="191"/>
                    </a:lnTo>
                    <a:lnTo>
                      <a:pt x="0" y="49"/>
                    </a:lnTo>
                    <a:lnTo>
                      <a:pt x="4" y="43"/>
                    </a:lnTo>
                    <a:lnTo>
                      <a:pt x="8" y="38"/>
                    </a:lnTo>
                    <a:lnTo>
                      <a:pt x="13" y="32"/>
                    </a:lnTo>
                    <a:lnTo>
                      <a:pt x="19" y="26"/>
                    </a:lnTo>
                    <a:lnTo>
                      <a:pt x="24" y="20"/>
                    </a:lnTo>
                    <a:lnTo>
                      <a:pt x="29" y="15"/>
                    </a:lnTo>
                    <a:lnTo>
                      <a:pt x="35" y="11"/>
                    </a:lnTo>
                    <a:lnTo>
                      <a:pt x="39" y="7"/>
                    </a:lnTo>
                    <a:lnTo>
                      <a:pt x="44" y="3"/>
                    </a:lnTo>
                    <a:lnTo>
                      <a:pt x="47" y="0"/>
                    </a:lnTo>
                    <a:lnTo>
                      <a:pt x="246" y="124"/>
                    </a:lnTo>
                    <a:lnTo>
                      <a:pt x="246" y="191"/>
                    </a:lnTo>
                  </a:path>
                </a:pathLst>
              </a:custGeom>
              <a:solidFill>
                <a:srgbClr val="600060"/>
              </a:solidFill>
              <a:ln w="12700" cap="rnd">
                <a:noFill/>
                <a:round/>
                <a:headEnd/>
                <a:tailEnd/>
              </a:ln>
            </p:spPr>
            <p:txBody>
              <a:bodyPr/>
              <a:lstStyle/>
              <a:p>
                <a:endParaRPr lang="en-US"/>
              </a:p>
            </p:txBody>
          </p:sp>
          <p:grpSp>
            <p:nvGrpSpPr>
              <p:cNvPr id="33842" name="Group 834"/>
              <p:cNvGrpSpPr>
                <a:grpSpLocks/>
              </p:cNvGrpSpPr>
              <p:nvPr/>
            </p:nvGrpSpPr>
            <p:grpSpPr bwMode="auto">
              <a:xfrm>
                <a:off x="2987" y="4496"/>
                <a:ext cx="11" cy="11"/>
                <a:chOff x="2987" y="4496"/>
                <a:chExt cx="11" cy="11"/>
              </a:xfrm>
            </p:grpSpPr>
            <p:sp>
              <p:nvSpPr>
                <p:cNvPr id="33891" name="Oval 831"/>
                <p:cNvSpPr>
                  <a:spLocks noChangeArrowheads="1"/>
                </p:cNvSpPr>
                <p:nvPr/>
              </p:nvSpPr>
              <p:spPr bwMode="auto">
                <a:xfrm>
                  <a:off x="2989" y="4496"/>
                  <a:ext cx="9" cy="11"/>
                </a:xfrm>
                <a:prstGeom prst="ellipse">
                  <a:avLst/>
                </a:prstGeom>
                <a:solidFill>
                  <a:srgbClr val="200020"/>
                </a:solidFill>
                <a:ln w="12700">
                  <a:noFill/>
                  <a:round/>
                  <a:headEnd/>
                  <a:tailEnd/>
                </a:ln>
              </p:spPr>
              <p:txBody>
                <a:bodyPr wrap="none" anchor="ctr"/>
                <a:lstStyle/>
                <a:p>
                  <a:pPr eaLnBrk="0" hangingPunct="0"/>
                  <a:endParaRPr lang="en-US"/>
                </a:p>
              </p:txBody>
            </p:sp>
            <p:sp>
              <p:nvSpPr>
                <p:cNvPr id="33892" name="Oval 832"/>
                <p:cNvSpPr>
                  <a:spLocks noChangeArrowheads="1"/>
                </p:cNvSpPr>
                <p:nvPr/>
              </p:nvSpPr>
              <p:spPr bwMode="auto">
                <a:xfrm>
                  <a:off x="2987" y="4496"/>
                  <a:ext cx="11" cy="9"/>
                </a:xfrm>
                <a:prstGeom prst="ellipse">
                  <a:avLst/>
                </a:prstGeom>
                <a:solidFill>
                  <a:srgbClr val="A000A0"/>
                </a:solidFill>
                <a:ln w="12700">
                  <a:noFill/>
                  <a:round/>
                  <a:headEnd/>
                  <a:tailEnd/>
                </a:ln>
              </p:spPr>
              <p:txBody>
                <a:bodyPr wrap="none" anchor="ctr"/>
                <a:lstStyle/>
                <a:p>
                  <a:pPr eaLnBrk="0" hangingPunct="0"/>
                  <a:endParaRPr lang="en-US"/>
                </a:p>
              </p:txBody>
            </p:sp>
            <p:sp>
              <p:nvSpPr>
                <p:cNvPr id="33893" name="Oval 833"/>
                <p:cNvSpPr>
                  <a:spLocks noChangeArrowheads="1"/>
                </p:cNvSpPr>
                <p:nvPr/>
              </p:nvSpPr>
              <p:spPr bwMode="auto">
                <a:xfrm>
                  <a:off x="2991" y="4496"/>
                  <a:ext cx="1" cy="3"/>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43" name="Group 838"/>
              <p:cNvGrpSpPr>
                <a:grpSpLocks/>
              </p:cNvGrpSpPr>
              <p:nvPr/>
            </p:nvGrpSpPr>
            <p:grpSpPr bwMode="auto">
              <a:xfrm>
                <a:off x="3042" y="4495"/>
                <a:ext cx="6" cy="7"/>
                <a:chOff x="3042" y="4495"/>
                <a:chExt cx="6" cy="7"/>
              </a:xfrm>
            </p:grpSpPr>
            <p:sp>
              <p:nvSpPr>
                <p:cNvPr id="33888" name="Oval 835"/>
                <p:cNvSpPr>
                  <a:spLocks noChangeArrowheads="1"/>
                </p:cNvSpPr>
                <p:nvPr/>
              </p:nvSpPr>
              <p:spPr bwMode="auto">
                <a:xfrm>
                  <a:off x="3042" y="4496"/>
                  <a:ext cx="6" cy="6"/>
                </a:xfrm>
                <a:prstGeom prst="ellipse">
                  <a:avLst/>
                </a:prstGeom>
                <a:solidFill>
                  <a:srgbClr val="200020"/>
                </a:solidFill>
                <a:ln w="12700">
                  <a:noFill/>
                  <a:round/>
                  <a:headEnd/>
                  <a:tailEnd/>
                </a:ln>
              </p:spPr>
              <p:txBody>
                <a:bodyPr wrap="none" anchor="ctr"/>
                <a:lstStyle/>
                <a:p>
                  <a:pPr eaLnBrk="0" hangingPunct="0"/>
                  <a:endParaRPr lang="en-US"/>
                </a:p>
              </p:txBody>
            </p:sp>
            <p:sp>
              <p:nvSpPr>
                <p:cNvPr id="33889" name="Oval 836"/>
                <p:cNvSpPr>
                  <a:spLocks noChangeArrowheads="1"/>
                </p:cNvSpPr>
                <p:nvPr/>
              </p:nvSpPr>
              <p:spPr bwMode="auto">
                <a:xfrm>
                  <a:off x="3042" y="4495"/>
                  <a:ext cx="6" cy="7"/>
                </a:xfrm>
                <a:prstGeom prst="ellipse">
                  <a:avLst/>
                </a:prstGeom>
                <a:solidFill>
                  <a:srgbClr val="A000A0"/>
                </a:solidFill>
                <a:ln w="12700">
                  <a:noFill/>
                  <a:round/>
                  <a:headEnd/>
                  <a:tailEnd/>
                </a:ln>
              </p:spPr>
              <p:txBody>
                <a:bodyPr wrap="none" anchor="ctr"/>
                <a:lstStyle/>
                <a:p>
                  <a:pPr eaLnBrk="0" hangingPunct="0"/>
                  <a:endParaRPr lang="en-US"/>
                </a:p>
              </p:txBody>
            </p:sp>
            <p:sp>
              <p:nvSpPr>
                <p:cNvPr id="33890" name="Oval 837"/>
                <p:cNvSpPr>
                  <a:spLocks noChangeArrowheads="1"/>
                </p:cNvSpPr>
                <p:nvPr/>
              </p:nvSpPr>
              <p:spPr bwMode="auto">
                <a:xfrm>
                  <a:off x="3044" y="4496"/>
                  <a:ext cx="1" cy="1"/>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44" name="Group 842"/>
              <p:cNvGrpSpPr>
                <a:grpSpLocks/>
              </p:cNvGrpSpPr>
              <p:nvPr/>
            </p:nvGrpSpPr>
            <p:grpSpPr bwMode="auto">
              <a:xfrm>
                <a:off x="2999" y="4472"/>
                <a:ext cx="5" cy="4"/>
                <a:chOff x="2999" y="4472"/>
                <a:chExt cx="5" cy="4"/>
              </a:xfrm>
            </p:grpSpPr>
            <p:sp>
              <p:nvSpPr>
                <p:cNvPr id="33885" name="Oval 839"/>
                <p:cNvSpPr>
                  <a:spLocks noChangeArrowheads="1"/>
                </p:cNvSpPr>
                <p:nvPr/>
              </p:nvSpPr>
              <p:spPr bwMode="auto">
                <a:xfrm>
                  <a:off x="3000" y="4472"/>
                  <a:ext cx="4" cy="4"/>
                </a:xfrm>
                <a:prstGeom prst="ellipse">
                  <a:avLst/>
                </a:prstGeom>
                <a:solidFill>
                  <a:srgbClr val="200020"/>
                </a:solidFill>
                <a:ln w="12700">
                  <a:noFill/>
                  <a:round/>
                  <a:headEnd/>
                  <a:tailEnd/>
                </a:ln>
              </p:spPr>
              <p:txBody>
                <a:bodyPr wrap="none" anchor="ctr"/>
                <a:lstStyle/>
                <a:p>
                  <a:pPr eaLnBrk="0" hangingPunct="0"/>
                  <a:endParaRPr lang="en-US"/>
                </a:p>
              </p:txBody>
            </p:sp>
            <p:sp>
              <p:nvSpPr>
                <p:cNvPr id="33886" name="Oval 840"/>
                <p:cNvSpPr>
                  <a:spLocks noChangeArrowheads="1"/>
                </p:cNvSpPr>
                <p:nvPr/>
              </p:nvSpPr>
              <p:spPr bwMode="auto">
                <a:xfrm>
                  <a:off x="2999" y="4472"/>
                  <a:ext cx="5" cy="4"/>
                </a:xfrm>
                <a:prstGeom prst="ellipse">
                  <a:avLst/>
                </a:prstGeom>
                <a:solidFill>
                  <a:srgbClr val="A000A0"/>
                </a:solidFill>
                <a:ln w="12700">
                  <a:noFill/>
                  <a:round/>
                  <a:headEnd/>
                  <a:tailEnd/>
                </a:ln>
              </p:spPr>
              <p:txBody>
                <a:bodyPr wrap="none" anchor="ctr"/>
                <a:lstStyle/>
                <a:p>
                  <a:pPr eaLnBrk="0" hangingPunct="0"/>
                  <a:endParaRPr lang="en-US"/>
                </a:p>
              </p:txBody>
            </p:sp>
            <p:sp>
              <p:nvSpPr>
                <p:cNvPr id="33887" name="Oval 841"/>
                <p:cNvSpPr>
                  <a:spLocks noChangeArrowheads="1"/>
                </p:cNvSpPr>
                <p:nvPr/>
              </p:nvSpPr>
              <p:spPr bwMode="auto">
                <a:xfrm>
                  <a:off x="3001" y="4472"/>
                  <a:ext cx="1" cy="1"/>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45" name="Group 846"/>
              <p:cNvGrpSpPr>
                <a:grpSpLocks/>
              </p:cNvGrpSpPr>
              <p:nvPr/>
            </p:nvGrpSpPr>
            <p:grpSpPr bwMode="auto">
              <a:xfrm>
                <a:off x="3009" y="4529"/>
                <a:ext cx="9" cy="10"/>
                <a:chOff x="3009" y="4529"/>
                <a:chExt cx="9" cy="10"/>
              </a:xfrm>
            </p:grpSpPr>
            <p:sp>
              <p:nvSpPr>
                <p:cNvPr id="33882" name="Oval 843"/>
                <p:cNvSpPr>
                  <a:spLocks noChangeArrowheads="1"/>
                </p:cNvSpPr>
                <p:nvPr/>
              </p:nvSpPr>
              <p:spPr bwMode="auto">
                <a:xfrm>
                  <a:off x="3011" y="4529"/>
                  <a:ext cx="7" cy="10"/>
                </a:xfrm>
                <a:prstGeom prst="ellipse">
                  <a:avLst/>
                </a:prstGeom>
                <a:solidFill>
                  <a:srgbClr val="200020"/>
                </a:solidFill>
                <a:ln w="12700">
                  <a:noFill/>
                  <a:round/>
                  <a:headEnd/>
                  <a:tailEnd/>
                </a:ln>
              </p:spPr>
              <p:txBody>
                <a:bodyPr wrap="none" anchor="ctr"/>
                <a:lstStyle/>
                <a:p>
                  <a:pPr eaLnBrk="0" hangingPunct="0"/>
                  <a:endParaRPr lang="en-US"/>
                </a:p>
              </p:txBody>
            </p:sp>
            <p:sp>
              <p:nvSpPr>
                <p:cNvPr id="33883" name="Oval 844"/>
                <p:cNvSpPr>
                  <a:spLocks noChangeArrowheads="1"/>
                </p:cNvSpPr>
                <p:nvPr/>
              </p:nvSpPr>
              <p:spPr bwMode="auto">
                <a:xfrm>
                  <a:off x="3009" y="4529"/>
                  <a:ext cx="9" cy="10"/>
                </a:xfrm>
                <a:prstGeom prst="ellipse">
                  <a:avLst/>
                </a:prstGeom>
                <a:solidFill>
                  <a:srgbClr val="A000A0"/>
                </a:solidFill>
                <a:ln w="12700">
                  <a:noFill/>
                  <a:round/>
                  <a:headEnd/>
                  <a:tailEnd/>
                </a:ln>
              </p:spPr>
              <p:txBody>
                <a:bodyPr wrap="none" anchor="ctr"/>
                <a:lstStyle/>
                <a:p>
                  <a:pPr eaLnBrk="0" hangingPunct="0"/>
                  <a:endParaRPr lang="en-US"/>
                </a:p>
              </p:txBody>
            </p:sp>
            <p:sp>
              <p:nvSpPr>
                <p:cNvPr id="33884" name="Oval 845"/>
                <p:cNvSpPr>
                  <a:spLocks noChangeArrowheads="1"/>
                </p:cNvSpPr>
                <p:nvPr/>
              </p:nvSpPr>
              <p:spPr bwMode="auto">
                <a:xfrm>
                  <a:off x="3014" y="4529"/>
                  <a:ext cx="1" cy="4"/>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46" name="Group 850"/>
              <p:cNvGrpSpPr>
                <a:grpSpLocks/>
              </p:cNvGrpSpPr>
              <p:nvPr/>
            </p:nvGrpSpPr>
            <p:grpSpPr bwMode="auto">
              <a:xfrm>
                <a:off x="3092" y="4482"/>
                <a:ext cx="16" cy="13"/>
                <a:chOff x="3092" y="4482"/>
                <a:chExt cx="16" cy="13"/>
              </a:xfrm>
            </p:grpSpPr>
            <p:sp>
              <p:nvSpPr>
                <p:cNvPr id="33879" name="Oval 847"/>
                <p:cNvSpPr>
                  <a:spLocks noChangeArrowheads="1"/>
                </p:cNvSpPr>
                <p:nvPr/>
              </p:nvSpPr>
              <p:spPr bwMode="auto">
                <a:xfrm>
                  <a:off x="3094" y="4483"/>
                  <a:ext cx="14" cy="12"/>
                </a:xfrm>
                <a:prstGeom prst="ellipse">
                  <a:avLst/>
                </a:prstGeom>
                <a:solidFill>
                  <a:srgbClr val="200020"/>
                </a:solidFill>
                <a:ln w="12700">
                  <a:noFill/>
                  <a:round/>
                  <a:headEnd/>
                  <a:tailEnd/>
                </a:ln>
              </p:spPr>
              <p:txBody>
                <a:bodyPr wrap="none" anchor="ctr"/>
                <a:lstStyle/>
                <a:p>
                  <a:pPr eaLnBrk="0" hangingPunct="0"/>
                  <a:endParaRPr lang="en-US"/>
                </a:p>
              </p:txBody>
            </p:sp>
            <p:sp>
              <p:nvSpPr>
                <p:cNvPr id="33880" name="Oval 848"/>
                <p:cNvSpPr>
                  <a:spLocks noChangeArrowheads="1"/>
                </p:cNvSpPr>
                <p:nvPr/>
              </p:nvSpPr>
              <p:spPr bwMode="auto">
                <a:xfrm>
                  <a:off x="3092" y="4482"/>
                  <a:ext cx="16" cy="12"/>
                </a:xfrm>
                <a:prstGeom prst="ellipse">
                  <a:avLst/>
                </a:prstGeom>
                <a:solidFill>
                  <a:srgbClr val="A000A0"/>
                </a:solidFill>
                <a:ln w="12700">
                  <a:noFill/>
                  <a:round/>
                  <a:headEnd/>
                  <a:tailEnd/>
                </a:ln>
              </p:spPr>
              <p:txBody>
                <a:bodyPr wrap="none" anchor="ctr"/>
                <a:lstStyle/>
                <a:p>
                  <a:pPr eaLnBrk="0" hangingPunct="0"/>
                  <a:endParaRPr lang="en-US"/>
                </a:p>
              </p:txBody>
            </p:sp>
            <p:sp>
              <p:nvSpPr>
                <p:cNvPr id="33881" name="Oval 849"/>
                <p:cNvSpPr>
                  <a:spLocks noChangeArrowheads="1"/>
                </p:cNvSpPr>
                <p:nvPr/>
              </p:nvSpPr>
              <p:spPr bwMode="auto">
                <a:xfrm>
                  <a:off x="3097" y="4483"/>
                  <a:ext cx="4" cy="4"/>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47" name="Group 854"/>
              <p:cNvGrpSpPr>
                <a:grpSpLocks/>
              </p:cNvGrpSpPr>
              <p:nvPr/>
            </p:nvGrpSpPr>
            <p:grpSpPr bwMode="auto">
              <a:xfrm>
                <a:off x="3077" y="4436"/>
                <a:ext cx="8" cy="8"/>
                <a:chOff x="3077" y="4436"/>
                <a:chExt cx="8" cy="8"/>
              </a:xfrm>
            </p:grpSpPr>
            <p:sp>
              <p:nvSpPr>
                <p:cNvPr id="33876" name="Oval 851"/>
                <p:cNvSpPr>
                  <a:spLocks noChangeArrowheads="1"/>
                </p:cNvSpPr>
                <p:nvPr/>
              </p:nvSpPr>
              <p:spPr bwMode="auto">
                <a:xfrm>
                  <a:off x="3078" y="4437"/>
                  <a:ext cx="7" cy="7"/>
                </a:xfrm>
                <a:prstGeom prst="ellipse">
                  <a:avLst/>
                </a:prstGeom>
                <a:solidFill>
                  <a:srgbClr val="200020"/>
                </a:solidFill>
                <a:ln w="12700">
                  <a:noFill/>
                  <a:round/>
                  <a:headEnd/>
                  <a:tailEnd/>
                </a:ln>
              </p:spPr>
              <p:txBody>
                <a:bodyPr wrap="none" anchor="ctr"/>
                <a:lstStyle/>
                <a:p>
                  <a:pPr eaLnBrk="0" hangingPunct="0"/>
                  <a:endParaRPr lang="en-US"/>
                </a:p>
              </p:txBody>
            </p:sp>
            <p:sp>
              <p:nvSpPr>
                <p:cNvPr id="33877" name="Oval 852"/>
                <p:cNvSpPr>
                  <a:spLocks noChangeArrowheads="1"/>
                </p:cNvSpPr>
                <p:nvPr/>
              </p:nvSpPr>
              <p:spPr bwMode="auto">
                <a:xfrm>
                  <a:off x="3077" y="4436"/>
                  <a:ext cx="8" cy="7"/>
                </a:xfrm>
                <a:prstGeom prst="ellipse">
                  <a:avLst/>
                </a:prstGeom>
                <a:solidFill>
                  <a:srgbClr val="A000A0"/>
                </a:solidFill>
                <a:ln w="12700">
                  <a:noFill/>
                  <a:round/>
                  <a:headEnd/>
                  <a:tailEnd/>
                </a:ln>
              </p:spPr>
              <p:txBody>
                <a:bodyPr wrap="none" anchor="ctr"/>
                <a:lstStyle/>
                <a:p>
                  <a:pPr eaLnBrk="0" hangingPunct="0"/>
                  <a:endParaRPr lang="en-US"/>
                </a:p>
              </p:txBody>
            </p:sp>
            <p:sp>
              <p:nvSpPr>
                <p:cNvPr id="33878" name="Oval 853"/>
                <p:cNvSpPr>
                  <a:spLocks noChangeArrowheads="1"/>
                </p:cNvSpPr>
                <p:nvPr/>
              </p:nvSpPr>
              <p:spPr bwMode="auto">
                <a:xfrm>
                  <a:off x="3080" y="4437"/>
                  <a:ext cx="1" cy="1"/>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48" name="Group 858"/>
              <p:cNvGrpSpPr>
                <a:grpSpLocks/>
              </p:cNvGrpSpPr>
              <p:nvPr/>
            </p:nvGrpSpPr>
            <p:grpSpPr bwMode="auto">
              <a:xfrm>
                <a:off x="3125" y="4548"/>
                <a:ext cx="18" cy="13"/>
                <a:chOff x="3125" y="4548"/>
                <a:chExt cx="18" cy="13"/>
              </a:xfrm>
            </p:grpSpPr>
            <p:sp>
              <p:nvSpPr>
                <p:cNvPr id="33873" name="Oval 855"/>
                <p:cNvSpPr>
                  <a:spLocks noChangeArrowheads="1"/>
                </p:cNvSpPr>
                <p:nvPr/>
              </p:nvSpPr>
              <p:spPr bwMode="auto">
                <a:xfrm>
                  <a:off x="3126" y="4549"/>
                  <a:ext cx="17" cy="12"/>
                </a:xfrm>
                <a:prstGeom prst="ellipse">
                  <a:avLst/>
                </a:prstGeom>
                <a:solidFill>
                  <a:srgbClr val="200020"/>
                </a:solidFill>
                <a:ln w="12700">
                  <a:noFill/>
                  <a:round/>
                  <a:headEnd/>
                  <a:tailEnd/>
                </a:ln>
              </p:spPr>
              <p:txBody>
                <a:bodyPr wrap="none" anchor="ctr"/>
                <a:lstStyle/>
                <a:p>
                  <a:pPr eaLnBrk="0" hangingPunct="0"/>
                  <a:endParaRPr lang="en-US"/>
                </a:p>
              </p:txBody>
            </p:sp>
            <p:sp>
              <p:nvSpPr>
                <p:cNvPr id="33874" name="Oval 856"/>
                <p:cNvSpPr>
                  <a:spLocks noChangeArrowheads="1"/>
                </p:cNvSpPr>
                <p:nvPr/>
              </p:nvSpPr>
              <p:spPr bwMode="auto">
                <a:xfrm>
                  <a:off x="3125" y="4548"/>
                  <a:ext cx="18" cy="11"/>
                </a:xfrm>
                <a:prstGeom prst="ellipse">
                  <a:avLst/>
                </a:prstGeom>
                <a:solidFill>
                  <a:srgbClr val="A000A0"/>
                </a:solidFill>
                <a:ln w="12700">
                  <a:noFill/>
                  <a:round/>
                  <a:headEnd/>
                  <a:tailEnd/>
                </a:ln>
              </p:spPr>
              <p:txBody>
                <a:bodyPr wrap="none" anchor="ctr"/>
                <a:lstStyle/>
                <a:p>
                  <a:pPr eaLnBrk="0" hangingPunct="0"/>
                  <a:endParaRPr lang="en-US"/>
                </a:p>
              </p:txBody>
            </p:sp>
            <p:sp>
              <p:nvSpPr>
                <p:cNvPr id="33875" name="Oval 857"/>
                <p:cNvSpPr>
                  <a:spLocks noChangeArrowheads="1"/>
                </p:cNvSpPr>
                <p:nvPr/>
              </p:nvSpPr>
              <p:spPr bwMode="auto">
                <a:xfrm>
                  <a:off x="3130" y="4549"/>
                  <a:ext cx="4" cy="2"/>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49" name="Group 862"/>
              <p:cNvGrpSpPr>
                <a:grpSpLocks/>
              </p:cNvGrpSpPr>
              <p:nvPr/>
            </p:nvGrpSpPr>
            <p:grpSpPr bwMode="auto">
              <a:xfrm>
                <a:off x="2915" y="4416"/>
                <a:ext cx="6" cy="8"/>
                <a:chOff x="2915" y="4416"/>
                <a:chExt cx="6" cy="8"/>
              </a:xfrm>
            </p:grpSpPr>
            <p:sp>
              <p:nvSpPr>
                <p:cNvPr id="33870" name="Oval 859"/>
                <p:cNvSpPr>
                  <a:spLocks noChangeArrowheads="1"/>
                </p:cNvSpPr>
                <p:nvPr/>
              </p:nvSpPr>
              <p:spPr bwMode="auto">
                <a:xfrm>
                  <a:off x="2915" y="4417"/>
                  <a:ext cx="6" cy="7"/>
                </a:xfrm>
                <a:prstGeom prst="ellipse">
                  <a:avLst/>
                </a:prstGeom>
                <a:solidFill>
                  <a:srgbClr val="200020"/>
                </a:solidFill>
                <a:ln w="12700">
                  <a:noFill/>
                  <a:round/>
                  <a:headEnd/>
                  <a:tailEnd/>
                </a:ln>
              </p:spPr>
              <p:txBody>
                <a:bodyPr wrap="none" anchor="ctr"/>
                <a:lstStyle/>
                <a:p>
                  <a:pPr eaLnBrk="0" hangingPunct="0"/>
                  <a:endParaRPr lang="en-US"/>
                </a:p>
              </p:txBody>
            </p:sp>
            <p:sp>
              <p:nvSpPr>
                <p:cNvPr id="33871" name="Oval 860"/>
                <p:cNvSpPr>
                  <a:spLocks noChangeArrowheads="1"/>
                </p:cNvSpPr>
                <p:nvPr/>
              </p:nvSpPr>
              <p:spPr bwMode="auto">
                <a:xfrm>
                  <a:off x="2915" y="4416"/>
                  <a:ext cx="5" cy="7"/>
                </a:xfrm>
                <a:prstGeom prst="ellipse">
                  <a:avLst/>
                </a:prstGeom>
                <a:solidFill>
                  <a:srgbClr val="A000A0"/>
                </a:solidFill>
                <a:ln w="12700">
                  <a:noFill/>
                  <a:round/>
                  <a:headEnd/>
                  <a:tailEnd/>
                </a:ln>
              </p:spPr>
              <p:txBody>
                <a:bodyPr wrap="none" anchor="ctr"/>
                <a:lstStyle/>
                <a:p>
                  <a:pPr eaLnBrk="0" hangingPunct="0"/>
                  <a:endParaRPr lang="en-US"/>
                </a:p>
              </p:txBody>
            </p:sp>
            <p:sp>
              <p:nvSpPr>
                <p:cNvPr id="33872" name="Oval 861"/>
                <p:cNvSpPr>
                  <a:spLocks noChangeArrowheads="1"/>
                </p:cNvSpPr>
                <p:nvPr/>
              </p:nvSpPr>
              <p:spPr bwMode="auto">
                <a:xfrm>
                  <a:off x="2917" y="4417"/>
                  <a:ext cx="1" cy="1"/>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50" name="Group 866"/>
              <p:cNvGrpSpPr>
                <a:grpSpLocks/>
              </p:cNvGrpSpPr>
              <p:nvPr/>
            </p:nvGrpSpPr>
            <p:grpSpPr bwMode="auto">
              <a:xfrm>
                <a:off x="2912" y="4386"/>
                <a:ext cx="12" cy="12"/>
                <a:chOff x="2912" y="4386"/>
                <a:chExt cx="12" cy="12"/>
              </a:xfrm>
            </p:grpSpPr>
            <p:sp>
              <p:nvSpPr>
                <p:cNvPr id="33867" name="Oval 863"/>
                <p:cNvSpPr>
                  <a:spLocks noChangeArrowheads="1"/>
                </p:cNvSpPr>
                <p:nvPr/>
              </p:nvSpPr>
              <p:spPr bwMode="auto">
                <a:xfrm>
                  <a:off x="2913" y="4387"/>
                  <a:ext cx="11" cy="11"/>
                </a:xfrm>
                <a:prstGeom prst="ellipse">
                  <a:avLst/>
                </a:prstGeom>
                <a:solidFill>
                  <a:srgbClr val="200020"/>
                </a:solidFill>
                <a:ln w="12700">
                  <a:noFill/>
                  <a:round/>
                  <a:headEnd/>
                  <a:tailEnd/>
                </a:ln>
              </p:spPr>
              <p:txBody>
                <a:bodyPr wrap="none" anchor="ctr"/>
                <a:lstStyle/>
                <a:p>
                  <a:pPr eaLnBrk="0" hangingPunct="0"/>
                  <a:endParaRPr lang="en-US"/>
                </a:p>
              </p:txBody>
            </p:sp>
            <p:sp>
              <p:nvSpPr>
                <p:cNvPr id="33868" name="Oval 864"/>
                <p:cNvSpPr>
                  <a:spLocks noChangeArrowheads="1"/>
                </p:cNvSpPr>
                <p:nvPr/>
              </p:nvSpPr>
              <p:spPr bwMode="auto">
                <a:xfrm>
                  <a:off x="2912" y="4386"/>
                  <a:ext cx="11" cy="11"/>
                </a:xfrm>
                <a:prstGeom prst="ellipse">
                  <a:avLst/>
                </a:prstGeom>
                <a:solidFill>
                  <a:srgbClr val="A000A0"/>
                </a:solidFill>
                <a:ln w="12700">
                  <a:noFill/>
                  <a:round/>
                  <a:headEnd/>
                  <a:tailEnd/>
                </a:ln>
              </p:spPr>
              <p:txBody>
                <a:bodyPr wrap="none" anchor="ctr"/>
                <a:lstStyle/>
                <a:p>
                  <a:pPr eaLnBrk="0" hangingPunct="0"/>
                  <a:endParaRPr lang="en-US"/>
                </a:p>
              </p:txBody>
            </p:sp>
            <p:sp>
              <p:nvSpPr>
                <p:cNvPr id="33869" name="Oval 865"/>
                <p:cNvSpPr>
                  <a:spLocks noChangeArrowheads="1"/>
                </p:cNvSpPr>
                <p:nvPr/>
              </p:nvSpPr>
              <p:spPr bwMode="auto">
                <a:xfrm>
                  <a:off x="2917" y="4387"/>
                  <a:ext cx="1" cy="4"/>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51" name="Group 870"/>
              <p:cNvGrpSpPr>
                <a:grpSpLocks/>
              </p:cNvGrpSpPr>
              <p:nvPr/>
            </p:nvGrpSpPr>
            <p:grpSpPr bwMode="auto">
              <a:xfrm>
                <a:off x="2893" y="4366"/>
                <a:ext cx="5" cy="6"/>
                <a:chOff x="2893" y="4366"/>
                <a:chExt cx="5" cy="6"/>
              </a:xfrm>
            </p:grpSpPr>
            <p:sp>
              <p:nvSpPr>
                <p:cNvPr id="33864" name="Oval 867"/>
                <p:cNvSpPr>
                  <a:spLocks noChangeArrowheads="1"/>
                </p:cNvSpPr>
                <p:nvPr/>
              </p:nvSpPr>
              <p:spPr bwMode="auto">
                <a:xfrm>
                  <a:off x="2894" y="4366"/>
                  <a:ext cx="4" cy="6"/>
                </a:xfrm>
                <a:prstGeom prst="ellipse">
                  <a:avLst/>
                </a:prstGeom>
                <a:solidFill>
                  <a:srgbClr val="200020"/>
                </a:solidFill>
                <a:ln w="12700">
                  <a:noFill/>
                  <a:round/>
                  <a:headEnd/>
                  <a:tailEnd/>
                </a:ln>
              </p:spPr>
              <p:txBody>
                <a:bodyPr wrap="none" anchor="ctr"/>
                <a:lstStyle/>
                <a:p>
                  <a:pPr eaLnBrk="0" hangingPunct="0"/>
                  <a:endParaRPr lang="en-US"/>
                </a:p>
              </p:txBody>
            </p:sp>
            <p:sp>
              <p:nvSpPr>
                <p:cNvPr id="33865" name="Oval 868"/>
                <p:cNvSpPr>
                  <a:spLocks noChangeArrowheads="1"/>
                </p:cNvSpPr>
                <p:nvPr/>
              </p:nvSpPr>
              <p:spPr bwMode="auto">
                <a:xfrm>
                  <a:off x="2893" y="4366"/>
                  <a:ext cx="5" cy="5"/>
                </a:xfrm>
                <a:prstGeom prst="ellipse">
                  <a:avLst/>
                </a:prstGeom>
                <a:solidFill>
                  <a:srgbClr val="A000A0"/>
                </a:solidFill>
                <a:ln w="12700">
                  <a:noFill/>
                  <a:round/>
                  <a:headEnd/>
                  <a:tailEnd/>
                </a:ln>
              </p:spPr>
              <p:txBody>
                <a:bodyPr wrap="none" anchor="ctr"/>
                <a:lstStyle/>
                <a:p>
                  <a:pPr eaLnBrk="0" hangingPunct="0"/>
                  <a:endParaRPr lang="en-US"/>
                </a:p>
              </p:txBody>
            </p:sp>
            <p:sp>
              <p:nvSpPr>
                <p:cNvPr id="33866" name="Oval 869"/>
                <p:cNvSpPr>
                  <a:spLocks noChangeArrowheads="1"/>
                </p:cNvSpPr>
                <p:nvPr/>
              </p:nvSpPr>
              <p:spPr bwMode="auto">
                <a:xfrm>
                  <a:off x="2894" y="4366"/>
                  <a:ext cx="2" cy="1"/>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52" name="Group 874"/>
              <p:cNvGrpSpPr>
                <a:grpSpLocks/>
              </p:cNvGrpSpPr>
              <p:nvPr/>
            </p:nvGrpSpPr>
            <p:grpSpPr bwMode="auto">
              <a:xfrm>
                <a:off x="2927" y="4327"/>
                <a:ext cx="10" cy="3"/>
                <a:chOff x="2927" y="4327"/>
                <a:chExt cx="10" cy="3"/>
              </a:xfrm>
            </p:grpSpPr>
            <p:sp>
              <p:nvSpPr>
                <p:cNvPr id="33861" name="Oval 871"/>
                <p:cNvSpPr>
                  <a:spLocks noChangeArrowheads="1"/>
                </p:cNvSpPr>
                <p:nvPr/>
              </p:nvSpPr>
              <p:spPr bwMode="auto">
                <a:xfrm>
                  <a:off x="2929" y="4327"/>
                  <a:ext cx="8" cy="3"/>
                </a:xfrm>
                <a:prstGeom prst="ellipse">
                  <a:avLst/>
                </a:prstGeom>
                <a:solidFill>
                  <a:srgbClr val="200020"/>
                </a:solidFill>
                <a:ln w="12700">
                  <a:noFill/>
                  <a:round/>
                  <a:headEnd/>
                  <a:tailEnd/>
                </a:ln>
              </p:spPr>
              <p:txBody>
                <a:bodyPr wrap="none" anchor="ctr"/>
                <a:lstStyle/>
                <a:p>
                  <a:pPr eaLnBrk="0" hangingPunct="0"/>
                  <a:endParaRPr lang="en-US"/>
                </a:p>
              </p:txBody>
            </p:sp>
            <p:sp>
              <p:nvSpPr>
                <p:cNvPr id="33862" name="Oval 872"/>
                <p:cNvSpPr>
                  <a:spLocks noChangeArrowheads="1"/>
                </p:cNvSpPr>
                <p:nvPr/>
              </p:nvSpPr>
              <p:spPr bwMode="auto">
                <a:xfrm>
                  <a:off x="2927" y="4327"/>
                  <a:ext cx="10" cy="2"/>
                </a:xfrm>
                <a:prstGeom prst="ellipse">
                  <a:avLst/>
                </a:prstGeom>
                <a:solidFill>
                  <a:srgbClr val="A000A0"/>
                </a:solidFill>
                <a:ln w="12700">
                  <a:noFill/>
                  <a:round/>
                  <a:headEnd/>
                  <a:tailEnd/>
                </a:ln>
              </p:spPr>
              <p:txBody>
                <a:bodyPr wrap="none" anchor="ctr"/>
                <a:lstStyle/>
                <a:p>
                  <a:pPr eaLnBrk="0" hangingPunct="0"/>
                  <a:endParaRPr lang="en-US"/>
                </a:p>
              </p:txBody>
            </p:sp>
            <p:sp>
              <p:nvSpPr>
                <p:cNvPr id="33863" name="Oval 873"/>
                <p:cNvSpPr>
                  <a:spLocks noChangeArrowheads="1"/>
                </p:cNvSpPr>
                <p:nvPr/>
              </p:nvSpPr>
              <p:spPr bwMode="auto">
                <a:xfrm>
                  <a:off x="2932" y="4327"/>
                  <a:ext cx="1" cy="1"/>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53" name="Group 878"/>
              <p:cNvGrpSpPr>
                <a:grpSpLocks/>
              </p:cNvGrpSpPr>
              <p:nvPr/>
            </p:nvGrpSpPr>
            <p:grpSpPr bwMode="auto">
              <a:xfrm>
                <a:off x="2997" y="4328"/>
                <a:ext cx="17" cy="7"/>
                <a:chOff x="2997" y="4328"/>
                <a:chExt cx="17" cy="7"/>
              </a:xfrm>
            </p:grpSpPr>
            <p:sp>
              <p:nvSpPr>
                <p:cNvPr id="33858" name="Oval 875"/>
                <p:cNvSpPr>
                  <a:spLocks noChangeArrowheads="1"/>
                </p:cNvSpPr>
                <p:nvPr/>
              </p:nvSpPr>
              <p:spPr bwMode="auto">
                <a:xfrm>
                  <a:off x="2999" y="4329"/>
                  <a:ext cx="15" cy="6"/>
                </a:xfrm>
                <a:prstGeom prst="ellipse">
                  <a:avLst/>
                </a:prstGeom>
                <a:solidFill>
                  <a:srgbClr val="200020"/>
                </a:solidFill>
                <a:ln w="12700">
                  <a:noFill/>
                  <a:round/>
                  <a:headEnd/>
                  <a:tailEnd/>
                </a:ln>
              </p:spPr>
              <p:txBody>
                <a:bodyPr wrap="none" anchor="ctr"/>
                <a:lstStyle/>
                <a:p>
                  <a:pPr eaLnBrk="0" hangingPunct="0"/>
                  <a:endParaRPr lang="en-US"/>
                </a:p>
              </p:txBody>
            </p:sp>
            <p:sp>
              <p:nvSpPr>
                <p:cNvPr id="33859" name="Oval 876"/>
                <p:cNvSpPr>
                  <a:spLocks noChangeArrowheads="1"/>
                </p:cNvSpPr>
                <p:nvPr/>
              </p:nvSpPr>
              <p:spPr bwMode="auto">
                <a:xfrm>
                  <a:off x="2997" y="4328"/>
                  <a:ext cx="17" cy="6"/>
                </a:xfrm>
                <a:prstGeom prst="ellipse">
                  <a:avLst/>
                </a:prstGeom>
                <a:solidFill>
                  <a:srgbClr val="A000A0"/>
                </a:solidFill>
                <a:ln w="12700">
                  <a:noFill/>
                  <a:round/>
                  <a:headEnd/>
                  <a:tailEnd/>
                </a:ln>
              </p:spPr>
              <p:txBody>
                <a:bodyPr wrap="none" anchor="ctr"/>
                <a:lstStyle/>
                <a:p>
                  <a:pPr eaLnBrk="0" hangingPunct="0"/>
                  <a:endParaRPr lang="en-US"/>
                </a:p>
              </p:txBody>
            </p:sp>
            <p:sp>
              <p:nvSpPr>
                <p:cNvPr id="33860" name="Oval 877"/>
                <p:cNvSpPr>
                  <a:spLocks noChangeArrowheads="1"/>
                </p:cNvSpPr>
                <p:nvPr/>
              </p:nvSpPr>
              <p:spPr bwMode="auto">
                <a:xfrm>
                  <a:off x="3003" y="4329"/>
                  <a:ext cx="3" cy="1"/>
                </a:xfrm>
                <a:prstGeom prst="ellipse">
                  <a:avLst/>
                </a:prstGeom>
                <a:solidFill>
                  <a:srgbClr val="FF00FF"/>
                </a:solidFill>
                <a:ln w="12700">
                  <a:noFill/>
                  <a:round/>
                  <a:headEnd/>
                  <a:tailEnd/>
                </a:ln>
              </p:spPr>
              <p:txBody>
                <a:bodyPr wrap="none" anchor="ctr"/>
                <a:lstStyle/>
                <a:p>
                  <a:pPr eaLnBrk="0" hangingPunct="0"/>
                  <a:endParaRPr lang="en-US"/>
                </a:p>
              </p:txBody>
            </p:sp>
          </p:grpSp>
          <p:grpSp>
            <p:nvGrpSpPr>
              <p:cNvPr id="33854" name="Group 882"/>
              <p:cNvGrpSpPr>
                <a:grpSpLocks/>
              </p:cNvGrpSpPr>
              <p:nvPr/>
            </p:nvGrpSpPr>
            <p:grpSpPr bwMode="auto">
              <a:xfrm>
                <a:off x="3144" y="4380"/>
                <a:ext cx="19" cy="11"/>
                <a:chOff x="3144" y="4380"/>
                <a:chExt cx="19" cy="11"/>
              </a:xfrm>
            </p:grpSpPr>
            <p:sp>
              <p:nvSpPr>
                <p:cNvPr id="33855" name="Oval 879"/>
                <p:cNvSpPr>
                  <a:spLocks noChangeArrowheads="1"/>
                </p:cNvSpPr>
                <p:nvPr/>
              </p:nvSpPr>
              <p:spPr bwMode="auto">
                <a:xfrm>
                  <a:off x="3144" y="4380"/>
                  <a:ext cx="19" cy="11"/>
                </a:xfrm>
                <a:prstGeom prst="ellipse">
                  <a:avLst/>
                </a:prstGeom>
                <a:solidFill>
                  <a:srgbClr val="200020"/>
                </a:solidFill>
                <a:ln w="12700">
                  <a:noFill/>
                  <a:round/>
                  <a:headEnd/>
                  <a:tailEnd/>
                </a:ln>
              </p:spPr>
              <p:txBody>
                <a:bodyPr wrap="none" anchor="ctr"/>
                <a:lstStyle/>
                <a:p>
                  <a:pPr eaLnBrk="0" hangingPunct="0"/>
                  <a:endParaRPr lang="en-US"/>
                </a:p>
              </p:txBody>
            </p:sp>
            <p:sp>
              <p:nvSpPr>
                <p:cNvPr id="33856" name="Oval 880"/>
                <p:cNvSpPr>
                  <a:spLocks noChangeArrowheads="1"/>
                </p:cNvSpPr>
                <p:nvPr/>
              </p:nvSpPr>
              <p:spPr bwMode="auto">
                <a:xfrm>
                  <a:off x="3144" y="4380"/>
                  <a:ext cx="18" cy="11"/>
                </a:xfrm>
                <a:prstGeom prst="ellipse">
                  <a:avLst/>
                </a:prstGeom>
                <a:solidFill>
                  <a:srgbClr val="A000A0"/>
                </a:solidFill>
                <a:ln w="12700">
                  <a:noFill/>
                  <a:round/>
                  <a:headEnd/>
                  <a:tailEnd/>
                </a:ln>
              </p:spPr>
              <p:txBody>
                <a:bodyPr wrap="none" anchor="ctr"/>
                <a:lstStyle/>
                <a:p>
                  <a:pPr eaLnBrk="0" hangingPunct="0"/>
                  <a:endParaRPr lang="en-US"/>
                </a:p>
              </p:txBody>
            </p:sp>
            <p:sp>
              <p:nvSpPr>
                <p:cNvPr id="33857" name="Oval 881"/>
                <p:cNvSpPr>
                  <a:spLocks noChangeArrowheads="1"/>
                </p:cNvSpPr>
                <p:nvPr/>
              </p:nvSpPr>
              <p:spPr bwMode="auto">
                <a:xfrm>
                  <a:off x="3149" y="4380"/>
                  <a:ext cx="5" cy="3"/>
                </a:xfrm>
                <a:prstGeom prst="ellipse">
                  <a:avLst/>
                </a:prstGeom>
                <a:solidFill>
                  <a:srgbClr val="FF00FF"/>
                </a:solidFill>
                <a:ln w="12700">
                  <a:noFill/>
                  <a:round/>
                  <a:headEnd/>
                  <a:tailEnd/>
                </a:ln>
              </p:spPr>
              <p:txBody>
                <a:bodyPr wrap="none" anchor="ctr"/>
                <a:lstStyle/>
                <a:p>
                  <a:pPr eaLnBrk="0" hangingPunct="0"/>
                  <a:endParaRPr lang="en-US"/>
                </a:p>
              </p:txBody>
            </p:sp>
          </p:grpSp>
        </p:grpSp>
      </p:grpSp>
      <p:sp>
        <p:nvSpPr>
          <p:cNvPr id="33811" name="Rectangle 885"/>
          <p:cNvSpPr>
            <a:spLocks noChangeArrowheads="1"/>
          </p:cNvSpPr>
          <p:nvPr/>
        </p:nvSpPr>
        <p:spPr bwMode="auto">
          <a:xfrm>
            <a:off x="157163" y="1803400"/>
            <a:ext cx="2894012" cy="746125"/>
          </a:xfrm>
          <a:prstGeom prst="rect">
            <a:avLst/>
          </a:prstGeom>
          <a:noFill/>
          <a:ln w="12700">
            <a:noFill/>
            <a:miter lim="800000"/>
            <a:headEnd/>
            <a:tailEnd/>
          </a:ln>
        </p:spPr>
        <p:txBody>
          <a:bodyPr lIns="81204" tIns="39889" rIns="81204" bIns="39889">
            <a:spAutoFit/>
          </a:bodyPr>
          <a:lstStyle/>
          <a:p>
            <a:pPr algn="ctr" eaLnBrk="0" hangingPunct="0">
              <a:lnSpc>
                <a:spcPct val="90000"/>
              </a:lnSpc>
            </a:pPr>
            <a:r>
              <a:rPr lang="en-US" sz="1600" b="1">
                <a:solidFill>
                  <a:srgbClr val="000000"/>
                </a:solidFill>
                <a:latin typeface="Arial" charset="0"/>
              </a:rPr>
              <a:t>Nations, states, </a:t>
            </a:r>
          </a:p>
          <a:p>
            <a:pPr algn="ctr" eaLnBrk="0" hangingPunct="0">
              <a:lnSpc>
                <a:spcPct val="90000"/>
              </a:lnSpc>
            </a:pPr>
            <a:r>
              <a:rPr lang="en-US" sz="1600" b="1">
                <a:solidFill>
                  <a:srgbClr val="000000"/>
                </a:solidFill>
                <a:latin typeface="Arial" charset="0"/>
              </a:rPr>
              <a:t>regions or cities</a:t>
            </a:r>
          </a:p>
          <a:p>
            <a:pPr algn="ctr" eaLnBrk="0" latinLnBrk="1" hangingPunct="0">
              <a:lnSpc>
                <a:spcPct val="90000"/>
              </a:lnSpc>
            </a:pPr>
            <a:endParaRPr lang="en-US" sz="1600" b="1">
              <a:solidFill>
                <a:srgbClr val="000000"/>
              </a:solidFill>
              <a:latin typeface="Arial" charset="0"/>
            </a:endParaRPr>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4</a:t>
            </a:r>
          </a:p>
        </p:txBody>
      </p:sp>
      <p:sp>
        <p:nvSpPr>
          <p:cNvPr id="35842"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35843" name="Freeform 4"/>
          <p:cNvSpPr>
            <a:spLocks/>
          </p:cNvSpPr>
          <p:nvPr/>
        </p:nvSpPr>
        <p:spPr bwMode="auto">
          <a:xfrm>
            <a:off x="6873875" y="2746375"/>
            <a:ext cx="525463" cy="2128838"/>
          </a:xfrm>
          <a:custGeom>
            <a:avLst/>
            <a:gdLst>
              <a:gd name="T0" fmla="*/ 0 w 331"/>
              <a:gd name="T1" fmla="*/ 0 h 1341"/>
              <a:gd name="T2" fmla="*/ 0 w 331"/>
              <a:gd name="T3" fmla="*/ 1340 h 1341"/>
              <a:gd name="T4" fmla="*/ 330 w 331"/>
              <a:gd name="T5" fmla="*/ 1340 h 1341"/>
              <a:gd name="T6" fmla="*/ 0 60000 65536"/>
              <a:gd name="T7" fmla="*/ 0 60000 65536"/>
              <a:gd name="T8" fmla="*/ 0 60000 65536"/>
              <a:gd name="T9" fmla="*/ 0 w 331"/>
              <a:gd name="T10" fmla="*/ 0 h 1341"/>
              <a:gd name="T11" fmla="*/ 331 w 331"/>
              <a:gd name="T12" fmla="*/ 1341 h 1341"/>
            </a:gdLst>
            <a:ahLst/>
            <a:cxnLst>
              <a:cxn ang="T6">
                <a:pos x="T0" y="T1"/>
              </a:cxn>
              <a:cxn ang="T7">
                <a:pos x="T2" y="T3"/>
              </a:cxn>
              <a:cxn ang="T8">
                <a:pos x="T4" y="T5"/>
              </a:cxn>
            </a:cxnLst>
            <a:rect l="T9" t="T10" r="T11" b="T12"/>
            <a:pathLst>
              <a:path w="331" h="1341">
                <a:moveTo>
                  <a:pt x="0" y="0"/>
                </a:moveTo>
                <a:lnTo>
                  <a:pt x="0" y="1340"/>
                </a:lnTo>
                <a:lnTo>
                  <a:pt x="330" y="1340"/>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35844" name="Freeform 5"/>
          <p:cNvSpPr>
            <a:spLocks/>
          </p:cNvSpPr>
          <p:nvPr/>
        </p:nvSpPr>
        <p:spPr bwMode="auto">
          <a:xfrm>
            <a:off x="4127500" y="2825750"/>
            <a:ext cx="509588" cy="1462088"/>
          </a:xfrm>
          <a:custGeom>
            <a:avLst/>
            <a:gdLst>
              <a:gd name="T0" fmla="*/ 0 w 321"/>
              <a:gd name="T1" fmla="*/ 0 h 921"/>
              <a:gd name="T2" fmla="*/ 0 w 321"/>
              <a:gd name="T3" fmla="*/ 920 h 921"/>
              <a:gd name="T4" fmla="*/ 320 w 321"/>
              <a:gd name="T5" fmla="*/ 920 h 921"/>
              <a:gd name="T6" fmla="*/ 0 60000 65536"/>
              <a:gd name="T7" fmla="*/ 0 60000 65536"/>
              <a:gd name="T8" fmla="*/ 0 60000 65536"/>
              <a:gd name="T9" fmla="*/ 0 w 321"/>
              <a:gd name="T10" fmla="*/ 0 h 921"/>
              <a:gd name="T11" fmla="*/ 321 w 321"/>
              <a:gd name="T12" fmla="*/ 921 h 921"/>
            </a:gdLst>
            <a:ahLst/>
            <a:cxnLst>
              <a:cxn ang="T6">
                <a:pos x="T0" y="T1"/>
              </a:cxn>
              <a:cxn ang="T7">
                <a:pos x="T2" y="T3"/>
              </a:cxn>
              <a:cxn ang="T8">
                <a:pos x="T4" y="T5"/>
              </a:cxn>
            </a:cxnLst>
            <a:rect l="T9" t="T10" r="T11" b="T12"/>
            <a:pathLst>
              <a:path w="321" h="921">
                <a:moveTo>
                  <a:pt x="0" y="0"/>
                </a:moveTo>
                <a:lnTo>
                  <a:pt x="0" y="920"/>
                </a:lnTo>
                <a:lnTo>
                  <a:pt x="320" y="920"/>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35845" name="Freeform 6"/>
          <p:cNvSpPr>
            <a:spLocks/>
          </p:cNvSpPr>
          <p:nvPr/>
        </p:nvSpPr>
        <p:spPr bwMode="auto">
          <a:xfrm>
            <a:off x="539750" y="2809875"/>
            <a:ext cx="477838" cy="3303588"/>
          </a:xfrm>
          <a:custGeom>
            <a:avLst/>
            <a:gdLst>
              <a:gd name="T0" fmla="*/ 0 w 301"/>
              <a:gd name="T1" fmla="*/ 0 h 2081"/>
              <a:gd name="T2" fmla="*/ 0 w 301"/>
              <a:gd name="T3" fmla="*/ 2070 h 2081"/>
              <a:gd name="T4" fmla="*/ 300 w 301"/>
              <a:gd name="T5" fmla="*/ 2070 h 2081"/>
              <a:gd name="T6" fmla="*/ 300 w 301"/>
              <a:gd name="T7" fmla="*/ 2080 h 2081"/>
              <a:gd name="T8" fmla="*/ 0 60000 65536"/>
              <a:gd name="T9" fmla="*/ 0 60000 65536"/>
              <a:gd name="T10" fmla="*/ 0 60000 65536"/>
              <a:gd name="T11" fmla="*/ 0 60000 65536"/>
              <a:gd name="T12" fmla="*/ 0 w 301"/>
              <a:gd name="T13" fmla="*/ 0 h 2081"/>
              <a:gd name="T14" fmla="*/ 301 w 301"/>
              <a:gd name="T15" fmla="*/ 2081 h 2081"/>
            </a:gdLst>
            <a:ahLst/>
            <a:cxnLst>
              <a:cxn ang="T8">
                <a:pos x="T0" y="T1"/>
              </a:cxn>
              <a:cxn ang="T9">
                <a:pos x="T2" y="T3"/>
              </a:cxn>
              <a:cxn ang="T10">
                <a:pos x="T4" y="T5"/>
              </a:cxn>
              <a:cxn ang="T11">
                <a:pos x="T6" y="T7"/>
              </a:cxn>
            </a:cxnLst>
            <a:rect l="T12" t="T13" r="T14" b="T15"/>
            <a:pathLst>
              <a:path w="301" h="2081">
                <a:moveTo>
                  <a:pt x="0" y="0"/>
                </a:moveTo>
                <a:lnTo>
                  <a:pt x="0" y="2070"/>
                </a:lnTo>
                <a:lnTo>
                  <a:pt x="300" y="2070"/>
                </a:lnTo>
                <a:lnTo>
                  <a:pt x="300" y="2080"/>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35846" name="Line 7"/>
          <p:cNvSpPr>
            <a:spLocks noChangeShapeType="1"/>
          </p:cNvSpPr>
          <p:nvPr/>
        </p:nvSpPr>
        <p:spPr bwMode="auto">
          <a:xfrm>
            <a:off x="4144963" y="3656013"/>
            <a:ext cx="287337" cy="0"/>
          </a:xfrm>
          <a:prstGeom prst="line">
            <a:avLst/>
          </a:prstGeom>
          <a:noFill/>
          <a:ln w="25400">
            <a:solidFill>
              <a:srgbClr val="FF0033"/>
            </a:solidFill>
            <a:round/>
            <a:headEnd/>
            <a:tailEnd/>
          </a:ln>
        </p:spPr>
        <p:txBody>
          <a:bodyPr wrap="none" anchor="ctr"/>
          <a:lstStyle/>
          <a:p>
            <a:endParaRPr lang="en-US"/>
          </a:p>
        </p:txBody>
      </p:sp>
      <p:sp>
        <p:nvSpPr>
          <p:cNvPr id="35847" name="Line 8"/>
          <p:cNvSpPr>
            <a:spLocks noChangeShapeType="1"/>
          </p:cNvSpPr>
          <p:nvPr/>
        </p:nvSpPr>
        <p:spPr bwMode="auto">
          <a:xfrm>
            <a:off x="557213" y="3654425"/>
            <a:ext cx="287337" cy="0"/>
          </a:xfrm>
          <a:prstGeom prst="line">
            <a:avLst/>
          </a:prstGeom>
          <a:noFill/>
          <a:ln w="25400">
            <a:solidFill>
              <a:srgbClr val="FF0033"/>
            </a:solidFill>
            <a:round/>
            <a:headEnd/>
            <a:tailEnd/>
          </a:ln>
        </p:spPr>
        <p:txBody>
          <a:bodyPr wrap="none" anchor="ctr"/>
          <a:lstStyle/>
          <a:p>
            <a:endParaRPr lang="en-US"/>
          </a:p>
        </p:txBody>
      </p:sp>
      <p:sp>
        <p:nvSpPr>
          <p:cNvPr id="35848" name="Line 9"/>
          <p:cNvSpPr>
            <a:spLocks noChangeShapeType="1"/>
          </p:cNvSpPr>
          <p:nvPr/>
        </p:nvSpPr>
        <p:spPr bwMode="auto">
          <a:xfrm>
            <a:off x="560388" y="4270375"/>
            <a:ext cx="287337" cy="0"/>
          </a:xfrm>
          <a:prstGeom prst="line">
            <a:avLst/>
          </a:prstGeom>
          <a:noFill/>
          <a:ln w="25400">
            <a:solidFill>
              <a:srgbClr val="FF0033"/>
            </a:solidFill>
            <a:round/>
            <a:headEnd/>
            <a:tailEnd/>
          </a:ln>
        </p:spPr>
        <p:txBody>
          <a:bodyPr wrap="none" anchor="ctr"/>
          <a:lstStyle/>
          <a:p>
            <a:endParaRPr lang="en-US"/>
          </a:p>
        </p:txBody>
      </p:sp>
      <p:sp>
        <p:nvSpPr>
          <p:cNvPr id="35849" name="Line 10"/>
          <p:cNvSpPr>
            <a:spLocks noChangeShapeType="1"/>
          </p:cNvSpPr>
          <p:nvPr/>
        </p:nvSpPr>
        <p:spPr bwMode="auto">
          <a:xfrm>
            <a:off x="560388" y="4886325"/>
            <a:ext cx="287337" cy="0"/>
          </a:xfrm>
          <a:prstGeom prst="line">
            <a:avLst/>
          </a:prstGeom>
          <a:noFill/>
          <a:ln w="25400">
            <a:solidFill>
              <a:srgbClr val="FF0033"/>
            </a:solidFill>
            <a:round/>
            <a:headEnd/>
            <a:tailEnd/>
          </a:ln>
        </p:spPr>
        <p:txBody>
          <a:bodyPr wrap="none" anchor="ctr"/>
          <a:lstStyle/>
          <a:p>
            <a:endParaRPr lang="en-US"/>
          </a:p>
        </p:txBody>
      </p:sp>
      <p:sp>
        <p:nvSpPr>
          <p:cNvPr id="35850" name="Line 11"/>
          <p:cNvSpPr>
            <a:spLocks noChangeShapeType="1"/>
          </p:cNvSpPr>
          <p:nvPr/>
        </p:nvSpPr>
        <p:spPr bwMode="auto">
          <a:xfrm>
            <a:off x="560388" y="5502275"/>
            <a:ext cx="287337" cy="0"/>
          </a:xfrm>
          <a:prstGeom prst="line">
            <a:avLst/>
          </a:prstGeom>
          <a:noFill/>
          <a:ln w="25400">
            <a:solidFill>
              <a:srgbClr val="FF0033"/>
            </a:solidFill>
            <a:round/>
            <a:headEnd/>
            <a:tailEnd/>
          </a:ln>
        </p:spPr>
        <p:txBody>
          <a:bodyPr wrap="none" anchor="ctr"/>
          <a:lstStyle/>
          <a:p>
            <a:endParaRPr lang="en-US"/>
          </a:p>
        </p:txBody>
      </p:sp>
      <p:sp>
        <p:nvSpPr>
          <p:cNvPr id="35851" name="Line 12"/>
          <p:cNvSpPr>
            <a:spLocks noChangeShapeType="1"/>
          </p:cNvSpPr>
          <p:nvPr/>
        </p:nvSpPr>
        <p:spPr bwMode="auto">
          <a:xfrm>
            <a:off x="4432300" y="1549400"/>
            <a:ext cx="0" cy="1114425"/>
          </a:xfrm>
          <a:prstGeom prst="line">
            <a:avLst/>
          </a:prstGeom>
          <a:noFill/>
          <a:ln w="25400">
            <a:solidFill>
              <a:srgbClr val="FF0033"/>
            </a:solidFill>
            <a:round/>
            <a:headEnd/>
            <a:tailEnd/>
          </a:ln>
        </p:spPr>
        <p:txBody>
          <a:bodyPr wrap="none" anchor="ctr"/>
          <a:lstStyle/>
          <a:p>
            <a:endParaRPr lang="en-US"/>
          </a:p>
        </p:txBody>
      </p:sp>
      <p:sp>
        <p:nvSpPr>
          <p:cNvPr id="35852" name="Freeform 13"/>
          <p:cNvSpPr>
            <a:spLocks/>
          </p:cNvSpPr>
          <p:nvPr/>
        </p:nvSpPr>
        <p:spPr bwMode="auto">
          <a:xfrm>
            <a:off x="1049338" y="2012950"/>
            <a:ext cx="6042025" cy="465138"/>
          </a:xfrm>
          <a:custGeom>
            <a:avLst/>
            <a:gdLst>
              <a:gd name="T0" fmla="*/ 0 w 3806"/>
              <a:gd name="T1" fmla="*/ 268 h 293"/>
              <a:gd name="T2" fmla="*/ 0 w 3806"/>
              <a:gd name="T3" fmla="*/ 0 h 293"/>
              <a:gd name="T4" fmla="*/ 3805 w 3806"/>
              <a:gd name="T5" fmla="*/ 0 h 293"/>
              <a:gd name="T6" fmla="*/ 3805 w 3806"/>
              <a:gd name="T7" fmla="*/ 292 h 293"/>
              <a:gd name="T8" fmla="*/ 0 60000 65536"/>
              <a:gd name="T9" fmla="*/ 0 60000 65536"/>
              <a:gd name="T10" fmla="*/ 0 60000 65536"/>
              <a:gd name="T11" fmla="*/ 0 60000 65536"/>
              <a:gd name="T12" fmla="*/ 0 w 3806"/>
              <a:gd name="T13" fmla="*/ 0 h 293"/>
              <a:gd name="T14" fmla="*/ 3806 w 3806"/>
              <a:gd name="T15" fmla="*/ 293 h 293"/>
            </a:gdLst>
            <a:ahLst/>
            <a:cxnLst>
              <a:cxn ang="T8">
                <a:pos x="T0" y="T1"/>
              </a:cxn>
              <a:cxn ang="T9">
                <a:pos x="T2" y="T3"/>
              </a:cxn>
              <a:cxn ang="T10">
                <a:pos x="T4" y="T5"/>
              </a:cxn>
              <a:cxn ang="T11">
                <a:pos x="T6" y="T7"/>
              </a:cxn>
            </a:cxnLst>
            <a:rect l="T12" t="T13" r="T14" b="T15"/>
            <a:pathLst>
              <a:path w="3806" h="293">
                <a:moveTo>
                  <a:pt x="0" y="268"/>
                </a:moveTo>
                <a:lnTo>
                  <a:pt x="0" y="0"/>
                </a:lnTo>
                <a:lnTo>
                  <a:pt x="3805" y="0"/>
                </a:lnTo>
                <a:lnTo>
                  <a:pt x="3805" y="292"/>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35853" name="Rectangle 14"/>
          <p:cNvSpPr>
            <a:spLocks noGrp="1" noChangeArrowheads="1"/>
          </p:cNvSpPr>
          <p:nvPr>
            <p:ph type="title"/>
          </p:nvPr>
        </p:nvSpPr>
        <p:spPr/>
        <p:txBody>
          <a:bodyPr/>
          <a:lstStyle/>
          <a:p>
            <a:r>
              <a:rPr lang="en-US" smtClean="0"/>
              <a:t>Segmentimi i tregjeve konsumatore</a:t>
            </a:r>
          </a:p>
        </p:txBody>
      </p:sp>
      <p:grpSp>
        <p:nvGrpSpPr>
          <p:cNvPr id="35854" name="Group 17"/>
          <p:cNvGrpSpPr>
            <a:grpSpLocks/>
          </p:cNvGrpSpPr>
          <p:nvPr/>
        </p:nvGrpSpPr>
        <p:grpSpPr bwMode="auto">
          <a:xfrm>
            <a:off x="2819400" y="1158875"/>
            <a:ext cx="3235325" cy="512763"/>
            <a:chOff x="1776" y="730"/>
            <a:chExt cx="2038" cy="323"/>
          </a:xfrm>
        </p:grpSpPr>
        <p:sp>
          <p:nvSpPr>
            <p:cNvPr id="35896" name="Rectangle 15"/>
            <p:cNvSpPr>
              <a:spLocks noChangeArrowheads="1"/>
            </p:cNvSpPr>
            <p:nvPr/>
          </p:nvSpPr>
          <p:spPr bwMode="auto">
            <a:xfrm>
              <a:off x="1821" y="730"/>
              <a:ext cx="1942" cy="323"/>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97" name="Rectangle 16"/>
            <p:cNvSpPr>
              <a:spLocks noChangeArrowheads="1"/>
            </p:cNvSpPr>
            <p:nvPr/>
          </p:nvSpPr>
          <p:spPr bwMode="auto">
            <a:xfrm>
              <a:off x="1776" y="773"/>
              <a:ext cx="2038"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Segmentimi i Konsumatorëve</a:t>
              </a:r>
            </a:p>
          </p:txBody>
        </p:sp>
      </p:grpSp>
      <p:grpSp>
        <p:nvGrpSpPr>
          <p:cNvPr id="35855" name="Group 20"/>
          <p:cNvGrpSpPr>
            <a:grpSpLocks/>
          </p:cNvGrpSpPr>
          <p:nvPr/>
        </p:nvGrpSpPr>
        <p:grpSpPr bwMode="auto">
          <a:xfrm>
            <a:off x="209550" y="2376488"/>
            <a:ext cx="1690688" cy="501650"/>
            <a:chOff x="132" y="1497"/>
            <a:chExt cx="1065" cy="316"/>
          </a:xfrm>
        </p:grpSpPr>
        <p:sp>
          <p:nvSpPr>
            <p:cNvPr id="35894" name="Rectangle 18"/>
            <p:cNvSpPr>
              <a:spLocks noChangeArrowheads="1"/>
            </p:cNvSpPr>
            <p:nvPr/>
          </p:nvSpPr>
          <p:spPr bwMode="auto">
            <a:xfrm>
              <a:off x="132" y="1497"/>
              <a:ext cx="1065" cy="31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95" name="Rectangle 19"/>
            <p:cNvSpPr>
              <a:spLocks noChangeArrowheads="1"/>
            </p:cNvSpPr>
            <p:nvPr/>
          </p:nvSpPr>
          <p:spPr bwMode="auto">
            <a:xfrm>
              <a:off x="223" y="1541"/>
              <a:ext cx="543"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Sjelljet</a:t>
              </a:r>
            </a:p>
          </p:txBody>
        </p:sp>
      </p:grpSp>
      <p:grpSp>
        <p:nvGrpSpPr>
          <p:cNvPr id="35856" name="Group 23"/>
          <p:cNvGrpSpPr>
            <a:grpSpLocks/>
          </p:cNvGrpSpPr>
          <p:nvPr/>
        </p:nvGrpSpPr>
        <p:grpSpPr bwMode="auto">
          <a:xfrm>
            <a:off x="860425" y="3429000"/>
            <a:ext cx="2027238" cy="385763"/>
            <a:chOff x="542" y="2160"/>
            <a:chExt cx="1277" cy="243"/>
          </a:xfrm>
        </p:grpSpPr>
        <p:sp>
          <p:nvSpPr>
            <p:cNvPr id="35892" name="Rectangle 21"/>
            <p:cNvSpPr>
              <a:spLocks noChangeArrowheads="1"/>
            </p:cNvSpPr>
            <p:nvPr/>
          </p:nvSpPr>
          <p:spPr bwMode="auto">
            <a:xfrm>
              <a:off x="542" y="2160"/>
              <a:ext cx="1234" cy="24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93" name="Rectangle 22"/>
            <p:cNvSpPr>
              <a:spLocks noChangeArrowheads="1"/>
            </p:cNvSpPr>
            <p:nvPr/>
          </p:nvSpPr>
          <p:spPr bwMode="auto">
            <a:xfrm>
              <a:off x="557" y="2172"/>
              <a:ext cx="1262"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Benefitet e pritura</a:t>
              </a:r>
            </a:p>
          </p:txBody>
        </p:sp>
      </p:grpSp>
      <p:grpSp>
        <p:nvGrpSpPr>
          <p:cNvPr id="35857" name="Group 26"/>
          <p:cNvGrpSpPr>
            <a:grpSpLocks/>
          </p:cNvGrpSpPr>
          <p:nvPr/>
        </p:nvGrpSpPr>
        <p:grpSpPr bwMode="auto">
          <a:xfrm>
            <a:off x="842963" y="4057650"/>
            <a:ext cx="2100262" cy="412750"/>
            <a:chOff x="531" y="2556"/>
            <a:chExt cx="1323" cy="260"/>
          </a:xfrm>
        </p:grpSpPr>
        <p:sp>
          <p:nvSpPr>
            <p:cNvPr id="35890" name="Rectangle 24"/>
            <p:cNvSpPr>
              <a:spLocks noChangeArrowheads="1"/>
            </p:cNvSpPr>
            <p:nvPr/>
          </p:nvSpPr>
          <p:spPr bwMode="auto">
            <a:xfrm>
              <a:off x="545" y="2556"/>
              <a:ext cx="1309"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91" name="Rectangle 25"/>
            <p:cNvSpPr>
              <a:spLocks noChangeArrowheads="1"/>
            </p:cNvSpPr>
            <p:nvPr/>
          </p:nvSpPr>
          <p:spPr bwMode="auto">
            <a:xfrm>
              <a:off x="531" y="2575"/>
              <a:ext cx="988"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Rasti i blerjes</a:t>
              </a:r>
            </a:p>
          </p:txBody>
        </p:sp>
      </p:grpSp>
      <p:grpSp>
        <p:nvGrpSpPr>
          <p:cNvPr id="35858" name="Group 29"/>
          <p:cNvGrpSpPr>
            <a:grpSpLocks/>
          </p:cNvGrpSpPr>
          <p:nvPr/>
        </p:nvGrpSpPr>
        <p:grpSpPr bwMode="auto">
          <a:xfrm>
            <a:off x="833438" y="4675188"/>
            <a:ext cx="2195512" cy="412750"/>
            <a:chOff x="525" y="2945"/>
            <a:chExt cx="1383" cy="260"/>
          </a:xfrm>
        </p:grpSpPr>
        <p:sp>
          <p:nvSpPr>
            <p:cNvPr id="35888" name="Rectangle 27"/>
            <p:cNvSpPr>
              <a:spLocks noChangeArrowheads="1"/>
            </p:cNvSpPr>
            <p:nvPr/>
          </p:nvSpPr>
          <p:spPr bwMode="auto">
            <a:xfrm>
              <a:off x="545" y="2945"/>
              <a:ext cx="1363"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89" name="Rectangle 28"/>
            <p:cNvSpPr>
              <a:spLocks noChangeArrowheads="1"/>
            </p:cNvSpPr>
            <p:nvPr/>
          </p:nvSpPr>
          <p:spPr bwMode="auto">
            <a:xfrm>
              <a:off x="525" y="2961"/>
              <a:ext cx="1084"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Sjelljet blerëse</a:t>
              </a:r>
            </a:p>
          </p:txBody>
        </p:sp>
      </p:grpSp>
      <p:grpSp>
        <p:nvGrpSpPr>
          <p:cNvPr id="35859" name="Group 32"/>
          <p:cNvGrpSpPr>
            <a:grpSpLocks/>
          </p:cNvGrpSpPr>
          <p:nvPr/>
        </p:nvGrpSpPr>
        <p:grpSpPr bwMode="auto">
          <a:xfrm>
            <a:off x="842963" y="5257800"/>
            <a:ext cx="1214437" cy="457200"/>
            <a:chOff x="531" y="3312"/>
            <a:chExt cx="765" cy="288"/>
          </a:xfrm>
        </p:grpSpPr>
        <p:sp>
          <p:nvSpPr>
            <p:cNvPr id="35886" name="Rectangle 30"/>
            <p:cNvSpPr>
              <a:spLocks noChangeArrowheads="1"/>
            </p:cNvSpPr>
            <p:nvPr/>
          </p:nvSpPr>
          <p:spPr bwMode="auto">
            <a:xfrm>
              <a:off x="544" y="3312"/>
              <a:ext cx="752" cy="288"/>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87" name="Rectangle 31"/>
            <p:cNvSpPr>
              <a:spLocks noChangeArrowheads="1"/>
            </p:cNvSpPr>
            <p:nvPr/>
          </p:nvSpPr>
          <p:spPr bwMode="auto">
            <a:xfrm>
              <a:off x="531" y="3355"/>
              <a:ext cx="761"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Përdorimi</a:t>
              </a:r>
            </a:p>
          </p:txBody>
        </p:sp>
      </p:grpSp>
      <p:grpSp>
        <p:nvGrpSpPr>
          <p:cNvPr id="35860" name="Group 35"/>
          <p:cNvGrpSpPr>
            <a:grpSpLocks/>
          </p:cNvGrpSpPr>
          <p:nvPr/>
        </p:nvGrpSpPr>
        <p:grpSpPr bwMode="auto">
          <a:xfrm>
            <a:off x="814388" y="5867400"/>
            <a:ext cx="2773362" cy="466725"/>
            <a:chOff x="513" y="3696"/>
            <a:chExt cx="1747" cy="294"/>
          </a:xfrm>
        </p:grpSpPr>
        <p:sp>
          <p:nvSpPr>
            <p:cNvPr id="35884" name="Rectangle 33"/>
            <p:cNvSpPr>
              <a:spLocks noChangeArrowheads="1"/>
            </p:cNvSpPr>
            <p:nvPr/>
          </p:nvSpPr>
          <p:spPr bwMode="auto">
            <a:xfrm>
              <a:off x="540" y="3696"/>
              <a:ext cx="1716" cy="29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85" name="Rectangle 34"/>
            <p:cNvSpPr>
              <a:spLocks noChangeArrowheads="1"/>
            </p:cNvSpPr>
            <p:nvPr/>
          </p:nvSpPr>
          <p:spPr bwMode="auto">
            <a:xfrm>
              <a:off x="513" y="3743"/>
              <a:ext cx="1747"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Përceptimet dhe besimet</a:t>
              </a:r>
            </a:p>
          </p:txBody>
        </p:sp>
      </p:grpSp>
      <p:grpSp>
        <p:nvGrpSpPr>
          <p:cNvPr id="35861" name="Group 38"/>
          <p:cNvGrpSpPr>
            <a:grpSpLocks/>
          </p:cNvGrpSpPr>
          <p:nvPr/>
        </p:nvGrpSpPr>
        <p:grpSpPr bwMode="auto">
          <a:xfrm>
            <a:off x="4445000" y="3429000"/>
            <a:ext cx="1284288" cy="452438"/>
            <a:chOff x="2800" y="2160"/>
            <a:chExt cx="809" cy="285"/>
          </a:xfrm>
        </p:grpSpPr>
        <p:sp>
          <p:nvSpPr>
            <p:cNvPr id="35882" name="Rectangle 36"/>
            <p:cNvSpPr>
              <a:spLocks noChangeArrowheads="1"/>
            </p:cNvSpPr>
            <p:nvPr/>
          </p:nvSpPr>
          <p:spPr bwMode="auto">
            <a:xfrm>
              <a:off x="2800" y="2160"/>
              <a:ext cx="800" cy="285"/>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83" name="Rectangle 37"/>
            <p:cNvSpPr>
              <a:spLocks noChangeArrowheads="1"/>
            </p:cNvSpPr>
            <p:nvPr/>
          </p:nvSpPr>
          <p:spPr bwMode="auto">
            <a:xfrm>
              <a:off x="2815" y="2197"/>
              <a:ext cx="794"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Stili i jetës</a:t>
              </a:r>
            </a:p>
          </p:txBody>
        </p:sp>
      </p:grpSp>
      <p:grpSp>
        <p:nvGrpSpPr>
          <p:cNvPr id="35862" name="Group 41"/>
          <p:cNvGrpSpPr>
            <a:grpSpLocks/>
          </p:cNvGrpSpPr>
          <p:nvPr/>
        </p:nvGrpSpPr>
        <p:grpSpPr bwMode="auto">
          <a:xfrm>
            <a:off x="4414838" y="4097338"/>
            <a:ext cx="1452562" cy="398462"/>
            <a:chOff x="2781" y="2581"/>
            <a:chExt cx="915" cy="251"/>
          </a:xfrm>
        </p:grpSpPr>
        <p:sp>
          <p:nvSpPr>
            <p:cNvPr id="35880" name="Rectangle 39"/>
            <p:cNvSpPr>
              <a:spLocks noChangeArrowheads="1"/>
            </p:cNvSpPr>
            <p:nvPr/>
          </p:nvSpPr>
          <p:spPr bwMode="auto">
            <a:xfrm>
              <a:off x="2800" y="2581"/>
              <a:ext cx="896" cy="251"/>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81" name="Rectangle 40"/>
            <p:cNvSpPr>
              <a:spLocks noChangeArrowheads="1"/>
            </p:cNvSpPr>
            <p:nvPr/>
          </p:nvSpPr>
          <p:spPr bwMode="auto">
            <a:xfrm>
              <a:off x="2781" y="2600"/>
              <a:ext cx="915"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Personaliteti</a:t>
              </a:r>
            </a:p>
          </p:txBody>
        </p:sp>
      </p:grpSp>
      <p:sp>
        <p:nvSpPr>
          <p:cNvPr id="35863" name="Line 42"/>
          <p:cNvSpPr>
            <a:spLocks noChangeShapeType="1"/>
          </p:cNvSpPr>
          <p:nvPr/>
        </p:nvSpPr>
        <p:spPr bwMode="auto">
          <a:xfrm>
            <a:off x="6892925" y="3656013"/>
            <a:ext cx="287338" cy="0"/>
          </a:xfrm>
          <a:prstGeom prst="line">
            <a:avLst/>
          </a:prstGeom>
          <a:noFill/>
          <a:ln w="25400">
            <a:solidFill>
              <a:srgbClr val="FF0033"/>
            </a:solidFill>
            <a:round/>
            <a:headEnd/>
            <a:tailEnd/>
          </a:ln>
        </p:spPr>
        <p:txBody>
          <a:bodyPr wrap="none" anchor="ctr"/>
          <a:lstStyle/>
          <a:p>
            <a:endParaRPr lang="en-US"/>
          </a:p>
        </p:txBody>
      </p:sp>
      <p:sp>
        <p:nvSpPr>
          <p:cNvPr id="35864" name="Line 43"/>
          <p:cNvSpPr>
            <a:spLocks noChangeShapeType="1"/>
          </p:cNvSpPr>
          <p:nvPr/>
        </p:nvSpPr>
        <p:spPr bwMode="auto">
          <a:xfrm>
            <a:off x="6892925" y="4271963"/>
            <a:ext cx="287338" cy="0"/>
          </a:xfrm>
          <a:prstGeom prst="line">
            <a:avLst/>
          </a:prstGeom>
          <a:noFill/>
          <a:ln w="25400">
            <a:solidFill>
              <a:srgbClr val="FF0033"/>
            </a:solidFill>
            <a:round/>
            <a:headEnd/>
            <a:tailEnd/>
          </a:ln>
        </p:spPr>
        <p:txBody>
          <a:bodyPr wrap="none" anchor="ctr"/>
          <a:lstStyle/>
          <a:p>
            <a:endParaRPr lang="en-US"/>
          </a:p>
        </p:txBody>
      </p:sp>
      <p:grpSp>
        <p:nvGrpSpPr>
          <p:cNvPr id="35865" name="Group 46"/>
          <p:cNvGrpSpPr>
            <a:grpSpLocks/>
          </p:cNvGrpSpPr>
          <p:nvPr/>
        </p:nvGrpSpPr>
        <p:grpSpPr bwMode="auto">
          <a:xfrm>
            <a:off x="7134225" y="3435350"/>
            <a:ext cx="1511300" cy="412750"/>
            <a:chOff x="4494" y="2164"/>
            <a:chExt cx="952" cy="260"/>
          </a:xfrm>
        </p:grpSpPr>
        <p:sp>
          <p:nvSpPr>
            <p:cNvPr id="35878" name="Rectangle 44"/>
            <p:cNvSpPr>
              <a:spLocks noChangeArrowheads="1"/>
            </p:cNvSpPr>
            <p:nvPr/>
          </p:nvSpPr>
          <p:spPr bwMode="auto">
            <a:xfrm>
              <a:off x="4521" y="2164"/>
              <a:ext cx="925"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79" name="Rectangle 45"/>
            <p:cNvSpPr>
              <a:spLocks noChangeArrowheads="1"/>
            </p:cNvSpPr>
            <p:nvPr/>
          </p:nvSpPr>
          <p:spPr bwMode="auto">
            <a:xfrm>
              <a:off x="4494" y="2183"/>
              <a:ext cx="866"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Demografia</a:t>
              </a:r>
            </a:p>
          </p:txBody>
        </p:sp>
      </p:grpSp>
      <p:grpSp>
        <p:nvGrpSpPr>
          <p:cNvPr id="35866" name="Group 49"/>
          <p:cNvGrpSpPr>
            <a:grpSpLocks/>
          </p:cNvGrpSpPr>
          <p:nvPr/>
        </p:nvGrpSpPr>
        <p:grpSpPr bwMode="auto">
          <a:xfrm>
            <a:off x="7134225" y="4071938"/>
            <a:ext cx="1836738" cy="412750"/>
            <a:chOff x="4494" y="2565"/>
            <a:chExt cx="1157" cy="260"/>
          </a:xfrm>
        </p:grpSpPr>
        <p:sp>
          <p:nvSpPr>
            <p:cNvPr id="35876" name="Rectangle 47"/>
            <p:cNvSpPr>
              <a:spLocks noChangeArrowheads="1"/>
            </p:cNvSpPr>
            <p:nvPr/>
          </p:nvSpPr>
          <p:spPr bwMode="auto">
            <a:xfrm>
              <a:off x="4517" y="2565"/>
              <a:ext cx="1101"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77" name="Rectangle 48"/>
            <p:cNvSpPr>
              <a:spLocks noChangeArrowheads="1"/>
            </p:cNvSpPr>
            <p:nvPr/>
          </p:nvSpPr>
          <p:spPr bwMode="auto">
            <a:xfrm>
              <a:off x="4494" y="2584"/>
              <a:ext cx="1157"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Socio-ekonomia</a:t>
              </a:r>
            </a:p>
          </p:txBody>
        </p:sp>
      </p:grpSp>
      <p:grpSp>
        <p:nvGrpSpPr>
          <p:cNvPr id="35867" name="Group 52"/>
          <p:cNvGrpSpPr>
            <a:grpSpLocks/>
          </p:cNvGrpSpPr>
          <p:nvPr/>
        </p:nvGrpSpPr>
        <p:grpSpPr bwMode="auto">
          <a:xfrm>
            <a:off x="7134225" y="4678363"/>
            <a:ext cx="1320800" cy="412750"/>
            <a:chOff x="4494" y="2947"/>
            <a:chExt cx="832" cy="260"/>
          </a:xfrm>
        </p:grpSpPr>
        <p:sp>
          <p:nvSpPr>
            <p:cNvPr id="35874" name="Rectangle 50"/>
            <p:cNvSpPr>
              <a:spLocks noChangeArrowheads="1"/>
            </p:cNvSpPr>
            <p:nvPr/>
          </p:nvSpPr>
          <p:spPr bwMode="auto">
            <a:xfrm>
              <a:off x="4519" y="2947"/>
              <a:ext cx="807"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75" name="Rectangle 51"/>
            <p:cNvSpPr>
              <a:spLocks noChangeArrowheads="1"/>
            </p:cNvSpPr>
            <p:nvPr/>
          </p:nvSpPr>
          <p:spPr bwMode="auto">
            <a:xfrm>
              <a:off x="4494" y="2966"/>
              <a:ext cx="786"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Gjeografia</a:t>
              </a:r>
            </a:p>
          </p:txBody>
        </p:sp>
      </p:grpSp>
      <p:grpSp>
        <p:nvGrpSpPr>
          <p:cNvPr id="35868" name="Group 55"/>
          <p:cNvGrpSpPr>
            <a:grpSpLocks/>
          </p:cNvGrpSpPr>
          <p:nvPr/>
        </p:nvGrpSpPr>
        <p:grpSpPr bwMode="auto">
          <a:xfrm>
            <a:off x="3651250" y="2376488"/>
            <a:ext cx="1692275" cy="501650"/>
            <a:chOff x="2300" y="1497"/>
            <a:chExt cx="1066" cy="316"/>
          </a:xfrm>
        </p:grpSpPr>
        <p:sp>
          <p:nvSpPr>
            <p:cNvPr id="35872" name="Rectangle 53"/>
            <p:cNvSpPr>
              <a:spLocks noChangeArrowheads="1"/>
            </p:cNvSpPr>
            <p:nvPr/>
          </p:nvSpPr>
          <p:spPr bwMode="auto">
            <a:xfrm>
              <a:off x="2301" y="1497"/>
              <a:ext cx="1065" cy="31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73" name="Rectangle 54"/>
            <p:cNvSpPr>
              <a:spLocks noChangeArrowheads="1"/>
            </p:cNvSpPr>
            <p:nvPr/>
          </p:nvSpPr>
          <p:spPr bwMode="auto">
            <a:xfrm>
              <a:off x="2300" y="1541"/>
              <a:ext cx="834"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Psikografia</a:t>
              </a:r>
            </a:p>
          </p:txBody>
        </p:sp>
      </p:grpSp>
      <p:grpSp>
        <p:nvGrpSpPr>
          <p:cNvPr id="35869" name="Group 58"/>
          <p:cNvGrpSpPr>
            <a:grpSpLocks/>
          </p:cNvGrpSpPr>
          <p:nvPr/>
        </p:nvGrpSpPr>
        <p:grpSpPr bwMode="auto">
          <a:xfrm>
            <a:off x="6629400" y="2376488"/>
            <a:ext cx="862013" cy="501650"/>
            <a:chOff x="4176" y="1497"/>
            <a:chExt cx="543" cy="316"/>
          </a:xfrm>
        </p:grpSpPr>
        <p:sp>
          <p:nvSpPr>
            <p:cNvPr id="35870" name="Rectangle 56"/>
            <p:cNvSpPr>
              <a:spLocks noChangeArrowheads="1"/>
            </p:cNvSpPr>
            <p:nvPr/>
          </p:nvSpPr>
          <p:spPr bwMode="auto">
            <a:xfrm>
              <a:off x="4176" y="1497"/>
              <a:ext cx="543" cy="31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5871" name="Rectangle 57"/>
            <p:cNvSpPr>
              <a:spLocks noChangeArrowheads="1"/>
            </p:cNvSpPr>
            <p:nvPr/>
          </p:nvSpPr>
          <p:spPr bwMode="auto">
            <a:xfrm>
              <a:off x="4182" y="1541"/>
              <a:ext cx="479"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Profili</a:t>
              </a:r>
            </a:p>
          </p:txBody>
        </p:sp>
      </p:gr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2"/>
          <p:cNvSpPr txBox="1">
            <a:spLocks noChangeArrowheads="1"/>
          </p:cNvSpPr>
          <p:nvPr/>
        </p:nvSpPr>
        <p:spPr bwMode="auto">
          <a:xfrm>
            <a:off x="7531100" y="6324600"/>
            <a:ext cx="1143000" cy="182563"/>
          </a:xfrm>
          <a:prstGeom prst="rect">
            <a:avLst/>
          </a:prstGeom>
          <a:noFill/>
          <a:ln w="9525">
            <a:noFill/>
            <a:miter lim="800000"/>
            <a:headEnd/>
            <a:tailEnd/>
          </a:ln>
        </p:spPr>
        <p:txBody>
          <a:bodyPr lIns="0" tIns="0" rIns="0" bIns="0" anchor="b">
            <a:spAutoFit/>
          </a:bodyPr>
          <a:lstStyle/>
          <a:p>
            <a:pPr algn="r">
              <a:spcBef>
                <a:spcPct val="50000"/>
              </a:spcBef>
            </a:pPr>
            <a:r>
              <a:rPr lang="en-US" sz="1200" b="1">
                <a:latin typeface="Arial" charset="0"/>
              </a:rPr>
              <a:t>FIGURE 7.3</a:t>
            </a:r>
          </a:p>
        </p:txBody>
      </p:sp>
      <p:sp>
        <p:nvSpPr>
          <p:cNvPr id="37890" name="Rectangle 3"/>
          <p:cNvSpPr>
            <a:spLocks noChangeArrowheads="1"/>
          </p:cNvSpPr>
          <p:nvPr/>
        </p:nvSpPr>
        <p:spPr bwMode="auto">
          <a:xfrm>
            <a:off x="914400" y="609600"/>
            <a:ext cx="7772400" cy="457200"/>
          </a:xfrm>
          <a:prstGeom prst="rect">
            <a:avLst/>
          </a:prstGeom>
          <a:noFill/>
          <a:ln w="9525">
            <a:noFill/>
            <a:miter lim="800000"/>
            <a:headEnd/>
            <a:tailEnd/>
          </a:ln>
        </p:spPr>
        <p:txBody>
          <a:bodyPr/>
          <a:lstStyle/>
          <a:p>
            <a:pPr algn="ctr" eaLnBrk="0" hangingPunct="0"/>
            <a:r>
              <a:rPr lang="en-US" sz="2800" b="1">
                <a:solidFill>
                  <a:schemeClr val="tx2"/>
                </a:solidFill>
                <a:latin typeface="Arial" charset="0"/>
              </a:rPr>
              <a:t>The Classic Segmentation Variables for Consumer Markets</a:t>
            </a:r>
          </a:p>
        </p:txBody>
      </p:sp>
      <p:pic>
        <p:nvPicPr>
          <p:cNvPr id="37891" name="Picture 4" descr="345270_la_07_03"/>
          <p:cNvPicPr preferRelativeResize="0">
            <a:picLocks noChangeAspect="1" noChangeArrowheads="1"/>
          </p:cNvPicPr>
          <p:nvPr/>
        </p:nvPicPr>
        <p:blipFill>
          <a:blip r:embed="rId2"/>
          <a:srcRect/>
          <a:stretch>
            <a:fillRect/>
          </a:stretch>
        </p:blipFill>
        <p:spPr bwMode="auto">
          <a:xfrm>
            <a:off x="228600" y="1489075"/>
            <a:ext cx="8915400" cy="53689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5</a:t>
            </a:r>
          </a:p>
        </p:txBody>
      </p:sp>
      <p:sp>
        <p:nvSpPr>
          <p:cNvPr id="38914"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38915" name="Freeform 4"/>
          <p:cNvSpPr>
            <a:spLocks/>
          </p:cNvSpPr>
          <p:nvPr/>
        </p:nvSpPr>
        <p:spPr bwMode="auto">
          <a:xfrm>
            <a:off x="1595438" y="4557713"/>
            <a:ext cx="5929312" cy="590550"/>
          </a:xfrm>
          <a:custGeom>
            <a:avLst/>
            <a:gdLst>
              <a:gd name="T0" fmla="*/ 0 w 3735"/>
              <a:gd name="T1" fmla="*/ 363 h 372"/>
              <a:gd name="T2" fmla="*/ 0 w 3735"/>
              <a:gd name="T3" fmla="*/ 0 h 372"/>
              <a:gd name="T4" fmla="*/ 3734 w 3735"/>
              <a:gd name="T5" fmla="*/ 0 h 372"/>
              <a:gd name="T6" fmla="*/ 3734 w 3735"/>
              <a:gd name="T7" fmla="*/ 371 h 372"/>
              <a:gd name="T8" fmla="*/ 0 60000 65536"/>
              <a:gd name="T9" fmla="*/ 0 60000 65536"/>
              <a:gd name="T10" fmla="*/ 0 60000 65536"/>
              <a:gd name="T11" fmla="*/ 0 60000 65536"/>
              <a:gd name="T12" fmla="*/ 0 w 3735"/>
              <a:gd name="T13" fmla="*/ 0 h 372"/>
              <a:gd name="T14" fmla="*/ 3735 w 3735"/>
              <a:gd name="T15" fmla="*/ 372 h 372"/>
            </a:gdLst>
            <a:ahLst/>
            <a:cxnLst>
              <a:cxn ang="T8">
                <a:pos x="T0" y="T1"/>
              </a:cxn>
              <a:cxn ang="T9">
                <a:pos x="T2" y="T3"/>
              </a:cxn>
              <a:cxn ang="T10">
                <a:pos x="T4" y="T5"/>
              </a:cxn>
              <a:cxn ang="T11">
                <a:pos x="T6" y="T7"/>
              </a:cxn>
            </a:cxnLst>
            <a:rect l="T12" t="T13" r="T14" b="T15"/>
            <a:pathLst>
              <a:path w="3735" h="372">
                <a:moveTo>
                  <a:pt x="0" y="363"/>
                </a:moveTo>
                <a:lnTo>
                  <a:pt x="0" y="0"/>
                </a:lnTo>
                <a:lnTo>
                  <a:pt x="3734" y="0"/>
                </a:lnTo>
                <a:lnTo>
                  <a:pt x="3734" y="371"/>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38916" name="Line 5"/>
          <p:cNvSpPr>
            <a:spLocks noChangeShapeType="1"/>
          </p:cNvSpPr>
          <p:nvPr/>
        </p:nvSpPr>
        <p:spPr bwMode="auto">
          <a:xfrm>
            <a:off x="4572000" y="1787525"/>
            <a:ext cx="0" cy="3382963"/>
          </a:xfrm>
          <a:prstGeom prst="line">
            <a:avLst/>
          </a:prstGeom>
          <a:noFill/>
          <a:ln w="25400">
            <a:solidFill>
              <a:srgbClr val="FF0033"/>
            </a:solidFill>
            <a:round/>
            <a:headEnd/>
            <a:tailEnd/>
          </a:ln>
        </p:spPr>
        <p:txBody>
          <a:bodyPr wrap="none" anchor="ctr"/>
          <a:lstStyle/>
          <a:p>
            <a:endParaRPr lang="en-US"/>
          </a:p>
        </p:txBody>
      </p:sp>
      <p:sp>
        <p:nvSpPr>
          <p:cNvPr id="38917" name="Freeform 6"/>
          <p:cNvSpPr>
            <a:spLocks/>
          </p:cNvSpPr>
          <p:nvPr/>
        </p:nvSpPr>
        <p:spPr bwMode="auto">
          <a:xfrm>
            <a:off x="1590675" y="2363788"/>
            <a:ext cx="5929313" cy="590550"/>
          </a:xfrm>
          <a:custGeom>
            <a:avLst/>
            <a:gdLst>
              <a:gd name="T0" fmla="*/ 0 w 3735"/>
              <a:gd name="T1" fmla="*/ 363 h 372"/>
              <a:gd name="T2" fmla="*/ 0 w 3735"/>
              <a:gd name="T3" fmla="*/ 0 h 372"/>
              <a:gd name="T4" fmla="*/ 3734 w 3735"/>
              <a:gd name="T5" fmla="*/ 0 h 372"/>
              <a:gd name="T6" fmla="*/ 3734 w 3735"/>
              <a:gd name="T7" fmla="*/ 371 h 372"/>
              <a:gd name="T8" fmla="*/ 0 60000 65536"/>
              <a:gd name="T9" fmla="*/ 0 60000 65536"/>
              <a:gd name="T10" fmla="*/ 0 60000 65536"/>
              <a:gd name="T11" fmla="*/ 0 60000 65536"/>
              <a:gd name="T12" fmla="*/ 0 w 3735"/>
              <a:gd name="T13" fmla="*/ 0 h 372"/>
              <a:gd name="T14" fmla="*/ 3735 w 3735"/>
              <a:gd name="T15" fmla="*/ 372 h 372"/>
            </a:gdLst>
            <a:ahLst/>
            <a:cxnLst>
              <a:cxn ang="T8">
                <a:pos x="T0" y="T1"/>
              </a:cxn>
              <a:cxn ang="T9">
                <a:pos x="T2" y="T3"/>
              </a:cxn>
              <a:cxn ang="T10">
                <a:pos x="T4" y="T5"/>
              </a:cxn>
              <a:cxn ang="T11">
                <a:pos x="T6" y="T7"/>
              </a:cxn>
            </a:cxnLst>
            <a:rect l="T12" t="T13" r="T14" b="T15"/>
            <a:pathLst>
              <a:path w="3735" h="372">
                <a:moveTo>
                  <a:pt x="0" y="363"/>
                </a:moveTo>
                <a:lnTo>
                  <a:pt x="0" y="0"/>
                </a:lnTo>
                <a:lnTo>
                  <a:pt x="3734" y="0"/>
                </a:lnTo>
                <a:lnTo>
                  <a:pt x="3734" y="371"/>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38918" name="Rectangle 7"/>
          <p:cNvSpPr>
            <a:spLocks noGrp="1" noChangeArrowheads="1"/>
          </p:cNvSpPr>
          <p:nvPr>
            <p:ph type="title"/>
          </p:nvPr>
        </p:nvSpPr>
        <p:spPr/>
        <p:txBody>
          <a:bodyPr/>
          <a:lstStyle/>
          <a:p>
            <a:pPr>
              <a:lnSpc>
                <a:spcPct val="80000"/>
              </a:lnSpc>
            </a:pPr>
            <a:r>
              <a:rPr lang="en-US" smtClean="0"/>
              <a:t>Makro dhe Mikro Segmentimet e Tregjeve</a:t>
            </a:r>
          </a:p>
        </p:txBody>
      </p:sp>
      <p:grpSp>
        <p:nvGrpSpPr>
          <p:cNvPr id="38919" name="Group 10"/>
          <p:cNvGrpSpPr>
            <a:grpSpLocks/>
          </p:cNvGrpSpPr>
          <p:nvPr/>
        </p:nvGrpSpPr>
        <p:grpSpPr bwMode="auto">
          <a:xfrm>
            <a:off x="3292475" y="2820988"/>
            <a:ext cx="2555875" cy="1216025"/>
            <a:chOff x="2074" y="1777"/>
            <a:chExt cx="1610" cy="766"/>
          </a:xfrm>
        </p:grpSpPr>
        <p:sp>
          <p:nvSpPr>
            <p:cNvPr id="38938" name="Rectangle 8"/>
            <p:cNvSpPr>
              <a:spLocks noChangeArrowheads="1"/>
            </p:cNvSpPr>
            <p:nvPr/>
          </p:nvSpPr>
          <p:spPr bwMode="auto">
            <a:xfrm>
              <a:off x="2149" y="1777"/>
              <a:ext cx="1460" cy="76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8939" name="Rectangle 9"/>
            <p:cNvSpPr>
              <a:spLocks noChangeArrowheads="1"/>
            </p:cNvSpPr>
            <p:nvPr/>
          </p:nvSpPr>
          <p:spPr bwMode="auto">
            <a:xfrm>
              <a:off x="2074" y="1869"/>
              <a:ext cx="1610" cy="406"/>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Makrosegmenti 2</a:t>
              </a:r>
              <a:br>
                <a:rPr lang="en-US" sz="1800">
                  <a:latin typeface="Arial" charset="0"/>
                </a:rPr>
              </a:br>
              <a:r>
                <a:rPr lang="en-US" sz="1800">
                  <a:latin typeface="Arial" charset="0"/>
                </a:rPr>
                <a:t>(kompanitë e mesme)</a:t>
              </a:r>
            </a:p>
          </p:txBody>
        </p:sp>
      </p:grpSp>
      <p:grpSp>
        <p:nvGrpSpPr>
          <p:cNvPr id="38920" name="Group 13"/>
          <p:cNvGrpSpPr>
            <a:grpSpLocks/>
          </p:cNvGrpSpPr>
          <p:nvPr/>
        </p:nvGrpSpPr>
        <p:grpSpPr bwMode="auto">
          <a:xfrm>
            <a:off x="3208338" y="5010150"/>
            <a:ext cx="2701925" cy="1216025"/>
            <a:chOff x="2021" y="3156"/>
            <a:chExt cx="1702" cy="766"/>
          </a:xfrm>
        </p:grpSpPr>
        <p:sp>
          <p:nvSpPr>
            <p:cNvPr id="38936" name="Rectangle 11"/>
            <p:cNvSpPr>
              <a:spLocks noChangeArrowheads="1"/>
            </p:cNvSpPr>
            <p:nvPr/>
          </p:nvSpPr>
          <p:spPr bwMode="auto">
            <a:xfrm>
              <a:off x="2100" y="3156"/>
              <a:ext cx="1544" cy="76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8937" name="Rectangle 12"/>
            <p:cNvSpPr>
              <a:spLocks noChangeArrowheads="1"/>
            </p:cNvSpPr>
            <p:nvPr/>
          </p:nvSpPr>
          <p:spPr bwMode="auto">
            <a:xfrm>
              <a:off x="2021" y="3248"/>
              <a:ext cx="1702" cy="583"/>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Makrosegmenti 2</a:t>
              </a:r>
              <a:br>
                <a:rPr lang="en-US" sz="1800">
                  <a:latin typeface="Arial" charset="0"/>
                </a:rPr>
              </a:br>
              <a:r>
                <a:rPr lang="en-US" sz="1800">
                  <a:latin typeface="Arial" charset="0"/>
                </a:rPr>
                <a:t>(Kriteri kryesor zgjedhor : lehtësia)</a:t>
              </a:r>
            </a:p>
          </p:txBody>
        </p:sp>
      </p:grpSp>
      <p:grpSp>
        <p:nvGrpSpPr>
          <p:cNvPr id="38921" name="Group 16"/>
          <p:cNvGrpSpPr>
            <a:grpSpLocks/>
          </p:cNvGrpSpPr>
          <p:nvPr/>
        </p:nvGrpSpPr>
        <p:grpSpPr bwMode="auto">
          <a:xfrm>
            <a:off x="6230938" y="2820988"/>
            <a:ext cx="2555875" cy="1216025"/>
            <a:chOff x="3925" y="1777"/>
            <a:chExt cx="1610" cy="766"/>
          </a:xfrm>
        </p:grpSpPr>
        <p:sp>
          <p:nvSpPr>
            <p:cNvPr id="38934" name="Rectangle 14"/>
            <p:cNvSpPr>
              <a:spLocks noChangeArrowheads="1"/>
            </p:cNvSpPr>
            <p:nvPr/>
          </p:nvSpPr>
          <p:spPr bwMode="auto">
            <a:xfrm>
              <a:off x="4000" y="1777"/>
              <a:ext cx="1460" cy="76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8935" name="Rectangle 15"/>
            <p:cNvSpPr>
              <a:spLocks noChangeArrowheads="1"/>
            </p:cNvSpPr>
            <p:nvPr/>
          </p:nvSpPr>
          <p:spPr bwMode="auto">
            <a:xfrm>
              <a:off x="3925" y="1955"/>
              <a:ext cx="1610" cy="410"/>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Makrosegmenti 3</a:t>
              </a:r>
              <a:br>
                <a:rPr lang="en-US" sz="1800">
                  <a:latin typeface="Arial" charset="0"/>
                </a:rPr>
              </a:br>
              <a:r>
                <a:rPr lang="en-US" sz="1800">
                  <a:latin typeface="Arial" charset="0"/>
                </a:rPr>
                <a:t>(kompanitë e vogla)</a:t>
              </a:r>
            </a:p>
          </p:txBody>
        </p:sp>
      </p:grpSp>
      <p:grpSp>
        <p:nvGrpSpPr>
          <p:cNvPr id="38922" name="Group 19"/>
          <p:cNvGrpSpPr>
            <a:grpSpLocks/>
          </p:cNvGrpSpPr>
          <p:nvPr/>
        </p:nvGrpSpPr>
        <p:grpSpPr bwMode="auto">
          <a:xfrm>
            <a:off x="6162675" y="5010150"/>
            <a:ext cx="2684463" cy="1216025"/>
            <a:chOff x="3882" y="3156"/>
            <a:chExt cx="1691" cy="766"/>
          </a:xfrm>
        </p:grpSpPr>
        <p:sp>
          <p:nvSpPr>
            <p:cNvPr id="38932" name="Rectangle 17"/>
            <p:cNvSpPr>
              <a:spLocks noChangeArrowheads="1"/>
            </p:cNvSpPr>
            <p:nvPr/>
          </p:nvSpPr>
          <p:spPr bwMode="auto">
            <a:xfrm>
              <a:off x="3960" y="3156"/>
              <a:ext cx="1535" cy="76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8933" name="Rectangle 18"/>
            <p:cNvSpPr>
              <a:spLocks noChangeArrowheads="1"/>
            </p:cNvSpPr>
            <p:nvPr/>
          </p:nvSpPr>
          <p:spPr bwMode="auto">
            <a:xfrm>
              <a:off x="3882" y="3248"/>
              <a:ext cx="1691" cy="583"/>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Makrosegmenti 3</a:t>
              </a:r>
              <a:br>
                <a:rPr lang="en-US" sz="1800">
                  <a:latin typeface="Arial" charset="0"/>
                </a:rPr>
              </a:br>
              <a:r>
                <a:rPr lang="en-US" sz="1800">
                  <a:latin typeface="Arial" charset="0"/>
                </a:rPr>
                <a:t>(Kriteri kryesor zgjedhor : çmimi)</a:t>
              </a:r>
            </a:p>
          </p:txBody>
        </p:sp>
      </p:grpSp>
      <p:grpSp>
        <p:nvGrpSpPr>
          <p:cNvPr id="38923" name="Group 22"/>
          <p:cNvGrpSpPr>
            <a:grpSpLocks/>
          </p:cNvGrpSpPr>
          <p:nvPr/>
        </p:nvGrpSpPr>
        <p:grpSpPr bwMode="auto">
          <a:xfrm>
            <a:off x="327025" y="2820988"/>
            <a:ext cx="2555875" cy="1216025"/>
            <a:chOff x="206" y="1777"/>
            <a:chExt cx="1610" cy="766"/>
          </a:xfrm>
        </p:grpSpPr>
        <p:sp>
          <p:nvSpPr>
            <p:cNvPr id="38930" name="Rectangle 20"/>
            <p:cNvSpPr>
              <a:spLocks noChangeArrowheads="1"/>
            </p:cNvSpPr>
            <p:nvPr/>
          </p:nvSpPr>
          <p:spPr bwMode="auto">
            <a:xfrm>
              <a:off x="281" y="1777"/>
              <a:ext cx="1460" cy="76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8931" name="Rectangle 21"/>
            <p:cNvSpPr>
              <a:spLocks noChangeArrowheads="1"/>
            </p:cNvSpPr>
            <p:nvPr/>
          </p:nvSpPr>
          <p:spPr bwMode="auto">
            <a:xfrm>
              <a:off x="206" y="1955"/>
              <a:ext cx="1610" cy="410"/>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Makrosegmenti 1</a:t>
              </a:r>
              <a:br>
                <a:rPr lang="en-US" sz="1800">
                  <a:latin typeface="Arial" charset="0"/>
                </a:rPr>
              </a:br>
              <a:r>
                <a:rPr lang="en-US" sz="1800">
                  <a:latin typeface="Arial" charset="0"/>
                </a:rPr>
                <a:t>(kompanitë e mëdha)</a:t>
              </a:r>
            </a:p>
          </p:txBody>
        </p:sp>
      </p:grpSp>
      <p:grpSp>
        <p:nvGrpSpPr>
          <p:cNvPr id="38924" name="Group 25"/>
          <p:cNvGrpSpPr>
            <a:grpSpLocks/>
          </p:cNvGrpSpPr>
          <p:nvPr/>
        </p:nvGrpSpPr>
        <p:grpSpPr bwMode="auto">
          <a:xfrm>
            <a:off x="211138" y="5010150"/>
            <a:ext cx="2714625" cy="1216025"/>
            <a:chOff x="133" y="3156"/>
            <a:chExt cx="1710" cy="766"/>
          </a:xfrm>
        </p:grpSpPr>
        <p:sp>
          <p:nvSpPr>
            <p:cNvPr id="38928" name="Rectangle 23"/>
            <p:cNvSpPr>
              <a:spLocks noChangeArrowheads="1"/>
            </p:cNvSpPr>
            <p:nvPr/>
          </p:nvSpPr>
          <p:spPr bwMode="auto">
            <a:xfrm>
              <a:off x="212" y="3156"/>
              <a:ext cx="1552" cy="76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8929" name="Rectangle 24"/>
            <p:cNvSpPr>
              <a:spLocks noChangeArrowheads="1"/>
            </p:cNvSpPr>
            <p:nvPr/>
          </p:nvSpPr>
          <p:spPr bwMode="auto">
            <a:xfrm>
              <a:off x="133" y="3248"/>
              <a:ext cx="1710" cy="580"/>
            </a:xfrm>
            <a:prstGeom prst="rect">
              <a:avLst/>
            </a:prstGeom>
            <a:noFill/>
            <a:ln w="12700">
              <a:noFill/>
              <a:miter lim="800000"/>
              <a:headEnd/>
              <a:tailEnd/>
            </a:ln>
          </p:spPr>
          <p:txBody>
            <a:bodyPr lIns="90488" tIns="44450" rIns="90488" bIns="44450">
              <a:spAutoFit/>
            </a:bodyPr>
            <a:lstStyle/>
            <a:p>
              <a:pPr algn="ctr" defTabSz="762000" eaLnBrk="0" hangingPunct="0"/>
              <a:r>
                <a:rPr lang="en-US" sz="1800">
                  <a:latin typeface="Arial" charset="0"/>
                </a:rPr>
                <a:t>Makrosegmenti 1</a:t>
              </a:r>
              <a:br>
                <a:rPr lang="en-US" sz="1800">
                  <a:latin typeface="Arial" charset="0"/>
                </a:rPr>
              </a:br>
              <a:r>
                <a:rPr lang="en-US" sz="1800">
                  <a:latin typeface="Arial" charset="0"/>
                </a:rPr>
                <a:t>(Kriteri kryesor zgjedhor: besueshmëri)</a:t>
              </a:r>
            </a:p>
          </p:txBody>
        </p:sp>
      </p:grpSp>
      <p:grpSp>
        <p:nvGrpSpPr>
          <p:cNvPr id="38925" name="Group 28"/>
          <p:cNvGrpSpPr>
            <a:grpSpLocks/>
          </p:cNvGrpSpPr>
          <p:nvPr/>
        </p:nvGrpSpPr>
        <p:grpSpPr bwMode="auto">
          <a:xfrm>
            <a:off x="3268663" y="1462088"/>
            <a:ext cx="2619375" cy="550862"/>
            <a:chOff x="2059" y="921"/>
            <a:chExt cx="1650" cy="347"/>
          </a:xfrm>
        </p:grpSpPr>
        <p:sp>
          <p:nvSpPr>
            <p:cNvPr id="38926" name="Rectangle 26"/>
            <p:cNvSpPr>
              <a:spLocks noChangeArrowheads="1"/>
            </p:cNvSpPr>
            <p:nvPr/>
          </p:nvSpPr>
          <p:spPr bwMode="auto">
            <a:xfrm>
              <a:off x="2059" y="921"/>
              <a:ext cx="1650" cy="347"/>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38927" name="Rectangle 27"/>
            <p:cNvSpPr>
              <a:spLocks noChangeArrowheads="1"/>
            </p:cNvSpPr>
            <p:nvPr/>
          </p:nvSpPr>
          <p:spPr bwMode="auto">
            <a:xfrm>
              <a:off x="2256" y="960"/>
              <a:ext cx="1265"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Tregu Organizativ</a:t>
              </a:r>
            </a:p>
          </p:txBody>
        </p:sp>
      </p:gr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371600" y="0"/>
            <a:ext cx="5451475" cy="1001713"/>
          </a:xfrm>
        </p:spPr>
        <p:txBody>
          <a:bodyPr/>
          <a:lstStyle/>
          <a:p>
            <a:r>
              <a:rPr lang="en-US" smtClean="0"/>
              <a:t> Market Targeting</a:t>
            </a:r>
            <a:br>
              <a:rPr lang="en-US" smtClean="0"/>
            </a:br>
            <a:r>
              <a:rPr lang="en-US" sz="1800" smtClean="0"/>
              <a:t>Evaluating Market Segments- Evaluimi I Segmenteve te tregut</a:t>
            </a:r>
          </a:p>
        </p:txBody>
      </p:sp>
      <p:sp>
        <p:nvSpPr>
          <p:cNvPr id="20483" name="Rectangle 3"/>
          <p:cNvSpPr>
            <a:spLocks noGrp="1" noChangeArrowheads="1"/>
          </p:cNvSpPr>
          <p:nvPr>
            <p:ph type="body" idx="1"/>
          </p:nvPr>
        </p:nvSpPr>
        <p:spPr>
          <a:xfrm>
            <a:off x="0" y="1219200"/>
            <a:ext cx="8675688" cy="5284788"/>
          </a:xfrm>
        </p:spPr>
        <p:txBody>
          <a:bodyPr lIns="81204" tIns="39889" rIns="81204" bIns="39889"/>
          <a:lstStyle/>
          <a:p>
            <a:pPr>
              <a:lnSpc>
                <a:spcPct val="90000"/>
              </a:lnSpc>
              <a:buClr>
                <a:srgbClr val="FAFD00"/>
              </a:buClr>
              <a:buFont typeface="Monotype Sorts" pitchFamily="2" charset="2"/>
              <a:buChar char="l"/>
              <a:defRPr/>
            </a:pPr>
            <a:r>
              <a:rPr lang="en-US" sz="2900" dirty="0" smtClean="0">
                <a:solidFill>
                  <a:schemeClr val="accent1"/>
                </a:solidFill>
                <a:effectLst>
                  <a:outerShdw blurRad="38100" dist="38100" dir="2700000" algn="tl">
                    <a:srgbClr val="000000"/>
                  </a:outerShdw>
                </a:effectLst>
              </a:rPr>
              <a:t>Segment Size and Growth</a:t>
            </a:r>
            <a:endParaRPr lang="en-US" sz="2900" dirty="0" smtClean="0">
              <a:solidFill>
                <a:schemeClr val="accent1"/>
              </a:solidFill>
            </a:endParaRPr>
          </a:p>
          <a:p>
            <a:pPr lvl="1">
              <a:lnSpc>
                <a:spcPct val="90000"/>
              </a:lnSpc>
              <a:buClr>
                <a:srgbClr val="FAFD00"/>
              </a:buClr>
              <a:buFont typeface="Monotype Sorts" pitchFamily="2" charset="2"/>
              <a:buChar char="l"/>
              <a:defRPr/>
            </a:pPr>
            <a:r>
              <a:rPr lang="en-US" sz="1800" dirty="0" smtClean="0"/>
              <a:t>Analyze sales, growth rates and expected profitability.</a:t>
            </a:r>
          </a:p>
          <a:p>
            <a:pPr lvl="1">
              <a:lnSpc>
                <a:spcPct val="90000"/>
              </a:lnSpc>
              <a:buClr>
                <a:srgbClr val="FAFD00"/>
              </a:buClr>
              <a:buFont typeface="Monotype Sorts" pitchFamily="2" charset="2"/>
              <a:buChar char="l"/>
              <a:defRPr/>
            </a:pPr>
            <a:r>
              <a:rPr lang="en-US" sz="2000" dirty="0" err="1" smtClean="0"/>
              <a:t>Analizo</a:t>
            </a:r>
            <a:r>
              <a:rPr lang="en-US" sz="2000" dirty="0" smtClean="0"/>
              <a:t> </a:t>
            </a:r>
            <a:r>
              <a:rPr lang="en-US" sz="2000" dirty="0" err="1" smtClean="0"/>
              <a:t>Shitjen</a:t>
            </a:r>
            <a:r>
              <a:rPr lang="en-US" sz="2000" dirty="0" smtClean="0"/>
              <a:t>, </a:t>
            </a:r>
            <a:r>
              <a:rPr lang="en-US" sz="2000" dirty="0" err="1" smtClean="0"/>
              <a:t>Shkallen</a:t>
            </a:r>
            <a:r>
              <a:rPr lang="en-US" sz="2000" dirty="0" smtClean="0"/>
              <a:t> e </a:t>
            </a:r>
            <a:r>
              <a:rPr lang="en-US" sz="2000" dirty="0" err="1" smtClean="0"/>
              <a:t>rritjes</a:t>
            </a:r>
            <a:r>
              <a:rPr lang="en-US" sz="2000" dirty="0" smtClean="0"/>
              <a:t>, </a:t>
            </a:r>
            <a:r>
              <a:rPr lang="en-US" sz="2000" dirty="0" err="1" smtClean="0"/>
              <a:t>dhe</a:t>
            </a:r>
            <a:r>
              <a:rPr lang="en-US" sz="2000" dirty="0" smtClean="0"/>
              <a:t> </a:t>
            </a:r>
            <a:r>
              <a:rPr lang="en-US" sz="2000" dirty="0" err="1" smtClean="0"/>
              <a:t>profitin</a:t>
            </a:r>
            <a:r>
              <a:rPr lang="en-US" sz="2000" dirty="0" smtClean="0"/>
              <a:t> e </a:t>
            </a:r>
            <a:r>
              <a:rPr lang="en-US" sz="2000" dirty="0" err="1" smtClean="0"/>
              <a:t>parashikuar</a:t>
            </a:r>
            <a:endParaRPr lang="en-US" sz="2000" dirty="0" smtClean="0"/>
          </a:p>
          <a:p>
            <a:pPr lvl="1">
              <a:lnSpc>
                <a:spcPct val="90000"/>
              </a:lnSpc>
              <a:buClr>
                <a:srgbClr val="FAFD00"/>
              </a:buClr>
              <a:buFont typeface="Monotype Sorts" pitchFamily="2" charset="2"/>
              <a:buNone/>
              <a:defRPr/>
            </a:pPr>
            <a:r>
              <a:rPr lang="en-US" sz="2200" dirty="0" err="1" smtClean="0">
                <a:solidFill>
                  <a:srgbClr val="FFFFFF"/>
                </a:solidFill>
              </a:rPr>
              <a:t>aility</a:t>
            </a:r>
            <a:r>
              <a:rPr lang="en-US" sz="2200" dirty="0" smtClean="0">
                <a:solidFill>
                  <a:srgbClr val="FFFFFF"/>
                </a:solidFill>
              </a:rPr>
              <a:t>.</a:t>
            </a:r>
          </a:p>
          <a:p>
            <a:pPr>
              <a:lnSpc>
                <a:spcPct val="90000"/>
              </a:lnSpc>
              <a:buClr>
                <a:srgbClr val="FAFD00"/>
              </a:buClr>
              <a:buFont typeface="Monotype Sorts" pitchFamily="2" charset="2"/>
              <a:buChar char="l"/>
              <a:defRPr/>
            </a:pPr>
            <a:r>
              <a:rPr lang="en-US" sz="2900" dirty="0" smtClean="0">
                <a:solidFill>
                  <a:schemeClr val="accent1"/>
                </a:solidFill>
                <a:effectLst>
                  <a:outerShdw blurRad="38100" dist="38100" dir="2700000" algn="tl">
                    <a:srgbClr val="000000"/>
                  </a:outerShdw>
                </a:effectLst>
              </a:rPr>
              <a:t>Segment Structural Attractiveness</a:t>
            </a:r>
            <a:endParaRPr lang="en-US" sz="2900" dirty="0" smtClean="0">
              <a:solidFill>
                <a:schemeClr val="accent1"/>
              </a:solidFill>
            </a:endParaRPr>
          </a:p>
          <a:p>
            <a:pPr lvl="1">
              <a:lnSpc>
                <a:spcPct val="90000"/>
              </a:lnSpc>
              <a:buClr>
                <a:srgbClr val="FAFD00"/>
              </a:buClr>
              <a:buFont typeface="Monotype Sorts" pitchFamily="2" charset="2"/>
              <a:buChar char="l"/>
              <a:defRPr/>
            </a:pPr>
            <a:r>
              <a:rPr lang="en-US" sz="1800" dirty="0" smtClean="0"/>
              <a:t>Consider effects of:  Competitors, Availability of Substitute Products and, the Power of Buyers &amp; Suppliers.</a:t>
            </a:r>
          </a:p>
          <a:p>
            <a:pPr lvl="1">
              <a:lnSpc>
                <a:spcPct val="90000"/>
              </a:lnSpc>
              <a:buClr>
                <a:srgbClr val="FAFD00"/>
              </a:buClr>
              <a:buFont typeface="Monotype Sorts" pitchFamily="2" charset="2"/>
              <a:buChar char="l"/>
              <a:defRPr/>
            </a:pPr>
            <a:r>
              <a:rPr lang="en-US" sz="2200" dirty="0" err="1" smtClean="0"/>
              <a:t>Konsidero</a:t>
            </a:r>
            <a:r>
              <a:rPr lang="en-US" sz="2200" dirty="0" smtClean="0"/>
              <a:t> </a:t>
            </a:r>
            <a:r>
              <a:rPr lang="en-US" sz="2200" dirty="0" err="1" smtClean="0"/>
              <a:t>efektet</a:t>
            </a:r>
            <a:r>
              <a:rPr lang="en-US" sz="2200" dirty="0" smtClean="0"/>
              <a:t> e </a:t>
            </a:r>
            <a:r>
              <a:rPr lang="en-US" sz="2200" dirty="0" err="1" smtClean="0"/>
              <a:t>Konkurrences</a:t>
            </a:r>
            <a:r>
              <a:rPr lang="en-US" sz="2200" dirty="0" smtClean="0"/>
              <a:t>, </a:t>
            </a:r>
            <a:r>
              <a:rPr lang="en-US" sz="2200" dirty="0" err="1" smtClean="0"/>
              <a:t>oferta</a:t>
            </a:r>
            <a:r>
              <a:rPr lang="en-US" sz="2200" dirty="0" smtClean="0"/>
              <a:t> e </a:t>
            </a:r>
            <a:r>
              <a:rPr lang="en-US" sz="2200" dirty="0" err="1" smtClean="0"/>
              <a:t>produkteve</a:t>
            </a:r>
            <a:r>
              <a:rPr lang="en-US" sz="2200" dirty="0" smtClean="0"/>
              <a:t> “</a:t>
            </a:r>
            <a:r>
              <a:rPr lang="en-US" sz="2200" dirty="0" err="1" smtClean="0"/>
              <a:t>zevendesuse</a:t>
            </a:r>
            <a:r>
              <a:rPr lang="en-US" sz="2200" dirty="0" smtClean="0"/>
              <a:t>” , </a:t>
            </a:r>
            <a:r>
              <a:rPr lang="en-US" sz="2200" dirty="0" err="1" smtClean="0"/>
              <a:t>fuqine</a:t>
            </a:r>
            <a:r>
              <a:rPr lang="en-US" sz="2200" dirty="0" smtClean="0"/>
              <a:t> e </a:t>
            </a:r>
            <a:r>
              <a:rPr lang="en-US" sz="2200" dirty="0" err="1" smtClean="0"/>
              <a:t>blersave</a:t>
            </a:r>
            <a:r>
              <a:rPr lang="en-US" sz="2200" dirty="0" smtClean="0"/>
              <a:t> </a:t>
            </a:r>
            <a:r>
              <a:rPr lang="en-US" sz="2200" dirty="0" err="1" smtClean="0"/>
              <a:t>dhe</a:t>
            </a:r>
            <a:r>
              <a:rPr lang="en-US" sz="2200" dirty="0" smtClean="0"/>
              <a:t> </a:t>
            </a:r>
            <a:r>
              <a:rPr lang="en-US" sz="2200" dirty="0" err="1" smtClean="0"/>
              <a:t>furnizuesve</a:t>
            </a:r>
            <a:endParaRPr lang="en-US" sz="2200" dirty="0" smtClean="0"/>
          </a:p>
          <a:p>
            <a:pPr lvl="1">
              <a:lnSpc>
                <a:spcPct val="90000"/>
              </a:lnSpc>
              <a:buClr>
                <a:srgbClr val="FAFD00"/>
              </a:buClr>
              <a:buFontTx/>
              <a:buChar char=" "/>
              <a:defRPr/>
            </a:pPr>
            <a:endParaRPr lang="en-US" sz="2200" dirty="0" smtClean="0">
              <a:solidFill>
                <a:srgbClr val="FFFFFF"/>
              </a:solidFill>
            </a:endParaRPr>
          </a:p>
          <a:p>
            <a:pPr>
              <a:lnSpc>
                <a:spcPct val="90000"/>
              </a:lnSpc>
              <a:buClr>
                <a:srgbClr val="FAFD00"/>
              </a:buClr>
              <a:buFont typeface="Monotype Sorts" pitchFamily="2" charset="2"/>
              <a:buChar char="l"/>
              <a:defRPr/>
            </a:pPr>
            <a:r>
              <a:rPr lang="en-US" sz="2900" dirty="0" smtClean="0">
                <a:solidFill>
                  <a:schemeClr val="accent1"/>
                </a:solidFill>
                <a:effectLst>
                  <a:outerShdw blurRad="38100" dist="38100" dir="2700000" algn="tl">
                    <a:srgbClr val="000000"/>
                  </a:outerShdw>
                </a:effectLst>
              </a:rPr>
              <a:t>Company Objectives and Resources</a:t>
            </a:r>
            <a:endParaRPr lang="en-US" sz="2900" dirty="0" smtClean="0">
              <a:solidFill>
                <a:schemeClr val="accent1"/>
              </a:solidFill>
            </a:endParaRPr>
          </a:p>
          <a:p>
            <a:pPr lvl="1">
              <a:lnSpc>
                <a:spcPct val="90000"/>
              </a:lnSpc>
              <a:buClr>
                <a:srgbClr val="FAFD00"/>
              </a:buClr>
              <a:buFont typeface="Monotype Sorts" pitchFamily="2" charset="2"/>
              <a:buChar char="l"/>
              <a:defRPr/>
            </a:pPr>
            <a:r>
              <a:rPr lang="en-US" sz="1800" dirty="0" smtClean="0"/>
              <a:t>Company skills &amp; resources relative to the segment(s).</a:t>
            </a:r>
          </a:p>
          <a:p>
            <a:pPr lvl="1">
              <a:lnSpc>
                <a:spcPct val="90000"/>
              </a:lnSpc>
              <a:buClr>
                <a:srgbClr val="FAFD00"/>
              </a:buClr>
              <a:buFont typeface="Monotype Sorts" pitchFamily="2" charset="2"/>
              <a:buChar char="l"/>
              <a:defRPr/>
            </a:pPr>
            <a:r>
              <a:rPr lang="en-US" sz="2200" dirty="0" err="1" smtClean="0"/>
              <a:t>Aftesite</a:t>
            </a:r>
            <a:r>
              <a:rPr lang="en-US" sz="2200" dirty="0" smtClean="0"/>
              <a:t> </a:t>
            </a:r>
            <a:r>
              <a:rPr lang="en-US" sz="2200" dirty="0" err="1" smtClean="0"/>
              <a:t>dhe</a:t>
            </a:r>
            <a:r>
              <a:rPr lang="en-US" sz="2200" dirty="0" smtClean="0"/>
              <a:t> </a:t>
            </a:r>
            <a:r>
              <a:rPr lang="en-US" sz="2200" dirty="0" err="1" smtClean="0"/>
              <a:t>resorset</a:t>
            </a:r>
            <a:r>
              <a:rPr lang="en-US" sz="2200" dirty="0" smtClean="0"/>
              <a:t> e </a:t>
            </a:r>
            <a:r>
              <a:rPr lang="en-US" sz="2200" dirty="0" err="1" smtClean="0"/>
              <a:t>Firmes</a:t>
            </a:r>
            <a:r>
              <a:rPr lang="en-US" sz="2200" dirty="0" smtClean="0"/>
              <a:t> ne </a:t>
            </a:r>
            <a:r>
              <a:rPr lang="en-US" sz="2200" dirty="0" err="1" smtClean="0"/>
              <a:t>relacion</a:t>
            </a:r>
            <a:r>
              <a:rPr lang="en-US" sz="2200" dirty="0" smtClean="0"/>
              <a:t> me </a:t>
            </a:r>
            <a:r>
              <a:rPr lang="en-US" sz="2200" dirty="0" err="1" smtClean="0"/>
              <a:t>segmentet</a:t>
            </a:r>
            <a:endParaRPr lang="en-US" sz="2200" dirty="0" smtClean="0"/>
          </a:p>
          <a:p>
            <a:pPr lvl="1">
              <a:lnSpc>
                <a:spcPct val="90000"/>
              </a:lnSpc>
              <a:buClr>
                <a:srgbClr val="FAFD00"/>
              </a:buClr>
              <a:buFont typeface="Monotype Sorts" pitchFamily="2" charset="2"/>
              <a:buChar char="l"/>
              <a:defRPr/>
            </a:pPr>
            <a:r>
              <a:rPr lang="en-US" sz="1800" dirty="0" smtClean="0"/>
              <a:t>Look for Competitive Advantages.</a:t>
            </a:r>
          </a:p>
          <a:p>
            <a:pPr lvl="1">
              <a:lnSpc>
                <a:spcPct val="90000"/>
              </a:lnSpc>
              <a:buClr>
                <a:srgbClr val="FAFD00"/>
              </a:buClr>
              <a:buFont typeface="Monotype Sorts" pitchFamily="2" charset="2"/>
              <a:buChar char="l"/>
              <a:defRPr/>
            </a:pPr>
            <a:r>
              <a:rPr lang="en-US" sz="2200" dirty="0" err="1" smtClean="0"/>
              <a:t>Shiko</a:t>
            </a:r>
            <a:r>
              <a:rPr lang="en-US" sz="2200" dirty="0" smtClean="0"/>
              <a:t> per </a:t>
            </a:r>
            <a:r>
              <a:rPr lang="en-US" sz="2200" dirty="0" err="1" smtClean="0"/>
              <a:t>perparesine</a:t>
            </a:r>
            <a:r>
              <a:rPr lang="en-US" sz="2200" dirty="0" smtClean="0"/>
              <a:t> </a:t>
            </a:r>
            <a:r>
              <a:rPr lang="en-US" sz="2200" dirty="0" err="1" smtClean="0"/>
              <a:t>konkurruese</a:t>
            </a:r>
            <a:endParaRPr lang="en-US" sz="2200" dirty="0" smtClean="0"/>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609600" y="0"/>
            <a:ext cx="7772400" cy="1470025"/>
          </a:xfrm>
        </p:spPr>
        <p:txBody>
          <a:bodyPr/>
          <a:lstStyle/>
          <a:p>
            <a:r>
              <a:rPr lang="en-US" smtClean="0"/>
              <a:t>Objektivat Mesimore te kesaj ligjerate </a:t>
            </a:r>
          </a:p>
        </p:txBody>
      </p:sp>
      <p:sp>
        <p:nvSpPr>
          <p:cNvPr id="3" name="Subtitle 2"/>
          <p:cNvSpPr>
            <a:spLocks noGrp="1"/>
          </p:cNvSpPr>
          <p:nvPr>
            <p:ph type="subTitle" idx="1"/>
          </p:nvPr>
        </p:nvSpPr>
        <p:spPr>
          <a:xfrm>
            <a:off x="685800" y="1600200"/>
            <a:ext cx="7848600" cy="4800600"/>
          </a:xfrm>
        </p:spPr>
        <p:txBody>
          <a:bodyPr>
            <a:normAutofit fontScale="92500"/>
          </a:bodyPr>
          <a:lstStyle/>
          <a:p>
            <a:pPr algn="l">
              <a:buFont typeface="Monotype Sorts" pitchFamily="2" charset="2"/>
              <a:buNone/>
              <a:defRPr/>
            </a:pPr>
            <a:r>
              <a:rPr lang="en-US" dirty="0" smtClean="0"/>
              <a:t>1</a:t>
            </a:r>
            <a:r>
              <a:rPr lang="sq-AL" dirty="0" smtClean="0"/>
              <a:t>.</a:t>
            </a:r>
            <a:r>
              <a:rPr lang="sq-AL" dirty="0"/>
              <a:t> Konceptet e </a:t>
            </a:r>
            <a:r>
              <a:rPr lang="sq-AL" dirty="0" err="1"/>
              <a:t>segmentimit</a:t>
            </a:r>
            <a:r>
              <a:rPr lang="sq-AL" dirty="0"/>
              <a:t> të tregut dhe </a:t>
            </a:r>
            <a:r>
              <a:rPr lang="sq-AL" dirty="0" smtClean="0"/>
              <a:t>marketing</a:t>
            </a:r>
            <a:r>
              <a:rPr lang="en-US" dirty="0" err="1" smtClean="0"/>
              <a:t>ut</a:t>
            </a:r>
            <a:r>
              <a:rPr lang="sq-AL" dirty="0"/>
              <a:t> të </a:t>
            </a:r>
            <a:r>
              <a:rPr lang="en-US" dirty="0" smtClean="0"/>
              <a:t> </a:t>
            </a:r>
          </a:p>
          <a:p>
            <a:pPr algn="l">
              <a:buFont typeface="Monotype Sorts" pitchFamily="2" charset="2"/>
              <a:buNone/>
              <a:defRPr/>
            </a:pPr>
            <a:r>
              <a:rPr lang="en-US" dirty="0"/>
              <a:t> </a:t>
            </a:r>
            <a:r>
              <a:rPr lang="en-US" dirty="0" smtClean="0"/>
              <a:t>    s</a:t>
            </a:r>
            <a:r>
              <a:rPr lang="sq-AL" dirty="0" err="1" smtClean="0"/>
              <a:t>ynuar</a:t>
            </a:r>
            <a:r>
              <a:rPr lang="en-US" dirty="0" smtClean="0"/>
              <a:t> (target)</a:t>
            </a:r>
            <a:r>
              <a:rPr lang="sq-AL" dirty="0"/>
              <a:t> dhe përdorimin e tyre </a:t>
            </a:r>
            <a:r>
              <a:rPr lang="sq-AL" dirty="0" smtClean="0"/>
              <a:t>në</a:t>
            </a:r>
            <a:r>
              <a:rPr lang="en-US" dirty="0" smtClean="0"/>
              <a:t> </a:t>
            </a:r>
            <a:r>
              <a:rPr lang="sq-AL" dirty="0" smtClean="0"/>
              <a:t>zhvillimin </a:t>
            </a:r>
            <a:endParaRPr lang="en-US" dirty="0" smtClean="0"/>
          </a:p>
          <a:p>
            <a:pPr algn="l">
              <a:buFont typeface="Monotype Sorts" pitchFamily="2" charset="2"/>
              <a:buNone/>
              <a:defRPr/>
            </a:pPr>
            <a:r>
              <a:rPr lang="en-US" dirty="0"/>
              <a:t> </a:t>
            </a:r>
            <a:r>
              <a:rPr lang="en-US" dirty="0" smtClean="0"/>
              <a:t>    </a:t>
            </a:r>
            <a:r>
              <a:rPr lang="sq-AL" dirty="0" smtClean="0"/>
              <a:t>e</a:t>
            </a:r>
            <a:r>
              <a:rPr lang="sq-AL" dirty="0"/>
              <a:t> strategjisë </a:t>
            </a:r>
            <a:r>
              <a:rPr lang="en-US" dirty="0" smtClean="0"/>
              <a:t> s</a:t>
            </a:r>
            <a:r>
              <a:rPr lang="sq-AL" dirty="0" smtClean="0"/>
              <a:t>ë</a:t>
            </a:r>
            <a:r>
              <a:rPr lang="sq-AL" dirty="0"/>
              <a:t> marketingut</a:t>
            </a:r>
            <a:br>
              <a:rPr lang="sq-AL" dirty="0"/>
            </a:br>
            <a:r>
              <a:rPr lang="sq-AL" dirty="0"/>
              <a:t>2. Metodat e  </a:t>
            </a:r>
            <a:r>
              <a:rPr lang="sq-AL" dirty="0" err="1" smtClean="0"/>
              <a:t>segmenting</a:t>
            </a:r>
            <a:r>
              <a:rPr lang="en-US" dirty="0" smtClean="0"/>
              <a:t> </a:t>
            </a:r>
            <a:r>
              <a:rPr lang="en-US" dirty="0" err="1" smtClean="0"/>
              <a:t>te</a:t>
            </a:r>
            <a:r>
              <a:rPr lang="en-US" dirty="0" smtClean="0"/>
              <a:t> </a:t>
            </a:r>
            <a:r>
              <a:rPr lang="en-US" dirty="0" err="1" smtClean="0"/>
              <a:t>konsumatoreve</a:t>
            </a:r>
            <a:r>
              <a:rPr lang="sq-AL" dirty="0"/>
              <a:t> dhe </a:t>
            </a:r>
            <a:r>
              <a:rPr lang="sq-AL" dirty="0" smtClean="0"/>
              <a:t>tregjet</a:t>
            </a:r>
            <a:r>
              <a:rPr lang="en-US" dirty="0" smtClean="0"/>
              <a:t> </a:t>
            </a:r>
          </a:p>
          <a:p>
            <a:pPr algn="l">
              <a:buFont typeface="Monotype Sorts" pitchFamily="2" charset="2"/>
              <a:buNone/>
              <a:defRPr/>
            </a:pPr>
            <a:r>
              <a:rPr lang="en-US" dirty="0"/>
              <a:t> </a:t>
            </a:r>
            <a:r>
              <a:rPr lang="en-US" dirty="0" smtClean="0"/>
              <a:t>    </a:t>
            </a:r>
            <a:r>
              <a:rPr lang="sq-AL" dirty="0" smtClean="0"/>
              <a:t>e</a:t>
            </a:r>
            <a:r>
              <a:rPr lang="sq-AL" dirty="0"/>
              <a:t> organizative</a:t>
            </a:r>
            <a:br>
              <a:rPr lang="sq-AL" dirty="0"/>
            </a:br>
            <a:r>
              <a:rPr lang="sq-AL" dirty="0"/>
              <a:t>3. </a:t>
            </a:r>
            <a:r>
              <a:rPr lang="en-US" dirty="0" smtClean="0"/>
              <a:t>F</a:t>
            </a:r>
            <a:r>
              <a:rPr lang="sq-AL" dirty="0" smtClean="0"/>
              <a:t>aktorët</a:t>
            </a:r>
            <a:r>
              <a:rPr lang="sq-AL" dirty="0"/>
              <a:t> që mund të përdoren për </a:t>
            </a:r>
            <a:r>
              <a:rPr lang="en-US" dirty="0" smtClean="0"/>
              <a:t>t</a:t>
            </a:r>
            <a:r>
              <a:rPr lang="sq-AL" dirty="0" smtClean="0"/>
              <a:t>ë</a:t>
            </a:r>
            <a:r>
              <a:rPr lang="sq-AL" dirty="0"/>
              <a:t> vlerësuar </a:t>
            </a:r>
            <a:r>
              <a:rPr lang="sq-AL" dirty="0" smtClean="0"/>
              <a:t>segmente</a:t>
            </a:r>
            <a:r>
              <a:rPr lang="en-US" dirty="0" smtClean="0"/>
              <a:t>t</a:t>
            </a:r>
            <a:r>
              <a:rPr lang="sq-AL" dirty="0"/>
              <a:t> </a:t>
            </a:r>
            <a:r>
              <a:rPr lang="en-US" dirty="0" smtClean="0"/>
              <a:t>e</a:t>
            </a:r>
            <a:r>
              <a:rPr lang="sq-AL" dirty="0" smtClean="0"/>
              <a:t> </a:t>
            </a:r>
            <a:endParaRPr lang="en-US" dirty="0" smtClean="0"/>
          </a:p>
          <a:p>
            <a:pPr algn="l">
              <a:buFont typeface="Monotype Sorts" pitchFamily="2" charset="2"/>
              <a:buNone/>
              <a:defRPr/>
            </a:pPr>
            <a:r>
              <a:rPr lang="en-US" dirty="0"/>
              <a:t> </a:t>
            </a:r>
            <a:r>
              <a:rPr lang="en-US" dirty="0" smtClean="0"/>
              <a:t>   </a:t>
            </a:r>
            <a:r>
              <a:rPr lang="sq-AL" dirty="0" smtClean="0"/>
              <a:t>tregut</a:t>
            </a:r>
            <a:r>
              <a:rPr lang="sq-AL" dirty="0"/>
              <a:t/>
            </a:r>
            <a:br>
              <a:rPr lang="sq-AL" dirty="0"/>
            </a:br>
            <a:r>
              <a:rPr lang="sq-AL" dirty="0"/>
              <a:t>4. Katër </a:t>
            </a:r>
            <a:r>
              <a:rPr lang="sq-AL" dirty="0" err="1" smtClean="0"/>
              <a:t>strategj</a:t>
            </a:r>
            <a:r>
              <a:rPr lang="en-US" dirty="0" err="1" smtClean="0"/>
              <a:t>i</a:t>
            </a:r>
            <a:r>
              <a:rPr lang="en-US" dirty="0" smtClean="0"/>
              <a:t> </a:t>
            </a:r>
            <a:r>
              <a:rPr lang="sq-AL" dirty="0"/>
              <a:t> të tregut të synuar: </a:t>
            </a:r>
            <a:r>
              <a:rPr lang="sq-AL" dirty="0" err="1"/>
              <a:t>padiferencuara</a:t>
            </a:r>
            <a:r>
              <a:rPr lang="sq-AL" dirty="0"/>
              <a:t>, të </a:t>
            </a:r>
            <a:endParaRPr lang="en-US" dirty="0" smtClean="0"/>
          </a:p>
          <a:p>
            <a:pPr algn="l">
              <a:buFont typeface="Monotype Sorts" pitchFamily="2" charset="2"/>
              <a:buNone/>
              <a:defRPr/>
            </a:pPr>
            <a:r>
              <a:rPr lang="en-US" dirty="0"/>
              <a:t> </a:t>
            </a:r>
            <a:r>
              <a:rPr lang="en-US" dirty="0" smtClean="0"/>
              <a:t>   </a:t>
            </a:r>
            <a:r>
              <a:rPr lang="sq-AL" dirty="0" smtClean="0"/>
              <a:t>diferencuar</a:t>
            </a:r>
            <a:r>
              <a:rPr lang="sq-AL" dirty="0"/>
              <a:t>, marketing </a:t>
            </a:r>
            <a:r>
              <a:rPr lang="en-US" dirty="0" err="1" smtClean="0"/>
              <a:t>i</a:t>
            </a:r>
            <a:r>
              <a:rPr lang="sq-AL" dirty="0" smtClean="0"/>
              <a:t> </a:t>
            </a:r>
            <a:r>
              <a:rPr lang="sq-AL" dirty="0"/>
              <a:t>fokusuar dhe të përshtatur</a:t>
            </a:r>
            <a:br>
              <a:rPr lang="sq-AL" dirty="0"/>
            </a:br>
            <a:r>
              <a:rPr lang="sq-AL" dirty="0"/>
              <a:t>5. Koncepti i </a:t>
            </a:r>
            <a:r>
              <a:rPr lang="en-US" dirty="0" err="1" smtClean="0"/>
              <a:t>pozicionimit</a:t>
            </a:r>
            <a:r>
              <a:rPr lang="en-US" dirty="0" smtClean="0"/>
              <a:t>(</a:t>
            </a:r>
            <a:r>
              <a:rPr lang="sq-AL" dirty="0" err="1" smtClean="0"/>
              <a:t>positioning</a:t>
            </a:r>
            <a:r>
              <a:rPr lang="en-US" dirty="0" smtClean="0"/>
              <a:t>)</a:t>
            </a:r>
            <a:r>
              <a:rPr lang="sq-AL" dirty="0"/>
              <a:t> dhe </a:t>
            </a:r>
            <a:r>
              <a:rPr lang="sq-AL" dirty="0" smtClean="0"/>
              <a:t>çelë</a:t>
            </a:r>
            <a:r>
              <a:rPr lang="en-US" dirty="0" err="1" smtClean="0"/>
              <a:t>si</a:t>
            </a:r>
            <a:r>
              <a:rPr lang="en-US" dirty="0" smtClean="0"/>
              <a:t> </a:t>
            </a:r>
          </a:p>
          <a:p>
            <a:pPr algn="l">
              <a:buFont typeface="Monotype Sorts" pitchFamily="2" charset="2"/>
              <a:buNone/>
              <a:defRPr/>
            </a:pPr>
            <a:r>
              <a:rPr lang="en-US" dirty="0" smtClean="0"/>
              <a:t>     (</a:t>
            </a:r>
            <a:r>
              <a:rPr lang="en-US" dirty="0" err="1" smtClean="0"/>
              <a:t>metodat</a:t>
            </a:r>
            <a:r>
              <a:rPr lang="en-US" dirty="0" smtClean="0"/>
              <a:t>)</a:t>
            </a:r>
            <a:r>
              <a:rPr lang="sq-AL" dirty="0"/>
              <a:t> për pozicionimin </a:t>
            </a:r>
            <a:r>
              <a:rPr lang="en-US" dirty="0" smtClean="0"/>
              <a:t>e </a:t>
            </a:r>
            <a:r>
              <a:rPr lang="en-US" dirty="0" err="1" smtClean="0"/>
              <a:t>sukseshem</a:t>
            </a:r>
            <a:r>
              <a:rPr lang="en-US" dirty="0" smtClean="0"/>
              <a:t> </a:t>
            </a:r>
            <a:r>
              <a:rPr lang="sq-AL" dirty="0"/>
              <a:t/>
            </a:r>
            <a:br>
              <a:rPr lang="sq-AL" dirty="0"/>
            </a:br>
            <a:r>
              <a:rPr lang="sq-AL" dirty="0"/>
              <a:t>6. </a:t>
            </a:r>
            <a:r>
              <a:rPr lang="en-US" dirty="0" err="1" smtClean="0"/>
              <a:t>Strategjite</a:t>
            </a:r>
            <a:r>
              <a:rPr lang="en-US" dirty="0" smtClean="0"/>
              <a:t> e </a:t>
            </a:r>
            <a:r>
              <a:rPr lang="sq-AL" dirty="0" smtClean="0"/>
              <a:t>Pozicion</a:t>
            </a:r>
            <a:r>
              <a:rPr lang="en-US" dirty="0" err="1" smtClean="0"/>
              <a:t>imit</a:t>
            </a:r>
            <a:r>
              <a:rPr lang="sq-AL" dirty="0"/>
              <a:t> dhe </a:t>
            </a:r>
            <a:r>
              <a:rPr lang="en-US" dirty="0" err="1" smtClean="0"/>
              <a:t>ripozicionimit</a:t>
            </a:r>
            <a:r>
              <a:rPr lang="en-US" dirty="0" smtClean="0"/>
              <a:t> (</a:t>
            </a:r>
            <a:r>
              <a:rPr lang="sq-AL" dirty="0" err="1" smtClean="0"/>
              <a:t>respostionig</a:t>
            </a:r>
            <a:r>
              <a:rPr lang="en-US" dirty="0" smtClean="0"/>
              <a:t>) </a:t>
            </a:r>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66688" y="-23813"/>
            <a:ext cx="7221537" cy="1001713"/>
          </a:xfrm>
        </p:spPr>
        <p:txBody>
          <a:bodyPr/>
          <a:lstStyle/>
          <a:p>
            <a:r>
              <a:rPr lang="en-US" smtClean="0"/>
              <a:t> Market Segmentation</a:t>
            </a:r>
            <a:br>
              <a:rPr lang="en-US" smtClean="0"/>
            </a:br>
            <a:r>
              <a:rPr lang="en-US" sz="1800" smtClean="0"/>
              <a:t>Bases for Segmenting Business Markets – Baza per segmetimin e tregut te organizatave </a:t>
            </a:r>
          </a:p>
        </p:txBody>
      </p:sp>
      <p:sp>
        <p:nvSpPr>
          <p:cNvPr id="14339" name="Oval 3"/>
          <p:cNvSpPr>
            <a:spLocks noChangeArrowheads="1"/>
          </p:cNvSpPr>
          <p:nvPr/>
        </p:nvSpPr>
        <p:spPr bwMode="auto">
          <a:xfrm>
            <a:off x="409575" y="1271588"/>
            <a:ext cx="8393113" cy="4783137"/>
          </a:xfrm>
          <a:prstGeom prst="ellipse">
            <a:avLst/>
          </a:prstGeom>
          <a:solidFill>
            <a:srgbClr val="FEFF72"/>
          </a:solidFill>
          <a:ln w="12700">
            <a:solidFill>
              <a:srgbClr val="000000"/>
            </a:solidFill>
            <a:round/>
            <a:headEnd/>
            <a:tailEnd/>
          </a:ln>
          <a:effectLst>
            <a:outerShdw dist="89803" dir="2700000" algn="ctr" rotWithShape="0">
              <a:schemeClr val="bg2"/>
            </a:outerShdw>
          </a:effectLst>
        </p:spPr>
        <p:txBody>
          <a:bodyPr wrap="none" lIns="82058" tIns="41029" rIns="82058" bIns="41029" anchor="ctr"/>
          <a:lstStyle/>
          <a:p>
            <a:pPr eaLnBrk="0" hangingPunct="0">
              <a:defRPr/>
            </a:pPr>
            <a:endParaRPr lang="en-US"/>
          </a:p>
        </p:txBody>
      </p:sp>
      <p:sp>
        <p:nvSpPr>
          <p:cNvPr id="14340" name="Arc 4"/>
          <p:cNvSpPr>
            <a:spLocks/>
          </p:cNvSpPr>
          <p:nvPr/>
        </p:nvSpPr>
        <p:spPr bwMode="auto">
          <a:xfrm>
            <a:off x="4975225" y="3035300"/>
            <a:ext cx="3821113" cy="2447925"/>
          </a:xfrm>
          <a:custGeom>
            <a:avLst/>
            <a:gdLst>
              <a:gd name="G0" fmla="+- 0 0 0"/>
              <a:gd name="G1" fmla="+- 6702 0 0"/>
              <a:gd name="G2" fmla="+- 21600 0 0"/>
              <a:gd name="T0" fmla="*/ 20534 w 21600"/>
              <a:gd name="T1" fmla="*/ 0 h 24191"/>
              <a:gd name="T2" fmla="*/ 12677 w 21600"/>
              <a:gd name="T3" fmla="*/ 24191 h 24191"/>
              <a:gd name="T4" fmla="*/ 0 w 21600"/>
              <a:gd name="T5" fmla="*/ 6702 h 24191"/>
            </a:gdLst>
            <a:ahLst/>
            <a:cxnLst>
              <a:cxn ang="0">
                <a:pos x="T0" y="T1"/>
              </a:cxn>
              <a:cxn ang="0">
                <a:pos x="T2" y="T3"/>
              </a:cxn>
              <a:cxn ang="0">
                <a:pos x="T4" y="T5"/>
              </a:cxn>
            </a:cxnLst>
            <a:rect l="0" t="0" r="r" b="b"/>
            <a:pathLst>
              <a:path w="21600" h="24191" fill="none" extrusionOk="0">
                <a:moveTo>
                  <a:pt x="20533" y="0"/>
                </a:moveTo>
                <a:cubicBezTo>
                  <a:pt x="21240" y="2163"/>
                  <a:pt x="21600" y="4425"/>
                  <a:pt x="21600" y="6702"/>
                </a:cubicBezTo>
                <a:cubicBezTo>
                  <a:pt x="21600" y="13624"/>
                  <a:pt x="18281" y="20127"/>
                  <a:pt x="12676" y="24190"/>
                </a:cubicBezTo>
              </a:path>
              <a:path w="21600" h="24191" stroke="0" extrusionOk="0">
                <a:moveTo>
                  <a:pt x="20533" y="0"/>
                </a:moveTo>
                <a:cubicBezTo>
                  <a:pt x="21240" y="2163"/>
                  <a:pt x="21600" y="4425"/>
                  <a:pt x="21600" y="6702"/>
                </a:cubicBezTo>
                <a:cubicBezTo>
                  <a:pt x="21600" y="13624"/>
                  <a:pt x="18281" y="20127"/>
                  <a:pt x="12676" y="24190"/>
                </a:cubicBezTo>
                <a:lnTo>
                  <a:pt x="0" y="6702"/>
                </a:lnTo>
                <a:close/>
              </a:path>
            </a:pathLst>
          </a:custGeom>
          <a:gradFill rotWithShape="0">
            <a:gsLst>
              <a:gs pos="0">
                <a:srgbClr val="B760F9"/>
              </a:gs>
              <a:gs pos="100000">
                <a:srgbClr val="B760F9">
                  <a:gamma/>
                  <a:tint val="70196"/>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wrap="none" lIns="82058" tIns="41029" rIns="82058" bIns="41029" anchor="ctr"/>
          <a:lstStyle/>
          <a:p>
            <a:pPr eaLnBrk="0" hangingPunct="0">
              <a:defRPr/>
            </a:pPr>
            <a:endParaRPr lang="en-US"/>
          </a:p>
        </p:txBody>
      </p:sp>
      <p:sp>
        <p:nvSpPr>
          <p:cNvPr id="14341" name="Arc 5"/>
          <p:cNvSpPr>
            <a:spLocks/>
          </p:cNvSpPr>
          <p:nvPr/>
        </p:nvSpPr>
        <p:spPr bwMode="auto">
          <a:xfrm>
            <a:off x="2360613" y="3832225"/>
            <a:ext cx="4500562" cy="2185988"/>
          </a:xfrm>
          <a:custGeom>
            <a:avLst/>
            <a:gdLst>
              <a:gd name="G0" fmla="+- 12760 0 0"/>
              <a:gd name="G1" fmla="+- 0 0 0"/>
              <a:gd name="G2" fmla="+- 21600 0 0"/>
              <a:gd name="T0" fmla="*/ 25430 w 25430"/>
              <a:gd name="T1" fmla="*/ 17494 h 21600"/>
              <a:gd name="T2" fmla="*/ 0 w 25430"/>
              <a:gd name="T3" fmla="*/ 17428 h 21600"/>
              <a:gd name="T4" fmla="*/ 12760 w 25430"/>
              <a:gd name="T5" fmla="*/ 0 h 21600"/>
            </a:gdLst>
            <a:ahLst/>
            <a:cxnLst>
              <a:cxn ang="0">
                <a:pos x="T0" y="T1"/>
              </a:cxn>
              <a:cxn ang="0">
                <a:pos x="T2" y="T3"/>
              </a:cxn>
              <a:cxn ang="0">
                <a:pos x="T4" y="T5"/>
              </a:cxn>
            </a:cxnLst>
            <a:rect l="0" t="0" r="r" b="b"/>
            <a:pathLst>
              <a:path w="25430" h="21600" fill="none" extrusionOk="0">
                <a:moveTo>
                  <a:pt x="25429" y="17493"/>
                </a:moveTo>
                <a:cubicBezTo>
                  <a:pt x="21744" y="20162"/>
                  <a:pt x="17310" y="21599"/>
                  <a:pt x="12760" y="21600"/>
                </a:cubicBezTo>
                <a:cubicBezTo>
                  <a:pt x="8171" y="21600"/>
                  <a:pt x="3702" y="20138"/>
                  <a:pt x="-1" y="17428"/>
                </a:cubicBezTo>
              </a:path>
              <a:path w="25430" h="21600" stroke="0" extrusionOk="0">
                <a:moveTo>
                  <a:pt x="25429" y="17493"/>
                </a:moveTo>
                <a:cubicBezTo>
                  <a:pt x="21744" y="20162"/>
                  <a:pt x="17310" y="21599"/>
                  <a:pt x="12760" y="21600"/>
                </a:cubicBezTo>
                <a:cubicBezTo>
                  <a:pt x="8171" y="21600"/>
                  <a:pt x="3702" y="20138"/>
                  <a:pt x="-1" y="17428"/>
                </a:cubicBezTo>
                <a:lnTo>
                  <a:pt x="12760" y="0"/>
                </a:lnTo>
                <a:close/>
              </a:path>
            </a:pathLst>
          </a:custGeom>
          <a:gradFill rotWithShape="0">
            <a:gsLst>
              <a:gs pos="0">
                <a:srgbClr val="FDA4B5"/>
              </a:gs>
              <a:gs pos="100000">
                <a:srgbClr val="FDA4B5">
                  <a:gamma/>
                  <a:tint val="80000"/>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wrap="none" lIns="82058" tIns="41029" rIns="82058" bIns="41029" anchor="ctr"/>
          <a:lstStyle/>
          <a:p>
            <a:pPr eaLnBrk="0" hangingPunct="0">
              <a:defRPr/>
            </a:pPr>
            <a:endParaRPr lang="en-US"/>
          </a:p>
        </p:txBody>
      </p:sp>
      <p:sp>
        <p:nvSpPr>
          <p:cNvPr id="14342" name="Arc 6"/>
          <p:cNvSpPr>
            <a:spLocks/>
          </p:cNvSpPr>
          <p:nvPr/>
        </p:nvSpPr>
        <p:spPr bwMode="auto">
          <a:xfrm>
            <a:off x="420688" y="3033713"/>
            <a:ext cx="3822700" cy="2439987"/>
          </a:xfrm>
          <a:custGeom>
            <a:avLst/>
            <a:gdLst>
              <a:gd name="G0" fmla="+- 21600 0 0"/>
              <a:gd name="G1" fmla="+- 6729 0 0"/>
              <a:gd name="G2" fmla="+- 21600 0 0"/>
              <a:gd name="T0" fmla="*/ 8800 w 21600"/>
              <a:gd name="T1" fmla="*/ 24128 h 24128"/>
              <a:gd name="T2" fmla="*/ 1075 w 21600"/>
              <a:gd name="T3" fmla="*/ 0 h 24128"/>
              <a:gd name="T4" fmla="*/ 21600 w 21600"/>
              <a:gd name="T5" fmla="*/ 6729 h 24128"/>
            </a:gdLst>
            <a:ahLst/>
            <a:cxnLst>
              <a:cxn ang="0">
                <a:pos x="T0" y="T1"/>
              </a:cxn>
              <a:cxn ang="0">
                <a:pos x="T2" y="T3"/>
              </a:cxn>
              <a:cxn ang="0">
                <a:pos x="T4" y="T5"/>
              </a:cxn>
            </a:cxnLst>
            <a:rect l="0" t="0" r="r" b="b"/>
            <a:pathLst>
              <a:path w="21600" h="24128" fill="none" extrusionOk="0">
                <a:moveTo>
                  <a:pt x="8800" y="24127"/>
                </a:moveTo>
                <a:cubicBezTo>
                  <a:pt x="3267" y="20057"/>
                  <a:pt x="0" y="13597"/>
                  <a:pt x="0" y="6729"/>
                </a:cubicBezTo>
                <a:cubicBezTo>
                  <a:pt x="-1" y="4443"/>
                  <a:pt x="362" y="2171"/>
                  <a:pt x="1074" y="-1"/>
                </a:cubicBezTo>
              </a:path>
              <a:path w="21600" h="24128" stroke="0" extrusionOk="0">
                <a:moveTo>
                  <a:pt x="8800" y="24127"/>
                </a:moveTo>
                <a:cubicBezTo>
                  <a:pt x="3267" y="20057"/>
                  <a:pt x="0" y="13597"/>
                  <a:pt x="0" y="6729"/>
                </a:cubicBezTo>
                <a:cubicBezTo>
                  <a:pt x="-1" y="4443"/>
                  <a:pt x="362" y="2171"/>
                  <a:pt x="1074" y="-1"/>
                </a:cubicBezTo>
                <a:lnTo>
                  <a:pt x="21600" y="6729"/>
                </a:lnTo>
                <a:close/>
              </a:path>
            </a:pathLst>
          </a:custGeom>
          <a:gradFill rotWithShape="0">
            <a:gsLst>
              <a:gs pos="0">
                <a:srgbClr val="F6BF69"/>
              </a:gs>
              <a:gs pos="100000">
                <a:srgbClr val="F6BF69">
                  <a:gamma/>
                  <a:tint val="30196"/>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wrap="none" lIns="82058" tIns="41029" rIns="82058" bIns="41029" anchor="ctr"/>
          <a:lstStyle/>
          <a:p>
            <a:pPr eaLnBrk="0" hangingPunct="0">
              <a:defRPr/>
            </a:pPr>
            <a:endParaRPr lang="en-US"/>
          </a:p>
        </p:txBody>
      </p:sp>
      <p:sp>
        <p:nvSpPr>
          <p:cNvPr id="14343" name="Arc 7"/>
          <p:cNvSpPr>
            <a:spLocks/>
          </p:cNvSpPr>
          <p:nvPr/>
        </p:nvSpPr>
        <p:spPr bwMode="auto">
          <a:xfrm>
            <a:off x="754063" y="1281113"/>
            <a:ext cx="3630612" cy="2185987"/>
          </a:xfrm>
          <a:custGeom>
            <a:avLst/>
            <a:gdLst>
              <a:gd name="G0" fmla="+- 20521 0 0"/>
              <a:gd name="G1" fmla="+- 21600 0 0"/>
              <a:gd name="G2" fmla="+- 21600 0 0"/>
              <a:gd name="T0" fmla="*/ 0 w 20521"/>
              <a:gd name="T1" fmla="*/ 14858 h 21600"/>
              <a:gd name="T2" fmla="*/ 20497 w 20521"/>
              <a:gd name="T3" fmla="*/ 0 h 21600"/>
              <a:gd name="T4" fmla="*/ 20521 w 20521"/>
              <a:gd name="T5" fmla="*/ 21600 h 21600"/>
            </a:gdLst>
            <a:ahLst/>
            <a:cxnLst>
              <a:cxn ang="0">
                <a:pos x="T0" y="T1"/>
              </a:cxn>
              <a:cxn ang="0">
                <a:pos x="T2" y="T3"/>
              </a:cxn>
              <a:cxn ang="0">
                <a:pos x="T4" y="T5"/>
              </a:cxn>
            </a:cxnLst>
            <a:rect l="0" t="0" r="r" b="b"/>
            <a:pathLst>
              <a:path w="20521" h="21600" fill="none" extrusionOk="0">
                <a:moveTo>
                  <a:pt x="0" y="14858"/>
                </a:moveTo>
                <a:cubicBezTo>
                  <a:pt x="2910" y="6001"/>
                  <a:pt x="11174" y="10"/>
                  <a:pt x="20497" y="0"/>
                </a:cubicBezTo>
              </a:path>
              <a:path w="20521" h="21600" stroke="0" extrusionOk="0">
                <a:moveTo>
                  <a:pt x="0" y="14858"/>
                </a:moveTo>
                <a:cubicBezTo>
                  <a:pt x="2910" y="6001"/>
                  <a:pt x="11174" y="10"/>
                  <a:pt x="20497" y="0"/>
                </a:cubicBezTo>
                <a:lnTo>
                  <a:pt x="20521" y="21600"/>
                </a:lnTo>
                <a:close/>
              </a:path>
            </a:pathLst>
          </a:custGeom>
          <a:gradFill rotWithShape="0">
            <a:gsLst>
              <a:gs pos="0">
                <a:srgbClr val="A2FFA3"/>
              </a:gs>
              <a:gs pos="100000">
                <a:srgbClr val="A2FFA3">
                  <a:gamma/>
                  <a:tint val="80000"/>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wrap="none" lIns="82058" tIns="41029" rIns="82058" bIns="41029" anchor="ctr"/>
          <a:lstStyle/>
          <a:p>
            <a:pPr eaLnBrk="0" hangingPunct="0">
              <a:defRPr/>
            </a:pPr>
            <a:endParaRPr lang="en-US"/>
          </a:p>
        </p:txBody>
      </p:sp>
      <p:sp>
        <p:nvSpPr>
          <p:cNvPr id="14344" name="Arc 8"/>
          <p:cNvSpPr>
            <a:spLocks/>
          </p:cNvSpPr>
          <p:nvPr/>
        </p:nvSpPr>
        <p:spPr bwMode="auto">
          <a:xfrm>
            <a:off x="4833938" y="1281113"/>
            <a:ext cx="3633787" cy="2185987"/>
          </a:xfrm>
          <a:custGeom>
            <a:avLst/>
            <a:gdLst>
              <a:gd name="G0" fmla="+- 8 0 0"/>
              <a:gd name="G1" fmla="+- 21600 0 0"/>
              <a:gd name="G2" fmla="+- 21600 0 0"/>
              <a:gd name="T0" fmla="*/ 0 w 20533"/>
              <a:gd name="T1" fmla="*/ 0 h 21600"/>
              <a:gd name="T2" fmla="*/ 20533 w 20533"/>
              <a:gd name="T3" fmla="*/ 14870 h 21600"/>
              <a:gd name="T4" fmla="*/ 8 w 20533"/>
              <a:gd name="T5" fmla="*/ 21600 h 21600"/>
            </a:gdLst>
            <a:ahLst/>
            <a:cxnLst>
              <a:cxn ang="0">
                <a:pos x="T0" y="T1"/>
              </a:cxn>
              <a:cxn ang="0">
                <a:pos x="T2" y="T3"/>
              </a:cxn>
              <a:cxn ang="0">
                <a:pos x="T4" y="T5"/>
              </a:cxn>
            </a:cxnLst>
            <a:rect l="0" t="0" r="r" b="b"/>
            <a:pathLst>
              <a:path w="20533" h="21600" fill="none" extrusionOk="0">
                <a:moveTo>
                  <a:pt x="0" y="0"/>
                </a:moveTo>
                <a:cubicBezTo>
                  <a:pt x="2" y="0"/>
                  <a:pt x="5" y="-1"/>
                  <a:pt x="8" y="0"/>
                </a:cubicBezTo>
                <a:cubicBezTo>
                  <a:pt x="9344" y="0"/>
                  <a:pt x="17623" y="5998"/>
                  <a:pt x="20532" y="14870"/>
                </a:cubicBezTo>
              </a:path>
              <a:path w="20533" h="21600" stroke="0" extrusionOk="0">
                <a:moveTo>
                  <a:pt x="0" y="0"/>
                </a:moveTo>
                <a:cubicBezTo>
                  <a:pt x="2" y="0"/>
                  <a:pt x="5" y="-1"/>
                  <a:pt x="8" y="0"/>
                </a:cubicBezTo>
                <a:cubicBezTo>
                  <a:pt x="9344" y="0"/>
                  <a:pt x="17623" y="5998"/>
                  <a:pt x="20532" y="14870"/>
                </a:cubicBezTo>
                <a:lnTo>
                  <a:pt x="8" y="21600"/>
                </a:lnTo>
                <a:close/>
              </a:path>
            </a:pathLst>
          </a:custGeom>
          <a:gradFill rotWithShape="0">
            <a:gsLst>
              <a:gs pos="0">
                <a:srgbClr val="FAFD00"/>
              </a:gs>
              <a:gs pos="100000">
                <a:srgbClr val="FAFD00">
                  <a:gamma/>
                  <a:tint val="0"/>
                  <a:invGamma/>
                </a:srgbClr>
              </a:gs>
            </a:gsLst>
            <a:path path="shape">
              <a:fillToRect l="50000" t="50000" r="50000" b="50000"/>
            </a:path>
          </a:gradFill>
          <a:ln w="12700" cap="rnd">
            <a:solidFill>
              <a:srgbClr val="000000"/>
            </a:solidFill>
            <a:round/>
            <a:headEnd/>
            <a:tailEnd/>
          </a:ln>
          <a:effectLst>
            <a:outerShdw dist="89803" dir="2700000" algn="ctr" rotWithShape="0">
              <a:schemeClr val="bg2"/>
            </a:outerShdw>
          </a:effectLst>
        </p:spPr>
        <p:txBody>
          <a:bodyPr wrap="none" lIns="82058" tIns="41029" rIns="82058" bIns="41029" anchor="ctr"/>
          <a:lstStyle/>
          <a:p>
            <a:pPr eaLnBrk="0" hangingPunct="0">
              <a:defRPr/>
            </a:pPr>
            <a:endParaRPr lang="en-US"/>
          </a:p>
        </p:txBody>
      </p:sp>
      <p:sp>
        <p:nvSpPr>
          <p:cNvPr id="14345" name="AutoShape 9"/>
          <p:cNvSpPr>
            <a:spLocks noChangeArrowheads="1"/>
          </p:cNvSpPr>
          <p:nvPr/>
        </p:nvSpPr>
        <p:spPr bwMode="auto">
          <a:xfrm>
            <a:off x="2636838" y="2708275"/>
            <a:ext cx="3937000" cy="1946275"/>
          </a:xfrm>
          <a:prstGeom prst="star16">
            <a:avLst>
              <a:gd name="adj" fmla="val 37500"/>
            </a:avLst>
          </a:prstGeom>
          <a:gradFill rotWithShape="0">
            <a:gsLst>
              <a:gs pos="0">
                <a:srgbClr val="618FFD"/>
              </a:gs>
              <a:gs pos="100000">
                <a:srgbClr val="618FFD">
                  <a:gamma/>
                  <a:tint val="50196"/>
                  <a:invGamma/>
                </a:srgbClr>
              </a:gs>
            </a:gsLst>
            <a:path path="shape">
              <a:fillToRect l="50000" t="50000" r="50000" b="50000"/>
            </a:path>
          </a:gradFill>
          <a:ln w="12700">
            <a:solidFill>
              <a:srgbClr val="000000"/>
            </a:solidFill>
            <a:miter lim="800000"/>
            <a:headEnd/>
            <a:tailEnd/>
          </a:ln>
          <a:effectLst>
            <a:outerShdw dist="89803" dir="2700000" algn="ctr" rotWithShape="0">
              <a:schemeClr val="bg2"/>
            </a:outerShdw>
          </a:effectLst>
        </p:spPr>
        <p:txBody>
          <a:bodyPr wrap="none" lIns="81204" tIns="39889" rIns="81204" bIns="39889" anchor="ctr"/>
          <a:lstStyle/>
          <a:p>
            <a:pPr algn="ctr" eaLnBrk="0" hangingPunct="0">
              <a:defRPr/>
            </a:pPr>
            <a:r>
              <a:rPr lang="en-US" sz="2500" b="1" dirty="0">
                <a:solidFill>
                  <a:srgbClr val="000000"/>
                </a:solidFill>
                <a:latin typeface="Arial" pitchFamily="34" charset="0"/>
              </a:rPr>
              <a:t>Bases</a:t>
            </a:r>
          </a:p>
          <a:p>
            <a:pPr algn="ctr" eaLnBrk="0" hangingPunct="0">
              <a:defRPr/>
            </a:pPr>
            <a:r>
              <a:rPr lang="en-US" sz="2500" b="1" dirty="0">
                <a:solidFill>
                  <a:srgbClr val="000000"/>
                </a:solidFill>
                <a:latin typeface="Arial" pitchFamily="34" charset="0"/>
              </a:rPr>
              <a:t>for Segmenting</a:t>
            </a:r>
          </a:p>
          <a:p>
            <a:pPr algn="ctr" eaLnBrk="0" hangingPunct="0">
              <a:defRPr/>
            </a:pPr>
            <a:r>
              <a:rPr lang="en-US" sz="2500" b="1" dirty="0">
                <a:solidFill>
                  <a:srgbClr val="000000"/>
                </a:solidFill>
                <a:latin typeface="Arial" pitchFamily="34" charset="0"/>
              </a:rPr>
              <a:t>Business</a:t>
            </a:r>
          </a:p>
          <a:p>
            <a:pPr algn="ctr" eaLnBrk="0" hangingPunct="0">
              <a:defRPr/>
            </a:pPr>
            <a:r>
              <a:rPr lang="en-US" sz="2500" b="1" dirty="0">
                <a:solidFill>
                  <a:srgbClr val="000000"/>
                </a:solidFill>
                <a:latin typeface="Arial" pitchFamily="34" charset="0"/>
              </a:rPr>
              <a:t>Markets</a:t>
            </a:r>
          </a:p>
        </p:txBody>
      </p:sp>
      <p:sp>
        <p:nvSpPr>
          <p:cNvPr id="43017" name="Rectangle 10"/>
          <p:cNvSpPr>
            <a:spLocks noChangeArrowheads="1"/>
          </p:cNvSpPr>
          <p:nvPr/>
        </p:nvSpPr>
        <p:spPr bwMode="auto">
          <a:xfrm>
            <a:off x="5203825" y="1903413"/>
            <a:ext cx="2389188" cy="427037"/>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sz="2500" b="1">
                <a:solidFill>
                  <a:srgbClr val="000000"/>
                </a:solidFill>
                <a:latin typeface="Arial" charset="0"/>
              </a:rPr>
              <a:t>Demographics</a:t>
            </a:r>
          </a:p>
        </p:txBody>
      </p:sp>
      <p:sp>
        <p:nvSpPr>
          <p:cNvPr id="43018" name="Rectangle 11"/>
          <p:cNvSpPr>
            <a:spLocks noChangeArrowheads="1"/>
          </p:cNvSpPr>
          <p:nvPr/>
        </p:nvSpPr>
        <p:spPr bwMode="auto">
          <a:xfrm>
            <a:off x="1652588" y="1792288"/>
            <a:ext cx="2479675" cy="771525"/>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sz="2500" b="1">
                <a:solidFill>
                  <a:srgbClr val="000000"/>
                </a:solidFill>
                <a:latin typeface="Arial" charset="0"/>
              </a:rPr>
              <a:t>Personal</a:t>
            </a:r>
          </a:p>
          <a:p>
            <a:pPr algn="ctr" eaLnBrk="0" hangingPunct="0">
              <a:lnSpc>
                <a:spcPct val="90000"/>
              </a:lnSpc>
            </a:pPr>
            <a:r>
              <a:rPr lang="en-US" sz="2500" b="1">
                <a:solidFill>
                  <a:srgbClr val="000000"/>
                </a:solidFill>
                <a:latin typeface="Arial" charset="0"/>
              </a:rPr>
              <a:t>Characteristics</a:t>
            </a:r>
          </a:p>
        </p:txBody>
      </p:sp>
      <p:sp>
        <p:nvSpPr>
          <p:cNvPr id="43019" name="Rectangle 12"/>
          <p:cNvSpPr>
            <a:spLocks noChangeArrowheads="1"/>
          </p:cNvSpPr>
          <p:nvPr/>
        </p:nvSpPr>
        <p:spPr bwMode="auto">
          <a:xfrm>
            <a:off x="630238" y="3630613"/>
            <a:ext cx="1804987" cy="773112"/>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sz="2500" b="1">
                <a:solidFill>
                  <a:srgbClr val="000000"/>
                </a:solidFill>
                <a:latin typeface="Arial" charset="0"/>
              </a:rPr>
              <a:t>Situational</a:t>
            </a:r>
          </a:p>
          <a:p>
            <a:pPr algn="ctr" eaLnBrk="0" hangingPunct="0">
              <a:lnSpc>
                <a:spcPct val="90000"/>
              </a:lnSpc>
            </a:pPr>
            <a:r>
              <a:rPr lang="en-US" sz="2500" b="1">
                <a:solidFill>
                  <a:srgbClr val="000000"/>
                </a:solidFill>
                <a:latin typeface="Arial" charset="0"/>
              </a:rPr>
              <a:t>Factors</a:t>
            </a:r>
          </a:p>
        </p:txBody>
      </p:sp>
      <p:sp>
        <p:nvSpPr>
          <p:cNvPr id="43020" name="Rectangle 13"/>
          <p:cNvSpPr>
            <a:spLocks noChangeArrowheads="1"/>
          </p:cNvSpPr>
          <p:nvPr/>
        </p:nvSpPr>
        <p:spPr bwMode="auto">
          <a:xfrm>
            <a:off x="5957888" y="3765550"/>
            <a:ext cx="2840037" cy="773113"/>
          </a:xfrm>
          <a:prstGeom prst="rect">
            <a:avLst/>
          </a:prstGeom>
          <a:noFill/>
          <a:ln w="12700">
            <a:noFill/>
            <a:miter lim="800000"/>
            <a:headEnd/>
            <a:tailEnd/>
          </a:ln>
        </p:spPr>
        <p:txBody>
          <a:bodyPr lIns="81204" tIns="39889" rIns="81204" bIns="39889">
            <a:spAutoFit/>
          </a:bodyPr>
          <a:lstStyle/>
          <a:p>
            <a:pPr algn="ctr" eaLnBrk="0" hangingPunct="0">
              <a:lnSpc>
                <a:spcPct val="90000"/>
              </a:lnSpc>
            </a:pPr>
            <a:r>
              <a:rPr lang="en-US" sz="2500" b="1">
                <a:solidFill>
                  <a:srgbClr val="000000"/>
                </a:solidFill>
                <a:latin typeface="Arial" charset="0"/>
              </a:rPr>
              <a:t>Operating</a:t>
            </a:r>
          </a:p>
          <a:p>
            <a:pPr algn="ctr" eaLnBrk="0" hangingPunct="0">
              <a:lnSpc>
                <a:spcPct val="90000"/>
              </a:lnSpc>
            </a:pPr>
            <a:r>
              <a:rPr lang="en-US" sz="2500" b="1">
                <a:solidFill>
                  <a:srgbClr val="000000"/>
                </a:solidFill>
                <a:latin typeface="Arial" charset="0"/>
              </a:rPr>
              <a:t>Characteristics</a:t>
            </a:r>
          </a:p>
        </p:txBody>
      </p:sp>
      <p:sp>
        <p:nvSpPr>
          <p:cNvPr id="43021" name="Rectangle 14"/>
          <p:cNvSpPr>
            <a:spLocks noChangeArrowheads="1"/>
          </p:cNvSpPr>
          <p:nvPr/>
        </p:nvSpPr>
        <p:spPr bwMode="auto">
          <a:xfrm>
            <a:off x="3613150" y="4908550"/>
            <a:ext cx="2014538" cy="773113"/>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sz="2500" b="1">
                <a:solidFill>
                  <a:srgbClr val="000000"/>
                </a:solidFill>
                <a:latin typeface="Arial" charset="0"/>
              </a:rPr>
              <a:t>Purchasing</a:t>
            </a:r>
          </a:p>
          <a:p>
            <a:pPr algn="ctr" eaLnBrk="0" hangingPunct="0">
              <a:lnSpc>
                <a:spcPct val="90000"/>
              </a:lnSpc>
            </a:pPr>
            <a:r>
              <a:rPr lang="en-US" sz="2500" b="1">
                <a:solidFill>
                  <a:srgbClr val="000000"/>
                </a:solidFill>
                <a:latin typeface="Arial" charset="0"/>
              </a:rPr>
              <a:t>Approaches</a:t>
            </a:r>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217488" y="-14288"/>
            <a:ext cx="7793037" cy="1001713"/>
          </a:xfrm>
        </p:spPr>
        <p:txBody>
          <a:bodyPr/>
          <a:lstStyle/>
          <a:p>
            <a:r>
              <a:rPr lang="en-US" smtClean="0"/>
              <a:t>Market Segmentation</a:t>
            </a:r>
            <a:br>
              <a:rPr lang="en-US" smtClean="0"/>
            </a:br>
            <a:r>
              <a:rPr lang="en-US" sz="1800" smtClean="0"/>
              <a:t>Bases for Segmenting International Markets- Bazat per segmentim internacional te tregut</a:t>
            </a:r>
          </a:p>
        </p:txBody>
      </p:sp>
      <p:sp>
        <p:nvSpPr>
          <p:cNvPr id="16387" name="Rectangle 3"/>
          <p:cNvSpPr>
            <a:spLocks noChangeArrowheads="1"/>
          </p:cNvSpPr>
          <p:nvPr/>
        </p:nvSpPr>
        <p:spPr bwMode="auto">
          <a:xfrm>
            <a:off x="6811963" y="3282950"/>
            <a:ext cx="2066925" cy="1182688"/>
          </a:xfrm>
          <a:prstGeom prst="rect">
            <a:avLst/>
          </a:prstGeom>
          <a:solidFill>
            <a:srgbClr val="D49FFF"/>
          </a:solidFill>
          <a:ln w="12700">
            <a:solidFill>
              <a:srgbClr val="000000"/>
            </a:solidFill>
            <a:miter lim="800000"/>
            <a:headEnd/>
            <a:tailEnd/>
          </a:ln>
          <a:effectLst>
            <a:outerShdw dist="107763" dir="2700000" algn="ctr" rotWithShape="0">
              <a:schemeClr val="tx1"/>
            </a:outerShdw>
          </a:effectLst>
        </p:spPr>
        <p:txBody>
          <a:bodyPr wrap="none" lIns="78354" tIns="39889" rIns="78354" bIns="39889" anchor="ctr"/>
          <a:lstStyle/>
          <a:p>
            <a:pPr algn="ctr" defTabSz="779269" eaLnBrk="0" hangingPunct="0">
              <a:lnSpc>
                <a:spcPct val="90000"/>
              </a:lnSpc>
              <a:defRPr/>
            </a:pPr>
            <a:r>
              <a:rPr lang="en-US" sz="2900" b="1" dirty="0">
                <a:solidFill>
                  <a:srgbClr val="000000"/>
                </a:solidFill>
                <a:latin typeface="Arial" pitchFamily="34" charset="0"/>
              </a:rPr>
              <a:t>Political/</a:t>
            </a:r>
          </a:p>
          <a:p>
            <a:pPr algn="ctr" defTabSz="779269" eaLnBrk="0" hangingPunct="0">
              <a:lnSpc>
                <a:spcPct val="90000"/>
              </a:lnSpc>
              <a:defRPr/>
            </a:pPr>
            <a:r>
              <a:rPr lang="en-US" sz="2900" b="1" dirty="0">
                <a:solidFill>
                  <a:srgbClr val="000000"/>
                </a:solidFill>
                <a:latin typeface="Arial" pitchFamily="34" charset="0"/>
              </a:rPr>
              <a:t>Legal</a:t>
            </a:r>
          </a:p>
        </p:txBody>
      </p:sp>
      <p:sp>
        <p:nvSpPr>
          <p:cNvPr id="16388" name="Rectangle 4"/>
          <p:cNvSpPr>
            <a:spLocks noChangeArrowheads="1"/>
          </p:cNvSpPr>
          <p:nvPr/>
        </p:nvSpPr>
        <p:spPr bwMode="auto">
          <a:xfrm>
            <a:off x="1858963" y="5030788"/>
            <a:ext cx="2117725" cy="1098550"/>
          </a:xfrm>
          <a:prstGeom prst="rect">
            <a:avLst/>
          </a:prstGeom>
          <a:solidFill>
            <a:srgbClr val="F6BF69"/>
          </a:solidFill>
          <a:ln w="12700">
            <a:solidFill>
              <a:srgbClr val="000000"/>
            </a:solidFill>
            <a:miter lim="800000"/>
            <a:headEnd/>
            <a:tailEnd/>
          </a:ln>
          <a:effectLst>
            <a:outerShdw dist="107763" dir="2700000" algn="ctr" rotWithShape="0">
              <a:schemeClr val="tx1"/>
            </a:outerShdw>
          </a:effectLst>
        </p:spPr>
        <p:txBody>
          <a:bodyPr wrap="none" lIns="78354" tIns="39889" rIns="78354" bIns="39889" anchor="ctr"/>
          <a:lstStyle/>
          <a:p>
            <a:pPr algn="ctr" defTabSz="779269" eaLnBrk="0" hangingPunct="0">
              <a:lnSpc>
                <a:spcPct val="90000"/>
              </a:lnSpc>
              <a:defRPr/>
            </a:pPr>
            <a:r>
              <a:rPr lang="en-US" sz="2900" b="1" dirty="0">
                <a:solidFill>
                  <a:srgbClr val="000000"/>
                </a:solidFill>
                <a:latin typeface="Arial" pitchFamily="34" charset="0"/>
              </a:rPr>
              <a:t>Cultural </a:t>
            </a:r>
          </a:p>
        </p:txBody>
      </p:sp>
      <p:sp>
        <p:nvSpPr>
          <p:cNvPr id="16389" name="Rectangle 5"/>
          <p:cNvSpPr>
            <a:spLocks noChangeArrowheads="1"/>
          </p:cNvSpPr>
          <p:nvPr/>
        </p:nvSpPr>
        <p:spPr bwMode="auto">
          <a:xfrm>
            <a:off x="5408613" y="5099050"/>
            <a:ext cx="2239962" cy="1063625"/>
          </a:xfrm>
          <a:prstGeom prst="rect">
            <a:avLst/>
          </a:prstGeom>
          <a:solidFill>
            <a:srgbClr val="FDA4B5"/>
          </a:solidFill>
          <a:ln w="12700">
            <a:solidFill>
              <a:srgbClr val="000000"/>
            </a:solidFill>
            <a:miter lim="800000"/>
            <a:headEnd/>
            <a:tailEnd/>
          </a:ln>
          <a:effectLst>
            <a:outerShdw dist="107763" dir="2700000" algn="ctr" rotWithShape="0">
              <a:schemeClr val="tx1"/>
            </a:outerShdw>
          </a:effectLst>
        </p:spPr>
        <p:txBody>
          <a:bodyPr wrap="none" lIns="78354" tIns="39889" rIns="78354" bIns="39889" anchor="ctr"/>
          <a:lstStyle/>
          <a:p>
            <a:pPr algn="ctr" defTabSz="779269" eaLnBrk="0" hangingPunct="0">
              <a:lnSpc>
                <a:spcPct val="90000"/>
              </a:lnSpc>
              <a:defRPr/>
            </a:pPr>
            <a:r>
              <a:rPr lang="en-US" sz="2900" b="1" dirty="0" err="1">
                <a:solidFill>
                  <a:srgbClr val="000000"/>
                </a:solidFill>
                <a:latin typeface="Arial" pitchFamily="34" charset="0"/>
              </a:rPr>
              <a:t>Intermarket</a:t>
            </a:r>
            <a:endParaRPr lang="en-US" sz="2900" b="1" dirty="0">
              <a:solidFill>
                <a:srgbClr val="000000"/>
              </a:solidFill>
              <a:latin typeface="Arial" pitchFamily="34" charset="0"/>
            </a:endParaRPr>
          </a:p>
        </p:txBody>
      </p:sp>
      <p:sp>
        <p:nvSpPr>
          <p:cNvPr id="16390" name="Rectangle 6"/>
          <p:cNvSpPr>
            <a:spLocks noChangeArrowheads="1"/>
          </p:cNvSpPr>
          <p:nvPr/>
        </p:nvSpPr>
        <p:spPr bwMode="auto">
          <a:xfrm>
            <a:off x="3579813" y="3300413"/>
            <a:ext cx="2117725" cy="1165225"/>
          </a:xfrm>
          <a:prstGeom prst="rect">
            <a:avLst/>
          </a:prstGeom>
          <a:solidFill>
            <a:srgbClr val="A2FFA3"/>
          </a:solidFill>
          <a:ln w="12700">
            <a:solidFill>
              <a:srgbClr val="000000"/>
            </a:solidFill>
            <a:miter lim="800000"/>
            <a:headEnd/>
            <a:tailEnd/>
          </a:ln>
          <a:effectLst>
            <a:outerShdw dist="107763" dir="2700000" algn="ctr" rotWithShape="0">
              <a:schemeClr val="tx1"/>
            </a:outerShdw>
          </a:effectLst>
        </p:spPr>
        <p:txBody>
          <a:bodyPr wrap="none" lIns="78354" tIns="39889" rIns="78354" bIns="39889" anchor="ctr"/>
          <a:lstStyle/>
          <a:p>
            <a:pPr algn="ctr" defTabSz="779269" eaLnBrk="0" hangingPunct="0">
              <a:lnSpc>
                <a:spcPct val="90000"/>
              </a:lnSpc>
              <a:defRPr/>
            </a:pPr>
            <a:r>
              <a:rPr lang="en-US" sz="2900" b="1" dirty="0">
                <a:solidFill>
                  <a:srgbClr val="000000"/>
                </a:solidFill>
                <a:latin typeface="Arial" pitchFamily="34" charset="0"/>
              </a:rPr>
              <a:t>  Economic</a:t>
            </a:r>
          </a:p>
        </p:txBody>
      </p:sp>
      <p:sp>
        <p:nvSpPr>
          <p:cNvPr id="16391" name="Rectangle 7"/>
          <p:cNvSpPr>
            <a:spLocks noChangeArrowheads="1"/>
          </p:cNvSpPr>
          <p:nvPr/>
        </p:nvSpPr>
        <p:spPr bwMode="auto">
          <a:xfrm>
            <a:off x="404813" y="3286125"/>
            <a:ext cx="2159000" cy="1179513"/>
          </a:xfrm>
          <a:prstGeom prst="rect">
            <a:avLst/>
          </a:prstGeom>
          <a:solidFill>
            <a:srgbClr val="FAFD00"/>
          </a:solidFill>
          <a:ln w="12700">
            <a:solidFill>
              <a:srgbClr val="000000"/>
            </a:solidFill>
            <a:miter lim="800000"/>
            <a:headEnd/>
            <a:tailEnd/>
          </a:ln>
          <a:effectLst>
            <a:outerShdw dist="107763" dir="2700000" algn="ctr" rotWithShape="0">
              <a:schemeClr val="tx1"/>
            </a:outerShdw>
          </a:effectLst>
        </p:spPr>
        <p:txBody>
          <a:bodyPr wrap="none" lIns="78354" tIns="39889" rIns="78354" bIns="39889" anchor="ctr"/>
          <a:lstStyle/>
          <a:p>
            <a:pPr algn="ctr" defTabSz="779269" eaLnBrk="0" hangingPunct="0">
              <a:lnSpc>
                <a:spcPct val="90000"/>
              </a:lnSpc>
              <a:defRPr/>
            </a:pPr>
            <a:r>
              <a:rPr lang="en-US" sz="2900" b="1" dirty="0">
                <a:solidFill>
                  <a:srgbClr val="000000"/>
                </a:solidFill>
                <a:latin typeface="Arial" pitchFamily="34" charset="0"/>
              </a:rPr>
              <a:t>Geographic</a:t>
            </a:r>
          </a:p>
        </p:txBody>
      </p:sp>
      <p:sp>
        <p:nvSpPr>
          <p:cNvPr id="16392" name="Rectangle 8"/>
          <p:cNvSpPr>
            <a:spLocks noChangeArrowheads="1"/>
          </p:cNvSpPr>
          <p:nvPr/>
        </p:nvSpPr>
        <p:spPr bwMode="auto">
          <a:xfrm>
            <a:off x="1477963" y="1601788"/>
            <a:ext cx="6067425" cy="746125"/>
          </a:xfrm>
          <a:prstGeom prst="rect">
            <a:avLst/>
          </a:prstGeom>
          <a:gradFill rotWithShape="0">
            <a:gsLst>
              <a:gs pos="0">
                <a:srgbClr val="FF5008"/>
              </a:gs>
              <a:gs pos="100000">
                <a:srgbClr val="FF5008">
                  <a:gamma/>
                  <a:tint val="70196"/>
                  <a:invGamma/>
                </a:srgbClr>
              </a:gs>
            </a:gsLst>
            <a:lin ang="5400000" scaled="1"/>
          </a:gradFill>
          <a:ln w="12700">
            <a:solidFill>
              <a:schemeClr val="tx1"/>
            </a:solidFill>
            <a:miter lim="800000"/>
            <a:headEnd/>
            <a:tailEnd/>
          </a:ln>
          <a:effectLst>
            <a:outerShdw dist="107763" dir="2700000" algn="ctr" rotWithShape="0">
              <a:schemeClr val="tx1"/>
            </a:outerShdw>
          </a:effectLst>
        </p:spPr>
        <p:txBody>
          <a:bodyPr wrap="none" lIns="81204" tIns="39889" rIns="81204" bIns="39889" anchor="ctr"/>
          <a:lstStyle/>
          <a:p>
            <a:pPr algn="ctr" eaLnBrk="0" hangingPunct="0">
              <a:lnSpc>
                <a:spcPct val="90000"/>
              </a:lnSpc>
              <a:defRPr/>
            </a:pPr>
            <a:r>
              <a:rPr lang="en-US" sz="3600" b="1" dirty="0">
                <a:latin typeface="Arial" pitchFamily="34" charset="0"/>
              </a:rPr>
              <a:t>Industrial Markets</a:t>
            </a:r>
          </a:p>
        </p:txBody>
      </p:sp>
      <p:sp>
        <p:nvSpPr>
          <p:cNvPr id="45064" name="AutoShape 9"/>
          <p:cNvSpPr>
            <a:spLocks noChangeArrowheads="1"/>
          </p:cNvSpPr>
          <p:nvPr/>
        </p:nvSpPr>
        <p:spPr bwMode="auto">
          <a:xfrm rot="16200000" flipH="1">
            <a:off x="6630988" y="2451100"/>
            <a:ext cx="593725" cy="542925"/>
          </a:xfrm>
          <a:prstGeom prst="rightArrow">
            <a:avLst>
              <a:gd name="adj1" fmla="val 75000"/>
              <a:gd name="adj2" fmla="val 56359"/>
            </a:avLst>
          </a:prstGeom>
          <a:solidFill>
            <a:schemeClr val="tx1"/>
          </a:solidFill>
          <a:ln w="12700">
            <a:solidFill>
              <a:schemeClr val="tx1"/>
            </a:solidFill>
            <a:miter lim="800000"/>
            <a:headEnd/>
            <a:tailEnd/>
          </a:ln>
        </p:spPr>
        <p:txBody>
          <a:bodyPr wrap="none" lIns="82058" tIns="41029" rIns="82058" bIns="41029" anchor="ctr"/>
          <a:lstStyle/>
          <a:p>
            <a:pPr eaLnBrk="0" hangingPunct="0"/>
            <a:endParaRPr lang="en-US"/>
          </a:p>
        </p:txBody>
      </p:sp>
      <p:sp>
        <p:nvSpPr>
          <p:cNvPr id="45065" name="AutoShape 10"/>
          <p:cNvSpPr>
            <a:spLocks noChangeArrowheads="1"/>
          </p:cNvSpPr>
          <p:nvPr/>
        </p:nvSpPr>
        <p:spPr bwMode="auto">
          <a:xfrm rot="16200000" flipH="1">
            <a:off x="4293395" y="2485231"/>
            <a:ext cx="627062" cy="542925"/>
          </a:xfrm>
          <a:prstGeom prst="rightArrow">
            <a:avLst>
              <a:gd name="adj1" fmla="val 75000"/>
              <a:gd name="adj2" fmla="val 59524"/>
            </a:avLst>
          </a:prstGeom>
          <a:solidFill>
            <a:schemeClr val="tx1"/>
          </a:solidFill>
          <a:ln w="12700">
            <a:solidFill>
              <a:schemeClr val="tx1"/>
            </a:solidFill>
            <a:miter lim="800000"/>
            <a:headEnd/>
            <a:tailEnd/>
          </a:ln>
        </p:spPr>
        <p:txBody>
          <a:bodyPr wrap="none" lIns="82058" tIns="41029" rIns="82058" bIns="41029" anchor="ctr"/>
          <a:lstStyle/>
          <a:p>
            <a:pPr eaLnBrk="0" hangingPunct="0"/>
            <a:endParaRPr lang="en-US"/>
          </a:p>
        </p:txBody>
      </p:sp>
      <p:sp>
        <p:nvSpPr>
          <p:cNvPr id="45066" name="AutoShape 11"/>
          <p:cNvSpPr>
            <a:spLocks noChangeArrowheads="1"/>
          </p:cNvSpPr>
          <p:nvPr/>
        </p:nvSpPr>
        <p:spPr bwMode="auto">
          <a:xfrm rot="16200000" flipH="1">
            <a:off x="1955006" y="2469357"/>
            <a:ext cx="627063" cy="508000"/>
          </a:xfrm>
          <a:prstGeom prst="rightArrow">
            <a:avLst>
              <a:gd name="adj1" fmla="val 75000"/>
              <a:gd name="adj2" fmla="val 63616"/>
            </a:avLst>
          </a:prstGeom>
          <a:solidFill>
            <a:schemeClr val="tx1"/>
          </a:solidFill>
          <a:ln w="12700">
            <a:solidFill>
              <a:schemeClr val="tx1"/>
            </a:solidFill>
            <a:miter lim="800000"/>
            <a:headEnd/>
            <a:tailEnd/>
          </a:ln>
        </p:spPr>
        <p:txBody>
          <a:bodyPr wrap="none" lIns="82058" tIns="41029" rIns="82058" bIns="41029" anchor="ctr"/>
          <a:lstStyle/>
          <a:p>
            <a:pPr eaLnBrk="0" hangingPunct="0"/>
            <a:endParaRPr lang="en-US"/>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9050" y="19050"/>
            <a:ext cx="7545388" cy="1012825"/>
          </a:xfrm>
          <a:ln cap="flat">
            <a:solidFill>
              <a:srgbClr val="00279F"/>
            </a:solidFill>
          </a:ln>
        </p:spPr>
        <p:txBody>
          <a:bodyPr/>
          <a:lstStyle/>
          <a:p>
            <a:r>
              <a:rPr lang="en-US" smtClean="0"/>
              <a:t> Market Segmentation</a:t>
            </a:r>
            <a:br>
              <a:rPr lang="en-US" smtClean="0"/>
            </a:br>
            <a:r>
              <a:rPr lang="en-US" sz="1800" smtClean="0"/>
              <a:t>Requirements for Effective Segmentation –”kushtet” per Segmentim efektiv</a:t>
            </a:r>
          </a:p>
        </p:txBody>
      </p:sp>
      <p:sp>
        <p:nvSpPr>
          <p:cNvPr id="47106" name="Rectangle 3"/>
          <p:cNvSpPr>
            <a:spLocks noChangeArrowheads="1"/>
          </p:cNvSpPr>
          <p:nvPr/>
        </p:nvSpPr>
        <p:spPr bwMode="auto">
          <a:xfrm>
            <a:off x="1209675" y="676275"/>
            <a:ext cx="7143750" cy="515938"/>
          </a:xfrm>
          <a:prstGeom prst="rect">
            <a:avLst/>
          </a:prstGeom>
          <a:noFill/>
          <a:ln w="12700">
            <a:noFill/>
            <a:miter lim="800000"/>
            <a:headEnd/>
            <a:tailEnd/>
          </a:ln>
        </p:spPr>
        <p:txBody>
          <a:bodyPr wrap="none" lIns="82058" tIns="41029" rIns="82058" bIns="41029" anchor="ctr"/>
          <a:lstStyle/>
          <a:p>
            <a:pPr eaLnBrk="0" hangingPunct="0"/>
            <a:endParaRPr lang="en-US"/>
          </a:p>
        </p:txBody>
      </p:sp>
      <p:sp>
        <p:nvSpPr>
          <p:cNvPr id="18436" name="AutoShape 4"/>
          <p:cNvSpPr>
            <a:spLocks noChangeArrowheads="1"/>
          </p:cNvSpPr>
          <p:nvPr/>
        </p:nvSpPr>
        <p:spPr bwMode="auto">
          <a:xfrm rot="5400000">
            <a:off x="4517232" y="1967706"/>
            <a:ext cx="5037138" cy="3800475"/>
          </a:xfrm>
          <a:prstGeom prst="cube">
            <a:avLst>
              <a:gd name="adj" fmla="val 181"/>
            </a:avLst>
          </a:prstGeom>
          <a:gradFill rotWithShape="0">
            <a:gsLst>
              <a:gs pos="0">
                <a:srgbClr val="8CF4EA"/>
              </a:gs>
              <a:gs pos="100000">
                <a:srgbClr val="8CF4EA">
                  <a:gamma/>
                  <a:tint val="80000"/>
                  <a:invGamma/>
                </a:srgbClr>
              </a:gs>
            </a:gsLst>
            <a:path path="rect">
              <a:fillToRect l="50000" t="50000" r="50000" b="50000"/>
            </a:path>
          </a:gradFill>
          <a:ln w="12700">
            <a:noFill/>
            <a:miter lim="800000"/>
            <a:headEnd/>
            <a:tailEnd/>
          </a:ln>
          <a:effectLst>
            <a:outerShdw dist="89803" dir="2700000" algn="ctr" rotWithShape="0">
              <a:schemeClr val="tx1"/>
            </a:outerShdw>
          </a:effectLst>
        </p:spPr>
        <p:txBody>
          <a:bodyPr wrap="none" lIns="82058" tIns="41029" rIns="82058" bIns="41029" anchor="ctr"/>
          <a:lstStyle/>
          <a:p>
            <a:pPr eaLnBrk="0" hangingPunct="0">
              <a:defRPr/>
            </a:pPr>
            <a:endParaRPr lang="en-US"/>
          </a:p>
        </p:txBody>
      </p:sp>
      <p:sp>
        <p:nvSpPr>
          <p:cNvPr id="47108" name="Rectangle 5"/>
          <p:cNvSpPr>
            <a:spLocks noChangeArrowheads="1"/>
          </p:cNvSpPr>
          <p:nvPr/>
        </p:nvSpPr>
        <p:spPr bwMode="auto">
          <a:xfrm>
            <a:off x="5386388" y="1731963"/>
            <a:ext cx="3489325" cy="523875"/>
          </a:xfrm>
          <a:prstGeom prst="rect">
            <a:avLst/>
          </a:prstGeom>
          <a:noFill/>
          <a:ln w="12700">
            <a:noFill/>
            <a:miter lim="800000"/>
            <a:headEnd/>
            <a:tailEnd/>
          </a:ln>
        </p:spPr>
        <p:txBody>
          <a:bodyPr wrap="none" lIns="81204" tIns="39889" rIns="81204" bIns="39889">
            <a:spAutoFit/>
          </a:bodyPr>
          <a:lstStyle/>
          <a:p>
            <a:pPr eaLnBrk="0" hangingPunct="0">
              <a:lnSpc>
                <a:spcPct val="90000"/>
              </a:lnSpc>
              <a:buFontTx/>
              <a:buChar char="•"/>
            </a:pPr>
            <a:r>
              <a:rPr lang="en-US" sz="1600" b="1">
                <a:solidFill>
                  <a:srgbClr val="000000"/>
                </a:solidFill>
                <a:latin typeface="Arial" charset="0"/>
              </a:rPr>
              <a:t> Size, purchasing power, profiles </a:t>
            </a:r>
          </a:p>
          <a:p>
            <a:pPr eaLnBrk="0" hangingPunct="0">
              <a:lnSpc>
                <a:spcPct val="90000"/>
              </a:lnSpc>
              <a:buFontTx/>
              <a:buChar char=" "/>
            </a:pPr>
            <a:r>
              <a:rPr lang="en-US" sz="1600" b="1">
                <a:solidFill>
                  <a:srgbClr val="000000"/>
                </a:solidFill>
                <a:latin typeface="Arial" charset="0"/>
              </a:rPr>
              <a:t>of segments can be measured. </a:t>
            </a:r>
          </a:p>
        </p:txBody>
      </p:sp>
      <p:sp>
        <p:nvSpPr>
          <p:cNvPr id="47109" name="Rectangle 6"/>
          <p:cNvSpPr>
            <a:spLocks noChangeArrowheads="1"/>
          </p:cNvSpPr>
          <p:nvPr/>
        </p:nvSpPr>
        <p:spPr bwMode="auto">
          <a:xfrm>
            <a:off x="5183188" y="2524125"/>
            <a:ext cx="2768600" cy="517525"/>
          </a:xfrm>
          <a:prstGeom prst="rect">
            <a:avLst/>
          </a:prstGeom>
          <a:noFill/>
          <a:ln w="12700">
            <a:noFill/>
            <a:miter lim="800000"/>
            <a:headEnd/>
            <a:tailEnd/>
          </a:ln>
        </p:spPr>
        <p:txBody>
          <a:bodyPr wrap="none" lIns="82058" tIns="41029" rIns="82058" bIns="41029" anchor="ctr"/>
          <a:lstStyle/>
          <a:p>
            <a:pPr eaLnBrk="0" hangingPunct="0"/>
            <a:endParaRPr lang="en-US"/>
          </a:p>
        </p:txBody>
      </p:sp>
      <p:sp>
        <p:nvSpPr>
          <p:cNvPr id="47110" name="Rectangle 7"/>
          <p:cNvSpPr>
            <a:spLocks noChangeArrowheads="1"/>
          </p:cNvSpPr>
          <p:nvPr/>
        </p:nvSpPr>
        <p:spPr bwMode="auto">
          <a:xfrm>
            <a:off x="5383213" y="2625725"/>
            <a:ext cx="3181350" cy="523875"/>
          </a:xfrm>
          <a:prstGeom prst="rect">
            <a:avLst/>
          </a:prstGeom>
          <a:noFill/>
          <a:ln w="12700">
            <a:noFill/>
            <a:miter lim="800000"/>
            <a:headEnd/>
            <a:tailEnd/>
          </a:ln>
        </p:spPr>
        <p:txBody>
          <a:bodyPr wrap="none" lIns="81204" tIns="39889" rIns="81204" bIns="39889">
            <a:spAutoFit/>
          </a:bodyPr>
          <a:lstStyle/>
          <a:p>
            <a:pPr eaLnBrk="0" hangingPunct="0">
              <a:lnSpc>
                <a:spcPct val="90000"/>
              </a:lnSpc>
              <a:buFontTx/>
              <a:buChar char="•"/>
            </a:pPr>
            <a:r>
              <a:rPr lang="en-US" sz="1600" b="1">
                <a:solidFill>
                  <a:srgbClr val="000000"/>
                </a:solidFill>
                <a:latin typeface="Arial" charset="0"/>
              </a:rPr>
              <a:t> Segments must be effectively</a:t>
            </a:r>
          </a:p>
          <a:p>
            <a:pPr eaLnBrk="0" hangingPunct="0">
              <a:lnSpc>
                <a:spcPct val="90000"/>
              </a:lnSpc>
              <a:buFontTx/>
              <a:buChar char=" "/>
            </a:pPr>
            <a:r>
              <a:rPr lang="en-US" sz="1600" b="1">
                <a:solidFill>
                  <a:srgbClr val="000000"/>
                </a:solidFill>
                <a:latin typeface="Arial" charset="0"/>
              </a:rPr>
              <a:t>reached and served.</a:t>
            </a:r>
          </a:p>
        </p:txBody>
      </p:sp>
      <p:sp>
        <p:nvSpPr>
          <p:cNvPr id="47111" name="Rectangle 8"/>
          <p:cNvSpPr>
            <a:spLocks noChangeArrowheads="1"/>
          </p:cNvSpPr>
          <p:nvPr/>
        </p:nvSpPr>
        <p:spPr bwMode="auto">
          <a:xfrm>
            <a:off x="5399088" y="3598863"/>
            <a:ext cx="3260725" cy="523875"/>
          </a:xfrm>
          <a:prstGeom prst="rect">
            <a:avLst/>
          </a:prstGeom>
          <a:noFill/>
          <a:ln w="12700">
            <a:noFill/>
            <a:miter lim="800000"/>
            <a:headEnd/>
            <a:tailEnd/>
          </a:ln>
        </p:spPr>
        <p:txBody>
          <a:bodyPr lIns="81204" tIns="39889" rIns="81204" bIns="39889">
            <a:spAutoFit/>
          </a:bodyPr>
          <a:lstStyle/>
          <a:p>
            <a:pPr eaLnBrk="0" hangingPunct="0">
              <a:lnSpc>
                <a:spcPct val="90000"/>
              </a:lnSpc>
              <a:buFontTx/>
              <a:buChar char="•"/>
            </a:pPr>
            <a:r>
              <a:rPr lang="en-US" sz="1600" b="1">
                <a:solidFill>
                  <a:srgbClr val="000000"/>
                </a:solidFill>
                <a:latin typeface="Arial" charset="0"/>
              </a:rPr>
              <a:t> Segments must be large or            profitable enough to serve.</a:t>
            </a:r>
          </a:p>
        </p:txBody>
      </p:sp>
      <p:sp>
        <p:nvSpPr>
          <p:cNvPr id="47112" name="Rectangle 9"/>
          <p:cNvSpPr>
            <a:spLocks noChangeArrowheads="1"/>
          </p:cNvSpPr>
          <p:nvPr/>
        </p:nvSpPr>
        <p:spPr bwMode="auto">
          <a:xfrm>
            <a:off x="5370513" y="4554538"/>
            <a:ext cx="2482850" cy="890587"/>
          </a:xfrm>
          <a:prstGeom prst="rect">
            <a:avLst/>
          </a:prstGeom>
          <a:noFill/>
          <a:ln w="12700">
            <a:noFill/>
            <a:miter lim="800000"/>
            <a:headEnd/>
            <a:tailEnd/>
          </a:ln>
        </p:spPr>
        <p:txBody>
          <a:bodyPr wrap="none" lIns="82058" tIns="41029" rIns="82058" bIns="41029" anchor="ctr"/>
          <a:lstStyle/>
          <a:p>
            <a:pPr eaLnBrk="0" hangingPunct="0"/>
            <a:endParaRPr lang="en-US"/>
          </a:p>
        </p:txBody>
      </p:sp>
      <p:sp>
        <p:nvSpPr>
          <p:cNvPr id="18442" name="AutoShape 10"/>
          <p:cNvSpPr>
            <a:spLocks noChangeArrowheads="1"/>
          </p:cNvSpPr>
          <p:nvPr/>
        </p:nvSpPr>
        <p:spPr bwMode="auto">
          <a:xfrm rot="5400000">
            <a:off x="2455069" y="-292893"/>
            <a:ext cx="644525" cy="4237037"/>
          </a:xfrm>
          <a:prstGeom prst="cube">
            <a:avLst>
              <a:gd name="adj" fmla="val 11648"/>
            </a:avLst>
          </a:prstGeom>
          <a:solidFill>
            <a:srgbClr val="FFFFFF"/>
          </a:solidFill>
          <a:ln w="12700">
            <a:solidFill>
              <a:srgbClr val="000000"/>
            </a:solidFill>
            <a:miter lim="800000"/>
            <a:headEnd/>
            <a:tailEnd/>
          </a:ln>
          <a:effectLst>
            <a:outerShdw dist="89803" dir="2700000" algn="ctr" rotWithShape="0">
              <a:schemeClr val="tx1"/>
            </a:outerShdw>
          </a:effectLst>
        </p:spPr>
        <p:txBody>
          <a:bodyPr rot="10800000" vert="eaVert" wrap="none" lIns="84052" tIns="41315" rIns="84052" bIns="41315" anchor="ctr"/>
          <a:lstStyle/>
          <a:p>
            <a:pPr algn="ctr" defTabSz="831980" eaLnBrk="0" hangingPunct="0">
              <a:defRPr/>
            </a:pPr>
            <a:r>
              <a:rPr lang="en-US" sz="2500" b="1" dirty="0">
                <a:solidFill>
                  <a:srgbClr val="000000"/>
                </a:solidFill>
                <a:latin typeface="Arial" pitchFamily="34" charset="0"/>
              </a:rPr>
              <a:t> </a:t>
            </a:r>
            <a:r>
              <a:rPr lang="en-US" sz="2500" b="1" dirty="0">
                <a:solidFill>
                  <a:srgbClr val="000000"/>
                </a:solidFill>
                <a:latin typeface="Arial" pitchFamily="34" charset="0"/>
              </a:rPr>
              <a:t>Measurable-</a:t>
            </a:r>
          </a:p>
          <a:p>
            <a:pPr algn="ctr" defTabSz="831980" eaLnBrk="0" hangingPunct="0">
              <a:defRPr/>
            </a:pPr>
            <a:r>
              <a:rPr lang="en-US" sz="2500" b="1" dirty="0">
                <a:solidFill>
                  <a:srgbClr val="000000"/>
                </a:solidFill>
                <a:latin typeface="Arial" pitchFamily="34" charset="0"/>
              </a:rPr>
              <a:t>Te </a:t>
            </a:r>
            <a:r>
              <a:rPr lang="en-US" sz="2500" b="1" dirty="0" err="1">
                <a:solidFill>
                  <a:srgbClr val="000000"/>
                </a:solidFill>
                <a:latin typeface="Arial" pitchFamily="34" charset="0"/>
              </a:rPr>
              <a:t>matshem</a:t>
            </a:r>
            <a:endParaRPr lang="en-US" sz="2500" b="1" dirty="0">
              <a:solidFill>
                <a:srgbClr val="000000"/>
              </a:solidFill>
              <a:latin typeface="Arial" pitchFamily="34" charset="0"/>
            </a:endParaRPr>
          </a:p>
        </p:txBody>
      </p:sp>
      <p:sp>
        <p:nvSpPr>
          <p:cNvPr id="18443" name="AutoShape 11"/>
          <p:cNvSpPr>
            <a:spLocks noChangeArrowheads="1"/>
          </p:cNvSpPr>
          <p:nvPr/>
        </p:nvSpPr>
        <p:spPr bwMode="auto">
          <a:xfrm rot="5400000">
            <a:off x="2376488" y="573088"/>
            <a:ext cx="763587" cy="4268787"/>
          </a:xfrm>
          <a:prstGeom prst="cube">
            <a:avLst>
              <a:gd name="adj" fmla="val 11648"/>
            </a:avLst>
          </a:prstGeom>
          <a:solidFill>
            <a:srgbClr val="FFFFFF"/>
          </a:solidFill>
          <a:ln w="12700">
            <a:solidFill>
              <a:srgbClr val="000000"/>
            </a:solidFill>
            <a:miter lim="800000"/>
            <a:headEnd/>
            <a:tailEnd/>
          </a:ln>
          <a:effectLst>
            <a:outerShdw dist="89803" dir="2700000" algn="ctr" rotWithShape="0">
              <a:schemeClr val="tx1"/>
            </a:outerShdw>
          </a:effectLst>
        </p:spPr>
        <p:txBody>
          <a:bodyPr rot="10800000" vert="eaVert" wrap="none" lIns="84052" tIns="41315" rIns="84052" bIns="41315" anchor="ctr"/>
          <a:lstStyle/>
          <a:p>
            <a:pPr algn="ctr" defTabSz="831980" eaLnBrk="0" hangingPunct="0">
              <a:defRPr/>
            </a:pPr>
            <a:r>
              <a:rPr lang="en-US" sz="2500" b="1" dirty="0">
                <a:solidFill>
                  <a:srgbClr val="000000"/>
                </a:solidFill>
                <a:latin typeface="Arial" pitchFamily="34" charset="0"/>
              </a:rPr>
              <a:t>Accessible – </a:t>
            </a:r>
          </a:p>
          <a:p>
            <a:pPr algn="ctr" defTabSz="831980" eaLnBrk="0" hangingPunct="0">
              <a:defRPr/>
            </a:pPr>
            <a:r>
              <a:rPr lang="en-US" sz="2500" b="1" dirty="0">
                <a:solidFill>
                  <a:srgbClr val="000000"/>
                </a:solidFill>
                <a:latin typeface="Arial" pitchFamily="34" charset="0"/>
              </a:rPr>
              <a:t>(</a:t>
            </a:r>
            <a:r>
              <a:rPr lang="en-US" sz="2500" b="1" dirty="0" err="1">
                <a:solidFill>
                  <a:srgbClr val="000000"/>
                </a:solidFill>
                <a:latin typeface="Arial" pitchFamily="34" charset="0"/>
              </a:rPr>
              <a:t>te</a:t>
            </a:r>
            <a:r>
              <a:rPr lang="en-US" sz="2500" b="1" dirty="0">
                <a:solidFill>
                  <a:srgbClr val="000000"/>
                </a:solidFill>
                <a:latin typeface="Arial" pitchFamily="34" charset="0"/>
              </a:rPr>
              <a:t> </a:t>
            </a:r>
            <a:r>
              <a:rPr lang="en-US" sz="2500" b="1" dirty="0" err="1">
                <a:solidFill>
                  <a:srgbClr val="000000"/>
                </a:solidFill>
                <a:latin typeface="Arial" pitchFamily="34" charset="0"/>
              </a:rPr>
              <a:t>kemi</a:t>
            </a:r>
            <a:r>
              <a:rPr lang="en-US" sz="2500" b="1" dirty="0">
                <a:solidFill>
                  <a:srgbClr val="000000"/>
                </a:solidFill>
                <a:latin typeface="Arial" pitchFamily="34" charset="0"/>
              </a:rPr>
              <a:t>) </a:t>
            </a:r>
            <a:r>
              <a:rPr lang="en-US" sz="2500" b="1" dirty="0" err="1">
                <a:solidFill>
                  <a:srgbClr val="000000"/>
                </a:solidFill>
                <a:latin typeface="Arial" pitchFamily="34" charset="0"/>
              </a:rPr>
              <a:t>Qasje</a:t>
            </a:r>
            <a:endParaRPr lang="en-US" sz="2500" b="1" dirty="0">
              <a:solidFill>
                <a:srgbClr val="000000"/>
              </a:solidFill>
              <a:latin typeface="Arial" pitchFamily="34" charset="0"/>
            </a:endParaRPr>
          </a:p>
        </p:txBody>
      </p:sp>
      <p:sp>
        <p:nvSpPr>
          <p:cNvPr id="18444" name="AutoShape 12"/>
          <p:cNvSpPr>
            <a:spLocks noChangeArrowheads="1"/>
          </p:cNvSpPr>
          <p:nvPr/>
        </p:nvSpPr>
        <p:spPr bwMode="auto">
          <a:xfrm rot="5400000">
            <a:off x="2378075" y="1630363"/>
            <a:ext cx="777875" cy="4286250"/>
          </a:xfrm>
          <a:prstGeom prst="cube">
            <a:avLst>
              <a:gd name="adj" fmla="val 11648"/>
            </a:avLst>
          </a:prstGeom>
          <a:solidFill>
            <a:srgbClr val="FFFFFF"/>
          </a:solidFill>
          <a:ln w="12700">
            <a:solidFill>
              <a:srgbClr val="000000"/>
            </a:solidFill>
            <a:miter lim="800000"/>
            <a:headEnd/>
            <a:tailEnd/>
          </a:ln>
          <a:effectLst>
            <a:outerShdw dist="89803" dir="2700000" algn="ctr" rotWithShape="0">
              <a:schemeClr val="tx1"/>
            </a:outerShdw>
          </a:effectLst>
        </p:spPr>
        <p:txBody>
          <a:bodyPr rot="10800000" vert="eaVert" wrap="none" lIns="84052" tIns="41315" rIns="84052" bIns="41315" anchor="ctr"/>
          <a:lstStyle/>
          <a:p>
            <a:pPr algn="ctr" defTabSz="831980" eaLnBrk="0" hangingPunct="0">
              <a:defRPr/>
            </a:pPr>
            <a:r>
              <a:rPr lang="en-US" sz="2000" b="1" dirty="0">
                <a:solidFill>
                  <a:srgbClr val="000000"/>
                </a:solidFill>
                <a:latin typeface="Arial" pitchFamily="34" charset="0"/>
              </a:rPr>
              <a:t>Substantial- </a:t>
            </a:r>
          </a:p>
          <a:p>
            <a:pPr algn="ctr" defTabSz="831980" eaLnBrk="0" hangingPunct="0">
              <a:defRPr/>
            </a:pPr>
            <a:r>
              <a:rPr lang="en-US" sz="2000" b="1" dirty="0">
                <a:solidFill>
                  <a:srgbClr val="000000"/>
                </a:solidFill>
                <a:latin typeface="Arial" pitchFamily="34" charset="0"/>
              </a:rPr>
              <a:t>( </a:t>
            </a:r>
            <a:r>
              <a:rPr lang="en-US" sz="2000" b="1" dirty="0" err="1">
                <a:solidFill>
                  <a:srgbClr val="000000"/>
                </a:solidFill>
                <a:latin typeface="Arial" pitchFamily="34" charset="0"/>
              </a:rPr>
              <a:t>madhesine</a:t>
            </a:r>
            <a:r>
              <a:rPr lang="en-US" sz="2000" b="1" dirty="0">
                <a:solidFill>
                  <a:srgbClr val="000000"/>
                </a:solidFill>
                <a:latin typeface="Arial" pitchFamily="34" charset="0"/>
              </a:rPr>
              <a:t> e </a:t>
            </a:r>
            <a:r>
              <a:rPr lang="en-US" sz="2000" b="1" dirty="0" err="1">
                <a:solidFill>
                  <a:srgbClr val="000000"/>
                </a:solidFill>
                <a:latin typeface="Arial" pitchFamily="34" charset="0"/>
              </a:rPr>
              <a:t>mjaftushme</a:t>
            </a:r>
            <a:r>
              <a:rPr lang="en-US" sz="2500" b="1" dirty="0">
                <a:solidFill>
                  <a:srgbClr val="000000"/>
                </a:solidFill>
                <a:latin typeface="Arial" pitchFamily="34" charset="0"/>
              </a:rPr>
              <a:t>)</a:t>
            </a:r>
            <a:endParaRPr lang="en-US" sz="2500" b="1" dirty="0">
              <a:solidFill>
                <a:srgbClr val="000000"/>
              </a:solidFill>
              <a:latin typeface="Arial" pitchFamily="34" charset="0"/>
            </a:endParaRPr>
          </a:p>
        </p:txBody>
      </p:sp>
      <p:sp>
        <p:nvSpPr>
          <p:cNvPr id="18445" name="AutoShape 13"/>
          <p:cNvSpPr>
            <a:spLocks noChangeArrowheads="1"/>
          </p:cNvSpPr>
          <p:nvPr/>
        </p:nvSpPr>
        <p:spPr bwMode="auto">
          <a:xfrm rot="5400000">
            <a:off x="2407444" y="2612232"/>
            <a:ext cx="695325" cy="4389437"/>
          </a:xfrm>
          <a:prstGeom prst="cube">
            <a:avLst>
              <a:gd name="adj" fmla="val 11648"/>
            </a:avLst>
          </a:prstGeom>
          <a:solidFill>
            <a:srgbClr val="FFFFFF"/>
          </a:solidFill>
          <a:ln w="12700">
            <a:solidFill>
              <a:srgbClr val="000000"/>
            </a:solidFill>
            <a:miter lim="800000"/>
            <a:headEnd/>
            <a:tailEnd/>
          </a:ln>
          <a:effectLst>
            <a:outerShdw dist="89803" dir="2700000" algn="ctr" rotWithShape="0">
              <a:schemeClr val="tx1"/>
            </a:outerShdw>
          </a:effectLst>
        </p:spPr>
        <p:txBody>
          <a:bodyPr rot="10800000" vert="eaVert" wrap="none" lIns="84052" tIns="41315" rIns="84052" bIns="41315" anchor="ctr"/>
          <a:lstStyle/>
          <a:p>
            <a:pPr algn="ctr" defTabSz="831980" eaLnBrk="0" hangingPunct="0">
              <a:defRPr/>
            </a:pPr>
            <a:r>
              <a:rPr lang="en-US" sz="2500" b="1" dirty="0">
                <a:solidFill>
                  <a:srgbClr val="000000"/>
                </a:solidFill>
                <a:latin typeface="Arial" pitchFamily="34" charset="0"/>
              </a:rPr>
              <a:t>Differential – </a:t>
            </a:r>
          </a:p>
          <a:p>
            <a:pPr algn="ctr" defTabSz="831980" eaLnBrk="0" hangingPunct="0">
              <a:defRPr/>
            </a:pPr>
            <a:r>
              <a:rPr lang="en-US" sz="2500" b="1" dirty="0">
                <a:solidFill>
                  <a:srgbClr val="000000"/>
                </a:solidFill>
                <a:latin typeface="Arial" pitchFamily="34" charset="0"/>
              </a:rPr>
              <a:t>Te </a:t>
            </a:r>
            <a:r>
              <a:rPr lang="en-US" sz="2500" b="1" dirty="0" err="1">
                <a:solidFill>
                  <a:srgbClr val="000000"/>
                </a:solidFill>
                <a:latin typeface="Arial" pitchFamily="34" charset="0"/>
              </a:rPr>
              <a:t>ndryshem</a:t>
            </a:r>
            <a:endParaRPr lang="en-US" sz="2500" b="1" dirty="0">
              <a:solidFill>
                <a:srgbClr val="000000"/>
              </a:solidFill>
              <a:latin typeface="Arial" pitchFamily="34" charset="0"/>
            </a:endParaRPr>
          </a:p>
        </p:txBody>
      </p:sp>
      <p:sp>
        <p:nvSpPr>
          <p:cNvPr id="47117" name="AutoShape 14"/>
          <p:cNvSpPr>
            <a:spLocks noChangeArrowheads="1"/>
          </p:cNvSpPr>
          <p:nvPr/>
        </p:nvSpPr>
        <p:spPr bwMode="auto">
          <a:xfrm>
            <a:off x="5199063" y="2105025"/>
            <a:ext cx="20637" cy="22225"/>
          </a:xfrm>
          <a:prstGeom prst="rightArrow">
            <a:avLst>
              <a:gd name="adj1" fmla="val 50000"/>
              <a:gd name="adj2" fmla="val 50023"/>
            </a:avLst>
          </a:prstGeom>
          <a:solidFill>
            <a:schemeClr val="tx1"/>
          </a:solidFill>
          <a:ln w="12700">
            <a:noFill/>
            <a:miter lim="800000"/>
            <a:headEnd/>
            <a:tailEnd/>
          </a:ln>
        </p:spPr>
        <p:txBody>
          <a:bodyPr wrap="none" lIns="82058" tIns="41029" rIns="82058" bIns="41029" anchor="ctr"/>
          <a:lstStyle/>
          <a:p>
            <a:pPr eaLnBrk="0" hangingPunct="0"/>
            <a:endParaRPr lang="en-US"/>
          </a:p>
        </p:txBody>
      </p:sp>
      <p:sp>
        <p:nvSpPr>
          <p:cNvPr id="47118" name="AutoShape 15"/>
          <p:cNvSpPr>
            <a:spLocks noChangeArrowheads="1"/>
          </p:cNvSpPr>
          <p:nvPr/>
        </p:nvSpPr>
        <p:spPr bwMode="auto">
          <a:xfrm>
            <a:off x="4986338" y="5630863"/>
            <a:ext cx="263525" cy="587375"/>
          </a:xfrm>
          <a:prstGeom prst="rightArrow">
            <a:avLst>
              <a:gd name="adj1" fmla="val 50000"/>
              <a:gd name="adj2" fmla="val 50023"/>
            </a:avLst>
          </a:prstGeom>
          <a:solidFill>
            <a:schemeClr val="tx1"/>
          </a:solidFill>
          <a:ln w="12700">
            <a:noFill/>
            <a:miter lim="800000"/>
            <a:headEnd/>
            <a:tailEnd/>
          </a:ln>
        </p:spPr>
        <p:txBody>
          <a:bodyPr wrap="none" lIns="82058" tIns="41029" rIns="82058" bIns="41029" anchor="ctr"/>
          <a:lstStyle/>
          <a:p>
            <a:pPr eaLnBrk="0" hangingPunct="0"/>
            <a:endParaRPr lang="en-US"/>
          </a:p>
        </p:txBody>
      </p:sp>
      <p:sp>
        <p:nvSpPr>
          <p:cNvPr id="47119" name="AutoShape 16"/>
          <p:cNvSpPr>
            <a:spLocks noChangeArrowheads="1"/>
          </p:cNvSpPr>
          <p:nvPr/>
        </p:nvSpPr>
        <p:spPr bwMode="auto">
          <a:xfrm>
            <a:off x="4914900" y="3462338"/>
            <a:ext cx="403225" cy="555625"/>
          </a:xfrm>
          <a:prstGeom prst="rightArrow">
            <a:avLst>
              <a:gd name="adj1" fmla="val 50000"/>
              <a:gd name="adj2" fmla="val 50023"/>
            </a:avLst>
          </a:prstGeom>
          <a:solidFill>
            <a:schemeClr val="tx1"/>
          </a:solidFill>
          <a:ln w="12700">
            <a:noFill/>
            <a:miter lim="800000"/>
            <a:headEnd/>
            <a:tailEnd/>
          </a:ln>
        </p:spPr>
        <p:txBody>
          <a:bodyPr wrap="none" lIns="82058" tIns="41029" rIns="82058" bIns="41029" anchor="ctr"/>
          <a:lstStyle/>
          <a:p>
            <a:pPr eaLnBrk="0" hangingPunct="0"/>
            <a:endParaRPr lang="en-US"/>
          </a:p>
        </p:txBody>
      </p:sp>
      <p:sp>
        <p:nvSpPr>
          <p:cNvPr id="47120" name="AutoShape 17"/>
          <p:cNvSpPr>
            <a:spLocks noChangeArrowheads="1"/>
          </p:cNvSpPr>
          <p:nvPr/>
        </p:nvSpPr>
        <p:spPr bwMode="auto">
          <a:xfrm>
            <a:off x="4886325" y="2505075"/>
            <a:ext cx="414338" cy="554038"/>
          </a:xfrm>
          <a:prstGeom prst="rightArrow">
            <a:avLst>
              <a:gd name="adj1" fmla="val 50000"/>
              <a:gd name="adj2" fmla="val 50023"/>
            </a:avLst>
          </a:prstGeom>
          <a:solidFill>
            <a:schemeClr val="tx1"/>
          </a:solidFill>
          <a:ln w="12700">
            <a:noFill/>
            <a:miter lim="800000"/>
            <a:headEnd/>
            <a:tailEnd/>
          </a:ln>
        </p:spPr>
        <p:txBody>
          <a:bodyPr wrap="none" lIns="82058" tIns="41029" rIns="82058" bIns="41029" anchor="ctr"/>
          <a:lstStyle/>
          <a:p>
            <a:pPr eaLnBrk="0" hangingPunct="0"/>
            <a:endParaRPr lang="en-US"/>
          </a:p>
        </p:txBody>
      </p:sp>
      <p:sp>
        <p:nvSpPr>
          <p:cNvPr id="47121" name="Rectangle 18"/>
          <p:cNvSpPr>
            <a:spLocks noChangeArrowheads="1"/>
          </p:cNvSpPr>
          <p:nvPr/>
        </p:nvSpPr>
        <p:spPr bwMode="auto">
          <a:xfrm>
            <a:off x="1681163" y="1217613"/>
            <a:ext cx="5002212" cy="990600"/>
          </a:xfrm>
          <a:prstGeom prst="rect">
            <a:avLst/>
          </a:prstGeom>
          <a:noFill/>
          <a:ln w="12700">
            <a:noFill/>
            <a:miter lim="800000"/>
            <a:headEnd/>
            <a:tailEnd/>
          </a:ln>
        </p:spPr>
        <p:txBody>
          <a:bodyPr lIns="81204" tIns="39889" rIns="81204" bIns="39889">
            <a:spAutoFit/>
          </a:bodyPr>
          <a:lstStyle/>
          <a:p>
            <a:pPr eaLnBrk="0" hangingPunct="0">
              <a:lnSpc>
                <a:spcPct val="90000"/>
              </a:lnSpc>
              <a:spcBef>
                <a:spcPct val="50000"/>
              </a:spcBef>
            </a:pPr>
            <a:endParaRPr lang="en-US" sz="1600" b="1">
              <a:latin typeface="Arial" charset="0"/>
            </a:endParaRPr>
          </a:p>
          <a:p>
            <a:pPr eaLnBrk="0" hangingPunct="0">
              <a:lnSpc>
                <a:spcPct val="90000"/>
              </a:lnSpc>
              <a:spcBef>
                <a:spcPct val="50000"/>
              </a:spcBef>
            </a:pPr>
            <a:endParaRPr lang="en-US" sz="1600" b="1">
              <a:latin typeface="Arial" charset="0"/>
            </a:endParaRPr>
          </a:p>
          <a:p>
            <a:pPr eaLnBrk="0" latinLnBrk="1" hangingPunct="0">
              <a:lnSpc>
                <a:spcPct val="90000"/>
              </a:lnSpc>
              <a:spcBef>
                <a:spcPct val="50000"/>
              </a:spcBef>
            </a:pPr>
            <a:endParaRPr lang="en-US" sz="1600" b="1">
              <a:latin typeface="Arial" charset="0"/>
            </a:endParaRPr>
          </a:p>
        </p:txBody>
      </p:sp>
      <p:sp>
        <p:nvSpPr>
          <p:cNvPr id="18451" name="AutoShape 19"/>
          <p:cNvSpPr>
            <a:spLocks noChangeArrowheads="1"/>
          </p:cNvSpPr>
          <p:nvPr/>
        </p:nvSpPr>
        <p:spPr bwMode="auto">
          <a:xfrm rot="5400000">
            <a:off x="2424906" y="3655219"/>
            <a:ext cx="677863" cy="4371975"/>
          </a:xfrm>
          <a:prstGeom prst="cube">
            <a:avLst>
              <a:gd name="adj" fmla="val 11648"/>
            </a:avLst>
          </a:prstGeom>
          <a:solidFill>
            <a:srgbClr val="FFFFFF"/>
          </a:solidFill>
          <a:ln w="12700">
            <a:solidFill>
              <a:srgbClr val="000000"/>
            </a:solidFill>
            <a:miter lim="800000"/>
            <a:headEnd/>
            <a:tailEnd/>
          </a:ln>
          <a:effectLst>
            <a:outerShdw dist="89803" dir="2700000" algn="ctr" rotWithShape="0">
              <a:schemeClr val="tx1"/>
            </a:outerShdw>
          </a:effectLst>
        </p:spPr>
        <p:txBody>
          <a:bodyPr rot="10800000" vert="eaVert" wrap="none" lIns="84052" tIns="41315" rIns="84052" bIns="41315" anchor="ctr"/>
          <a:lstStyle/>
          <a:p>
            <a:pPr algn="ctr" defTabSz="831980" eaLnBrk="0" hangingPunct="0">
              <a:defRPr/>
            </a:pPr>
            <a:r>
              <a:rPr lang="en-US" sz="2500" b="1" dirty="0">
                <a:solidFill>
                  <a:srgbClr val="000000"/>
                </a:solidFill>
                <a:latin typeface="Arial" pitchFamily="34" charset="0"/>
              </a:rPr>
              <a:t>Actionable</a:t>
            </a:r>
          </a:p>
          <a:p>
            <a:pPr algn="ctr" defTabSz="831980" eaLnBrk="0" hangingPunct="0">
              <a:defRPr/>
            </a:pPr>
            <a:r>
              <a:rPr lang="en-US" sz="2500" b="1" dirty="0" err="1">
                <a:solidFill>
                  <a:srgbClr val="000000"/>
                </a:solidFill>
                <a:latin typeface="Arial" pitchFamily="34" charset="0"/>
              </a:rPr>
              <a:t>Inicues</a:t>
            </a:r>
            <a:r>
              <a:rPr lang="en-US" sz="2500" b="1" dirty="0">
                <a:solidFill>
                  <a:srgbClr val="000000"/>
                </a:solidFill>
                <a:latin typeface="Arial" pitchFamily="34" charset="0"/>
              </a:rPr>
              <a:t>, </a:t>
            </a:r>
            <a:r>
              <a:rPr lang="en-US" sz="2500" b="1" dirty="0" err="1">
                <a:solidFill>
                  <a:srgbClr val="000000"/>
                </a:solidFill>
                <a:latin typeface="Arial" pitchFamily="34" charset="0"/>
              </a:rPr>
              <a:t>Akcione</a:t>
            </a:r>
            <a:r>
              <a:rPr lang="en-US" sz="2500" b="1" dirty="0">
                <a:solidFill>
                  <a:srgbClr val="000000"/>
                </a:solidFill>
                <a:latin typeface="Arial" pitchFamily="34" charset="0"/>
              </a:rPr>
              <a:t>, </a:t>
            </a:r>
            <a:endParaRPr lang="en-US" sz="2500" b="1" dirty="0">
              <a:solidFill>
                <a:srgbClr val="000000"/>
              </a:solidFill>
              <a:latin typeface="Arial" pitchFamily="34" charset="0"/>
            </a:endParaRPr>
          </a:p>
        </p:txBody>
      </p:sp>
      <p:sp>
        <p:nvSpPr>
          <p:cNvPr id="47123" name="AutoShape 20"/>
          <p:cNvSpPr>
            <a:spLocks noChangeArrowheads="1"/>
          </p:cNvSpPr>
          <p:nvPr/>
        </p:nvSpPr>
        <p:spPr bwMode="auto">
          <a:xfrm>
            <a:off x="4957763" y="4470400"/>
            <a:ext cx="309562" cy="587375"/>
          </a:xfrm>
          <a:prstGeom prst="rightArrow">
            <a:avLst>
              <a:gd name="adj1" fmla="val 50000"/>
              <a:gd name="adj2" fmla="val 50023"/>
            </a:avLst>
          </a:prstGeom>
          <a:solidFill>
            <a:schemeClr val="tx1"/>
          </a:solidFill>
          <a:ln w="12700">
            <a:noFill/>
            <a:miter lim="800000"/>
            <a:headEnd/>
            <a:tailEnd/>
          </a:ln>
        </p:spPr>
        <p:txBody>
          <a:bodyPr wrap="none" lIns="82058" tIns="41029" rIns="82058" bIns="41029" anchor="ctr"/>
          <a:lstStyle/>
          <a:p>
            <a:pPr eaLnBrk="0" hangingPunct="0"/>
            <a:endParaRPr lang="en-US"/>
          </a:p>
        </p:txBody>
      </p:sp>
      <p:sp>
        <p:nvSpPr>
          <p:cNvPr id="47124" name="AutoShape 21"/>
          <p:cNvSpPr>
            <a:spLocks noChangeArrowheads="1"/>
          </p:cNvSpPr>
          <p:nvPr/>
        </p:nvSpPr>
        <p:spPr bwMode="auto">
          <a:xfrm>
            <a:off x="4938713" y="1579563"/>
            <a:ext cx="311150" cy="571500"/>
          </a:xfrm>
          <a:prstGeom prst="rightArrow">
            <a:avLst>
              <a:gd name="adj1" fmla="val 50000"/>
              <a:gd name="adj2" fmla="val 50023"/>
            </a:avLst>
          </a:prstGeom>
          <a:solidFill>
            <a:schemeClr val="tx1"/>
          </a:solidFill>
          <a:ln w="12700">
            <a:noFill/>
            <a:miter lim="800000"/>
            <a:headEnd/>
            <a:tailEnd/>
          </a:ln>
        </p:spPr>
        <p:txBody>
          <a:bodyPr wrap="none" lIns="82058" tIns="41029" rIns="82058" bIns="41029" anchor="ctr"/>
          <a:lstStyle/>
          <a:p>
            <a:pPr eaLnBrk="0" hangingPunct="0"/>
            <a:endParaRPr lang="en-US"/>
          </a:p>
        </p:txBody>
      </p:sp>
      <p:sp>
        <p:nvSpPr>
          <p:cNvPr id="47125" name="Rectangle 22"/>
          <p:cNvSpPr>
            <a:spLocks noChangeArrowheads="1"/>
          </p:cNvSpPr>
          <p:nvPr/>
        </p:nvSpPr>
        <p:spPr bwMode="auto">
          <a:xfrm>
            <a:off x="5389563" y="4606925"/>
            <a:ext cx="3675062" cy="746125"/>
          </a:xfrm>
          <a:prstGeom prst="rect">
            <a:avLst/>
          </a:prstGeom>
          <a:noFill/>
          <a:ln w="12700">
            <a:noFill/>
            <a:miter lim="800000"/>
            <a:headEnd/>
            <a:tailEnd/>
          </a:ln>
        </p:spPr>
        <p:txBody>
          <a:bodyPr lIns="81204" tIns="39889" rIns="81204" bIns="39889">
            <a:spAutoFit/>
          </a:bodyPr>
          <a:lstStyle/>
          <a:p>
            <a:pPr eaLnBrk="0" hangingPunct="0">
              <a:lnSpc>
                <a:spcPct val="90000"/>
              </a:lnSpc>
              <a:spcBef>
                <a:spcPct val="50000"/>
              </a:spcBef>
              <a:buFontTx/>
              <a:buChar char="•"/>
            </a:pPr>
            <a:r>
              <a:rPr lang="en-US" sz="1600" b="1">
                <a:latin typeface="Arial" charset="0"/>
              </a:rPr>
              <a:t> Segments must respond               differently to different marketing mix elements &amp; actions.</a:t>
            </a:r>
          </a:p>
        </p:txBody>
      </p:sp>
      <p:sp>
        <p:nvSpPr>
          <p:cNvPr id="47126" name="Rectangle 23"/>
          <p:cNvSpPr>
            <a:spLocks noChangeArrowheads="1"/>
          </p:cNvSpPr>
          <p:nvPr/>
        </p:nvSpPr>
        <p:spPr bwMode="auto">
          <a:xfrm>
            <a:off x="5414963" y="5711825"/>
            <a:ext cx="3648075" cy="523875"/>
          </a:xfrm>
          <a:prstGeom prst="rect">
            <a:avLst/>
          </a:prstGeom>
          <a:noFill/>
          <a:ln w="12700">
            <a:noFill/>
            <a:miter lim="800000"/>
            <a:headEnd/>
            <a:tailEnd/>
          </a:ln>
        </p:spPr>
        <p:txBody>
          <a:bodyPr lIns="81204" tIns="39889" rIns="81204" bIns="39889">
            <a:spAutoFit/>
          </a:bodyPr>
          <a:lstStyle/>
          <a:p>
            <a:pPr eaLnBrk="0" hangingPunct="0">
              <a:lnSpc>
                <a:spcPct val="90000"/>
              </a:lnSpc>
              <a:buFontTx/>
              <a:buChar char="•"/>
            </a:pPr>
            <a:r>
              <a:rPr lang="en-US" sz="1600" b="1">
                <a:solidFill>
                  <a:srgbClr val="000000"/>
                </a:solidFill>
                <a:latin typeface="Arial" charset="0"/>
              </a:rPr>
              <a:t> Must be able to attract and serve                  the segments.</a:t>
            </a:r>
          </a:p>
        </p:txBody>
      </p:sp>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6</a:t>
            </a:r>
          </a:p>
        </p:txBody>
      </p:sp>
      <p:sp>
        <p:nvSpPr>
          <p:cNvPr id="49154"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49155" name="Line 4"/>
          <p:cNvSpPr>
            <a:spLocks noChangeShapeType="1"/>
          </p:cNvSpPr>
          <p:nvPr/>
        </p:nvSpPr>
        <p:spPr bwMode="auto">
          <a:xfrm>
            <a:off x="5407025" y="5522913"/>
            <a:ext cx="287338" cy="0"/>
          </a:xfrm>
          <a:prstGeom prst="line">
            <a:avLst/>
          </a:prstGeom>
          <a:noFill/>
          <a:ln w="25400">
            <a:solidFill>
              <a:srgbClr val="FF0033"/>
            </a:solidFill>
            <a:round/>
            <a:headEnd/>
            <a:tailEnd/>
          </a:ln>
        </p:spPr>
        <p:txBody>
          <a:bodyPr wrap="none" anchor="ctr"/>
          <a:lstStyle/>
          <a:p>
            <a:endParaRPr lang="en-US"/>
          </a:p>
        </p:txBody>
      </p:sp>
      <p:sp>
        <p:nvSpPr>
          <p:cNvPr id="49156" name="Line 5"/>
          <p:cNvSpPr>
            <a:spLocks noChangeShapeType="1"/>
          </p:cNvSpPr>
          <p:nvPr/>
        </p:nvSpPr>
        <p:spPr bwMode="auto">
          <a:xfrm>
            <a:off x="4432300" y="1565275"/>
            <a:ext cx="0" cy="431800"/>
          </a:xfrm>
          <a:prstGeom prst="line">
            <a:avLst/>
          </a:prstGeom>
          <a:noFill/>
          <a:ln w="25400">
            <a:solidFill>
              <a:srgbClr val="FF0033"/>
            </a:solidFill>
            <a:round/>
            <a:headEnd/>
            <a:tailEnd/>
          </a:ln>
        </p:spPr>
        <p:txBody>
          <a:bodyPr wrap="none" anchor="ctr"/>
          <a:lstStyle/>
          <a:p>
            <a:endParaRPr lang="en-US"/>
          </a:p>
        </p:txBody>
      </p:sp>
      <p:sp>
        <p:nvSpPr>
          <p:cNvPr id="49157" name="Freeform 6"/>
          <p:cNvSpPr>
            <a:spLocks/>
          </p:cNvSpPr>
          <p:nvPr/>
        </p:nvSpPr>
        <p:spPr bwMode="auto">
          <a:xfrm>
            <a:off x="2174875" y="2012950"/>
            <a:ext cx="4005263" cy="465138"/>
          </a:xfrm>
          <a:custGeom>
            <a:avLst/>
            <a:gdLst>
              <a:gd name="T0" fmla="*/ 0 w 2523"/>
              <a:gd name="T1" fmla="*/ 268 h 293"/>
              <a:gd name="T2" fmla="*/ 0 w 2523"/>
              <a:gd name="T3" fmla="*/ 0 h 293"/>
              <a:gd name="T4" fmla="*/ 2522 w 2523"/>
              <a:gd name="T5" fmla="*/ 0 h 293"/>
              <a:gd name="T6" fmla="*/ 2522 w 2523"/>
              <a:gd name="T7" fmla="*/ 292 h 293"/>
              <a:gd name="T8" fmla="*/ 0 60000 65536"/>
              <a:gd name="T9" fmla="*/ 0 60000 65536"/>
              <a:gd name="T10" fmla="*/ 0 60000 65536"/>
              <a:gd name="T11" fmla="*/ 0 60000 65536"/>
              <a:gd name="T12" fmla="*/ 0 w 2523"/>
              <a:gd name="T13" fmla="*/ 0 h 293"/>
              <a:gd name="T14" fmla="*/ 2523 w 2523"/>
              <a:gd name="T15" fmla="*/ 293 h 293"/>
            </a:gdLst>
            <a:ahLst/>
            <a:cxnLst>
              <a:cxn ang="T8">
                <a:pos x="T0" y="T1"/>
              </a:cxn>
              <a:cxn ang="T9">
                <a:pos x="T2" y="T3"/>
              </a:cxn>
              <a:cxn ang="T10">
                <a:pos x="T4" y="T5"/>
              </a:cxn>
              <a:cxn ang="T11">
                <a:pos x="T6" y="T7"/>
              </a:cxn>
            </a:cxnLst>
            <a:rect l="T12" t="T13" r="T14" b="T15"/>
            <a:pathLst>
              <a:path w="2523" h="293">
                <a:moveTo>
                  <a:pt x="0" y="268"/>
                </a:moveTo>
                <a:lnTo>
                  <a:pt x="0" y="0"/>
                </a:lnTo>
                <a:lnTo>
                  <a:pt x="2522" y="0"/>
                </a:lnTo>
                <a:lnTo>
                  <a:pt x="2522" y="292"/>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49158" name="Rectangle 7"/>
          <p:cNvSpPr>
            <a:spLocks noGrp="1" noChangeArrowheads="1"/>
          </p:cNvSpPr>
          <p:nvPr>
            <p:ph type="title"/>
          </p:nvPr>
        </p:nvSpPr>
        <p:spPr/>
        <p:txBody>
          <a:bodyPr/>
          <a:lstStyle/>
          <a:p>
            <a:r>
              <a:rPr lang="en-US" smtClean="0"/>
              <a:t>Segmentimi i Tregjeve Organizative</a:t>
            </a:r>
          </a:p>
        </p:txBody>
      </p:sp>
      <p:grpSp>
        <p:nvGrpSpPr>
          <p:cNvPr id="49159" name="Group 10"/>
          <p:cNvGrpSpPr>
            <a:grpSpLocks/>
          </p:cNvGrpSpPr>
          <p:nvPr/>
        </p:nvGrpSpPr>
        <p:grpSpPr bwMode="auto">
          <a:xfrm>
            <a:off x="2982913" y="1158875"/>
            <a:ext cx="3092450" cy="512763"/>
            <a:chOff x="1879" y="730"/>
            <a:chExt cx="1948" cy="323"/>
          </a:xfrm>
        </p:grpSpPr>
        <p:sp>
          <p:nvSpPr>
            <p:cNvPr id="49200" name="Rectangle 8"/>
            <p:cNvSpPr>
              <a:spLocks noChangeArrowheads="1"/>
            </p:cNvSpPr>
            <p:nvPr/>
          </p:nvSpPr>
          <p:spPr bwMode="auto">
            <a:xfrm>
              <a:off x="1885" y="730"/>
              <a:ext cx="1942" cy="323"/>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201" name="Rectangle 9"/>
            <p:cNvSpPr>
              <a:spLocks noChangeArrowheads="1"/>
            </p:cNvSpPr>
            <p:nvPr/>
          </p:nvSpPr>
          <p:spPr bwMode="auto">
            <a:xfrm>
              <a:off x="1879" y="773"/>
              <a:ext cx="1658"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Segmentimi Organizativ</a:t>
              </a:r>
            </a:p>
          </p:txBody>
        </p:sp>
      </p:grpSp>
      <p:sp>
        <p:nvSpPr>
          <p:cNvPr id="49160" name="Freeform 11"/>
          <p:cNvSpPr>
            <a:spLocks/>
          </p:cNvSpPr>
          <p:nvPr/>
        </p:nvSpPr>
        <p:spPr bwMode="auto">
          <a:xfrm>
            <a:off x="5397500" y="2651125"/>
            <a:ext cx="477838" cy="3509963"/>
          </a:xfrm>
          <a:custGeom>
            <a:avLst/>
            <a:gdLst>
              <a:gd name="T0" fmla="*/ 0 w 301"/>
              <a:gd name="T1" fmla="*/ 0 h 2211"/>
              <a:gd name="T2" fmla="*/ 0 w 301"/>
              <a:gd name="T3" fmla="*/ 2199 h 2211"/>
              <a:gd name="T4" fmla="*/ 300 w 301"/>
              <a:gd name="T5" fmla="*/ 2199 h 2211"/>
              <a:gd name="T6" fmla="*/ 300 w 301"/>
              <a:gd name="T7" fmla="*/ 2210 h 2211"/>
              <a:gd name="T8" fmla="*/ 0 60000 65536"/>
              <a:gd name="T9" fmla="*/ 0 60000 65536"/>
              <a:gd name="T10" fmla="*/ 0 60000 65536"/>
              <a:gd name="T11" fmla="*/ 0 60000 65536"/>
              <a:gd name="T12" fmla="*/ 0 w 301"/>
              <a:gd name="T13" fmla="*/ 0 h 2211"/>
              <a:gd name="T14" fmla="*/ 301 w 301"/>
              <a:gd name="T15" fmla="*/ 2211 h 2211"/>
            </a:gdLst>
            <a:ahLst/>
            <a:cxnLst>
              <a:cxn ang="T8">
                <a:pos x="T0" y="T1"/>
              </a:cxn>
              <a:cxn ang="T9">
                <a:pos x="T2" y="T3"/>
              </a:cxn>
              <a:cxn ang="T10">
                <a:pos x="T4" y="T5"/>
              </a:cxn>
              <a:cxn ang="T11">
                <a:pos x="T6" y="T7"/>
              </a:cxn>
            </a:cxnLst>
            <a:rect l="T12" t="T13" r="T14" b="T15"/>
            <a:pathLst>
              <a:path w="301" h="2211">
                <a:moveTo>
                  <a:pt x="0" y="0"/>
                </a:moveTo>
                <a:lnTo>
                  <a:pt x="0" y="2199"/>
                </a:lnTo>
                <a:lnTo>
                  <a:pt x="300" y="2199"/>
                </a:lnTo>
                <a:lnTo>
                  <a:pt x="300" y="2210"/>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49161" name="Line 12"/>
          <p:cNvSpPr>
            <a:spLocks noChangeShapeType="1"/>
          </p:cNvSpPr>
          <p:nvPr/>
        </p:nvSpPr>
        <p:spPr bwMode="auto">
          <a:xfrm>
            <a:off x="5399088" y="3146425"/>
            <a:ext cx="322262" cy="0"/>
          </a:xfrm>
          <a:prstGeom prst="line">
            <a:avLst/>
          </a:prstGeom>
          <a:noFill/>
          <a:ln w="25400">
            <a:solidFill>
              <a:srgbClr val="FF0033"/>
            </a:solidFill>
            <a:round/>
            <a:headEnd/>
            <a:tailEnd/>
          </a:ln>
        </p:spPr>
        <p:txBody>
          <a:bodyPr wrap="none" anchor="ctr"/>
          <a:lstStyle/>
          <a:p>
            <a:endParaRPr lang="en-US"/>
          </a:p>
        </p:txBody>
      </p:sp>
      <p:sp>
        <p:nvSpPr>
          <p:cNvPr id="49162" name="Line 13"/>
          <p:cNvSpPr>
            <a:spLocks noChangeShapeType="1"/>
          </p:cNvSpPr>
          <p:nvPr/>
        </p:nvSpPr>
        <p:spPr bwMode="auto">
          <a:xfrm>
            <a:off x="5402263" y="3724275"/>
            <a:ext cx="287337" cy="0"/>
          </a:xfrm>
          <a:prstGeom prst="line">
            <a:avLst/>
          </a:prstGeom>
          <a:noFill/>
          <a:ln w="25400">
            <a:solidFill>
              <a:srgbClr val="FF0033"/>
            </a:solidFill>
            <a:round/>
            <a:headEnd/>
            <a:tailEnd/>
          </a:ln>
        </p:spPr>
        <p:txBody>
          <a:bodyPr wrap="none" anchor="ctr"/>
          <a:lstStyle/>
          <a:p>
            <a:endParaRPr lang="en-US"/>
          </a:p>
        </p:txBody>
      </p:sp>
      <p:sp>
        <p:nvSpPr>
          <p:cNvPr id="49163" name="Line 14"/>
          <p:cNvSpPr>
            <a:spLocks noChangeShapeType="1"/>
          </p:cNvSpPr>
          <p:nvPr/>
        </p:nvSpPr>
        <p:spPr bwMode="auto">
          <a:xfrm>
            <a:off x="5402263" y="4354513"/>
            <a:ext cx="287337" cy="0"/>
          </a:xfrm>
          <a:prstGeom prst="line">
            <a:avLst/>
          </a:prstGeom>
          <a:noFill/>
          <a:ln w="25400">
            <a:solidFill>
              <a:srgbClr val="FF0033"/>
            </a:solidFill>
            <a:round/>
            <a:headEnd/>
            <a:tailEnd/>
          </a:ln>
        </p:spPr>
        <p:txBody>
          <a:bodyPr wrap="none" anchor="ctr"/>
          <a:lstStyle/>
          <a:p>
            <a:endParaRPr lang="en-US"/>
          </a:p>
        </p:txBody>
      </p:sp>
      <p:sp>
        <p:nvSpPr>
          <p:cNvPr id="49164" name="Line 15"/>
          <p:cNvSpPr>
            <a:spLocks noChangeShapeType="1"/>
          </p:cNvSpPr>
          <p:nvPr/>
        </p:nvSpPr>
        <p:spPr bwMode="auto">
          <a:xfrm>
            <a:off x="5402263" y="4927600"/>
            <a:ext cx="287337" cy="0"/>
          </a:xfrm>
          <a:prstGeom prst="line">
            <a:avLst/>
          </a:prstGeom>
          <a:noFill/>
          <a:ln w="25400">
            <a:solidFill>
              <a:srgbClr val="FF0033"/>
            </a:solidFill>
            <a:round/>
            <a:headEnd/>
            <a:tailEnd/>
          </a:ln>
        </p:spPr>
        <p:txBody>
          <a:bodyPr wrap="none" anchor="ctr"/>
          <a:lstStyle/>
          <a:p>
            <a:endParaRPr lang="en-US"/>
          </a:p>
        </p:txBody>
      </p:sp>
      <p:grpSp>
        <p:nvGrpSpPr>
          <p:cNvPr id="49165" name="Group 18"/>
          <p:cNvGrpSpPr>
            <a:grpSpLocks/>
          </p:cNvGrpSpPr>
          <p:nvPr/>
        </p:nvGrpSpPr>
        <p:grpSpPr bwMode="auto">
          <a:xfrm>
            <a:off x="5105400" y="2281238"/>
            <a:ext cx="2174875" cy="501650"/>
            <a:chOff x="3216" y="1437"/>
            <a:chExt cx="1370" cy="316"/>
          </a:xfrm>
        </p:grpSpPr>
        <p:sp>
          <p:nvSpPr>
            <p:cNvPr id="49198" name="Rectangle 16"/>
            <p:cNvSpPr>
              <a:spLocks noChangeArrowheads="1"/>
            </p:cNvSpPr>
            <p:nvPr/>
          </p:nvSpPr>
          <p:spPr bwMode="auto">
            <a:xfrm>
              <a:off x="3216" y="1437"/>
              <a:ext cx="1370" cy="31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99" name="Rectangle 17"/>
            <p:cNvSpPr>
              <a:spLocks noChangeArrowheads="1"/>
            </p:cNvSpPr>
            <p:nvPr/>
          </p:nvSpPr>
          <p:spPr bwMode="auto">
            <a:xfrm>
              <a:off x="3232" y="1481"/>
              <a:ext cx="1214"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Mikrosegmentimi</a:t>
              </a:r>
            </a:p>
          </p:txBody>
        </p:sp>
      </p:grpSp>
      <p:grpSp>
        <p:nvGrpSpPr>
          <p:cNvPr id="49166" name="Group 21"/>
          <p:cNvGrpSpPr>
            <a:grpSpLocks/>
          </p:cNvGrpSpPr>
          <p:nvPr/>
        </p:nvGrpSpPr>
        <p:grpSpPr bwMode="auto">
          <a:xfrm>
            <a:off x="5675313" y="4137025"/>
            <a:ext cx="2705100" cy="412750"/>
            <a:chOff x="3575" y="2606"/>
            <a:chExt cx="1704" cy="260"/>
          </a:xfrm>
        </p:grpSpPr>
        <p:sp>
          <p:nvSpPr>
            <p:cNvPr id="49196" name="Rectangle 19"/>
            <p:cNvSpPr>
              <a:spLocks noChangeArrowheads="1"/>
            </p:cNvSpPr>
            <p:nvPr/>
          </p:nvSpPr>
          <p:spPr bwMode="auto">
            <a:xfrm>
              <a:off x="3602" y="2606"/>
              <a:ext cx="1677"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97" name="Rectangle 20"/>
            <p:cNvSpPr>
              <a:spLocks noChangeArrowheads="1"/>
            </p:cNvSpPr>
            <p:nvPr/>
          </p:nvSpPr>
          <p:spPr bwMode="auto">
            <a:xfrm>
              <a:off x="3575" y="2618"/>
              <a:ext cx="1666"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Procesi i vendimmarrjes</a:t>
              </a:r>
            </a:p>
          </p:txBody>
        </p:sp>
      </p:grpSp>
      <p:grpSp>
        <p:nvGrpSpPr>
          <p:cNvPr id="49167" name="Group 24"/>
          <p:cNvGrpSpPr>
            <a:grpSpLocks/>
          </p:cNvGrpSpPr>
          <p:nvPr/>
        </p:nvGrpSpPr>
        <p:grpSpPr bwMode="auto">
          <a:xfrm>
            <a:off x="5675313" y="4724400"/>
            <a:ext cx="1452562" cy="411163"/>
            <a:chOff x="3575" y="2976"/>
            <a:chExt cx="915" cy="259"/>
          </a:xfrm>
        </p:grpSpPr>
        <p:sp>
          <p:nvSpPr>
            <p:cNvPr id="49194" name="Rectangle 22"/>
            <p:cNvSpPr>
              <a:spLocks noChangeArrowheads="1"/>
            </p:cNvSpPr>
            <p:nvPr/>
          </p:nvSpPr>
          <p:spPr bwMode="auto">
            <a:xfrm>
              <a:off x="3591" y="2976"/>
              <a:ext cx="873" cy="259"/>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95" name="Rectangle 23"/>
            <p:cNvSpPr>
              <a:spLocks noChangeArrowheads="1"/>
            </p:cNvSpPr>
            <p:nvPr/>
          </p:nvSpPr>
          <p:spPr bwMode="auto">
            <a:xfrm>
              <a:off x="3575" y="2991"/>
              <a:ext cx="915"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Lloji i blerjes</a:t>
              </a:r>
            </a:p>
          </p:txBody>
        </p:sp>
      </p:grpSp>
      <p:grpSp>
        <p:nvGrpSpPr>
          <p:cNvPr id="49168" name="Group 27"/>
          <p:cNvGrpSpPr>
            <a:grpSpLocks/>
          </p:cNvGrpSpPr>
          <p:nvPr/>
        </p:nvGrpSpPr>
        <p:grpSpPr bwMode="auto">
          <a:xfrm>
            <a:off x="5675313" y="5318125"/>
            <a:ext cx="2606675" cy="412750"/>
            <a:chOff x="3575" y="3350"/>
            <a:chExt cx="1642" cy="260"/>
          </a:xfrm>
        </p:grpSpPr>
        <p:sp>
          <p:nvSpPr>
            <p:cNvPr id="49192" name="Rectangle 25"/>
            <p:cNvSpPr>
              <a:spLocks noChangeArrowheads="1"/>
            </p:cNvSpPr>
            <p:nvPr/>
          </p:nvSpPr>
          <p:spPr bwMode="auto">
            <a:xfrm>
              <a:off x="3599" y="3350"/>
              <a:ext cx="1618"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93" name="Rectangle 26"/>
            <p:cNvSpPr>
              <a:spLocks noChangeArrowheads="1"/>
            </p:cNvSpPr>
            <p:nvPr/>
          </p:nvSpPr>
          <p:spPr bwMode="auto">
            <a:xfrm>
              <a:off x="3575" y="3365"/>
              <a:ext cx="1367"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Organizata që blen</a:t>
              </a:r>
            </a:p>
          </p:txBody>
        </p:sp>
      </p:grpSp>
      <p:grpSp>
        <p:nvGrpSpPr>
          <p:cNvPr id="49169" name="Group 30"/>
          <p:cNvGrpSpPr>
            <a:grpSpLocks/>
          </p:cNvGrpSpPr>
          <p:nvPr/>
        </p:nvGrpSpPr>
        <p:grpSpPr bwMode="auto">
          <a:xfrm>
            <a:off x="5645150" y="5905500"/>
            <a:ext cx="3303588" cy="412750"/>
            <a:chOff x="3556" y="3720"/>
            <a:chExt cx="2081" cy="260"/>
          </a:xfrm>
        </p:grpSpPr>
        <p:sp>
          <p:nvSpPr>
            <p:cNvPr id="49190" name="Rectangle 28"/>
            <p:cNvSpPr>
              <a:spLocks noChangeArrowheads="1"/>
            </p:cNvSpPr>
            <p:nvPr/>
          </p:nvSpPr>
          <p:spPr bwMode="auto">
            <a:xfrm>
              <a:off x="3595" y="3720"/>
              <a:ext cx="2042"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91" name="Rectangle 29"/>
            <p:cNvSpPr>
              <a:spLocks noChangeArrowheads="1"/>
            </p:cNvSpPr>
            <p:nvPr/>
          </p:nvSpPr>
          <p:spPr bwMode="auto">
            <a:xfrm>
              <a:off x="3556" y="3733"/>
              <a:ext cx="1682"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Inovacionet organizative</a:t>
              </a:r>
            </a:p>
          </p:txBody>
        </p:sp>
      </p:grpSp>
      <p:grpSp>
        <p:nvGrpSpPr>
          <p:cNvPr id="49170" name="Group 42"/>
          <p:cNvGrpSpPr>
            <a:grpSpLocks/>
          </p:cNvGrpSpPr>
          <p:nvPr/>
        </p:nvGrpSpPr>
        <p:grpSpPr bwMode="auto">
          <a:xfrm>
            <a:off x="1104900" y="2281238"/>
            <a:ext cx="3033713" cy="2714625"/>
            <a:chOff x="696" y="1437"/>
            <a:chExt cx="1911" cy="1710"/>
          </a:xfrm>
        </p:grpSpPr>
        <p:sp>
          <p:nvSpPr>
            <p:cNvPr id="49179" name="Freeform 31"/>
            <p:cNvSpPr>
              <a:spLocks/>
            </p:cNvSpPr>
            <p:nvPr/>
          </p:nvSpPr>
          <p:spPr bwMode="auto">
            <a:xfrm>
              <a:off x="850" y="1670"/>
              <a:ext cx="331" cy="1341"/>
            </a:xfrm>
            <a:custGeom>
              <a:avLst/>
              <a:gdLst>
                <a:gd name="T0" fmla="*/ 0 w 331"/>
                <a:gd name="T1" fmla="*/ 0 h 1341"/>
                <a:gd name="T2" fmla="*/ 0 w 331"/>
                <a:gd name="T3" fmla="*/ 1340 h 1341"/>
                <a:gd name="T4" fmla="*/ 330 w 331"/>
                <a:gd name="T5" fmla="*/ 1340 h 1341"/>
                <a:gd name="T6" fmla="*/ 0 60000 65536"/>
                <a:gd name="T7" fmla="*/ 0 60000 65536"/>
                <a:gd name="T8" fmla="*/ 0 60000 65536"/>
                <a:gd name="T9" fmla="*/ 0 w 331"/>
                <a:gd name="T10" fmla="*/ 0 h 1341"/>
                <a:gd name="T11" fmla="*/ 331 w 331"/>
                <a:gd name="T12" fmla="*/ 1341 h 1341"/>
              </a:gdLst>
              <a:ahLst/>
              <a:cxnLst>
                <a:cxn ang="T6">
                  <a:pos x="T0" y="T1"/>
                </a:cxn>
                <a:cxn ang="T7">
                  <a:pos x="T2" y="T3"/>
                </a:cxn>
                <a:cxn ang="T8">
                  <a:pos x="T4" y="T5"/>
                </a:cxn>
              </a:cxnLst>
              <a:rect l="T9" t="T10" r="T11" b="T12"/>
              <a:pathLst>
                <a:path w="331" h="1341">
                  <a:moveTo>
                    <a:pt x="0" y="0"/>
                  </a:moveTo>
                  <a:lnTo>
                    <a:pt x="0" y="1340"/>
                  </a:lnTo>
                  <a:lnTo>
                    <a:pt x="330" y="1340"/>
                  </a:lnTo>
                </a:path>
              </a:pathLst>
            </a:custGeom>
            <a:noFill/>
            <a:ln w="25400" cap="rnd" cmpd="sng">
              <a:solidFill>
                <a:srgbClr val="FF0033"/>
              </a:solidFill>
              <a:prstDash val="solid"/>
              <a:round/>
              <a:headEnd type="none" w="med" len="med"/>
              <a:tailEnd type="none" w="med" len="med"/>
            </a:ln>
          </p:spPr>
          <p:txBody>
            <a:bodyPr/>
            <a:lstStyle/>
            <a:p>
              <a:endParaRPr lang="en-US"/>
            </a:p>
          </p:txBody>
        </p:sp>
        <p:sp>
          <p:nvSpPr>
            <p:cNvPr id="49180" name="Line 32"/>
            <p:cNvSpPr>
              <a:spLocks noChangeShapeType="1"/>
            </p:cNvSpPr>
            <p:nvPr/>
          </p:nvSpPr>
          <p:spPr bwMode="auto">
            <a:xfrm>
              <a:off x="862" y="2243"/>
              <a:ext cx="181" cy="0"/>
            </a:xfrm>
            <a:prstGeom prst="line">
              <a:avLst/>
            </a:prstGeom>
            <a:noFill/>
            <a:ln w="25400">
              <a:solidFill>
                <a:srgbClr val="FF0033"/>
              </a:solidFill>
              <a:round/>
              <a:headEnd/>
              <a:tailEnd/>
            </a:ln>
          </p:spPr>
          <p:txBody>
            <a:bodyPr wrap="none" anchor="ctr"/>
            <a:lstStyle/>
            <a:p>
              <a:endParaRPr lang="en-US"/>
            </a:p>
          </p:txBody>
        </p:sp>
        <p:sp>
          <p:nvSpPr>
            <p:cNvPr id="49181" name="Line 33"/>
            <p:cNvSpPr>
              <a:spLocks noChangeShapeType="1"/>
            </p:cNvSpPr>
            <p:nvPr/>
          </p:nvSpPr>
          <p:spPr bwMode="auto">
            <a:xfrm>
              <a:off x="862" y="2631"/>
              <a:ext cx="181" cy="0"/>
            </a:xfrm>
            <a:prstGeom prst="line">
              <a:avLst/>
            </a:prstGeom>
            <a:noFill/>
            <a:ln w="25400">
              <a:solidFill>
                <a:srgbClr val="FF0033"/>
              </a:solidFill>
              <a:round/>
              <a:headEnd/>
              <a:tailEnd/>
            </a:ln>
          </p:spPr>
          <p:txBody>
            <a:bodyPr wrap="none" anchor="ctr"/>
            <a:lstStyle/>
            <a:p>
              <a:endParaRPr lang="en-US"/>
            </a:p>
          </p:txBody>
        </p:sp>
        <p:sp>
          <p:nvSpPr>
            <p:cNvPr id="49182" name="Rectangle 34"/>
            <p:cNvSpPr>
              <a:spLocks noChangeArrowheads="1"/>
            </p:cNvSpPr>
            <p:nvPr/>
          </p:nvSpPr>
          <p:spPr bwMode="auto">
            <a:xfrm>
              <a:off x="1041" y="2064"/>
              <a:ext cx="1551" cy="30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83" name="Rectangle 35"/>
            <p:cNvSpPr>
              <a:spLocks noChangeArrowheads="1"/>
            </p:cNvSpPr>
            <p:nvPr/>
          </p:nvSpPr>
          <p:spPr bwMode="auto">
            <a:xfrm>
              <a:off x="1014" y="2123"/>
              <a:ext cx="1593"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Madhësia organizative</a:t>
              </a:r>
            </a:p>
          </p:txBody>
        </p:sp>
        <p:sp>
          <p:nvSpPr>
            <p:cNvPr id="49184" name="Rectangle 36"/>
            <p:cNvSpPr>
              <a:spLocks noChangeArrowheads="1"/>
            </p:cNvSpPr>
            <p:nvPr/>
          </p:nvSpPr>
          <p:spPr bwMode="auto">
            <a:xfrm>
              <a:off x="1037" y="2505"/>
              <a:ext cx="595"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85" name="Rectangle 37"/>
            <p:cNvSpPr>
              <a:spLocks noChangeArrowheads="1"/>
            </p:cNvSpPr>
            <p:nvPr/>
          </p:nvSpPr>
          <p:spPr bwMode="auto">
            <a:xfrm>
              <a:off x="1014" y="2524"/>
              <a:ext cx="673"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Industria</a:t>
              </a:r>
            </a:p>
          </p:txBody>
        </p:sp>
        <p:sp>
          <p:nvSpPr>
            <p:cNvPr id="49186" name="Rectangle 38"/>
            <p:cNvSpPr>
              <a:spLocks noChangeArrowheads="1"/>
            </p:cNvSpPr>
            <p:nvPr/>
          </p:nvSpPr>
          <p:spPr bwMode="auto">
            <a:xfrm>
              <a:off x="1039" y="2887"/>
              <a:ext cx="1353"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87" name="Rectangle 39"/>
            <p:cNvSpPr>
              <a:spLocks noChangeArrowheads="1"/>
            </p:cNvSpPr>
            <p:nvPr/>
          </p:nvSpPr>
          <p:spPr bwMode="auto">
            <a:xfrm>
              <a:off x="1014" y="2906"/>
              <a:ext cx="1400"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Lokacioni gjeografik</a:t>
              </a:r>
            </a:p>
          </p:txBody>
        </p:sp>
        <p:sp>
          <p:nvSpPr>
            <p:cNvPr id="49188" name="Rectangle 40"/>
            <p:cNvSpPr>
              <a:spLocks noChangeArrowheads="1"/>
            </p:cNvSpPr>
            <p:nvPr/>
          </p:nvSpPr>
          <p:spPr bwMode="auto">
            <a:xfrm>
              <a:off x="696" y="1437"/>
              <a:ext cx="1356" cy="316"/>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89" name="Rectangle 41"/>
            <p:cNvSpPr>
              <a:spLocks noChangeArrowheads="1"/>
            </p:cNvSpPr>
            <p:nvPr/>
          </p:nvSpPr>
          <p:spPr bwMode="auto">
            <a:xfrm>
              <a:off x="702" y="1481"/>
              <a:ext cx="1262"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Makrosegmentimi</a:t>
              </a:r>
            </a:p>
          </p:txBody>
        </p:sp>
      </p:grpSp>
      <p:sp>
        <p:nvSpPr>
          <p:cNvPr id="49171" name="Rectangle 43"/>
          <p:cNvSpPr>
            <a:spLocks noChangeArrowheads="1"/>
          </p:cNvSpPr>
          <p:nvPr/>
        </p:nvSpPr>
        <p:spPr bwMode="auto">
          <a:xfrm>
            <a:off x="6388100" y="3563938"/>
            <a:ext cx="203200" cy="366712"/>
          </a:xfrm>
          <a:prstGeom prst="rect">
            <a:avLst/>
          </a:prstGeom>
          <a:noFill/>
          <a:ln w="12700">
            <a:noFill/>
            <a:miter lim="800000"/>
            <a:headEnd/>
            <a:tailEnd/>
          </a:ln>
        </p:spPr>
        <p:txBody>
          <a:bodyPr wrap="none" anchor="ctr"/>
          <a:lstStyle/>
          <a:p>
            <a:pPr eaLnBrk="0" hangingPunct="0"/>
            <a:endParaRPr lang="en-US"/>
          </a:p>
        </p:txBody>
      </p:sp>
      <p:sp>
        <p:nvSpPr>
          <p:cNvPr id="49172" name="Rectangle 44"/>
          <p:cNvSpPr>
            <a:spLocks noChangeArrowheads="1"/>
          </p:cNvSpPr>
          <p:nvPr/>
        </p:nvSpPr>
        <p:spPr bwMode="auto">
          <a:xfrm>
            <a:off x="6388100" y="2970213"/>
            <a:ext cx="203200" cy="366712"/>
          </a:xfrm>
          <a:prstGeom prst="rect">
            <a:avLst/>
          </a:prstGeom>
          <a:noFill/>
          <a:ln w="12700">
            <a:noFill/>
            <a:miter lim="800000"/>
            <a:headEnd/>
            <a:tailEnd/>
          </a:ln>
        </p:spPr>
        <p:txBody>
          <a:bodyPr wrap="none" anchor="ctr"/>
          <a:lstStyle/>
          <a:p>
            <a:pPr eaLnBrk="0" hangingPunct="0"/>
            <a:endParaRPr lang="en-US"/>
          </a:p>
        </p:txBody>
      </p:sp>
      <p:grpSp>
        <p:nvGrpSpPr>
          <p:cNvPr id="49173" name="Group 47"/>
          <p:cNvGrpSpPr>
            <a:grpSpLocks/>
          </p:cNvGrpSpPr>
          <p:nvPr/>
        </p:nvGrpSpPr>
        <p:grpSpPr bwMode="auto">
          <a:xfrm>
            <a:off x="5376863" y="3429000"/>
            <a:ext cx="3863975" cy="490538"/>
            <a:chOff x="3387" y="2160"/>
            <a:chExt cx="2434" cy="309"/>
          </a:xfrm>
        </p:grpSpPr>
        <p:sp>
          <p:nvSpPr>
            <p:cNvPr id="49177" name="Rectangle 45"/>
            <p:cNvSpPr>
              <a:spLocks noChangeArrowheads="1"/>
            </p:cNvSpPr>
            <p:nvPr/>
          </p:nvSpPr>
          <p:spPr bwMode="auto">
            <a:xfrm>
              <a:off x="3456" y="2160"/>
              <a:ext cx="2304" cy="309"/>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78" name="Rectangle 46"/>
            <p:cNvSpPr>
              <a:spLocks noChangeArrowheads="1"/>
            </p:cNvSpPr>
            <p:nvPr/>
          </p:nvSpPr>
          <p:spPr bwMode="auto">
            <a:xfrm>
              <a:off x="3387" y="2221"/>
              <a:ext cx="2434" cy="231"/>
            </a:xfrm>
            <a:prstGeom prst="rect">
              <a:avLst/>
            </a:prstGeom>
            <a:noFill/>
            <a:ln w="12700">
              <a:noFill/>
              <a:miter lim="800000"/>
              <a:headEnd/>
              <a:tailEnd/>
            </a:ln>
          </p:spPr>
          <p:txBody>
            <a:bodyPr wrap="none" lIns="90488" tIns="44450" rIns="90488" bIns="44450">
              <a:spAutoFit/>
            </a:bodyPr>
            <a:lstStyle/>
            <a:p>
              <a:pPr algn="ctr" defTabSz="762000" eaLnBrk="0" hangingPunct="0"/>
              <a:r>
                <a:rPr lang="en-US" sz="1800">
                  <a:latin typeface="Arial" charset="0"/>
                </a:rPr>
                <a:t>Struktura e njësisë vendimmarrëse</a:t>
              </a:r>
            </a:p>
          </p:txBody>
        </p:sp>
      </p:grpSp>
      <p:grpSp>
        <p:nvGrpSpPr>
          <p:cNvPr id="49174" name="Group 50"/>
          <p:cNvGrpSpPr>
            <a:grpSpLocks/>
          </p:cNvGrpSpPr>
          <p:nvPr/>
        </p:nvGrpSpPr>
        <p:grpSpPr bwMode="auto">
          <a:xfrm>
            <a:off x="5638800" y="2940050"/>
            <a:ext cx="1068388" cy="412750"/>
            <a:chOff x="3552" y="1852"/>
            <a:chExt cx="673" cy="260"/>
          </a:xfrm>
        </p:grpSpPr>
        <p:sp>
          <p:nvSpPr>
            <p:cNvPr id="49175" name="Rectangle 48"/>
            <p:cNvSpPr>
              <a:spLocks noChangeArrowheads="1"/>
            </p:cNvSpPr>
            <p:nvPr/>
          </p:nvSpPr>
          <p:spPr bwMode="auto">
            <a:xfrm>
              <a:off x="3571" y="1852"/>
              <a:ext cx="653" cy="26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49176" name="Rectangle 49"/>
            <p:cNvSpPr>
              <a:spLocks noChangeArrowheads="1"/>
            </p:cNvSpPr>
            <p:nvPr/>
          </p:nvSpPr>
          <p:spPr bwMode="auto">
            <a:xfrm>
              <a:off x="3552" y="1864"/>
              <a:ext cx="673" cy="231"/>
            </a:xfrm>
            <a:prstGeom prst="rect">
              <a:avLst/>
            </a:prstGeom>
            <a:noFill/>
            <a:ln w="12700">
              <a:noFill/>
              <a:miter lim="800000"/>
              <a:headEnd/>
              <a:tailEnd/>
            </a:ln>
          </p:spPr>
          <p:txBody>
            <a:bodyPr wrap="none" lIns="90488" tIns="44450" rIns="90488" bIns="44450">
              <a:spAutoFit/>
            </a:bodyPr>
            <a:lstStyle/>
            <a:p>
              <a:pPr algn="ctr" defTabSz="762000" eaLnBrk="0" hangingPunct="0"/>
              <a:r>
                <a:rPr lang="en-US" sz="1800">
                  <a:latin typeface="Arial" charset="0"/>
                </a:rPr>
                <a:t>Zgjedhja</a:t>
              </a:r>
            </a:p>
          </p:txBody>
        </p:sp>
      </p:gr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217488" y="-14288"/>
            <a:ext cx="6400800" cy="1055688"/>
          </a:xfrm>
        </p:spPr>
        <p:txBody>
          <a:bodyPr/>
          <a:lstStyle/>
          <a:p>
            <a:r>
              <a:rPr lang="en-US" smtClean="0"/>
              <a:t> Market Segmentation</a:t>
            </a:r>
            <a:br>
              <a:rPr lang="en-US" smtClean="0"/>
            </a:br>
            <a:r>
              <a:rPr lang="en-US" sz="3200" smtClean="0"/>
              <a:t>Levels of Market Segmentation</a:t>
            </a:r>
          </a:p>
        </p:txBody>
      </p:sp>
      <p:sp>
        <p:nvSpPr>
          <p:cNvPr id="8195" name="AutoShape 3"/>
          <p:cNvSpPr>
            <a:spLocks noChangeArrowheads="1"/>
          </p:cNvSpPr>
          <p:nvPr/>
        </p:nvSpPr>
        <p:spPr bwMode="auto">
          <a:xfrm rot="5400000">
            <a:off x="3683795" y="-1654969"/>
            <a:ext cx="1192212" cy="7013575"/>
          </a:xfrm>
          <a:prstGeom prst="cube">
            <a:avLst>
              <a:gd name="adj" fmla="val 11648"/>
            </a:avLst>
          </a:prstGeom>
          <a:gradFill rotWithShape="0">
            <a:gsLst>
              <a:gs pos="0">
                <a:srgbClr val="E5405D"/>
              </a:gs>
              <a:gs pos="100000">
                <a:srgbClr val="E5405D">
                  <a:gamma/>
                  <a:tint val="0"/>
                  <a:invGamma/>
                </a:srgbClr>
              </a:gs>
            </a:gsLst>
            <a:path path="rect">
              <a:fillToRect l="50000" t="50000" r="50000" b="50000"/>
            </a:path>
          </a:gradFill>
          <a:ln w="12700">
            <a:solidFill>
              <a:srgbClr val="000000"/>
            </a:solidFill>
            <a:miter lim="800000"/>
            <a:headEnd/>
            <a:tailEnd/>
          </a:ln>
          <a:effectLst>
            <a:outerShdw dist="89803" dir="2700000" algn="ctr" rotWithShape="0">
              <a:schemeClr val="bg2"/>
            </a:outerShdw>
          </a:effectLst>
        </p:spPr>
        <p:txBody>
          <a:bodyPr rot="10800000" vert="eaVert" wrap="none" lIns="84052" tIns="41315" rIns="84052" bIns="41315" anchor="ctr"/>
          <a:lstStyle/>
          <a:p>
            <a:pPr algn="ctr" defTabSz="831980" eaLnBrk="0" hangingPunct="0">
              <a:defRPr/>
            </a:pPr>
            <a:r>
              <a:rPr lang="en-US" sz="2300" b="1" dirty="0">
                <a:solidFill>
                  <a:srgbClr val="000000"/>
                </a:solidFill>
                <a:latin typeface="Arial" pitchFamily="34" charset="0"/>
              </a:rPr>
              <a:t>Mass Marketing</a:t>
            </a:r>
          </a:p>
          <a:p>
            <a:pPr algn="ctr" defTabSz="831980" eaLnBrk="0" hangingPunct="0">
              <a:defRPr/>
            </a:pPr>
            <a:r>
              <a:rPr lang="en-US" b="1" i="1" dirty="0">
                <a:solidFill>
                  <a:srgbClr val="000000"/>
                </a:solidFill>
                <a:latin typeface="Arial" pitchFamily="34" charset="0"/>
              </a:rPr>
              <a:t>Same product to all consumers </a:t>
            </a:r>
          </a:p>
          <a:p>
            <a:pPr algn="ctr" defTabSz="831980" eaLnBrk="0" hangingPunct="0">
              <a:defRPr/>
            </a:pPr>
            <a:r>
              <a:rPr lang="en-US" b="1" i="1" dirty="0">
                <a:solidFill>
                  <a:srgbClr val="000000"/>
                </a:solidFill>
                <a:latin typeface="Arial" pitchFamily="34" charset="0"/>
              </a:rPr>
              <a:t>(no segmentation)</a:t>
            </a:r>
          </a:p>
        </p:txBody>
      </p:sp>
      <p:sp>
        <p:nvSpPr>
          <p:cNvPr id="8196" name="AutoShape 4"/>
          <p:cNvSpPr>
            <a:spLocks noChangeArrowheads="1"/>
          </p:cNvSpPr>
          <p:nvPr/>
        </p:nvSpPr>
        <p:spPr bwMode="auto">
          <a:xfrm rot="5400000">
            <a:off x="3635375" y="-387350"/>
            <a:ext cx="1249363" cy="7027863"/>
          </a:xfrm>
          <a:prstGeom prst="cube">
            <a:avLst>
              <a:gd name="adj" fmla="val 11648"/>
            </a:avLst>
          </a:prstGeom>
          <a:gradFill rotWithShape="0">
            <a:gsLst>
              <a:gs pos="0">
                <a:srgbClr val="E5405D"/>
              </a:gs>
              <a:gs pos="100000">
                <a:srgbClr val="E5405D">
                  <a:gamma/>
                  <a:tint val="0"/>
                  <a:invGamma/>
                </a:srgbClr>
              </a:gs>
            </a:gsLst>
            <a:path path="rect">
              <a:fillToRect l="50000" t="50000" r="50000" b="50000"/>
            </a:path>
          </a:gradFill>
          <a:ln w="12700">
            <a:solidFill>
              <a:srgbClr val="000000"/>
            </a:solidFill>
            <a:miter lim="800000"/>
            <a:headEnd/>
            <a:tailEnd/>
          </a:ln>
          <a:effectLst>
            <a:outerShdw dist="89803" dir="2700000" algn="ctr" rotWithShape="0">
              <a:schemeClr val="bg2"/>
            </a:outerShdw>
          </a:effectLst>
        </p:spPr>
        <p:txBody>
          <a:bodyPr rot="10800000" vert="eaVert" wrap="none" lIns="84052" tIns="41315" rIns="84052" bIns="41315" anchor="ctr"/>
          <a:lstStyle/>
          <a:p>
            <a:pPr algn="ctr" defTabSz="831980" eaLnBrk="0" hangingPunct="0">
              <a:defRPr/>
            </a:pPr>
            <a:r>
              <a:rPr lang="en-US" sz="2300" b="1" dirty="0">
                <a:solidFill>
                  <a:srgbClr val="000000"/>
                </a:solidFill>
                <a:latin typeface="Arial" pitchFamily="34" charset="0"/>
              </a:rPr>
              <a:t>Segment Marketing</a:t>
            </a:r>
          </a:p>
          <a:p>
            <a:pPr algn="ctr" defTabSz="831980" eaLnBrk="0" hangingPunct="0">
              <a:defRPr/>
            </a:pPr>
            <a:r>
              <a:rPr lang="en-US" b="1" i="1" dirty="0">
                <a:solidFill>
                  <a:srgbClr val="000000"/>
                </a:solidFill>
                <a:latin typeface="Arial" pitchFamily="34" charset="0"/>
              </a:rPr>
              <a:t>Different products to one or more segments</a:t>
            </a:r>
          </a:p>
          <a:p>
            <a:pPr algn="ctr" defTabSz="831980" eaLnBrk="0" hangingPunct="0">
              <a:defRPr/>
            </a:pPr>
            <a:r>
              <a:rPr lang="en-US" b="1" i="1" dirty="0">
                <a:solidFill>
                  <a:srgbClr val="000000"/>
                </a:solidFill>
                <a:latin typeface="Arial" pitchFamily="34" charset="0"/>
              </a:rPr>
              <a:t>(some segmentation)</a:t>
            </a:r>
          </a:p>
        </p:txBody>
      </p:sp>
      <p:sp>
        <p:nvSpPr>
          <p:cNvPr id="8197" name="AutoShape 5"/>
          <p:cNvSpPr>
            <a:spLocks noChangeArrowheads="1"/>
          </p:cNvSpPr>
          <p:nvPr/>
        </p:nvSpPr>
        <p:spPr bwMode="auto">
          <a:xfrm rot="5400000">
            <a:off x="3686175" y="2144713"/>
            <a:ext cx="1228725" cy="7185025"/>
          </a:xfrm>
          <a:prstGeom prst="cube">
            <a:avLst>
              <a:gd name="adj" fmla="val 11648"/>
            </a:avLst>
          </a:prstGeom>
          <a:gradFill rotWithShape="0">
            <a:gsLst>
              <a:gs pos="0">
                <a:srgbClr val="E5405D"/>
              </a:gs>
              <a:gs pos="100000">
                <a:srgbClr val="E5405D">
                  <a:gamma/>
                  <a:tint val="0"/>
                  <a:invGamma/>
                </a:srgbClr>
              </a:gs>
            </a:gsLst>
            <a:path path="rect">
              <a:fillToRect l="50000" t="50000" r="50000" b="50000"/>
            </a:path>
          </a:gradFill>
          <a:ln w="12700">
            <a:solidFill>
              <a:srgbClr val="000000"/>
            </a:solidFill>
            <a:miter lim="800000"/>
            <a:headEnd/>
            <a:tailEnd/>
          </a:ln>
          <a:effectLst>
            <a:outerShdw dist="89803" dir="2700000" algn="ctr" rotWithShape="0">
              <a:schemeClr val="bg2"/>
            </a:outerShdw>
          </a:effectLst>
        </p:spPr>
        <p:txBody>
          <a:bodyPr rot="10800000" vert="eaVert" wrap="none" lIns="84052" tIns="41315" rIns="84052" bIns="41315" anchor="ctr"/>
          <a:lstStyle/>
          <a:p>
            <a:pPr algn="ctr" defTabSz="831980" eaLnBrk="0" hangingPunct="0">
              <a:defRPr/>
            </a:pPr>
            <a:r>
              <a:rPr lang="en-US" sz="2300" b="1" dirty="0">
                <a:solidFill>
                  <a:srgbClr val="000000"/>
                </a:solidFill>
                <a:latin typeface="Arial" pitchFamily="34" charset="0"/>
              </a:rPr>
              <a:t>Micromarketing</a:t>
            </a:r>
          </a:p>
          <a:p>
            <a:pPr algn="ctr" defTabSz="831980" eaLnBrk="0" hangingPunct="0">
              <a:defRPr/>
            </a:pPr>
            <a:r>
              <a:rPr lang="en-US" b="1" i="1" dirty="0">
                <a:solidFill>
                  <a:srgbClr val="000000"/>
                </a:solidFill>
                <a:latin typeface="Arial" pitchFamily="34" charset="0"/>
              </a:rPr>
              <a:t>Products to suit the tastes of individuals or locations </a:t>
            </a:r>
          </a:p>
          <a:p>
            <a:pPr algn="ctr" defTabSz="831980" eaLnBrk="0" hangingPunct="0">
              <a:defRPr/>
            </a:pPr>
            <a:r>
              <a:rPr lang="en-US" b="1" i="1" dirty="0">
                <a:solidFill>
                  <a:srgbClr val="000000"/>
                </a:solidFill>
                <a:latin typeface="Arial" pitchFamily="34" charset="0"/>
              </a:rPr>
              <a:t>(complete segmentation)</a:t>
            </a:r>
          </a:p>
        </p:txBody>
      </p:sp>
      <p:sp>
        <p:nvSpPr>
          <p:cNvPr id="51205" name="Line 6"/>
          <p:cNvSpPr>
            <a:spLocks noChangeShapeType="1"/>
          </p:cNvSpPr>
          <p:nvPr/>
        </p:nvSpPr>
        <p:spPr bwMode="auto">
          <a:xfrm>
            <a:off x="4237038" y="4240213"/>
            <a:ext cx="0" cy="735012"/>
          </a:xfrm>
          <a:prstGeom prst="line">
            <a:avLst/>
          </a:prstGeom>
          <a:noFill/>
          <a:ln w="25400">
            <a:solidFill>
              <a:srgbClr val="000000"/>
            </a:solidFill>
            <a:round/>
            <a:headEnd/>
            <a:tailEnd type="triangle" w="med" len="med"/>
          </a:ln>
        </p:spPr>
        <p:txBody>
          <a:bodyPr wrap="none" lIns="82058" tIns="41029" rIns="82058" bIns="41029" anchor="ctr"/>
          <a:lstStyle/>
          <a:p>
            <a:endParaRPr lang="en-US"/>
          </a:p>
        </p:txBody>
      </p:sp>
      <p:sp>
        <p:nvSpPr>
          <p:cNvPr id="8199" name="AutoShape 7"/>
          <p:cNvSpPr>
            <a:spLocks noChangeArrowheads="1"/>
          </p:cNvSpPr>
          <p:nvPr/>
        </p:nvSpPr>
        <p:spPr bwMode="auto">
          <a:xfrm rot="5400000">
            <a:off x="3652838" y="862013"/>
            <a:ext cx="1249362" cy="7142162"/>
          </a:xfrm>
          <a:prstGeom prst="cube">
            <a:avLst>
              <a:gd name="adj" fmla="val 11648"/>
            </a:avLst>
          </a:prstGeom>
          <a:gradFill rotWithShape="0">
            <a:gsLst>
              <a:gs pos="0">
                <a:srgbClr val="E5405D"/>
              </a:gs>
              <a:gs pos="100000">
                <a:srgbClr val="E5405D">
                  <a:gamma/>
                  <a:tint val="0"/>
                  <a:invGamma/>
                </a:srgbClr>
              </a:gs>
            </a:gsLst>
            <a:path path="rect">
              <a:fillToRect l="50000" t="50000" r="50000" b="50000"/>
            </a:path>
          </a:gradFill>
          <a:ln w="12700">
            <a:solidFill>
              <a:srgbClr val="000000"/>
            </a:solidFill>
            <a:miter lim="800000"/>
            <a:headEnd/>
            <a:tailEnd/>
          </a:ln>
          <a:effectLst>
            <a:outerShdw dist="89803" dir="2700000" algn="ctr" rotWithShape="0">
              <a:schemeClr val="bg2"/>
            </a:outerShdw>
          </a:effectLst>
        </p:spPr>
        <p:txBody>
          <a:bodyPr rot="10800000" vert="eaVert" wrap="none" lIns="84052" tIns="41315" rIns="84052" bIns="41315" anchor="ctr"/>
          <a:lstStyle/>
          <a:p>
            <a:pPr algn="ctr" defTabSz="831980" eaLnBrk="0" hangingPunct="0">
              <a:defRPr/>
            </a:pPr>
            <a:r>
              <a:rPr lang="en-US" sz="2300" b="1" dirty="0">
                <a:solidFill>
                  <a:srgbClr val="000000"/>
                </a:solidFill>
                <a:latin typeface="Arial" pitchFamily="34" charset="0"/>
              </a:rPr>
              <a:t>Niche Marketing</a:t>
            </a:r>
          </a:p>
          <a:p>
            <a:pPr algn="ctr" defTabSz="831980" eaLnBrk="0" hangingPunct="0">
              <a:defRPr/>
            </a:pPr>
            <a:r>
              <a:rPr lang="en-US" b="1" i="1" dirty="0">
                <a:solidFill>
                  <a:srgbClr val="000000"/>
                </a:solidFill>
                <a:latin typeface="Arial" pitchFamily="34" charset="0"/>
              </a:rPr>
              <a:t>Different products to subgroups within segments</a:t>
            </a:r>
          </a:p>
          <a:p>
            <a:pPr algn="ctr" defTabSz="831980" eaLnBrk="0" hangingPunct="0">
              <a:defRPr/>
            </a:pPr>
            <a:r>
              <a:rPr lang="en-US" b="1" i="1" dirty="0">
                <a:solidFill>
                  <a:srgbClr val="000000"/>
                </a:solidFill>
                <a:latin typeface="Arial" pitchFamily="34" charset="0"/>
              </a:rPr>
              <a:t>( more segmentation)</a:t>
            </a:r>
          </a:p>
        </p:txBody>
      </p:sp>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7</a:t>
            </a:r>
          </a:p>
        </p:txBody>
      </p:sp>
      <p:sp>
        <p:nvSpPr>
          <p:cNvPr id="53250"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53251" name="Rectangle 4"/>
          <p:cNvSpPr>
            <a:spLocks noGrp="1" noChangeArrowheads="1"/>
          </p:cNvSpPr>
          <p:nvPr>
            <p:ph type="title"/>
          </p:nvPr>
        </p:nvSpPr>
        <p:spPr/>
        <p:txBody>
          <a:bodyPr/>
          <a:lstStyle/>
          <a:p>
            <a:r>
              <a:rPr lang="en-US" smtClean="0"/>
              <a:t>Strategjitë e marketingut të synuar</a:t>
            </a:r>
          </a:p>
        </p:txBody>
      </p:sp>
      <p:sp>
        <p:nvSpPr>
          <p:cNvPr id="53252" name="Rectangle 5"/>
          <p:cNvSpPr>
            <a:spLocks noChangeArrowheads="1"/>
          </p:cNvSpPr>
          <p:nvPr/>
        </p:nvSpPr>
        <p:spPr bwMode="auto">
          <a:xfrm>
            <a:off x="685800" y="1676400"/>
            <a:ext cx="7772400" cy="3086100"/>
          </a:xfrm>
          <a:prstGeom prst="rect">
            <a:avLst/>
          </a:prstGeom>
          <a:noFill/>
          <a:ln w="12700">
            <a:noFill/>
            <a:miter lim="800000"/>
            <a:headEnd/>
            <a:tailEnd/>
          </a:ln>
        </p:spPr>
        <p:txBody>
          <a:bodyPr lIns="90488" tIns="44450" rIns="90488" bIns="44450"/>
          <a:lstStyle/>
          <a:p>
            <a:pPr marL="342900" indent="-342900" defTabSz="762000" eaLnBrk="0" hangingPunct="0">
              <a:lnSpc>
                <a:spcPct val="170000"/>
              </a:lnSpc>
              <a:spcBef>
                <a:spcPct val="20000"/>
              </a:spcBef>
              <a:buClr>
                <a:schemeClr val="accent2"/>
              </a:buClr>
              <a:buSzPct val="60000"/>
              <a:buFont typeface="Monotype Sorts"/>
              <a:buChar char="l"/>
            </a:pPr>
            <a:r>
              <a:rPr lang="en-US">
                <a:latin typeface="Arial" charset="0"/>
              </a:rPr>
              <a:t>Marketingu i padiferencuar</a:t>
            </a:r>
          </a:p>
          <a:p>
            <a:pPr marL="342900" indent="-342900" defTabSz="762000" eaLnBrk="0" hangingPunct="0">
              <a:lnSpc>
                <a:spcPct val="190000"/>
              </a:lnSpc>
              <a:spcBef>
                <a:spcPct val="20000"/>
              </a:spcBef>
              <a:buClr>
                <a:schemeClr val="accent2"/>
              </a:buClr>
              <a:buSzPct val="60000"/>
              <a:buFont typeface="Monotype Sorts"/>
              <a:buChar char="l"/>
            </a:pPr>
            <a:r>
              <a:rPr lang="en-US">
                <a:latin typeface="Arial" charset="0"/>
              </a:rPr>
              <a:t>Marketingu i diferencuar</a:t>
            </a:r>
          </a:p>
          <a:p>
            <a:pPr marL="342900" indent="-342900" defTabSz="762000" eaLnBrk="0" hangingPunct="0">
              <a:lnSpc>
                <a:spcPct val="190000"/>
              </a:lnSpc>
              <a:spcBef>
                <a:spcPct val="20000"/>
              </a:spcBef>
              <a:buClr>
                <a:schemeClr val="accent2"/>
              </a:buClr>
              <a:buSzPct val="60000"/>
              <a:buFont typeface="Monotype Sorts"/>
              <a:buChar char="l"/>
            </a:pPr>
            <a:r>
              <a:rPr lang="en-US">
                <a:latin typeface="Arial" charset="0"/>
              </a:rPr>
              <a:t>Marketingu i fokusuar</a:t>
            </a:r>
          </a:p>
          <a:p>
            <a:pPr marL="342900" indent="-342900" defTabSz="762000" eaLnBrk="0" hangingPunct="0">
              <a:lnSpc>
                <a:spcPct val="190000"/>
              </a:lnSpc>
              <a:spcBef>
                <a:spcPct val="20000"/>
              </a:spcBef>
              <a:buClr>
                <a:schemeClr val="accent2"/>
              </a:buClr>
              <a:buSzPct val="60000"/>
              <a:buFont typeface="Monotype Sorts"/>
              <a:buChar char="l"/>
            </a:pPr>
            <a:r>
              <a:rPr lang="en-US">
                <a:latin typeface="Arial" charset="0"/>
              </a:rPr>
              <a:t>Marketingu i përshtatur</a:t>
            </a:r>
          </a:p>
        </p:txBody>
      </p:sp>
      <p:grpSp>
        <p:nvGrpSpPr>
          <p:cNvPr id="53253" name="Group 8"/>
          <p:cNvGrpSpPr>
            <a:grpSpLocks/>
          </p:cNvGrpSpPr>
          <p:nvPr/>
        </p:nvGrpSpPr>
        <p:grpSpPr bwMode="auto">
          <a:xfrm>
            <a:off x="14288" y="25400"/>
            <a:ext cx="107950" cy="82550"/>
            <a:chOff x="9" y="16"/>
            <a:chExt cx="68" cy="52"/>
          </a:xfrm>
        </p:grpSpPr>
        <p:sp>
          <p:nvSpPr>
            <p:cNvPr id="53254" name="Line 6"/>
            <p:cNvSpPr>
              <a:spLocks noChangeShapeType="1"/>
            </p:cNvSpPr>
            <p:nvPr/>
          </p:nvSpPr>
          <p:spPr bwMode="auto">
            <a:xfrm>
              <a:off x="43" y="16"/>
              <a:ext cx="0" cy="52"/>
            </a:xfrm>
            <a:prstGeom prst="line">
              <a:avLst/>
            </a:prstGeom>
            <a:noFill/>
            <a:ln w="12700">
              <a:solidFill>
                <a:srgbClr val="FF0033"/>
              </a:solidFill>
              <a:round/>
              <a:headEnd/>
              <a:tailEnd/>
            </a:ln>
          </p:spPr>
          <p:txBody>
            <a:bodyPr wrap="none" anchor="ctr"/>
            <a:lstStyle/>
            <a:p>
              <a:endParaRPr lang="en-US"/>
            </a:p>
          </p:txBody>
        </p:sp>
        <p:sp>
          <p:nvSpPr>
            <p:cNvPr id="53255" name="Line 7"/>
            <p:cNvSpPr>
              <a:spLocks noChangeShapeType="1"/>
            </p:cNvSpPr>
            <p:nvPr/>
          </p:nvSpPr>
          <p:spPr bwMode="auto">
            <a:xfrm flipH="1">
              <a:off x="9" y="42"/>
              <a:ext cx="68" cy="0"/>
            </a:xfrm>
            <a:prstGeom prst="line">
              <a:avLst/>
            </a:prstGeom>
            <a:noFill/>
            <a:ln w="12700">
              <a:solidFill>
                <a:srgbClr val="FF0033"/>
              </a:solidFill>
              <a:round/>
              <a:headEnd/>
              <a:tailEnd/>
            </a:ln>
          </p:spPr>
          <p:txBody>
            <a:bodyPr wrap="none" anchor="ctr"/>
            <a:lstStyle/>
            <a:p>
              <a:endParaRPr lang="en-US"/>
            </a:p>
          </p:txBody>
        </p:sp>
      </p:grp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8</a:t>
            </a:r>
          </a:p>
        </p:txBody>
      </p:sp>
      <p:sp>
        <p:nvSpPr>
          <p:cNvPr id="55298"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55299" name="Rectangle 4"/>
          <p:cNvSpPr>
            <a:spLocks noGrp="1" noChangeArrowheads="1"/>
          </p:cNvSpPr>
          <p:nvPr>
            <p:ph type="title"/>
          </p:nvPr>
        </p:nvSpPr>
        <p:spPr/>
        <p:txBody>
          <a:bodyPr/>
          <a:lstStyle/>
          <a:p>
            <a:r>
              <a:rPr lang="en-US" smtClean="0"/>
              <a:t>Strategjitë e marketingut të synuar</a:t>
            </a:r>
          </a:p>
        </p:txBody>
      </p:sp>
      <p:sp>
        <p:nvSpPr>
          <p:cNvPr id="55300" name="Rectangle 5"/>
          <p:cNvSpPr>
            <a:spLocks noGrp="1" noChangeArrowheads="1"/>
          </p:cNvSpPr>
          <p:nvPr>
            <p:ph type="body" idx="1"/>
          </p:nvPr>
        </p:nvSpPr>
        <p:spPr>
          <a:xfrm>
            <a:off x="685800" y="1676400"/>
            <a:ext cx="7772400" cy="800100"/>
          </a:xfrm>
        </p:spPr>
        <p:txBody>
          <a:bodyPr/>
          <a:lstStyle/>
          <a:p>
            <a:pPr>
              <a:lnSpc>
                <a:spcPct val="170000"/>
              </a:lnSpc>
            </a:pPr>
            <a:r>
              <a:rPr lang="en-US" smtClean="0"/>
              <a:t>Marketingu i padiferencuar</a:t>
            </a:r>
          </a:p>
        </p:txBody>
      </p:sp>
      <p:sp>
        <p:nvSpPr>
          <p:cNvPr id="55301" name="Line 6"/>
          <p:cNvSpPr>
            <a:spLocks noChangeShapeType="1"/>
          </p:cNvSpPr>
          <p:nvPr/>
        </p:nvSpPr>
        <p:spPr bwMode="auto">
          <a:xfrm>
            <a:off x="3298825" y="3317875"/>
            <a:ext cx="2387600" cy="0"/>
          </a:xfrm>
          <a:prstGeom prst="line">
            <a:avLst/>
          </a:prstGeom>
          <a:noFill/>
          <a:ln w="25400">
            <a:solidFill>
              <a:srgbClr val="FF0033"/>
            </a:solidFill>
            <a:round/>
            <a:headEnd/>
            <a:tailEnd type="triangle" w="med" len="med"/>
          </a:ln>
        </p:spPr>
        <p:txBody>
          <a:bodyPr wrap="none" anchor="ctr"/>
          <a:lstStyle/>
          <a:p>
            <a:endParaRPr lang="en-US"/>
          </a:p>
        </p:txBody>
      </p:sp>
      <p:grpSp>
        <p:nvGrpSpPr>
          <p:cNvPr id="55302" name="Group 9"/>
          <p:cNvGrpSpPr>
            <a:grpSpLocks/>
          </p:cNvGrpSpPr>
          <p:nvPr/>
        </p:nvGrpSpPr>
        <p:grpSpPr bwMode="auto">
          <a:xfrm>
            <a:off x="1182688" y="3044825"/>
            <a:ext cx="2324100" cy="546100"/>
            <a:chOff x="745" y="1918"/>
            <a:chExt cx="1464" cy="344"/>
          </a:xfrm>
        </p:grpSpPr>
        <p:sp>
          <p:nvSpPr>
            <p:cNvPr id="55308" name="Rectangle 7"/>
            <p:cNvSpPr>
              <a:spLocks noChangeArrowheads="1"/>
            </p:cNvSpPr>
            <p:nvPr/>
          </p:nvSpPr>
          <p:spPr bwMode="auto">
            <a:xfrm>
              <a:off x="745" y="1918"/>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5309" name="Rectangle 8"/>
            <p:cNvSpPr>
              <a:spLocks noChangeArrowheads="1"/>
            </p:cNvSpPr>
            <p:nvPr/>
          </p:nvSpPr>
          <p:spPr bwMode="auto">
            <a:xfrm>
              <a:off x="968" y="1972"/>
              <a:ext cx="1173"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Miks</a:t>
              </a:r>
            </a:p>
          </p:txBody>
        </p:sp>
      </p:grpSp>
      <p:sp>
        <p:nvSpPr>
          <p:cNvPr id="55303" name="Rectangle 10"/>
          <p:cNvSpPr>
            <a:spLocks noChangeArrowheads="1"/>
          </p:cNvSpPr>
          <p:nvPr/>
        </p:nvSpPr>
        <p:spPr bwMode="auto">
          <a:xfrm>
            <a:off x="5716588" y="3044825"/>
            <a:ext cx="2324100" cy="546100"/>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5304" name="Rectangle 11"/>
          <p:cNvSpPr>
            <a:spLocks noChangeArrowheads="1"/>
          </p:cNvSpPr>
          <p:nvPr/>
        </p:nvSpPr>
        <p:spPr bwMode="auto">
          <a:xfrm>
            <a:off x="5867400" y="3130550"/>
            <a:ext cx="1901825"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i tërë</a:t>
            </a:r>
          </a:p>
        </p:txBody>
      </p:sp>
      <p:grpSp>
        <p:nvGrpSpPr>
          <p:cNvPr id="55305" name="Group 14"/>
          <p:cNvGrpSpPr>
            <a:grpSpLocks/>
          </p:cNvGrpSpPr>
          <p:nvPr/>
        </p:nvGrpSpPr>
        <p:grpSpPr bwMode="auto">
          <a:xfrm>
            <a:off x="14288" y="25400"/>
            <a:ext cx="107950" cy="82550"/>
            <a:chOff x="9" y="16"/>
            <a:chExt cx="68" cy="52"/>
          </a:xfrm>
        </p:grpSpPr>
        <p:sp>
          <p:nvSpPr>
            <p:cNvPr id="55306" name="Line 12"/>
            <p:cNvSpPr>
              <a:spLocks noChangeShapeType="1"/>
            </p:cNvSpPr>
            <p:nvPr/>
          </p:nvSpPr>
          <p:spPr bwMode="auto">
            <a:xfrm>
              <a:off x="43" y="16"/>
              <a:ext cx="0" cy="52"/>
            </a:xfrm>
            <a:prstGeom prst="line">
              <a:avLst/>
            </a:prstGeom>
            <a:noFill/>
            <a:ln w="12700">
              <a:solidFill>
                <a:srgbClr val="FF0033"/>
              </a:solidFill>
              <a:round/>
              <a:headEnd/>
              <a:tailEnd/>
            </a:ln>
          </p:spPr>
          <p:txBody>
            <a:bodyPr wrap="none" anchor="ctr"/>
            <a:lstStyle/>
            <a:p>
              <a:endParaRPr lang="en-US"/>
            </a:p>
          </p:txBody>
        </p:sp>
        <p:sp>
          <p:nvSpPr>
            <p:cNvPr id="55307" name="Line 13"/>
            <p:cNvSpPr>
              <a:spLocks noChangeShapeType="1"/>
            </p:cNvSpPr>
            <p:nvPr/>
          </p:nvSpPr>
          <p:spPr bwMode="auto">
            <a:xfrm flipH="1">
              <a:off x="9" y="42"/>
              <a:ext cx="68" cy="0"/>
            </a:xfrm>
            <a:prstGeom prst="line">
              <a:avLst/>
            </a:prstGeom>
            <a:noFill/>
            <a:ln w="12700">
              <a:solidFill>
                <a:srgbClr val="FF0033"/>
              </a:solidFill>
              <a:round/>
              <a:headEnd/>
              <a:tailEnd/>
            </a:ln>
          </p:spPr>
          <p:txBody>
            <a:bodyPr wrap="none" anchor="ctr"/>
            <a:lstStyle/>
            <a:p>
              <a:endParaRPr lang="en-US"/>
            </a:p>
          </p:txBody>
        </p:sp>
      </p:grpSp>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9</a:t>
            </a:r>
          </a:p>
        </p:txBody>
      </p:sp>
      <p:sp>
        <p:nvSpPr>
          <p:cNvPr id="57346"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57347" name="Rectangle 4"/>
          <p:cNvSpPr>
            <a:spLocks noGrp="1" noChangeArrowheads="1"/>
          </p:cNvSpPr>
          <p:nvPr>
            <p:ph type="title"/>
          </p:nvPr>
        </p:nvSpPr>
        <p:spPr/>
        <p:txBody>
          <a:bodyPr/>
          <a:lstStyle/>
          <a:p>
            <a:r>
              <a:rPr lang="en-US" smtClean="0"/>
              <a:t>Strategjitë e marketingut të synuar</a:t>
            </a:r>
          </a:p>
        </p:txBody>
      </p:sp>
      <p:sp>
        <p:nvSpPr>
          <p:cNvPr id="57348" name="Rectangle 5"/>
          <p:cNvSpPr>
            <a:spLocks noGrp="1" noChangeArrowheads="1"/>
          </p:cNvSpPr>
          <p:nvPr>
            <p:ph type="body" idx="1"/>
          </p:nvPr>
        </p:nvSpPr>
        <p:spPr>
          <a:xfrm>
            <a:off x="685800" y="1676400"/>
            <a:ext cx="7772400" cy="800100"/>
          </a:xfrm>
        </p:spPr>
        <p:txBody>
          <a:bodyPr/>
          <a:lstStyle/>
          <a:p>
            <a:pPr>
              <a:lnSpc>
                <a:spcPct val="170000"/>
              </a:lnSpc>
            </a:pPr>
            <a:r>
              <a:rPr lang="en-US" smtClean="0"/>
              <a:t>Marketingu i diferencuar</a:t>
            </a:r>
          </a:p>
        </p:txBody>
      </p:sp>
      <p:sp>
        <p:nvSpPr>
          <p:cNvPr id="57349" name="Line 6"/>
          <p:cNvSpPr>
            <a:spLocks noChangeShapeType="1"/>
          </p:cNvSpPr>
          <p:nvPr/>
        </p:nvSpPr>
        <p:spPr bwMode="auto">
          <a:xfrm>
            <a:off x="3298825" y="3317875"/>
            <a:ext cx="2387600" cy="0"/>
          </a:xfrm>
          <a:prstGeom prst="line">
            <a:avLst/>
          </a:prstGeom>
          <a:noFill/>
          <a:ln w="25400">
            <a:solidFill>
              <a:srgbClr val="FF0033"/>
            </a:solidFill>
            <a:round/>
            <a:headEnd/>
            <a:tailEnd type="triangle" w="med" len="med"/>
          </a:ln>
        </p:spPr>
        <p:txBody>
          <a:bodyPr wrap="none" anchor="ctr"/>
          <a:lstStyle/>
          <a:p>
            <a:endParaRPr lang="en-US"/>
          </a:p>
        </p:txBody>
      </p:sp>
      <p:sp>
        <p:nvSpPr>
          <p:cNvPr id="57350" name="Rectangle 7"/>
          <p:cNvSpPr>
            <a:spLocks noChangeArrowheads="1"/>
          </p:cNvSpPr>
          <p:nvPr/>
        </p:nvSpPr>
        <p:spPr bwMode="auto">
          <a:xfrm>
            <a:off x="1133475" y="3130550"/>
            <a:ext cx="1990725"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miks1</a:t>
            </a:r>
          </a:p>
        </p:txBody>
      </p:sp>
      <p:grpSp>
        <p:nvGrpSpPr>
          <p:cNvPr id="57351" name="Group 17"/>
          <p:cNvGrpSpPr>
            <a:grpSpLocks/>
          </p:cNvGrpSpPr>
          <p:nvPr/>
        </p:nvGrpSpPr>
        <p:grpSpPr bwMode="auto">
          <a:xfrm>
            <a:off x="5716588" y="3044825"/>
            <a:ext cx="2324100" cy="1644650"/>
            <a:chOff x="3601" y="1918"/>
            <a:chExt cx="1464" cy="1036"/>
          </a:xfrm>
        </p:grpSpPr>
        <p:grpSp>
          <p:nvGrpSpPr>
            <p:cNvPr id="57359" name="Group 10"/>
            <p:cNvGrpSpPr>
              <a:grpSpLocks/>
            </p:cNvGrpSpPr>
            <p:nvPr/>
          </p:nvGrpSpPr>
          <p:grpSpPr bwMode="auto">
            <a:xfrm>
              <a:off x="3601" y="1918"/>
              <a:ext cx="1464" cy="344"/>
              <a:chOff x="3601" y="1918"/>
              <a:chExt cx="1464" cy="344"/>
            </a:xfrm>
          </p:grpSpPr>
          <p:sp>
            <p:nvSpPr>
              <p:cNvPr id="57366" name="Rectangle 8"/>
              <p:cNvSpPr>
                <a:spLocks noChangeArrowheads="1"/>
              </p:cNvSpPr>
              <p:nvPr/>
            </p:nvSpPr>
            <p:spPr bwMode="auto">
              <a:xfrm>
                <a:off x="3601" y="1918"/>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7367" name="Rectangle 9"/>
              <p:cNvSpPr>
                <a:spLocks noChangeArrowheads="1"/>
              </p:cNvSpPr>
              <p:nvPr/>
            </p:nvSpPr>
            <p:spPr bwMode="auto">
              <a:xfrm>
                <a:off x="3924" y="1972"/>
                <a:ext cx="850"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Segmenti 1</a:t>
                </a:r>
              </a:p>
            </p:txBody>
          </p:sp>
        </p:grpSp>
        <p:grpSp>
          <p:nvGrpSpPr>
            <p:cNvPr id="57360" name="Group 13"/>
            <p:cNvGrpSpPr>
              <a:grpSpLocks/>
            </p:cNvGrpSpPr>
            <p:nvPr/>
          </p:nvGrpSpPr>
          <p:grpSpPr bwMode="auto">
            <a:xfrm>
              <a:off x="3601" y="2264"/>
              <a:ext cx="1464" cy="344"/>
              <a:chOff x="3601" y="2264"/>
              <a:chExt cx="1464" cy="344"/>
            </a:xfrm>
          </p:grpSpPr>
          <p:sp>
            <p:nvSpPr>
              <p:cNvPr id="57364" name="Rectangle 11"/>
              <p:cNvSpPr>
                <a:spLocks noChangeArrowheads="1"/>
              </p:cNvSpPr>
              <p:nvPr/>
            </p:nvSpPr>
            <p:spPr bwMode="auto">
              <a:xfrm>
                <a:off x="3601" y="2264"/>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7365" name="Rectangle 12"/>
              <p:cNvSpPr>
                <a:spLocks noChangeArrowheads="1"/>
              </p:cNvSpPr>
              <p:nvPr/>
            </p:nvSpPr>
            <p:spPr bwMode="auto">
              <a:xfrm>
                <a:off x="3924" y="2318"/>
                <a:ext cx="850"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Segmenti 2</a:t>
                </a:r>
              </a:p>
            </p:txBody>
          </p:sp>
        </p:grpSp>
        <p:grpSp>
          <p:nvGrpSpPr>
            <p:cNvPr id="57361" name="Group 16"/>
            <p:cNvGrpSpPr>
              <a:grpSpLocks/>
            </p:cNvGrpSpPr>
            <p:nvPr/>
          </p:nvGrpSpPr>
          <p:grpSpPr bwMode="auto">
            <a:xfrm>
              <a:off x="3601" y="2610"/>
              <a:ext cx="1464" cy="344"/>
              <a:chOff x="3601" y="2610"/>
              <a:chExt cx="1464" cy="344"/>
            </a:xfrm>
          </p:grpSpPr>
          <p:sp>
            <p:nvSpPr>
              <p:cNvPr id="57362" name="Rectangle 14"/>
              <p:cNvSpPr>
                <a:spLocks noChangeArrowheads="1"/>
              </p:cNvSpPr>
              <p:nvPr/>
            </p:nvSpPr>
            <p:spPr bwMode="auto">
              <a:xfrm>
                <a:off x="3601" y="2610"/>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7363" name="Rectangle 15"/>
              <p:cNvSpPr>
                <a:spLocks noChangeArrowheads="1"/>
              </p:cNvSpPr>
              <p:nvPr/>
            </p:nvSpPr>
            <p:spPr bwMode="auto">
              <a:xfrm>
                <a:off x="3924" y="2664"/>
                <a:ext cx="850"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Segmenti 3</a:t>
                </a:r>
              </a:p>
            </p:txBody>
          </p:sp>
        </p:grpSp>
      </p:grpSp>
      <p:sp>
        <p:nvSpPr>
          <p:cNvPr id="57352" name="Rectangle 18"/>
          <p:cNvSpPr>
            <a:spLocks noChangeArrowheads="1"/>
          </p:cNvSpPr>
          <p:nvPr/>
        </p:nvSpPr>
        <p:spPr bwMode="auto">
          <a:xfrm>
            <a:off x="1144588" y="3679825"/>
            <a:ext cx="2055812"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miks 2</a:t>
            </a:r>
          </a:p>
        </p:txBody>
      </p:sp>
      <p:sp>
        <p:nvSpPr>
          <p:cNvPr id="57353" name="Rectangle 19"/>
          <p:cNvSpPr>
            <a:spLocks noChangeArrowheads="1"/>
          </p:cNvSpPr>
          <p:nvPr/>
        </p:nvSpPr>
        <p:spPr bwMode="auto">
          <a:xfrm>
            <a:off x="1143000" y="4197350"/>
            <a:ext cx="2055813"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miks 3</a:t>
            </a:r>
          </a:p>
        </p:txBody>
      </p:sp>
      <p:sp>
        <p:nvSpPr>
          <p:cNvPr id="57354" name="Line 20"/>
          <p:cNvSpPr>
            <a:spLocks noChangeShapeType="1"/>
          </p:cNvSpPr>
          <p:nvPr/>
        </p:nvSpPr>
        <p:spPr bwMode="auto">
          <a:xfrm>
            <a:off x="3298825" y="3851275"/>
            <a:ext cx="2387600" cy="0"/>
          </a:xfrm>
          <a:prstGeom prst="line">
            <a:avLst/>
          </a:prstGeom>
          <a:noFill/>
          <a:ln w="25400">
            <a:solidFill>
              <a:srgbClr val="FF0033"/>
            </a:solidFill>
            <a:round/>
            <a:headEnd/>
            <a:tailEnd type="triangle" w="med" len="med"/>
          </a:ln>
        </p:spPr>
        <p:txBody>
          <a:bodyPr wrap="none" anchor="ctr"/>
          <a:lstStyle/>
          <a:p>
            <a:endParaRPr lang="en-US"/>
          </a:p>
        </p:txBody>
      </p:sp>
      <p:sp>
        <p:nvSpPr>
          <p:cNvPr id="57355" name="Line 21"/>
          <p:cNvSpPr>
            <a:spLocks noChangeShapeType="1"/>
          </p:cNvSpPr>
          <p:nvPr/>
        </p:nvSpPr>
        <p:spPr bwMode="auto">
          <a:xfrm>
            <a:off x="3298825" y="4384675"/>
            <a:ext cx="2387600" cy="0"/>
          </a:xfrm>
          <a:prstGeom prst="line">
            <a:avLst/>
          </a:prstGeom>
          <a:noFill/>
          <a:ln w="25400">
            <a:solidFill>
              <a:srgbClr val="FF0033"/>
            </a:solidFill>
            <a:round/>
            <a:headEnd/>
            <a:tailEnd type="triangle" w="med" len="med"/>
          </a:ln>
        </p:spPr>
        <p:txBody>
          <a:bodyPr wrap="none" anchor="ctr"/>
          <a:lstStyle/>
          <a:p>
            <a:endParaRPr lang="en-US"/>
          </a:p>
        </p:txBody>
      </p:sp>
      <p:grpSp>
        <p:nvGrpSpPr>
          <p:cNvPr id="57356" name="Group 24"/>
          <p:cNvGrpSpPr>
            <a:grpSpLocks/>
          </p:cNvGrpSpPr>
          <p:nvPr/>
        </p:nvGrpSpPr>
        <p:grpSpPr bwMode="auto">
          <a:xfrm>
            <a:off x="14288" y="25400"/>
            <a:ext cx="107950" cy="82550"/>
            <a:chOff x="9" y="16"/>
            <a:chExt cx="68" cy="52"/>
          </a:xfrm>
        </p:grpSpPr>
        <p:sp>
          <p:nvSpPr>
            <p:cNvPr id="57357" name="Line 22"/>
            <p:cNvSpPr>
              <a:spLocks noChangeShapeType="1"/>
            </p:cNvSpPr>
            <p:nvPr/>
          </p:nvSpPr>
          <p:spPr bwMode="auto">
            <a:xfrm>
              <a:off x="43" y="16"/>
              <a:ext cx="0" cy="52"/>
            </a:xfrm>
            <a:prstGeom prst="line">
              <a:avLst/>
            </a:prstGeom>
            <a:noFill/>
            <a:ln w="12700">
              <a:solidFill>
                <a:srgbClr val="FF0033"/>
              </a:solidFill>
              <a:round/>
              <a:headEnd/>
              <a:tailEnd/>
            </a:ln>
          </p:spPr>
          <p:txBody>
            <a:bodyPr wrap="none" anchor="ctr"/>
            <a:lstStyle/>
            <a:p>
              <a:endParaRPr lang="en-US"/>
            </a:p>
          </p:txBody>
        </p:sp>
        <p:sp>
          <p:nvSpPr>
            <p:cNvPr id="57358" name="Line 23"/>
            <p:cNvSpPr>
              <a:spLocks noChangeShapeType="1"/>
            </p:cNvSpPr>
            <p:nvPr/>
          </p:nvSpPr>
          <p:spPr bwMode="auto">
            <a:xfrm flipH="1">
              <a:off x="9" y="42"/>
              <a:ext cx="68" cy="0"/>
            </a:xfrm>
            <a:prstGeom prst="line">
              <a:avLst/>
            </a:prstGeom>
            <a:noFill/>
            <a:ln w="12700">
              <a:solidFill>
                <a:srgbClr val="FF0033"/>
              </a:solidFill>
              <a:round/>
              <a:headEnd/>
              <a:tailEnd/>
            </a:ln>
          </p:spPr>
          <p:txBody>
            <a:bodyPr wrap="none" anchor="ctr"/>
            <a:lstStyle/>
            <a:p>
              <a:endParaRPr lang="en-US"/>
            </a:p>
          </p:txBody>
        </p:sp>
      </p:gr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10</a:t>
            </a:r>
          </a:p>
        </p:txBody>
      </p:sp>
      <p:sp>
        <p:nvSpPr>
          <p:cNvPr id="59394"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59395" name="Rectangle 4"/>
          <p:cNvSpPr>
            <a:spLocks noGrp="1" noChangeArrowheads="1"/>
          </p:cNvSpPr>
          <p:nvPr>
            <p:ph type="title"/>
          </p:nvPr>
        </p:nvSpPr>
        <p:spPr/>
        <p:txBody>
          <a:bodyPr/>
          <a:lstStyle/>
          <a:p>
            <a:r>
              <a:rPr lang="en-US" smtClean="0"/>
              <a:t>Strategjitë e marketingut të synuar</a:t>
            </a:r>
          </a:p>
        </p:txBody>
      </p:sp>
      <p:sp>
        <p:nvSpPr>
          <p:cNvPr id="59396" name="Rectangle 5"/>
          <p:cNvSpPr>
            <a:spLocks noGrp="1" noChangeArrowheads="1"/>
          </p:cNvSpPr>
          <p:nvPr>
            <p:ph type="body" idx="1"/>
          </p:nvPr>
        </p:nvSpPr>
        <p:spPr>
          <a:xfrm>
            <a:off x="685800" y="1676400"/>
            <a:ext cx="7772400" cy="800100"/>
          </a:xfrm>
        </p:spPr>
        <p:txBody>
          <a:bodyPr/>
          <a:lstStyle/>
          <a:p>
            <a:pPr>
              <a:lnSpc>
                <a:spcPct val="170000"/>
              </a:lnSpc>
            </a:pPr>
            <a:r>
              <a:rPr lang="en-US" smtClean="0"/>
              <a:t>Marketingu i fokusuar</a:t>
            </a:r>
          </a:p>
        </p:txBody>
      </p:sp>
      <p:grpSp>
        <p:nvGrpSpPr>
          <p:cNvPr id="59397" name="Group 15"/>
          <p:cNvGrpSpPr>
            <a:grpSpLocks/>
          </p:cNvGrpSpPr>
          <p:nvPr/>
        </p:nvGrpSpPr>
        <p:grpSpPr bwMode="auto">
          <a:xfrm>
            <a:off x="1192213" y="3044825"/>
            <a:ext cx="2324100" cy="1644650"/>
            <a:chOff x="751" y="1918"/>
            <a:chExt cx="1464" cy="1036"/>
          </a:xfrm>
        </p:grpSpPr>
        <p:grpSp>
          <p:nvGrpSpPr>
            <p:cNvPr id="59405" name="Group 8"/>
            <p:cNvGrpSpPr>
              <a:grpSpLocks/>
            </p:cNvGrpSpPr>
            <p:nvPr/>
          </p:nvGrpSpPr>
          <p:grpSpPr bwMode="auto">
            <a:xfrm>
              <a:off x="751" y="1918"/>
              <a:ext cx="1464" cy="344"/>
              <a:chOff x="751" y="1918"/>
              <a:chExt cx="1464" cy="344"/>
            </a:xfrm>
          </p:grpSpPr>
          <p:sp>
            <p:nvSpPr>
              <p:cNvPr id="59412" name="Rectangle 6"/>
              <p:cNvSpPr>
                <a:spLocks noChangeArrowheads="1"/>
              </p:cNvSpPr>
              <p:nvPr/>
            </p:nvSpPr>
            <p:spPr bwMode="auto">
              <a:xfrm>
                <a:off x="751" y="1918"/>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9413" name="Rectangle 7"/>
              <p:cNvSpPr>
                <a:spLocks noChangeArrowheads="1"/>
              </p:cNvSpPr>
              <p:nvPr/>
            </p:nvSpPr>
            <p:spPr bwMode="auto">
              <a:xfrm>
                <a:off x="1074" y="1972"/>
                <a:ext cx="850"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Segmenti 1</a:t>
                </a:r>
              </a:p>
            </p:txBody>
          </p:sp>
        </p:grpSp>
        <p:grpSp>
          <p:nvGrpSpPr>
            <p:cNvPr id="59406" name="Group 11"/>
            <p:cNvGrpSpPr>
              <a:grpSpLocks/>
            </p:cNvGrpSpPr>
            <p:nvPr/>
          </p:nvGrpSpPr>
          <p:grpSpPr bwMode="auto">
            <a:xfrm>
              <a:off x="751" y="2264"/>
              <a:ext cx="1464" cy="344"/>
              <a:chOff x="751" y="2264"/>
              <a:chExt cx="1464" cy="344"/>
            </a:xfrm>
          </p:grpSpPr>
          <p:sp>
            <p:nvSpPr>
              <p:cNvPr id="59410" name="Rectangle 9"/>
              <p:cNvSpPr>
                <a:spLocks noChangeArrowheads="1"/>
              </p:cNvSpPr>
              <p:nvPr/>
            </p:nvSpPr>
            <p:spPr bwMode="auto">
              <a:xfrm>
                <a:off x="751" y="2264"/>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9411" name="Rectangle 10"/>
              <p:cNvSpPr>
                <a:spLocks noChangeArrowheads="1"/>
              </p:cNvSpPr>
              <p:nvPr/>
            </p:nvSpPr>
            <p:spPr bwMode="auto">
              <a:xfrm>
                <a:off x="1074" y="2318"/>
                <a:ext cx="850"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Segmenti 2</a:t>
                </a:r>
              </a:p>
            </p:txBody>
          </p:sp>
        </p:grpSp>
        <p:grpSp>
          <p:nvGrpSpPr>
            <p:cNvPr id="59407" name="Group 14"/>
            <p:cNvGrpSpPr>
              <a:grpSpLocks/>
            </p:cNvGrpSpPr>
            <p:nvPr/>
          </p:nvGrpSpPr>
          <p:grpSpPr bwMode="auto">
            <a:xfrm>
              <a:off x="751" y="2610"/>
              <a:ext cx="1464" cy="344"/>
              <a:chOff x="751" y="2610"/>
              <a:chExt cx="1464" cy="344"/>
            </a:xfrm>
          </p:grpSpPr>
          <p:sp>
            <p:nvSpPr>
              <p:cNvPr id="59408" name="Rectangle 12"/>
              <p:cNvSpPr>
                <a:spLocks noChangeArrowheads="1"/>
              </p:cNvSpPr>
              <p:nvPr/>
            </p:nvSpPr>
            <p:spPr bwMode="auto">
              <a:xfrm>
                <a:off x="751" y="2610"/>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9409" name="Rectangle 13"/>
              <p:cNvSpPr>
                <a:spLocks noChangeArrowheads="1"/>
              </p:cNvSpPr>
              <p:nvPr/>
            </p:nvSpPr>
            <p:spPr bwMode="auto">
              <a:xfrm>
                <a:off x="1074" y="2664"/>
                <a:ext cx="850"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Segmenti 3</a:t>
                </a:r>
              </a:p>
            </p:txBody>
          </p:sp>
        </p:grpSp>
      </p:grpSp>
      <p:sp>
        <p:nvSpPr>
          <p:cNvPr id="59398" name="Line 16"/>
          <p:cNvSpPr>
            <a:spLocks noChangeShapeType="1"/>
          </p:cNvSpPr>
          <p:nvPr/>
        </p:nvSpPr>
        <p:spPr bwMode="auto">
          <a:xfrm>
            <a:off x="3536950" y="3857625"/>
            <a:ext cx="2387600" cy="0"/>
          </a:xfrm>
          <a:prstGeom prst="line">
            <a:avLst/>
          </a:prstGeom>
          <a:noFill/>
          <a:ln w="25400">
            <a:solidFill>
              <a:srgbClr val="FF0033"/>
            </a:solidFill>
            <a:round/>
            <a:headEnd type="triangle" w="med" len="med"/>
            <a:tailEnd/>
          </a:ln>
        </p:spPr>
        <p:txBody>
          <a:bodyPr wrap="none" anchor="ctr"/>
          <a:lstStyle/>
          <a:p>
            <a:endParaRPr lang="en-US"/>
          </a:p>
        </p:txBody>
      </p:sp>
      <p:grpSp>
        <p:nvGrpSpPr>
          <p:cNvPr id="59399" name="Group 19"/>
          <p:cNvGrpSpPr>
            <a:grpSpLocks/>
          </p:cNvGrpSpPr>
          <p:nvPr/>
        </p:nvGrpSpPr>
        <p:grpSpPr bwMode="auto">
          <a:xfrm>
            <a:off x="5732463" y="3584575"/>
            <a:ext cx="2324100" cy="546100"/>
            <a:chOff x="3611" y="2258"/>
            <a:chExt cx="1464" cy="344"/>
          </a:xfrm>
        </p:grpSpPr>
        <p:sp>
          <p:nvSpPr>
            <p:cNvPr id="59403" name="Rectangle 17"/>
            <p:cNvSpPr>
              <a:spLocks noChangeArrowheads="1"/>
            </p:cNvSpPr>
            <p:nvPr/>
          </p:nvSpPr>
          <p:spPr bwMode="auto">
            <a:xfrm>
              <a:off x="3611" y="2258"/>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59404" name="Rectangle 18"/>
            <p:cNvSpPr>
              <a:spLocks noChangeArrowheads="1"/>
            </p:cNvSpPr>
            <p:nvPr/>
          </p:nvSpPr>
          <p:spPr bwMode="auto">
            <a:xfrm>
              <a:off x="3696" y="2312"/>
              <a:ext cx="1173"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miks</a:t>
              </a:r>
            </a:p>
          </p:txBody>
        </p:sp>
      </p:grpSp>
      <p:grpSp>
        <p:nvGrpSpPr>
          <p:cNvPr id="59400" name="Group 22"/>
          <p:cNvGrpSpPr>
            <a:grpSpLocks/>
          </p:cNvGrpSpPr>
          <p:nvPr/>
        </p:nvGrpSpPr>
        <p:grpSpPr bwMode="auto">
          <a:xfrm>
            <a:off x="14288" y="25400"/>
            <a:ext cx="107950" cy="82550"/>
            <a:chOff x="9" y="16"/>
            <a:chExt cx="68" cy="52"/>
          </a:xfrm>
        </p:grpSpPr>
        <p:sp>
          <p:nvSpPr>
            <p:cNvPr id="59401" name="Line 20"/>
            <p:cNvSpPr>
              <a:spLocks noChangeShapeType="1"/>
            </p:cNvSpPr>
            <p:nvPr/>
          </p:nvSpPr>
          <p:spPr bwMode="auto">
            <a:xfrm>
              <a:off x="43" y="16"/>
              <a:ext cx="0" cy="52"/>
            </a:xfrm>
            <a:prstGeom prst="line">
              <a:avLst/>
            </a:prstGeom>
            <a:noFill/>
            <a:ln w="12700">
              <a:solidFill>
                <a:srgbClr val="FF0033"/>
              </a:solidFill>
              <a:round/>
              <a:headEnd/>
              <a:tailEnd/>
            </a:ln>
          </p:spPr>
          <p:txBody>
            <a:bodyPr wrap="none" anchor="ctr"/>
            <a:lstStyle/>
            <a:p>
              <a:endParaRPr lang="en-US"/>
            </a:p>
          </p:txBody>
        </p:sp>
        <p:sp>
          <p:nvSpPr>
            <p:cNvPr id="59402" name="Line 21"/>
            <p:cNvSpPr>
              <a:spLocks noChangeShapeType="1"/>
            </p:cNvSpPr>
            <p:nvPr/>
          </p:nvSpPr>
          <p:spPr bwMode="auto">
            <a:xfrm flipH="1">
              <a:off x="9" y="42"/>
              <a:ext cx="68" cy="0"/>
            </a:xfrm>
            <a:prstGeom prst="line">
              <a:avLst/>
            </a:prstGeom>
            <a:noFill/>
            <a:ln w="12700">
              <a:solidFill>
                <a:srgbClr val="FF0033"/>
              </a:solidFill>
              <a:round/>
              <a:headEnd/>
              <a:tailEnd/>
            </a:ln>
          </p:spPr>
          <p:txBody>
            <a:bodyPr wrap="none" anchor="ctr"/>
            <a:lstStyle/>
            <a:p>
              <a:endParaRPr lang="en-US"/>
            </a:p>
          </p:txBody>
        </p:sp>
      </p:grpSp>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11</a:t>
            </a:r>
          </a:p>
        </p:txBody>
      </p:sp>
      <p:sp>
        <p:nvSpPr>
          <p:cNvPr id="61442"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61443" name="Rectangle 4"/>
          <p:cNvSpPr>
            <a:spLocks noGrp="1" noChangeArrowheads="1"/>
          </p:cNvSpPr>
          <p:nvPr>
            <p:ph type="title"/>
          </p:nvPr>
        </p:nvSpPr>
        <p:spPr/>
        <p:txBody>
          <a:bodyPr/>
          <a:lstStyle/>
          <a:p>
            <a:r>
              <a:rPr lang="en-US" smtClean="0"/>
              <a:t>Strategjitë e marketingut të synuar</a:t>
            </a:r>
          </a:p>
        </p:txBody>
      </p:sp>
      <p:sp>
        <p:nvSpPr>
          <p:cNvPr id="61444" name="Rectangle 5"/>
          <p:cNvSpPr>
            <a:spLocks noGrp="1" noChangeArrowheads="1"/>
          </p:cNvSpPr>
          <p:nvPr>
            <p:ph type="body" idx="1"/>
          </p:nvPr>
        </p:nvSpPr>
        <p:spPr>
          <a:xfrm>
            <a:off x="685800" y="1676400"/>
            <a:ext cx="7772400" cy="800100"/>
          </a:xfrm>
        </p:spPr>
        <p:txBody>
          <a:bodyPr/>
          <a:lstStyle/>
          <a:p>
            <a:pPr>
              <a:lnSpc>
                <a:spcPct val="170000"/>
              </a:lnSpc>
            </a:pPr>
            <a:r>
              <a:rPr lang="en-US" smtClean="0"/>
              <a:t>Marketingu i përshtatur</a:t>
            </a:r>
          </a:p>
        </p:txBody>
      </p:sp>
      <p:sp>
        <p:nvSpPr>
          <p:cNvPr id="61445" name="Line 6"/>
          <p:cNvSpPr>
            <a:spLocks noChangeShapeType="1"/>
          </p:cNvSpPr>
          <p:nvPr/>
        </p:nvSpPr>
        <p:spPr bwMode="auto">
          <a:xfrm>
            <a:off x="3298825" y="3317875"/>
            <a:ext cx="2387600" cy="0"/>
          </a:xfrm>
          <a:prstGeom prst="line">
            <a:avLst/>
          </a:prstGeom>
          <a:noFill/>
          <a:ln w="25400">
            <a:solidFill>
              <a:srgbClr val="FF0033"/>
            </a:solidFill>
            <a:round/>
            <a:headEnd/>
            <a:tailEnd type="triangle" w="med" len="med"/>
          </a:ln>
        </p:spPr>
        <p:txBody>
          <a:bodyPr wrap="none" anchor="ctr"/>
          <a:lstStyle/>
          <a:p>
            <a:endParaRPr lang="en-US"/>
          </a:p>
        </p:txBody>
      </p:sp>
      <p:sp>
        <p:nvSpPr>
          <p:cNvPr id="61446" name="Rectangle 7"/>
          <p:cNvSpPr>
            <a:spLocks noChangeArrowheads="1"/>
          </p:cNvSpPr>
          <p:nvPr/>
        </p:nvSpPr>
        <p:spPr bwMode="auto">
          <a:xfrm>
            <a:off x="1295400" y="3130550"/>
            <a:ext cx="1990725"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miks1</a:t>
            </a:r>
          </a:p>
        </p:txBody>
      </p:sp>
      <p:grpSp>
        <p:nvGrpSpPr>
          <p:cNvPr id="61447" name="Group 17"/>
          <p:cNvGrpSpPr>
            <a:grpSpLocks/>
          </p:cNvGrpSpPr>
          <p:nvPr/>
        </p:nvGrpSpPr>
        <p:grpSpPr bwMode="auto">
          <a:xfrm>
            <a:off x="5716588" y="3044825"/>
            <a:ext cx="2324100" cy="1644650"/>
            <a:chOff x="3601" y="1918"/>
            <a:chExt cx="1464" cy="1036"/>
          </a:xfrm>
        </p:grpSpPr>
        <p:grpSp>
          <p:nvGrpSpPr>
            <p:cNvPr id="61452" name="Group 10"/>
            <p:cNvGrpSpPr>
              <a:grpSpLocks/>
            </p:cNvGrpSpPr>
            <p:nvPr/>
          </p:nvGrpSpPr>
          <p:grpSpPr bwMode="auto">
            <a:xfrm>
              <a:off x="3601" y="1918"/>
              <a:ext cx="1464" cy="344"/>
              <a:chOff x="3601" y="1918"/>
              <a:chExt cx="1464" cy="344"/>
            </a:xfrm>
          </p:grpSpPr>
          <p:sp>
            <p:nvSpPr>
              <p:cNvPr id="61459" name="Rectangle 8"/>
              <p:cNvSpPr>
                <a:spLocks noChangeArrowheads="1"/>
              </p:cNvSpPr>
              <p:nvPr/>
            </p:nvSpPr>
            <p:spPr bwMode="auto">
              <a:xfrm>
                <a:off x="3601" y="1918"/>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61460" name="Rectangle 9"/>
              <p:cNvSpPr>
                <a:spLocks noChangeArrowheads="1"/>
              </p:cNvSpPr>
              <p:nvPr/>
            </p:nvSpPr>
            <p:spPr bwMode="auto">
              <a:xfrm>
                <a:off x="3924" y="1972"/>
                <a:ext cx="1052"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Konsumatori 1</a:t>
                </a:r>
              </a:p>
            </p:txBody>
          </p:sp>
        </p:grpSp>
        <p:grpSp>
          <p:nvGrpSpPr>
            <p:cNvPr id="61453" name="Group 13"/>
            <p:cNvGrpSpPr>
              <a:grpSpLocks/>
            </p:cNvGrpSpPr>
            <p:nvPr/>
          </p:nvGrpSpPr>
          <p:grpSpPr bwMode="auto">
            <a:xfrm>
              <a:off x="3601" y="2264"/>
              <a:ext cx="1464" cy="344"/>
              <a:chOff x="3601" y="2264"/>
              <a:chExt cx="1464" cy="344"/>
            </a:xfrm>
          </p:grpSpPr>
          <p:sp>
            <p:nvSpPr>
              <p:cNvPr id="61457" name="Rectangle 11"/>
              <p:cNvSpPr>
                <a:spLocks noChangeArrowheads="1"/>
              </p:cNvSpPr>
              <p:nvPr/>
            </p:nvSpPr>
            <p:spPr bwMode="auto">
              <a:xfrm>
                <a:off x="3601" y="2264"/>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61458" name="Rectangle 12"/>
              <p:cNvSpPr>
                <a:spLocks noChangeArrowheads="1"/>
              </p:cNvSpPr>
              <p:nvPr/>
            </p:nvSpPr>
            <p:spPr bwMode="auto">
              <a:xfrm>
                <a:off x="3924" y="2318"/>
                <a:ext cx="1052"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Konsumatori 2</a:t>
                </a:r>
              </a:p>
            </p:txBody>
          </p:sp>
        </p:grpSp>
        <p:grpSp>
          <p:nvGrpSpPr>
            <p:cNvPr id="61454" name="Group 16"/>
            <p:cNvGrpSpPr>
              <a:grpSpLocks/>
            </p:cNvGrpSpPr>
            <p:nvPr/>
          </p:nvGrpSpPr>
          <p:grpSpPr bwMode="auto">
            <a:xfrm>
              <a:off x="3601" y="2610"/>
              <a:ext cx="1464" cy="344"/>
              <a:chOff x="3601" y="2610"/>
              <a:chExt cx="1464" cy="344"/>
            </a:xfrm>
          </p:grpSpPr>
          <p:sp>
            <p:nvSpPr>
              <p:cNvPr id="61455" name="Rectangle 14"/>
              <p:cNvSpPr>
                <a:spLocks noChangeArrowheads="1"/>
              </p:cNvSpPr>
              <p:nvPr/>
            </p:nvSpPr>
            <p:spPr bwMode="auto">
              <a:xfrm>
                <a:off x="3601" y="2610"/>
                <a:ext cx="1464" cy="34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61456" name="Rectangle 15"/>
              <p:cNvSpPr>
                <a:spLocks noChangeArrowheads="1"/>
              </p:cNvSpPr>
              <p:nvPr/>
            </p:nvSpPr>
            <p:spPr bwMode="auto">
              <a:xfrm>
                <a:off x="3924" y="2664"/>
                <a:ext cx="1052"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Konsumatori 3</a:t>
                </a:r>
              </a:p>
            </p:txBody>
          </p:sp>
        </p:grpSp>
      </p:grpSp>
      <p:sp>
        <p:nvSpPr>
          <p:cNvPr id="61448" name="Rectangle 18"/>
          <p:cNvSpPr>
            <a:spLocks noChangeArrowheads="1"/>
          </p:cNvSpPr>
          <p:nvPr/>
        </p:nvSpPr>
        <p:spPr bwMode="auto">
          <a:xfrm>
            <a:off x="1295400" y="3679825"/>
            <a:ext cx="2055813"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miks 2</a:t>
            </a:r>
          </a:p>
        </p:txBody>
      </p:sp>
      <p:sp>
        <p:nvSpPr>
          <p:cNvPr id="61449" name="Rectangle 19"/>
          <p:cNvSpPr>
            <a:spLocks noChangeArrowheads="1"/>
          </p:cNvSpPr>
          <p:nvPr/>
        </p:nvSpPr>
        <p:spPr bwMode="auto">
          <a:xfrm>
            <a:off x="1295400" y="4197350"/>
            <a:ext cx="2055813"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Marketingu miks 3</a:t>
            </a:r>
          </a:p>
        </p:txBody>
      </p:sp>
      <p:sp>
        <p:nvSpPr>
          <p:cNvPr id="61450" name="Line 20"/>
          <p:cNvSpPr>
            <a:spLocks noChangeShapeType="1"/>
          </p:cNvSpPr>
          <p:nvPr/>
        </p:nvSpPr>
        <p:spPr bwMode="auto">
          <a:xfrm>
            <a:off x="3298825" y="3851275"/>
            <a:ext cx="2387600" cy="0"/>
          </a:xfrm>
          <a:prstGeom prst="line">
            <a:avLst/>
          </a:prstGeom>
          <a:noFill/>
          <a:ln w="25400">
            <a:solidFill>
              <a:srgbClr val="FF0033"/>
            </a:solidFill>
            <a:round/>
            <a:headEnd/>
            <a:tailEnd type="triangle" w="med" len="med"/>
          </a:ln>
        </p:spPr>
        <p:txBody>
          <a:bodyPr wrap="none" anchor="ctr"/>
          <a:lstStyle/>
          <a:p>
            <a:endParaRPr lang="en-US"/>
          </a:p>
        </p:txBody>
      </p:sp>
      <p:sp>
        <p:nvSpPr>
          <p:cNvPr id="61451" name="Line 21"/>
          <p:cNvSpPr>
            <a:spLocks noChangeShapeType="1"/>
          </p:cNvSpPr>
          <p:nvPr/>
        </p:nvSpPr>
        <p:spPr bwMode="auto">
          <a:xfrm>
            <a:off x="3298825" y="4384675"/>
            <a:ext cx="2387600" cy="0"/>
          </a:xfrm>
          <a:prstGeom prst="line">
            <a:avLst/>
          </a:prstGeom>
          <a:noFill/>
          <a:ln w="25400">
            <a:solidFill>
              <a:srgbClr val="FF0033"/>
            </a:solidFill>
            <a:round/>
            <a:headEnd/>
            <a:tailEnd type="triangle" w="med" len="med"/>
          </a:ln>
        </p:spPr>
        <p:txBody>
          <a:bodyPr wrap="none" anchor="ctr"/>
          <a:lstStyle/>
          <a:p>
            <a:endParaRPr lang="en-US"/>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Segmentimi I tregut </a:t>
            </a:r>
          </a:p>
        </p:txBody>
      </p:sp>
      <p:sp>
        <p:nvSpPr>
          <p:cNvPr id="3" name="Content Placeholder 2"/>
          <p:cNvSpPr>
            <a:spLocks noGrp="1"/>
          </p:cNvSpPr>
          <p:nvPr>
            <p:ph idx="1"/>
          </p:nvPr>
        </p:nvSpPr>
        <p:spPr/>
        <p:txBody>
          <a:bodyPr>
            <a:normAutofit fontScale="92500"/>
          </a:bodyPr>
          <a:lstStyle/>
          <a:p>
            <a:pPr>
              <a:buFont typeface="Monotype Sorts" pitchFamily="2" charset="2"/>
              <a:buChar char="l"/>
              <a:defRPr/>
            </a:pPr>
            <a:r>
              <a:rPr lang="en-US" sz="2600" dirty="0" smtClean="0"/>
              <a:t>T</a:t>
            </a:r>
            <a:r>
              <a:rPr lang="sq-AL" sz="2600" dirty="0" err="1" smtClean="0"/>
              <a:t>eknikë</a:t>
            </a:r>
            <a:r>
              <a:rPr lang="sq-AL" sz="2600" dirty="0"/>
              <a:t> që  </a:t>
            </a:r>
            <a:r>
              <a:rPr lang="sq-AL" sz="2600" dirty="0" smtClean="0"/>
              <a:t>përdor</a:t>
            </a:r>
            <a:r>
              <a:rPr lang="en-US" sz="2600" dirty="0" smtClean="0"/>
              <a:t>et</a:t>
            </a:r>
            <a:r>
              <a:rPr lang="sq-AL" sz="2600" dirty="0" smtClean="0"/>
              <a:t> </a:t>
            </a:r>
            <a:r>
              <a:rPr lang="sq-AL" sz="2600" dirty="0"/>
              <a:t>nga </a:t>
            </a:r>
            <a:r>
              <a:rPr lang="en-US" sz="2600" dirty="0" smtClean="0"/>
              <a:t>”</a:t>
            </a:r>
            <a:r>
              <a:rPr lang="sq-AL" sz="2600" dirty="0" err="1" smtClean="0"/>
              <a:t>marketers</a:t>
            </a:r>
            <a:r>
              <a:rPr lang="en-US" sz="2600" dirty="0" smtClean="0"/>
              <a:t>”</a:t>
            </a:r>
            <a:r>
              <a:rPr lang="sq-AL" sz="2600" dirty="0"/>
              <a:t> </a:t>
            </a:r>
            <a:r>
              <a:rPr lang="sq-AL" sz="2600" dirty="0" smtClean="0"/>
              <a:t>për</a:t>
            </a:r>
            <a:r>
              <a:rPr lang="en-US" sz="2600" dirty="0" smtClean="0"/>
              <a:t> </a:t>
            </a:r>
            <a:r>
              <a:rPr lang="en-US" sz="2600" dirty="0" err="1" smtClean="0"/>
              <a:t>konceptuar</a:t>
            </a:r>
            <a:r>
              <a:rPr lang="en-US" sz="2600" dirty="0" smtClean="0"/>
              <a:t> </a:t>
            </a:r>
            <a:r>
              <a:rPr lang="sq-AL" sz="2600" dirty="0" smtClean="0"/>
              <a:t>natyrën</a:t>
            </a:r>
            <a:r>
              <a:rPr lang="sq-AL" sz="2600" dirty="0"/>
              <a:t> </a:t>
            </a:r>
            <a:r>
              <a:rPr lang="sq-AL" sz="2600" dirty="0" smtClean="0"/>
              <a:t>e</a:t>
            </a:r>
            <a:r>
              <a:rPr lang="en-US" sz="2600" dirty="0" err="1" smtClean="0"/>
              <a:t>nd</a:t>
            </a:r>
            <a:r>
              <a:rPr lang="sq-AL" sz="2600" dirty="0" err="1" smtClean="0"/>
              <a:t>ryshme</a:t>
            </a:r>
            <a:r>
              <a:rPr lang="sq-AL" sz="2600" dirty="0"/>
              <a:t> të tregjeve është quajtur </a:t>
            </a:r>
            <a:r>
              <a:rPr lang="sq-AL" sz="2600" dirty="0" err="1" smtClean="0"/>
              <a:t>segmen</a:t>
            </a:r>
            <a:r>
              <a:rPr lang="en-US" sz="2600" dirty="0" err="1" smtClean="0"/>
              <a:t>timii</a:t>
            </a:r>
            <a:r>
              <a:rPr lang="sq-AL" sz="2600" dirty="0"/>
              <a:t> </a:t>
            </a:r>
            <a:r>
              <a:rPr lang="sq-AL" sz="2600" dirty="0" smtClean="0"/>
              <a:t>treg</a:t>
            </a:r>
            <a:r>
              <a:rPr lang="en-US" sz="2600" dirty="0" err="1" smtClean="0"/>
              <a:t>ut</a:t>
            </a:r>
            <a:r>
              <a:rPr lang="en-US" sz="2600" dirty="0" smtClean="0"/>
              <a:t> </a:t>
            </a:r>
            <a:r>
              <a:rPr lang="sq-AL" sz="2600" dirty="0" smtClean="0"/>
              <a:t>.</a:t>
            </a:r>
            <a:r>
              <a:rPr lang="sq-AL" dirty="0"/>
              <a:t> </a:t>
            </a:r>
            <a:r>
              <a:rPr lang="sq-AL" dirty="0" err="1" smtClean="0"/>
              <a:t>Segmentimi</a:t>
            </a:r>
            <a:r>
              <a:rPr lang="sq-AL" dirty="0" smtClean="0"/>
              <a:t> </a:t>
            </a:r>
            <a:r>
              <a:rPr lang="en-US" dirty="0" err="1" smtClean="0"/>
              <a:t>i</a:t>
            </a:r>
            <a:r>
              <a:rPr lang="sq-AL" dirty="0" smtClean="0"/>
              <a:t> </a:t>
            </a:r>
            <a:r>
              <a:rPr lang="sq-AL" dirty="0"/>
              <a:t>tregut është përcaktuar si</a:t>
            </a:r>
            <a:r>
              <a:rPr lang="sq-AL" dirty="0" smtClean="0"/>
              <a:t>:</a:t>
            </a:r>
            <a:endParaRPr lang="en-US" dirty="0" smtClean="0"/>
          </a:p>
          <a:p>
            <a:pPr>
              <a:buFont typeface="Monotype Sorts" pitchFamily="2" charset="2"/>
              <a:buNone/>
              <a:defRPr/>
            </a:pPr>
            <a:r>
              <a:rPr lang="sq-AL" dirty="0"/>
              <a:t/>
            </a:r>
            <a:br>
              <a:rPr lang="sq-AL" dirty="0"/>
            </a:br>
            <a:r>
              <a:rPr lang="sq-AL" sz="2800" b="1" i="1" dirty="0" smtClean="0"/>
              <a:t>identifikimi</a:t>
            </a:r>
            <a:r>
              <a:rPr lang="sq-AL" sz="2800" b="1" i="1" dirty="0"/>
              <a:t> </a:t>
            </a:r>
            <a:r>
              <a:rPr lang="en-US" sz="2800" b="1" i="1" dirty="0" err="1" smtClean="0"/>
              <a:t>i</a:t>
            </a:r>
            <a:r>
              <a:rPr lang="sq-AL" sz="2800" b="1" i="1" dirty="0"/>
              <a:t> individëve apo organizatave me karakteristika të ngjashme që kanë </a:t>
            </a:r>
            <a:r>
              <a:rPr lang="en-US" sz="2800" b="1" i="1" dirty="0" err="1" smtClean="0"/>
              <a:t>implikime</a:t>
            </a:r>
            <a:r>
              <a:rPr lang="en-US" sz="2800" b="1" i="1" dirty="0" smtClean="0"/>
              <a:t> (</a:t>
            </a:r>
            <a:r>
              <a:rPr lang="sq-AL" sz="2800" b="1" i="1" dirty="0" smtClean="0"/>
              <a:t>pasoja</a:t>
            </a:r>
            <a:r>
              <a:rPr lang="en-US" sz="2800" b="1" i="1" dirty="0" smtClean="0"/>
              <a:t>)</a:t>
            </a:r>
            <a:r>
              <a:rPr lang="sq-AL" sz="2800" b="1" i="1" dirty="0" smtClean="0"/>
              <a:t> </a:t>
            </a:r>
            <a:r>
              <a:rPr lang="sq-AL" sz="2800" b="1" i="1" dirty="0"/>
              <a:t>të rëndësishme për përcaktimin e strategjisë së marketingut</a:t>
            </a:r>
          </a:p>
          <a:p>
            <a:pPr>
              <a:buFont typeface="Monotype Sorts" pitchFamily="2" charset="2"/>
              <a:buChar char="l"/>
              <a:defRPr/>
            </a:pPr>
            <a:r>
              <a:rPr lang="sq-AL" dirty="0" smtClean="0"/>
              <a:t/>
            </a:r>
            <a:br>
              <a:rPr lang="sq-AL" dirty="0" smtClean="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217488" y="-14288"/>
            <a:ext cx="5580062" cy="1001713"/>
          </a:xfrm>
        </p:spPr>
        <p:txBody>
          <a:bodyPr/>
          <a:lstStyle/>
          <a:p>
            <a:r>
              <a:rPr lang="en-US" smtClean="0"/>
              <a:t>Step 2.  Market Targeting</a:t>
            </a:r>
            <a:r>
              <a:rPr lang="en-US" sz="2900" smtClean="0"/>
              <a:t/>
            </a:r>
            <a:br>
              <a:rPr lang="en-US" sz="2900" smtClean="0"/>
            </a:br>
            <a:r>
              <a:rPr lang="en-US" sz="2900" smtClean="0"/>
              <a:t>Market Coverage Strategies</a:t>
            </a:r>
          </a:p>
        </p:txBody>
      </p:sp>
      <p:sp>
        <p:nvSpPr>
          <p:cNvPr id="22531" name="AutoShape 3"/>
          <p:cNvSpPr>
            <a:spLocks noChangeArrowheads="1"/>
          </p:cNvSpPr>
          <p:nvPr/>
        </p:nvSpPr>
        <p:spPr bwMode="auto">
          <a:xfrm rot="5400000">
            <a:off x="6280150" y="1644650"/>
            <a:ext cx="601663" cy="2627313"/>
          </a:xfrm>
          <a:prstGeom prst="cube">
            <a:avLst>
              <a:gd name="adj" fmla="val 16056"/>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Segment 1</a:t>
            </a:r>
          </a:p>
        </p:txBody>
      </p:sp>
      <p:sp>
        <p:nvSpPr>
          <p:cNvPr id="22532" name="AutoShape 4"/>
          <p:cNvSpPr>
            <a:spLocks noChangeArrowheads="1"/>
          </p:cNvSpPr>
          <p:nvPr/>
        </p:nvSpPr>
        <p:spPr bwMode="auto">
          <a:xfrm rot="5400000">
            <a:off x="6280944" y="2150269"/>
            <a:ext cx="600075" cy="2627313"/>
          </a:xfrm>
          <a:prstGeom prst="cube">
            <a:avLst>
              <a:gd name="adj" fmla="val 16056"/>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Segment 2</a:t>
            </a:r>
          </a:p>
        </p:txBody>
      </p:sp>
      <p:sp>
        <p:nvSpPr>
          <p:cNvPr id="22533" name="AutoShape 5"/>
          <p:cNvSpPr>
            <a:spLocks noChangeArrowheads="1"/>
          </p:cNvSpPr>
          <p:nvPr/>
        </p:nvSpPr>
        <p:spPr bwMode="auto">
          <a:xfrm rot="5400000">
            <a:off x="6309519" y="2628106"/>
            <a:ext cx="542925" cy="2627313"/>
          </a:xfrm>
          <a:prstGeom prst="cube">
            <a:avLst>
              <a:gd name="adj" fmla="val 16056"/>
            </a:avLst>
          </a:prstGeom>
          <a:solidFill>
            <a:srgbClr val="A2FFA3"/>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Segment 3</a:t>
            </a:r>
          </a:p>
        </p:txBody>
      </p:sp>
      <p:sp>
        <p:nvSpPr>
          <p:cNvPr id="22534" name="AutoShape 6"/>
          <p:cNvSpPr>
            <a:spLocks noChangeArrowheads="1"/>
          </p:cNvSpPr>
          <p:nvPr/>
        </p:nvSpPr>
        <p:spPr bwMode="auto">
          <a:xfrm rot="5400000">
            <a:off x="6281738" y="3611562"/>
            <a:ext cx="598488" cy="2627313"/>
          </a:xfrm>
          <a:prstGeom prst="cube">
            <a:avLst>
              <a:gd name="adj" fmla="val 16056"/>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Segment 1</a:t>
            </a:r>
          </a:p>
        </p:txBody>
      </p:sp>
      <p:sp>
        <p:nvSpPr>
          <p:cNvPr id="22535" name="AutoShape 7"/>
          <p:cNvSpPr>
            <a:spLocks noChangeArrowheads="1"/>
          </p:cNvSpPr>
          <p:nvPr/>
        </p:nvSpPr>
        <p:spPr bwMode="auto">
          <a:xfrm rot="5400000">
            <a:off x="6280944" y="4118769"/>
            <a:ext cx="600075" cy="2627313"/>
          </a:xfrm>
          <a:prstGeom prst="cube">
            <a:avLst>
              <a:gd name="adj" fmla="val 16056"/>
            </a:avLst>
          </a:prstGeom>
          <a:solidFill>
            <a:srgbClr val="D49FFF"/>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Segment 2</a:t>
            </a:r>
          </a:p>
        </p:txBody>
      </p:sp>
      <p:sp>
        <p:nvSpPr>
          <p:cNvPr id="22536" name="AutoShape 8"/>
          <p:cNvSpPr>
            <a:spLocks noChangeArrowheads="1"/>
          </p:cNvSpPr>
          <p:nvPr/>
        </p:nvSpPr>
        <p:spPr bwMode="auto">
          <a:xfrm rot="5400000">
            <a:off x="6301582" y="4602956"/>
            <a:ext cx="558800" cy="2627313"/>
          </a:xfrm>
          <a:prstGeom prst="cube">
            <a:avLst>
              <a:gd name="adj" fmla="val 16056"/>
            </a:avLst>
          </a:prstGeom>
          <a:solidFill>
            <a:srgbClr val="A2FFA3"/>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Segment 3</a:t>
            </a:r>
          </a:p>
        </p:txBody>
      </p:sp>
      <p:sp>
        <p:nvSpPr>
          <p:cNvPr id="22537" name="AutoShape 9"/>
          <p:cNvSpPr>
            <a:spLocks noChangeArrowheads="1"/>
          </p:cNvSpPr>
          <p:nvPr/>
        </p:nvSpPr>
        <p:spPr bwMode="auto">
          <a:xfrm rot="5400000">
            <a:off x="1627188" y="401638"/>
            <a:ext cx="1014412" cy="2576512"/>
          </a:xfrm>
          <a:prstGeom prst="cube">
            <a:avLst>
              <a:gd name="adj" fmla="val 10366"/>
            </a:avLst>
          </a:prstGeom>
          <a:solidFill>
            <a:srgbClr val="D49FFF"/>
          </a:solidFill>
          <a:ln w="12700">
            <a:solidFill>
              <a:schemeClr val="tx1"/>
            </a:solidFill>
            <a:miter lim="800000"/>
            <a:headEnd/>
            <a:tailEnd/>
          </a:ln>
          <a:effectLst>
            <a:outerShdw dist="107763" dir="2700000" algn="ctr" rotWithShape="0">
              <a:schemeClr val="bg2"/>
            </a:outerShdw>
          </a:effectLst>
        </p:spPr>
        <p:txBody>
          <a:bodyPr rot="10800000" vert="eaVert" wrap="none" lIns="81204" tIns="39889" rIns="81204" bIns="39889" anchor="ctr"/>
          <a:lstStyle/>
          <a:p>
            <a:pPr algn="ctr" eaLnBrk="0" hangingPunct="0">
              <a:lnSpc>
                <a:spcPct val="90000"/>
              </a:lnSpc>
              <a:defRPr/>
            </a:pPr>
            <a:r>
              <a:rPr lang="en-US" sz="1800" b="1" dirty="0">
                <a:latin typeface="Arial" pitchFamily="34" charset="0"/>
              </a:rPr>
              <a:t>Company</a:t>
            </a:r>
          </a:p>
          <a:p>
            <a:pPr algn="ctr" eaLnBrk="0" hangingPunct="0">
              <a:lnSpc>
                <a:spcPct val="90000"/>
              </a:lnSpc>
              <a:defRPr/>
            </a:pPr>
            <a:r>
              <a:rPr lang="en-US" sz="1800" b="1" dirty="0">
                <a:latin typeface="Arial" pitchFamily="34" charset="0"/>
              </a:rPr>
              <a:t>Marketing</a:t>
            </a:r>
          </a:p>
          <a:p>
            <a:pPr algn="ctr" eaLnBrk="0" hangingPunct="0">
              <a:lnSpc>
                <a:spcPct val="90000"/>
              </a:lnSpc>
              <a:defRPr/>
            </a:pPr>
            <a:r>
              <a:rPr lang="en-US" sz="1800" b="1" dirty="0">
                <a:latin typeface="Arial" pitchFamily="34" charset="0"/>
              </a:rPr>
              <a:t>Mix</a:t>
            </a:r>
          </a:p>
        </p:txBody>
      </p:sp>
      <p:sp>
        <p:nvSpPr>
          <p:cNvPr id="22538" name="AutoShape 10"/>
          <p:cNvSpPr>
            <a:spLocks noChangeArrowheads="1"/>
          </p:cNvSpPr>
          <p:nvPr/>
        </p:nvSpPr>
        <p:spPr bwMode="auto">
          <a:xfrm rot="5400000">
            <a:off x="1398588" y="4087812"/>
            <a:ext cx="1506538" cy="2576513"/>
          </a:xfrm>
          <a:prstGeom prst="cube">
            <a:avLst>
              <a:gd name="adj" fmla="val 10366"/>
            </a:avLst>
          </a:prstGeom>
          <a:solidFill>
            <a:srgbClr val="D49FFF"/>
          </a:solidFill>
          <a:ln w="12700">
            <a:solidFill>
              <a:schemeClr val="tx1"/>
            </a:solidFill>
            <a:miter lim="800000"/>
            <a:headEnd/>
            <a:tailEnd/>
          </a:ln>
          <a:effectLst>
            <a:outerShdw dist="107763" dir="2700000" algn="ctr" rotWithShape="0">
              <a:schemeClr val="bg2"/>
            </a:outerShdw>
          </a:effectLst>
        </p:spPr>
        <p:txBody>
          <a:bodyPr rot="10800000" vert="eaVert" wrap="none" lIns="81204" tIns="39889" rIns="81204" bIns="39889" anchor="ctr"/>
          <a:lstStyle/>
          <a:p>
            <a:pPr algn="ctr" eaLnBrk="0" hangingPunct="0">
              <a:lnSpc>
                <a:spcPct val="90000"/>
              </a:lnSpc>
              <a:defRPr/>
            </a:pPr>
            <a:r>
              <a:rPr lang="en-US" sz="1800" b="1" dirty="0">
                <a:latin typeface="Arial" pitchFamily="34" charset="0"/>
              </a:rPr>
              <a:t>Company</a:t>
            </a:r>
          </a:p>
          <a:p>
            <a:pPr algn="ctr" eaLnBrk="0" hangingPunct="0">
              <a:lnSpc>
                <a:spcPct val="90000"/>
              </a:lnSpc>
              <a:defRPr/>
            </a:pPr>
            <a:r>
              <a:rPr lang="en-US" sz="1800" b="1" dirty="0">
                <a:latin typeface="Arial" pitchFamily="34" charset="0"/>
              </a:rPr>
              <a:t>Marketing</a:t>
            </a:r>
          </a:p>
          <a:p>
            <a:pPr algn="ctr" eaLnBrk="0" hangingPunct="0">
              <a:lnSpc>
                <a:spcPct val="90000"/>
              </a:lnSpc>
              <a:defRPr/>
            </a:pPr>
            <a:r>
              <a:rPr lang="en-US" sz="1800" b="1" dirty="0">
                <a:latin typeface="Arial" pitchFamily="34" charset="0"/>
              </a:rPr>
              <a:t>Mix</a:t>
            </a:r>
          </a:p>
        </p:txBody>
      </p:sp>
      <p:sp>
        <p:nvSpPr>
          <p:cNvPr id="22539" name="AutoShape 11"/>
          <p:cNvSpPr>
            <a:spLocks noChangeArrowheads="1"/>
          </p:cNvSpPr>
          <p:nvPr/>
        </p:nvSpPr>
        <p:spPr bwMode="auto">
          <a:xfrm rot="5400000">
            <a:off x="1843881" y="1597819"/>
            <a:ext cx="668338" cy="2628900"/>
          </a:xfrm>
          <a:prstGeom prst="cube">
            <a:avLst>
              <a:gd name="adj" fmla="val 16056"/>
            </a:avLst>
          </a:prstGeom>
          <a:solidFill>
            <a:srgbClr val="FEFF72"/>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Company</a:t>
            </a:r>
          </a:p>
          <a:p>
            <a:pPr algn="ctr" defTabSz="769296" eaLnBrk="0" hangingPunct="0">
              <a:defRPr/>
            </a:pPr>
            <a:r>
              <a:rPr lang="en-US" sz="1800" b="1" dirty="0">
                <a:solidFill>
                  <a:srgbClr val="000000"/>
                </a:solidFill>
                <a:latin typeface="Arial" pitchFamily="34" charset="0"/>
              </a:rPr>
              <a:t>Marketing Mix 1</a:t>
            </a:r>
          </a:p>
        </p:txBody>
      </p:sp>
      <p:sp>
        <p:nvSpPr>
          <p:cNvPr id="22540" name="AutoShape 12"/>
          <p:cNvSpPr>
            <a:spLocks noChangeArrowheads="1"/>
          </p:cNvSpPr>
          <p:nvPr/>
        </p:nvSpPr>
        <p:spPr bwMode="auto">
          <a:xfrm rot="5400000">
            <a:off x="1876425" y="2138363"/>
            <a:ext cx="603250" cy="2628900"/>
          </a:xfrm>
          <a:prstGeom prst="cube">
            <a:avLst>
              <a:gd name="adj" fmla="val 16056"/>
            </a:avLst>
          </a:prstGeom>
          <a:solidFill>
            <a:srgbClr val="D49FFF"/>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Company</a:t>
            </a:r>
          </a:p>
          <a:p>
            <a:pPr algn="ctr" defTabSz="769296" eaLnBrk="0" hangingPunct="0">
              <a:defRPr/>
            </a:pPr>
            <a:r>
              <a:rPr lang="en-US" sz="1800" b="1" dirty="0">
                <a:solidFill>
                  <a:srgbClr val="000000"/>
                </a:solidFill>
                <a:latin typeface="Arial" pitchFamily="34" charset="0"/>
              </a:rPr>
              <a:t>Marketing Mix 2</a:t>
            </a:r>
          </a:p>
        </p:txBody>
      </p:sp>
      <p:sp>
        <p:nvSpPr>
          <p:cNvPr id="22541" name="AutoShape 13"/>
          <p:cNvSpPr>
            <a:spLocks noChangeArrowheads="1"/>
          </p:cNvSpPr>
          <p:nvPr/>
        </p:nvSpPr>
        <p:spPr bwMode="auto">
          <a:xfrm rot="5400000">
            <a:off x="1884362" y="2638426"/>
            <a:ext cx="587375" cy="2628900"/>
          </a:xfrm>
          <a:prstGeom prst="cube">
            <a:avLst>
              <a:gd name="adj" fmla="val 16056"/>
            </a:avLst>
          </a:prstGeom>
          <a:solidFill>
            <a:srgbClr val="A2FFA3"/>
          </a:solidFill>
          <a:ln w="12700">
            <a:solidFill>
              <a:srgbClr val="000000"/>
            </a:solidFill>
            <a:miter lim="800000"/>
            <a:headEnd/>
            <a:tailEnd/>
          </a:ln>
          <a:effectLst>
            <a:outerShdw dist="89803" dir="2700000" algn="ctr" rotWithShape="0">
              <a:schemeClr val="bg2"/>
            </a:outerShdw>
          </a:effectLst>
        </p:spPr>
        <p:txBody>
          <a:bodyPr rot="10800000" vert="eaVert" wrap="none" lIns="78354" tIns="39889" rIns="78354" bIns="39889" anchor="ctr"/>
          <a:lstStyle/>
          <a:p>
            <a:pPr algn="ctr" defTabSz="769296" eaLnBrk="0" hangingPunct="0">
              <a:defRPr/>
            </a:pPr>
            <a:r>
              <a:rPr lang="en-US" sz="1800" b="1" dirty="0">
                <a:solidFill>
                  <a:srgbClr val="000000"/>
                </a:solidFill>
                <a:latin typeface="Arial" pitchFamily="34" charset="0"/>
              </a:rPr>
              <a:t>Company</a:t>
            </a:r>
          </a:p>
          <a:p>
            <a:pPr algn="ctr" defTabSz="769296" eaLnBrk="0" hangingPunct="0">
              <a:defRPr/>
            </a:pPr>
            <a:r>
              <a:rPr lang="en-US" sz="1800" b="1" dirty="0">
                <a:solidFill>
                  <a:srgbClr val="000000"/>
                </a:solidFill>
                <a:latin typeface="Arial" pitchFamily="34" charset="0"/>
              </a:rPr>
              <a:t>Marketing Mix 3</a:t>
            </a:r>
          </a:p>
        </p:txBody>
      </p:sp>
      <p:sp>
        <p:nvSpPr>
          <p:cNvPr id="22542" name="AutoShape 14"/>
          <p:cNvSpPr>
            <a:spLocks noChangeArrowheads="1"/>
          </p:cNvSpPr>
          <p:nvPr/>
        </p:nvSpPr>
        <p:spPr bwMode="auto">
          <a:xfrm rot="5400000">
            <a:off x="6022975" y="392113"/>
            <a:ext cx="1031875" cy="2578100"/>
          </a:xfrm>
          <a:prstGeom prst="cube">
            <a:avLst>
              <a:gd name="adj" fmla="val 10366"/>
            </a:avLst>
          </a:prstGeom>
          <a:solidFill>
            <a:srgbClr val="A2FFA3"/>
          </a:solidFill>
          <a:ln w="12700">
            <a:solidFill>
              <a:schemeClr val="tx1"/>
            </a:solidFill>
            <a:miter lim="800000"/>
            <a:headEnd/>
            <a:tailEnd/>
          </a:ln>
          <a:effectLst>
            <a:outerShdw dist="107763" dir="2700000" algn="ctr" rotWithShape="0">
              <a:schemeClr val="bg2"/>
            </a:outerShdw>
          </a:effectLst>
        </p:spPr>
        <p:txBody>
          <a:bodyPr rot="10800000" vert="eaVert" wrap="none" lIns="81204" tIns="39889" rIns="81204" bIns="39889" anchor="ctr"/>
          <a:lstStyle/>
          <a:p>
            <a:pPr algn="ctr" eaLnBrk="0" hangingPunct="0">
              <a:lnSpc>
                <a:spcPct val="90000"/>
              </a:lnSpc>
              <a:defRPr/>
            </a:pPr>
            <a:r>
              <a:rPr lang="en-US" sz="1800" b="1" dirty="0">
                <a:latin typeface="Arial" pitchFamily="34" charset="0"/>
              </a:rPr>
              <a:t>Market</a:t>
            </a:r>
          </a:p>
        </p:txBody>
      </p:sp>
      <p:sp>
        <p:nvSpPr>
          <p:cNvPr id="63502" name="Line 15"/>
          <p:cNvSpPr>
            <a:spLocks noChangeShapeType="1"/>
          </p:cNvSpPr>
          <p:nvPr/>
        </p:nvSpPr>
        <p:spPr bwMode="auto">
          <a:xfrm>
            <a:off x="3365500" y="1771650"/>
            <a:ext cx="1844675" cy="0"/>
          </a:xfrm>
          <a:prstGeom prst="line">
            <a:avLst/>
          </a:prstGeom>
          <a:noFill/>
          <a:ln w="25400">
            <a:solidFill>
              <a:schemeClr val="tx1"/>
            </a:solidFill>
            <a:round/>
            <a:headEnd/>
            <a:tailEnd type="triangle" w="med" len="med"/>
          </a:ln>
        </p:spPr>
        <p:txBody>
          <a:bodyPr wrap="none" lIns="82058" tIns="41029" rIns="82058" bIns="41029" anchor="ctr"/>
          <a:lstStyle/>
          <a:p>
            <a:endParaRPr lang="en-US"/>
          </a:p>
        </p:txBody>
      </p:sp>
      <p:sp>
        <p:nvSpPr>
          <p:cNvPr id="63503" name="Line 16"/>
          <p:cNvSpPr>
            <a:spLocks noChangeShapeType="1"/>
          </p:cNvSpPr>
          <p:nvPr/>
        </p:nvSpPr>
        <p:spPr bwMode="auto">
          <a:xfrm>
            <a:off x="3467100" y="2941638"/>
            <a:ext cx="1760538" cy="0"/>
          </a:xfrm>
          <a:prstGeom prst="line">
            <a:avLst/>
          </a:prstGeom>
          <a:noFill/>
          <a:ln w="25400">
            <a:solidFill>
              <a:schemeClr val="tx1"/>
            </a:solidFill>
            <a:round/>
            <a:headEnd/>
            <a:tailEnd type="triangle" w="med" len="med"/>
          </a:ln>
        </p:spPr>
        <p:txBody>
          <a:bodyPr wrap="none" lIns="82058" tIns="41029" rIns="82058" bIns="41029" anchor="ctr"/>
          <a:lstStyle/>
          <a:p>
            <a:endParaRPr lang="en-US"/>
          </a:p>
        </p:txBody>
      </p:sp>
      <p:sp>
        <p:nvSpPr>
          <p:cNvPr id="63504" name="Line 17"/>
          <p:cNvSpPr>
            <a:spLocks noChangeShapeType="1"/>
          </p:cNvSpPr>
          <p:nvPr/>
        </p:nvSpPr>
        <p:spPr bwMode="auto">
          <a:xfrm>
            <a:off x="3467100" y="3409950"/>
            <a:ext cx="1760538" cy="0"/>
          </a:xfrm>
          <a:prstGeom prst="line">
            <a:avLst/>
          </a:prstGeom>
          <a:noFill/>
          <a:ln w="25400">
            <a:solidFill>
              <a:schemeClr val="tx1"/>
            </a:solidFill>
            <a:round/>
            <a:headEnd/>
            <a:tailEnd type="triangle" w="med" len="med"/>
          </a:ln>
        </p:spPr>
        <p:txBody>
          <a:bodyPr wrap="none" lIns="82058" tIns="41029" rIns="82058" bIns="41029" anchor="ctr"/>
          <a:lstStyle/>
          <a:p>
            <a:endParaRPr lang="en-US"/>
          </a:p>
        </p:txBody>
      </p:sp>
      <p:sp>
        <p:nvSpPr>
          <p:cNvPr id="63505" name="Line 18"/>
          <p:cNvSpPr>
            <a:spLocks noChangeShapeType="1"/>
          </p:cNvSpPr>
          <p:nvPr/>
        </p:nvSpPr>
        <p:spPr bwMode="auto">
          <a:xfrm>
            <a:off x="3467100" y="3925888"/>
            <a:ext cx="1760538" cy="0"/>
          </a:xfrm>
          <a:prstGeom prst="line">
            <a:avLst/>
          </a:prstGeom>
          <a:noFill/>
          <a:ln w="25400">
            <a:solidFill>
              <a:schemeClr val="tx1"/>
            </a:solidFill>
            <a:round/>
            <a:headEnd/>
            <a:tailEnd type="triangle" w="med" len="med"/>
          </a:ln>
        </p:spPr>
        <p:txBody>
          <a:bodyPr wrap="none" lIns="82058" tIns="41029" rIns="82058" bIns="41029" anchor="ctr"/>
          <a:lstStyle/>
          <a:p>
            <a:endParaRPr lang="en-US"/>
          </a:p>
        </p:txBody>
      </p:sp>
      <p:sp>
        <p:nvSpPr>
          <p:cNvPr id="63506" name="Line 19"/>
          <p:cNvSpPr>
            <a:spLocks noChangeShapeType="1"/>
          </p:cNvSpPr>
          <p:nvPr/>
        </p:nvSpPr>
        <p:spPr bwMode="auto">
          <a:xfrm>
            <a:off x="3348038" y="5376863"/>
            <a:ext cx="1879600" cy="0"/>
          </a:xfrm>
          <a:prstGeom prst="line">
            <a:avLst/>
          </a:prstGeom>
          <a:noFill/>
          <a:ln w="25400">
            <a:solidFill>
              <a:schemeClr val="tx1"/>
            </a:solidFill>
            <a:round/>
            <a:headEnd/>
            <a:tailEnd type="triangle" w="med" len="med"/>
          </a:ln>
        </p:spPr>
        <p:txBody>
          <a:bodyPr wrap="none" lIns="82058" tIns="41029" rIns="82058" bIns="41029" anchor="ctr"/>
          <a:lstStyle/>
          <a:p>
            <a:endParaRPr lang="en-US"/>
          </a:p>
        </p:txBody>
      </p:sp>
      <p:sp>
        <p:nvSpPr>
          <p:cNvPr id="63507" name="Rectangle 20"/>
          <p:cNvSpPr>
            <a:spLocks noChangeArrowheads="1"/>
          </p:cNvSpPr>
          <p:nvPr/>
        </p:nvSpPr>
        <p:spPr bwMode="auto">
          <a:xfrm>
            <a:off x="2578100" y="2309813"/>
            <a:ext cx="3086100" cy="301625"/>
          </a:xfrm>
          <a:prstGeom prst="rect">
            <a:avLst/>
          </a:prstGeom>
          <a:noFill/>
          <a:ln w="12700">
            <a:noFill/>
            <a:miter lim="800000"/>
            <a:headEnd/>
            <a:tailEnd/>
          </a:ln>
        </p:spPr>
        <p:txBody>
          <a:bodyPr wrap="none" lIns="81204" tIns="39889" rIns="81204" bIns="39889">
            <a:spAutoFit/>
          </a:bodyPr>
          <a:lstStyle/>
          <a:p>
            <a:pPr eaLnBrk="0" hangingPunct="0">
              <a:lnSpc>
                <a:spcPct val="90000"/>
              </a:lnSpc>
            </a:pPr>
            <a:r>
              <a:rPr lang="en-US" sz="1600" b="1">
                <a:latin typeface="Arial" charset="0"/>
              </a:rPr>
              <a:t>A.  Undifferentiated Marketing</a:t>
            </a:r>
          </a:p>
        </p:txBody>
      </p:sp>
      <p:sp>
        <p:nvSpPr>
          <p:cNvPr id="63508" name="Rectangle 21"/>
          <p:cNvSpPr>
            <a:spLocks noChangeArrowheads="1"/>
          </p:cNvSpPr>
          <p:nvPr/>
        </p:nvSpPr>
        <p:spPr bwMode="auto">
          <a:xfrm>
            <a:off x="2527300" y="4297363"/>
            <a:ext cx="2835275" cy="301625"/>
          </a:xfrm>
          <a:prstGeom prst="rect">
            <a:avLst/>
          </a:prstGeom>
          <a:noFill/>
          <a:ln w="12700">
            <a:noFill/>
            <a:miter lim="800000"/>
            <a:headEnd/>
            <a:tailEnd/>
          </a:ln>
        </p:spPr>
        <p:txBody>
          <a:bodyPr wrap="none" lIns="81204" tIns="39889" rIns="81204" bIns="39889">
            <a:spAutoFit/>
          </a:bodyPr>
          <a:lstStyle/>
          <a:p>
            <a:pPr eaLnBrk="0" hangingPunct="0">
              <a:lnSpc>
                <a:spcPct val="90000"/>
              </a:lnSpc>
            </a:pPr>
            <a:r>
              <a:rPr lang="en-US" sz="1600" b="1">
                <a:latin typeface="Arial" charset="0"/>
              </a:rPr>
              <a:t>B.  Differentiated Marketing</a:t>
            </a:r>
          </a:p>
        </p:txBody>
      </p:sp>
      <p:sp>
        <p:nvSpPr>
          <p:cNvPr id="63509" name="Rectangle 22"/>
          <p:cNvSpPr>
            <a:spLocks noChangeArrowheads="1"/>
          </p:cNvSpPr>
          <p:nvPr/>
        </p:nvSpPr>
        <p:spPr bwMode="auto">
          <a:xfrm>
            <a:off x="2527300" y="6216650"/>
            <a:ext cx="2832100" cy="301625"/>
          </a:xfrm>
          <a:prstGeom prst="rect">
            <a:avLst/>
          </a:prstGeom>
          <a:noFill/>
          <a:ln w="12700">
            <a:noFill/>
            <a:miter lim="800000"/>
            <a:headEnd/>
            <a:tailEnd/>
          </a:ln>
        </p:spPr>
        <p:txBody>
          <a:bodyPr wrap="none" lIns="81204" tIns="39889" rIns="81204" bIns="39889">
            <a:spAutoFit/>
          </a:bodyPr>
          <a:lstStyle/>
          <a:p>
            <a:pPr eaLnBrk="0" hangingPunct="0">
              <a:lnSpc>
                <a:spcPct val="90000"/>
              </a:lnSpc>
            </a:pPr>
            <a:r>
              <a:rPr lang="en-US" sz="1600" b="1">
                <a:latin typeface="Arial" charset="0"/>
              </a:rPr>
              <a:t>C.  Concentrated Marketing</a:t>
            </a:r>
          </a:p>
        </p:txBody>
      </p:sp>
    </p:spTree>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12</a:t>
            </a:r>
          </a:p>
        </p:txBody>
      </p:sp>
      <p:sp>
        <p:nvSpPr>
          <p:cNvPr id="65538"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grpSp>
        <p:nvGrpSpPr>
          <p:cNvPr id="65539" name="Group 6"/>
          <p:cNvGrpSpPr>
            <a:grpSpLocks/>
          </p:cNvGrpSpPr>
          <p:nvPr/>
        </p:nvGrpSpPr>
        <p:grpSpPr bwMode="auto">
          <a:xfrm>
            <a:off x="2187575" y="2324100"/>
            <a:ext cx="4835525" cy="1171575"/>
            <a:chOff x="1378" y="1464"/>
            <a:chExt cx="3046" cy="738"/>
          </a:xfrm>
        </p:grpSpPr>
        <p:sp>
          <p:nvSpPr>
            <p:cNvPr id="65561" name="Line 4"/>
            <p:cNvSpPr>
              <a:spLocks noChangeShapeType="1"/>
            </p:cNvSpPr>
            <p:nvPr/>
          </p:nvSpPr>
          <p:spPr bwMode="auto">
            <a:xfrm>
              <a:off x="1378" y="1468"/>
              <a:ext cx="994" cy="734"/>
            </a:xfrm>
            <a:prstGeom prst="line">
              <a:avLst/>
            </a:prstGeom>
            <a:noFill/>
            <a:ln w="25400">
              <a:solidFill>
                <a:srgbClr val="FF0033"/>
              </a:solidFill>
              <a:round/>
              <a:headEnd/>
              <a:tailEnd type="triangle" w="med" len="med"/>
            </a:ln>
          </p:spPr>
          <p:txBody>
            <a:bodyPr wrap="none" anchor="ctr"/>
            <a:lstStyle/>
            <a:p>
              <a:endParaRPr lang="en-US"/>
            </a:p>
          </p:txBody>
        </p:sp>
        <p:sp>
          <p:nvSpPr>
            <p:cNvPr id="65562" name="Line 5"/>
            <p:cNvSpPr>
              <a:spLocks noChangeShapeType="1"/>
            </p:cNvSpPr>
            <p:nvPr/>
          </p:nvSpPr>
          <p:spPr bwMode="auto">
            <a:xfrm flipH="1">
              <a:off x="3398" y="1464"/>
              <a:ext cx="1026" cy="734"/>
            </a:xfrm>
            <a:prstGeom prst="line">
              <a:avLst/>
            </a:prstGeom>
            <a:noFill/>
            <a:ln w="25400">
              <a:solidFill>
                <a:srgbClr val="FF0033"/>
              </a:solidFill>
              <a:round/>
              <a:headEnd/>
              <a:tailEnd type="triangle" w="med" len="med"/>
            </a:ln>
          </p:spPr>
          <p:txBody>
            <a:bodyPr wrap="none" anchor="ctr"/>
            <a:lstStyle/>
            <a:p>
              <a:endParaRPr lang="en-US"/>
            </a:p>
          </p:txBody>
        </p:sp>
      </p:grpSp>
      <p:grpSp>
        <p:nvGrpSpPr>
          <p:cNvPr id="65540" name="Group 9"/>
          <p:cNvGrpSpPr>
            <a:grpSpLocks/>
          </p:cNvGrpSpPr>
          <p:nvPr/>
        </p:nvGrpSpPr>
        <p:grpSpPr bwMode="auto">
          <a:xfrm>
            <a:off x="2181225" y="4165600"/>
            <a:ext cx="4835525" cy="1222375"/>
            <a:chOff x="1374" y="2624"/>
            <a:chExt cx="3046" cy="770"/>
          </a:xfrm>
        </p:grpSpPr>
        <p:sp>
          <p:nvSpPr>
            <p:cNvPr id="65559" name="Line 7"/>
            <p:cNvSpPr>
              <a:spLocks noChangeShapeType="1"/>
            </p:cNvSpPr>
            <p:nvPr/>
          </p:nvSpPr>
          <p:spPr bwMode="auto">
            <a:xfrm flipV="1">
              <a:off x="1374" y="2624"/>
              <a:ext cx="994" cy="766"/>
            </a:xfrm>
            <a:prstGeom prst="line">
              <a:avLst/>
            </a:prstGeom>
            <a:noFill/>
            <a:ln w="25400">
              <a:solidFill>
                <a:srgbClr val="FF0033"/>
              </a:solidFill>
              <a:round/>
              <a:headEnd/>
              <a:tailEnd type="triangle" w="med" len="med"/>
            </a:ln>
          </p:spPr>
          <p:txBody>
            <a:bodyPr wrap="none" anchor="ctr"/>
            <a:lstStyle/>
            <a:p>
              <a:endParaRPr lang="en-US"/>
            </a:p>
          </p:txBody>
        </p:sp>
        <p:sp>
          <p:nvSpPr>
            <p:cNvPr id="65560" name="Line 8"/>
            <p:cNvSpPr>
              <a:spLocks noChangeShapeType="1"/>
            </p:cNvSpPr>
            <p:nvPr/>
          </p:nvSpPr>
          <p:spPr bwMode="auto">
            <a:xfrm flipH="1" flipV="1">
              <a:off x="3394" y="2628"/>
              <a:ext cx="1026" cy="766"/>
            </a:xfrm>
            <a:prstGeom prst="line">
              <a:avLst/>
            </a:prstGeom>
            <a:noFill/>
            <a:ln w="25400">
              <a:solidFill>
                <a:srgbClr val="FF0033"/>
              </a:solidFill>
              <a:round/>
              <a:headEnd/>
              <a:tailEnd type="triangle" w="med" len="med"/>
            </a:ln>
          </p:spPr>
          <p:txBody>
            <a:bodyPr wrap="none" anchor="ctr"/>
            <a:lstStyle/>
            <a:p>
              <a:endParaRPr lang="en-US"/>
            </a:p>
          </p:txBody>
        </p:sp>
      </p:grpSp>
      <p:sp>
        <p:nvSpPr>
          <p:cNvPr id="65541" name="Rectangle 10"/>
          <p:cNvSpPr>
            <a:spLocks noGrp="1" noChangeArrowheads="1"/>
          </p:cNvSpPr>
          <p:nvPr>
            <p:ph type="title"/>
          </p:nvPr>
        </p:nvSpPr>
        <p:spPr/>
        <p:txBody>
          <a:bodyPr/>
          <a:lstStyle/>
          <a:p>
            <a:r>
              <a:rPr lang="en-US" smtClean="0"/>
              <a:t>Pozicionimi i suksesshëm</a:t>
            </a:r>
          </a:p>
        </p:txBody>
      </p:sp>
      <p:grpSp>
        <p:nvGrpSpPr>
          <p:cNvPr id="65542" name="Group 24"/>
          <p:cNvGrpSpPr>
            <a:grpSpLocks/>
          </p:cNvGrpSpPr>
          <p:nvPr/>
        </p:nvGrpSpPr>
        <p:grpSpPr bwMode="auto">
          <a:xfrm>
            <a:off x="1177925" y="1282700"/>
            <a:ext cx="6975475" cy="5099050"/>
            <a:chOff x="742" y="808"/>
            <a:chExt cx="4394" cy="3212"/>
          </a:xfrm>
        </p:grpSpPr>
        <p:grpSp>
          <p:nvGrpSpPr>
            <p:cNvPr id="65546" name="Group 17"/>
            <p:cNvGrpSpPr>
              <a:grpSpLocks/>
            </p:cNvGrpSpPr>
            <p:nvPr/>
          </p:nvGrpSpPr>
          <p:grpSpPr bwMode="auto">
            <a:xfrm>
              <a:off x="742" y="808"/>
              <a:ext cx="4292" cy="1174"/>
              <a:chOff x="742" y="808"/>
              <a:chExt cx="4292" cy="1174"/>
            </a:xfrm>
          </p:grpSpPr>
          <p:grpSp>
            <p:nvGrpSpPr>
              <p:cNvPr id="65553" name="Group 13"/>
              <p:cNvGrpSpPr>
                <a:grpSpLocks/>
              </p:cNvGrpSpPr>
              <p:nvPr/>
            </p:nvGrpSpPr>
            <p:grpSpPr bwMode="auto">
              <a:xfrm>
                <a:off x="742" y="808"/>
                <a:ext cx="1246" cy="1174"/>
                <a:chOff x="742" y="808"/>
                <a:chExt cx="1246" cy="1174"/>
              </a:xfrm>
            </p:grpSpPr>
            <p:sp>
              <p:nvSpPr>
                <p:cNvPr id="65557" name="Oval 11"/>
                <p:cNvSpPr>
                  <a:spLocks noChangeArrowheads="1"/>
                </p:cNvSpPr>
                <p:nvPr/>
              </p:nvSpPr>
              <p:spPr bwMode="auto">
                <a:xfrm>
                  <a:off x="778" y="808"/>
                  <a:ext cx="1174" cy="1174"/>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65558" name="Rectangle 12"/>
                <p:cNvSpPr>
                  <a:spLocks noChangeArrowheads="1"/>
                </p:cNvSpPr>
                <p:nvPr/>
              </p:nvSpPr>
              <p:spPr bwMode="auto">
                <a:xfrm>
                  <a:off x="742" y="1277"/>
                  <a:ext cx="1246" cy="237"/>
                </a:xfrm>
                <a:prstGeom prst="rect">
                  <a:avLst/>
                </a:prstGeom>
                <a:noFill/>
                <a:ln w="12700">
                  <a:noFill/>
                  <a:miter lim="800000"/>
                  <a:headEnd/>
                  <a:tailEnd/>
                </a:ln>
              </p:spPr>
              <p:txBody>
                <a:bodyPr lIns="90488" tIns="44450" rIns="90488" bIns="44450">
                  <a:spAutoFit/>
                </a:bodyPr>
                <a:lstStyle/>
                <a:p>
                  <a:pPr algn="ctr" defTabSz="762000" eaLnBrk="0" hangingPunct="0">
                    <a:spcBef>
                      <a:spcPct val="50000"/>
                    </a:spcBef>
                  </a:pPr>
                  <a:r>
                    <a:rPr lang="en-US" sz="1800">
                      <a:latin typeface="Arial" charset="0"/>
                    </a:rPr>
                    <a:t>Kthjelltësia</a:t>
                  </a:r>
                </a:p>
              </p:txBody>
            </p:sp>
          </p:grpSp>
          <p:grpSp>
            <p:nvGrpSpPr>
              <p:cNvPr id="65554" name="Group 16"/>
              <p:cNvGrpSpPr>
                <a:grpSpLocks/>
              </p:cNvGrpSpPr>
              <p:nvPr/>
            </p:nvGrpSpPr>
            <p:grpSpPr bwMode="auto">
              <a:xfrm>
                <a:off x="3788" y="808"/>
                <a:ext cx="1246" cy="1174"/>
                <a:chOff x="3788" y="808"/>
                <a:chExt cx="1246" cy="1174"/>
              </a:xfrm>
            </p:grpSpPr>
            <p:sp>
              <p:nvSpPr>
                <p:cNvPr id="65555" name="Oval 14"/>
                <p:cNvSpPr>
                  <a:spLocks noChangeArrowheads="1"/>
                </p:cNvSpPr>
                <p:nvPr/>
              </p:nvSpPr>
              <p:spPr bwMode="auto">
                <a:xfrm>
                  <a:off x="3824" y="808"/>
                  <a:ext cx="1174" cy="1174"/>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65556" name="Rectangle 15"/>
                <p:cNvSpPr>
                  <a:spLocks noChangeArrowheads="1"/>
                </p:cNvSpPr>
                <p:nvPr/>
              </p:nvSpPr>
              <p:spPr bwMode="auto">
                <a:xfrm>
                  <a:off x="3788" y="1277"/>
                  <a:ext cx="1246" cy="237"/>
                </a:xfrm>
                <a:prstGeom prst="rect">
                  <a:avLst/>
                </a:prstGeom>
                <a:noFill/>
                <a:ln w="12700">
                  <a:noFill/>
                  <a:miter lim="800000"/>
                  <a:headEnd/>
                  <a:tailEnd/>
                </a:ln>
              </p:spPr>
              <p:txBody>
                <a:bodyPr lIns="90488" tIns="44450" rIns="90488" bIns="44450">
                  <a:spAutoFit/>
                </a:bodyPr>
                <a:lstStyle/>
                <a:p>
                  <a:pPr algn="ctr" defTabSz="762000" eaLnBrk="0" hangingPunct="0">
                    <a:spcBef>
                      <a:spcPct val="50000"/>
                    </a:spcBef>
                  </a:pPr>
                  <a:r>
                    <a:rPr lang="en-US" sz="1800">
                      <a:latin typeface="Arial" charset="0"/>
                    </a:rPr>
                    <a:t>Përputhshmëria</a:t>
                  </a:r>
                </a:p>
              </p:txBody>
            </p:sp>
          </p:grpSp>
        </p:grpSp>
        <p:grpSp>
          <p:nvGrpSpPr>
            <p:cNvPr id="65547" name="Group 20"/>
            <p:cNvGrpSpPr>
              <a:grpSpLocks/>
            </p:cNvGrpSpPr>
            <p:nvPr/>
          </p:nvGrpSpPr>
          <p:grpSpPr bwMode="auto">
            <a:xfrm>
              <a:off x="742" y="2846"/>
              <a:ext cx="1246" cy="1174"/>
              <a:chOff x="742" y="2846"/>
              <a:chExt cx="1246" cy="1174"/>
            </a:xfrm>
          </p:grpSpPr>
          <p:sp>
            <p:nvSpPr>
              <p:cNvPr id="65551" name="Oval 18"/>
              <p:cNvSpPr>
                <a:spLocks noChangeArrowheads="1"/>
              </p:cNvSpPr>
              <p:nvPr/>
            </p:nvSpPr>
            <p:spPr bwMode="auto">
              <a:xfrm>
                <a:off x="778" y="2846"/>
                <a:ext cx="1174" cy="1174"/>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65552" name="Rectangle 19"/>
              <p:cNvSpPr>
                <a:spLocks noChangeArrowheads="1"/>
              </p:cNvSpPr>
              <p:nvPr/>
            </p:nvSpPr>
            <p:spPr bwMode="auto">
              <a:xfrm>
                <a:off x="742" y="3315"/>
                <a:ext cx="1246" cy="237"/>
              </a:xfrm>
              <a:prstGeom prst="rect">
                <a:avLst/>
              </a:prstGeom>
              <a:noFill/>
              <a:ln w="12700">
                <a:noFill/>
                <a:miter lim="800000"/>
                <a:headEnd/>
                <a:tailEnd/>
              </a:ln>
            </p:spPr>
            <p:txBody>
              <a:bodyPr lIns="90488" tIns="44450" rIns="90488" bIns="44450">
                <a:spAutoFit/>
              </a:bodyPr>
              <a:lstStyle/>
              <a:p>
                <a:pPr algn="ctr" defTabSz="762000" eaLnBrk="0" hangingPunct="0">
                  <a:spcBef>
                    <a:spcPct val="50000"/>
                  </a:spcBef>
                </a:pPr>
                <a:r>
                  <a:rPr lang="en-US" sz="1800">
                    <a:latin typeface="Arial" charset="0"/>
                  </a:rPr>
                  <a:t>Besueshmëria</a:t>
                </a:r>
              </a:p>
            </p:txBody>
          </p:sp>
        </p:grpSp>
        <p:grpSp>
          <p:nvGrpSpPr>
            <p:cNvPr id="65548" name="Group 23"/>
            <p:cNvGrpSpPr>
              <a:grpSpLocks/>
            </p:cNvGrpSpPr>
            <p:nvPr/>
          </p:nvGrpSpPr>
          <p:grpSpPr bwMode="auto">
            <a:xfrm>
              <a:off x="3740" y="2832"/>
              <a:ext cx="1396" cy="1188"/>
              <a:chOff x="3740" y="2832"/>
              <a:chExt cx="1396" cy="1188"/>
            </a:xfrm>
          </p:grpSpPr>
          <p:sp>
            <p:nvSpPr>
              <p:cNvPr id="65549" name="Oval 21"/>
              <p:cNvSpPr>
                <a:spLocks noChangeArrowheads="1"/>
              </p:cNvSpPr>
              <p:nvPr/>
            </p:nvSpPr>
            <p:spPr bwMode="auto">
              <a:xfrm>
                <a:off x="3824" y="2832"/>
                <a:ext cx="1264" cy="1188"/>
              </a:xfrm>
              <a:prstGeom prst="ellipse">
                <a:avLst/>
              </a:prstGeom>
              <a:solidFill>
                <a:srgbClr val="FFFFCC"/>
              </a:solidFill>
              <a:ln w="25400">
                <a:solidFill>
                  <a:schemeClr val="accent2"/>
                </a:solidFill>
                <a:round/>
                <a:headEnd/>
                <a:tailEnd/>
              </a:ln>
            </p:spPr>
            <p:txBody>
              <a:bodyPr wrap="none" anchor="ctr"/>
              <a:lstStyle/>
              <a:p>
                <a:pPr eaLnBrk="0" hangingPunct="0"/>
                <a:endParaRPr lang="en-US"/>
              </a:p>
            </p:txBody>
          </p:sp>
          <p:sp>
            <p:nvSpPr>
              <p:cNvPr id="65550" name="Rectangle 22"/>
              <p:cNvSpPr>
                <a:spLocks noChangeArrowheads="1"/>
              </p:cNvSpPr>
              <p:nvPr/>
            </p:nvSpPr>
            <p:spPr bwMode="auto">
              <a:xfrm>
                <a:off x="3740" y="3315"/>
                <a:ext cx="1396" cy="231"/>
              </a:xfrm>
              <a:prstGeom prst="rect">
                <a:avLst/>
              </a:prstGeom>
              <a:noFill/>
              <a:ln w="12700">
                <a:noFill/>
                <a:miter lim="800000"/>
                <a:headEnd/>
                <a:tailEnd/>
              </a:ln>
            </p:spPr>
            <p:txBody>
              <a:bodyPr lIns="90488" tIns="44450" rIns="90488" bIns="44450">
                <a:spAutoFit/>
              </a:bodyPr>
              <a:lstStyle/>
              <a:p>
                <a:pPr algn="ctr" defTabSz="762000" eaLnBrk="0" hangingPunct="0">
                  <a:spcBef>
                    <a:spcPct val="50000"/>
                  </a:spcBef>
                </a:pPr>
                <a:r>
                  <a:rPr lang="en-US" sz="1800">
                    <a:latin typeface="Arial" charset="0"/>
                  </a:rPr>
                  <a:t>Konkurrueshmëria</a:t>
                </a:r>
              </a:p>
            </p:txBody>
          </p:sp>
        </p:grpSp>
      </p:grpSp>
      <p:grpSp>
        <p:nvGrpSpPr>
          <p:cNvPr id="65543" name="Group 27"/>
          <p:cNvGrpSpPr>
            <a:grpSpLocks/>
          </p:cNvGrpSpPr>
          <p:nvPr/>
        </p:nvGrpSpPr>
        <p:grpSpPr bwMode="auto">
          <a:xfrm>
            <a:off x="3200400" y="3519488"/>
            <a:ext cx="2971800" cy="625475"/>
            <a:chOff x="2016" y="2217"/>
            <a:chExt cx="1872" cy="394"/>
          </a:xfrm>
        </p:grpSpPr>
        <p:sp>
          <p:nvSpPr>
            <p:cNvPr id="65544" name="Rectangle 25"/>
            <p:cNvSpPr>
              <a:spLocks noChangeArrowheads="1"/>
            </p:cNvSpPr>
            <p:nvPr/>
          </p:nvSpPr>
          <p:spPr bwMode="auto">
            <a:xfrm>
              <a:off x="2036" y="2217"/>
              <a:ext cx="1852" cy="39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65545" name="Rectangle 26"/>
            <p:cNvSpPr>
              <a:spLocks noChangeArrowheads="1"/>
            </p:cNvSpPr>
            <p:nvPr/>
          </p:nvSpPr>
          <p:spPr bwMode="auto">
            <a:xfrm>
              <a:off x="2016" y="2296"/>
              <a:ext cx="1795" cy="231"/>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Pozicionimi i suksesshëm</a:t>
              </a:r>
            </a:p>
          </p:txBody>
        </p:sp>
      </p:grpSp>
    </p:spTree>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13</a:t>
            </a:r>
          </a:p>
        </p:txBody>
      </p:sp>
      <p:sp>
        <p:nvSpPr>
          <p:cNvPr id="67586"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67587" name="Rectangle 4"/>
          <p:cNvSpPr>
            <a:spLocks noGrp="1" noChangeArrowheads="1"/>
          </p:cNvSpPr>
          <p:nvPr>
            <p:ph type="title"/>
          </p:nvPr>
        </p:nvSpPr>
        <p:spPr/>
        <p:txBody>
          <a:bodyPr/>
          <a:lstStyle/>
          <a:p>
            <a:r>
              <a:rPr lang="en-US" smtClean="0"/>
              <a:t>Hartë perceptuale e supermarketeve</a:t>
            </a:r>
          </a:p>
        </p:txBody>
      </p:sp>
      <p:grpSp>
        <p:nvGrpSpPr>
          <p:cNvPr id="67588" name="Group 7"/>
          <p:cNvGrpSpPr>
            <a:grpSpLocks/>
          </p:cNvGrpSpPr>
          <p:nvPr/>
        </p:nvGrpSpPr>
        <p:grpSpPr bwMode="auto">
          <a:xfrm>
            <a:off x="758825" y="1235075"/>
            <a:ext cx="7642225" cy="4991100"/>
            <a:chOff x="478" y="778"/>
            <a:chExt cx="4814" cy="3144"/>
          </a:xfrm>
        </p:grpSpPr>
        <p:sp>
          <p:nvSpPr>
            <p:cNvPr id="67617" name="Line 5"/>
            <p:cNvSpPr>
              <a:spLocks noChangeShapeType="1"/>
            </p:cNvSpPr>
            <p:nvPr/>
          </p:nvSpPr>
          <p:spPr bwMode="auto">
            <a:xfrm>
              <a:off x="2885" y="778"/>
              <a:ext cx="0" cy="3144"/>
            </a:xfrm>
            <a:prstGeom prst="line">
              <a:avLst/>
            </a:prstGeom>
            <a:noFill/>
            <a:ln w="25400">
              <a:solidFill>
                <a:schemeClr val="accent2"/>
              </a:solidFill>
              <a:round/>
              <a:headEnd/>
              <a:tailEnd/>
            </a:ln>
          </p:spPr>
          <p:txBody>
            <a:bodyPr wrap="none" anchor="ctr"/>
            <a:lstStyle/>
            <a:p>
              <a:endParaRPr lang="en-US"/>
            </a:p>
          </p:txBody>
        </p:sp>
        <p:sp>
          <p:nvSpPr>
            <p:cNvPr id="67618" name="Line 6"/>
            <p:cNvSpPr>
              <a:spLocks noChangeShapeType="1"/>
            </p:cNvSpPr>
            <p:nvPr/>
          </p:nvSpPr>
          <p:spPr bwMode="auto">
            <a:xfrm>
              <a:off x="478" y="2350"/>
              <a:ext cx="4814" cy="0"/>
            </a:xfrm>
            <a:prstGeom prst="line">
              <a:avLst/>
            </a:prstGeom>
            <a:noFill/>
            <a:ln w="25400">
              <a:solidFill>
                <a:schemeClr val="accent2"/>
              </a:solidFill>
              <a:round/>
              <a:headEnd/>
              <a:tailEnd/>
            </a:ln>
          </p:spPr>
          <p:txBody>
            <a:bodyPr wrap="none" anchor="ctr"/>
            <a:lstStyle/>
            <a:p>
              <a:endParaRPr lang="en-US"/>
            </a:p>
          </p:txBody>
        </p:sp>
      </p:grpSp>
      <p:grpSp>
        <p:nvGrpSpPr>
          <p:cNvPr id="67589" name="Group 10"/>
          <p:cNvGrpSpPr>
            <a:grpSpLocks/>
          </p:cNvGrpSpPr>
          <p:nvPr/>
        </p:nvGrpSpPr>
        <p:grpSpPr bwMode="auto">
          <a:xfrm>
            <a:off x="2586038" y="1219200"/>
            <a:ext cx="598487" cy="376238"/>
            <a:chOff x="1629" y="768"/>
            <a:chExt cx="377" cy="237"/>
          </a:xfrm>
        </p:grpSpPr>
        <p:sp>
          <p:nvSpPr>
            <p:cNvPr id="67615" name="Oval 8"/>
            <p:cNvSpPr>
              <a:spLocks noChangeArrowheads="1"/>
            </p:cNvSpPr>
            <p:nvPr/>
          </p:nvSpPr>
          <p:spPr bwMode="auto">
            <a:xfrm>
              <a:off x="1824" y="795"/>
              <a:ext cx="182" cy="182"/>
            </a:xfrm>
            <a:prstGeom prst="ellipse">
              <a:avLst/>
            </a:prstGeom>
            <a:solidFill>
              <a:srgbClr val="FF0033"/>
            </a:solidFill>
            <a:ln w="12700">
              <a:solidFill>
                <a:srgbClr val="FF0033"/>
              </a:solidFill>
              <a:round/>
              <a:headEnd/>
              <a:tailEnd/>
            </a:ln>
          </p:spPr>
          <p:txBody>
            <a:bodyPr wrap="none" anchor="ctr"/>
            <a:lstStyle/>
            <a:p>
              <a:pPr eaLnBrk="0" hangingPunct="0"/>
              <a:endParaRPr lang="en-US"/>
            </a:p>
          </p:txBody>
        </p:sp>
        <p:sp>
          <p:nvSpPr>
            <p:cNvPr id="67616" name="Rectangle 9"/>
            <p:cNvSpPr>
              <a:spLocks noChangeArrowheads="1"/>
            </p:cNvSpPr>
            <p:nvPr/>
          </p:nvSpPr>
          <p:spPr bwMode="auto">
            <a:xfrm>
              <a:off x="1629" y="768"/>
              <a:ext cx="218" cy="237"/>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A</a:t>
              </a:r>
            </a:p>
          </p:txBody>
        </p:sp>
      </p:grpSp>
      <p:grpSp>
        <p:nvGrpSpPr>
          <p:cNvPr id="67590" name="Group 13"/>
          <p:cNvGrpSpPr>
            <a:grpSpLocks/>
          </p:cNvGrpSpPr>
          <p:nvPr/>
        </p:nvGrpSpPr>
        <p:grpSpPr bwMode="auto">
          <a:xfrm>
            <a:off x="1881188" y="1704975"/>
            <a:ext cx="598487" cy="376238"/>
            <a:chOff x="1185" y="1074"/>
            <a:chExt cx="377" cy="237"/>
          </a:xfrm>
        </p:grpSpPr>
        <p:sp>
          <p:nvSpPr>
            <p:cNvPr id="67613" name="Oval 11"/>
            <p:cNvSpPr>
              <a:spLocks noChangeArrowheads="1"/>
            </p:cNvSpPr>
            <p:nvPr/>
          </p:nvSpPr>
          <p:spPr bwMode="auto">
            <a:xfrm>
              <a:off x="1380" y="1101"/>
              <a:ext cx="182" cy="182"/>
            </a:xfrm>
            <a:prstGeom prst="ellipse">
              <a:avLst/>
            </a:prstGeom>
            <a:solidFill>
              <a:srgbClr val="FF0033"/>
            </a:solidFill>
            <a:ln w="12700">
              <a:solidFill>
                <a:srgbClr val="FF0033"/>
              </a:solidFill>
              <a:round/>
              <a:headEnd/>
              <a:tailEnd/>
            </a:ln>
          </p:spPr>
          <p:txBody>
            <a:bodyPr wrap="none" anchor="ctr"/>
            <a:lstStyle/>
            <a:p>
              <a:pPr eaLnBrk="0" hangingPunct="0"/>
              <a:endParaRPr lang="en-US"/>
            </a:p>
          </p:txBody>
        </p:sp>
        <p:sp>
          <p:nvSpPr>
            <p:cNvPr id="67614" name="Rectangle 12"/>
            <p:cNvSpPr>
              <a:spLocks noChangeArrowheads="1"/>
            </p:cNvSpPr>
            <p:nvPr/>
          </p:nvSpPr>
          <p:spPr bwMode="auto">
            <a:xfrm>
              <a:off x="1185" y="1074"/>
              <a:ext cx="218" cy="237"/>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B</a:t>
              </a:r>
            </a:p>
          </p:txBody>
        </p:sp>
      </p:grpSp>
      <p:grpSp>
        <p:nvGrpSpPr>
          <p:cNvPr id="67591" name="Group 16"/>
          <p:cNvGrpSpPr>
            <a:grpSpLocks/>
          </p:cNvGrpSpPr>
          <p:nvPr/>
        </p:nvGrpSpPr>
        <p:grpSpPr bwMode="auto">
          <a:xfrm>
            <a:off x="1017588" y="2333625"/>
            <a:ext cx="598487" cy="376238"/>
            <a:chOff x="641" y="1470"/>
            <a:chExt cx="377" cy="237"/>
          </a:xfrm>
        </p:grpSpPr>
        <p:sp>
          <p:nvSpPr>
            <p:cNvPr id="67611" name="Oval 14"/>
            <p:cNvSpPr>
              <a:spLocks noChangeArrowheads="1"/>
            </p:cNvSpPr>
            <p:nvPr/>
          </p:nvSpPr>
          <p:spPr bwMode="auto">
            <a:xfrm>
              <a:off x="836" y="1497"/>
              <a:ext cx="182" cy="182"/>
            </a:xfrm>
            <a:prstGeom prst="ellipse">
              <a:avLst/>
            </a:prstGeom>
            <a:solidFill>
              <a:srgbClr val="FF0033"/>
            </a:solidFill>
            <a:ln w="12700">
              <a:solidFill>
                <a:srgbClr val="FF0033"/>
              </a:solidFill>
              <a:round/>
              <a:headEnd/>
              <a:tailEnd/>
            </a:ln>
          </p:spPr>
          <p:txBody>
            <a:bodyPr wrap="none" anchor="ctr"/>
            <a:lstStyle/>
            <a:p>
              <a:pPr eaLnBrk="0" hangingPunct="0"/>
              <a:endParaRPr lang="en-US"/>
            </a:p>
          </p:txBody>
        </p:sp>
        <p:sp>
          <p:nvSpPr>
            <p:cNvPr id="67612" name="Rectangle 15"/>
            <p:cNvSpPr>
              <a:spLocks noChangeArrowheads="1"/>
            </p:cNvSpPr>
            <p:nvPr/>
          </p:nvSpPr>
          <p:spPr bwMode="auto">
            <a:xfrm>
              <a:off x="641" y="1470"/>
              <a:ext cx="226" cy="237"/>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C</a:t>
              </a:r>
            </a:p>
          </p:txBody>
        </p:sp>
      </p:grpSp>
      <p:grpSp>
        <p:nvGrpSpPr>
          <p:cNvPr id="67592" name="Group 19"/>
          <p:cNvGrpSpPr>
            <a:grpSpLocks/>
          </p:cNvGrpSpPr>
          <p:nvPr/>
        </p:nvGrpSpPr>
        <p:grpSpPr bwMode="auto">
          <a:xfrm>
            <a:off x="979488" y="2930525"/>
            <a:ext cx="598487" cy="376238"/>
            <a:chOff x="617" y="1846"/>
            <a:chExt cx="377" cy="237"/>
          </a:xfrm>
        </p:grpSpPr>
        <p:sp>
          <p:nvSpPr>
            <p:cNvPr id="67609" name="Oval 17"/>
            <p:cNvSpPr>
              <a:spLocks noChangeArrowheads="1"/>
            </p:cNvSpPr>
            <p:nvPr/>
          </p:nvSpPr>
          <p:spPr bwMode="auto">
            <a:xfrm>
              <a:off x="812" y="1873"/>
              <a:ext cx="182" cy="182"/>
            </a:xfrm>
            <a:prstGeom prst="ellipse">
              <a:avLst/>
            </a:prstGeom>
            <a:solidFill>
              <a:srgbClr val="FF0033"/>
            </a:solidFill>
            <a:ln w="12700">
              <a:solidFill>
                <a:srgbClr val="FF0033"/>
              </a:solidFill>
              <a:round/>
              <a:headEnd/>
              <a:tailEnd/>
            </a:ln>
          </p:spPr>
          <p:txBody>
            <a:bodyPr wrap="none" anchor="ctr"/>
            <a:lstStyle/>
            <a:p>
              <a:pPr eaLnBrk="0" hangingPunct="0"/>
              <a:endParaRPr lang="en-US"/>
            </a:p>
          </p:txBody>
        </p:sp>
        <p:sp>
          <p:nvSpPr>
            <p:cNvPr id="67610" name="Rectangle 18"/>
            <p:cNvSpPr>
              <a:spLocks noChangeArrowheads="1"/>
            </p:cNvSpPr>
            <p:nvPr/>
          </p:nvSpPr>
          <p:spPr bwMode="auto">
            <a:xfrm>
              <a:off x="617" y="1846"/>
              <a:ext cx="226" cy="237"/>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D</a:t>
              </a:r>
            </a:p>
          </p:txBody>
        </p:sp>
      </p:grpSp>
      <p:grpSp>
        <p:nvGrpSpPr>
          <p:cNvPr id="67593" name="Group 22"/>
          <p:cNvGrpSpPr>
            <a:grpSpLocks/>
          </p:cNvGrpSpPr>
          <p:nvPr/>
        </p:nvGrpSpPr>
        <p:grpSpPr bwMode="auto">
          <a:xfrm>
            <a:off x="1322388" y="4956175"/>
            <a:ext cx="598487" cy="376238"/>
            <a:chOff x="833" y="3122"/>
            <a:chExt cx="377" cy="237"/>
          </a:xfrm>
        </p:grpSpPr>
        <p:sp>
          <p:nvSpPr>
            <p:cNvPr id="67607" name="Oval 20"/>
            <p:cNvSpPr>
              <a:spLocks noChangeArrowheads="1"/>
            </p:cNvSpPr>
            <p:nvPr/>
          </p:nvSpPr>
          <p:spPr bwMode="auto">
            <a:xfrm>
              <a:off x="1028" y="3149"/>
              <a:ext cx="182" cy="182"/>
            </a:xfrm>
            <a:prstGeom prst="ellipse">
              <a:avLst/>
            </a:prstGeom>
            <a:solidFill>
              <a:srgbClr val="FF0033"/>
            </a:solidFill>
            <a:ln w="12700">
              <a:solidFill>
                <a:srgbClr val="FF0033"/>
              </a:solidFill>
              <a:round/>
              <a:headEnd/>
              <a:tailEnd/>
            </a:ln>
          </p:spPr>
          <p:txBody>
            <a:bodyPr wrap="none" anchor="ctr"/>
            <a:lstStyle/>
            <a:p>
              <a:pPr eaLnBrk="0" hangingPunct="0"/>
              <a:endParaRPr lang="en-US"/>
            </a:p>
          </p:txBody>
        </p:sp>
        <p:sp>
          <p:nvSpPr>
            <p:cNvPr id="67608" name="Rectangle 21"/>
            <p:cNvSpPr>
              <a:spLocks noChangeArrowheads="1"/>
            </p:cNvSpPr>
            <p:nvPr/>
          </p:nvSpPr>
          <p:spPr bwMode="auto">
            <a:xfrm>
              <a:off x="833" y="3122"/>
              <a:ext cx="218" cy="237"/>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X</a:t>
              </a:r>
            </a:p>
          </p:txBody>
        </p:sp>
      </p:grpSp>
      <p:grpSp>
        <p:nvGrpSpPr>
          <p:cNvPr id="67594" name="Group 25"/>
          <p:cNvGrpSpPr>
            <a:grpSpLocks/>
          </p:cNvGrpSpPr>
          <p:nvPr/>
        </p:nvGrpSpPr>
        <p:grpSpPr bwMode="auto">
          <a:xfrm>
            <a:off x="4824413" y="4156075"/>
            <a:ext cx="598487" cy="376238"/>
            <a:chOff x="3039" y="2618"/>
            <a:chExt cx="377" cy="237"/>
          </a:xfrm>
        </p:grpSpPr>
        <p:sp>
          <p:nvSpPr>
            <p:cNvPr id="67605" name="Oval 23"/>
            <p:cNvSpPr>
              <a:spLocks noChangeArrowheads="1"/>
            </p:cNvSpPr>
            <p:nvPr/>
          </p:nvSpPr>
          <p:spPr bwMode="auto">
            <a:xfrm>
              <a:off x="3234" y="2645"/>
              <a:ext cx="182" cy="182"/>
            </a:xfrm>
            <a:prstGeom prst="ellipse">
              <a:avLst/>
            </a:prstGeom>
            <a:solidFill>
              <a:srgbClr val="FF0033"/>
            </a:solidFill>
            <a:ln w="12700">
              <a:solidFill>
                <a:srgbClr val="FF0033"/>
              </a:solidFill>
              <a:round/>
              <a:headEnd/>
              <a:tailEnd/>
            </a:ln>
          </p:spPr>
          <p:txBody>
            <a:bodyPr wrap="none" anchor="ctr"/>
            <a:lstStyle/>
            <a:p>
              <a:pPr eaLnBrk="0" hangingPunct="0"/>
              <a:endParaRPr lang="en-US"/>
            </a:p>
          </p:txBody>
        </p:sp>
        <p:sp>
          <p:nvSpPr>
            <p:cNvPr id="67606" name="Rectangle 24"/>
            <p:cNvSpPr>
              <a:spLocks noChangeArrowheads="1"/>
            </p:cNvSpPr>
            <p:nvPr/>
          </p:nvSpPr>
          <p:spPr bwMode="auto">
            <a:xfrm>
              <a:off x="3039" y="2618"/>
              <a:ext cx="234" cy="237"/>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G</a:t>
              </a:r>
            </a:p>
          </p:txBody>
        </p:sp>
      </p:grpSp>
      <p:grpSp>
        <p:nvGrpSpPr>
          <p:cNvPr id="67595" name="Group 28"/>
          <p:cNvGrpSpPr>
            <a:grpSpLocks/>
          </p:cNvGrpSpPr>
          <p:nvPr/>
        </p:nvGrpSpPr>
        <p:grpSpPr bwMode="auto">
          <a:xfrm>
            <a:off x="6199188" y="5641975"/>
            <a:ext cx="598487" cy="376238"/>
            <a:chOff x="3905" y="3554"/>
            <a:chExt cx="377" cy="237"/>
          </a:xfrm>
        </p:grpSpPr>
        <p:sp>
          <p:nvSpPr>
            <p:cNvPr id="67603" name="Oval 26"/>
            <p:cNvSpPr>
              <a:spLocks noChangeArrowheads="1"/>
            </p:cNvSpPr>
            <p:nvPr/>
          </p:nvSpPr>
          <p:spPr bwMode="auto">
            <a:xfrm>
              <a:off x="4100" y="3581"/>
              <a:ext cx="182" cy="182"/>
            </a:xfrm>
            <a:prstGeom prst="ellipse">
              <a:avLst/>
            </a:prstGeom>
            <a:solidFill>
              <a:srgbClr val="FF0033"/>
            </a:solidFill>
            <a:ln w="12700">
              <a:solidFill>
                <a:srgbClr val="FF0033"/>
              </a:solidFill>
              <a:round/>
              <a:headEnd/>
              <a:tailEnd/>
            </a:ln>
          </p:spPr>
          <p:txBody>
            <a:bodyPr wrap="none" anchor="ctr"/>
            <a:lstStyle/>
            <a:p>
              <a:pPr eaLnBrk="0" hangingPunct="0"/>
              <a:endParaRPr lang="en-US"/>
            </a:p>
          </p:txBody>
        </p:sp>
        <p:sp>
          <p:nvSpPr>
            <p:cNvPr id="67604" name="Rectangle 27"/>
            <p:cNvSpPr>
              <a:spLocks noChangeArrowheads="1"/>
            </p:cNvSpPr>
            <p:nvPr/>
          </p:nvSpPr>
          <p:spPr bwMode="auto">
            <a:xfrm>
              <a:off x="3905" y="3554"/>
              <a:ext cx="218" cy="237"/>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E</a:t>
              </a:r>
            </a:p>
          </p:txBody>
        </p:sp>
      </p:grpSp>
      <p:grpSp>
        <p:nvGrpSpPr>
          <p:cNvPr id="67596" name="Group 31"/>
          <p:cNvGrpSpPr>
            <a:grpSpLocks/>
          </p:cNvGrpSpPr>
          <p:nvPr/>
        </p:nvGrpSpPr>
        <p:grpSpPr bwMode="auto">
          <a:xfrm>
            <a:off x="6654800" y="5286375"/>
            <a:ext cx="596900" cy="376238"/>
            <a:chOff x="4192" y="3330"/>
            <a:chExt cx="376" cy="237"/>
          </a:xfrm>
        </p:grpSpPr>
        <p:sp>
          <p:nvSpPr>
            <p:cNvPr id="67601" name="Oval 29"/>
            <p:cNvSpPr>
              <a:spLocks noChangeArrowheads="1"/>
            </p:cNvSpPr>
            <p:nvPr/>
          </p:nvSpPr>
          <p:spPr bwMode="auto">
            <a:xfrm>
              <a:off x="4386" y="3357"/>
              <a:ext cx="182" cy="182"/>
            </a:xfrm>
            <a:prstGeom prst="ellipse">
              <a:avLst/>
            </a:prstGeom>
            <a:solidFill>
              <a:srgbClr val="FF0033"/>
            </a:solidFill>
            <a:ln w="12700">
              <a:solidFill>
                <a:srgbClr val="FF0033"/>
              </a:solidFill>
              <a:round/>
              <a:headEnd/>
              <a:tailEnd/>
            </a:ln>
          </p:spPr>
          <p:txBody>
            <a:bodyPr wrap="none" anchor="ctr"/>
            <a:lstStyle/>
            <a:p>
              <a:pPr eaLnBrk="0" hangingPunct="0"/>
              <a:endParaRPr lang="en-US"/>
            </a:p>
          </p:txBody>
        </p:sp>
        <p:sp>
          <p:nvSpPr>
            <p:cNvPr id="67602" name="Rectangle 30"/>
            <p:cNvSpPr>
              <a:spLocks noChangeArrowheads="1"/>
            </p:cNvSpPr>
            <p:nvPr/>
          </p:nvSpPr>
          <p:spPr bwMode="auto">
            <a:xfrm>
              <a:off x="4192" y="3330"/>
              <a:ext cx="210" cy="237"/>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F</a:t>
              </a:r>
            </a:p>
          </p:txBody>
        </p:sp>
      </p:grpSp>
      <p:sp>
        <p:nvSpPr>
          <p:cNvPr id="67597" name="Rectangle 32"/>
          <p:cNvSpPr>
            <a:spLocks noChangeArrowheads="1"/>
          </p:cNvSpPr>
          <p:nvPr/>
        </p:nvSpPr>
        <p:spPr bwMode="auto">
          <a:xfrm>
            <a:off x="4554538" y="1012825"/>
            <a:ext cx="990600" cy="588963"/>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US" sz="1800">
                <a:latin typeface="Arial" charset="0"/>
              </a:rPr>
              <a:t>Cmimi i lartë</a:t>
            </a:r>
          </a:p>
        </p:txBody>
      </p:sp>
      <p:sp>
        <p:nvSpPr>
          <p:cNvPr id="67598" name="Rectangle 33"/>
          <p:cNvSpPr>
            <a:spLocks noChangeArrowheads="1"/>
          </p:cNvSpPr>
          <p:nvPr/>
        </p:nvSpPr>
        <p:spPr bwMode="auto">
          <a:xfrm>
            <a:off x="4554538" y="5895975"/>
            <a:ext cx="990600" cy="588963"/>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US" sz="1800">
                <a:latin typeface="Arial" charset="0"/>
              </a:rPr>
              <a:t>Cmimi i ultë</a:t>
            </a:r>
          </a:p>
        </p:txBody>
      </p:sp>
      <p:sp>
        <p:nvSpPr>
          <p:cNvPr id="67599" name="Rectangle 34"/>
          <p:cNvSpPr>
            <a:spLocks noChangeArrowheads="1"/>
          </p:cNvSpPr>
          <p:nvPr/>
        </p:nvSpPr>
        <p:spPr bwMode="auto">
          <a:xfrm>
            <a:off x="7467600" y="3714750"/>
            <a:ext cx="1436688" cy="838200"/>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US" sz="1800">
                <a:latin typeface="Arial" charset="0"/>
              </a:rPr>
              <a:t>Gama e ngushtë e produkteve</a:t>
            </a:r>
          </a:p>
        </p:txBody>
      </p:sp>
      <p:sp>
        <p:nvSpPr>
          <p:cNvPr id="67600" name="Rectangle 35"/>
          <p:cNvSpPr>
            <a:spLocks noChangeArrowheads="1"/>
          </p:cNvSpPr>
          <p:nvPr/>
        </p:nvSpPr>
        <p:spPr bwMode="auto">
          <a:xfrm>
            <a:off x="176213" y="3714750"/>
            <a:ext cx="1423987" cy="838200"/>
          </a:xfrm>
          <a:prstGeom prst="rect">
            <a:avLst/>
          </a:prstGeom>
          <a:noFill/>
          <a:ln w="12700">
            <a:noFill/>
            <a:miter lim="800000"/>
            <a:headEnd/>
            <a:tailEnd/>
          </a:ln>
        </p:spPr>
        <p:txBody>
          <a:bodyPr lIns="90488" tIns="44450" rIns="90488" bIns="44450">
            <a:spAutoFit/>
          </a:bodyPr>
          <a:lstStyle/>
          <a:p>
            <a:pPr defTabSz="762000" eaLnBrk="0" hangingPunct="0">
              <a:lnSpc>
                <a:spcPct val="90000"/>
              </a:lnSpc>
            </a:pPr>
            <a:r>
              <a:rPr lang="en-US" sz="1800">
                <a:latin typeface="Arial" charset="0"/>
              </a:rPr>
              <a:t>Gama e gjerë e produkteve</a:t>
            </a:r>
          </a:p>
        </p:txBody>
      </p:sp>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ChangeArrowheads="1"/>
          </p:cNvSpPr>
          <p:nvPr/>
        </p:nvSpPr>
        <p:spPr bwMode="auto">
          <a:xfrm>
            <a:off x="7200900" y="6629400"/>
            <a:ext cx="1905000" cy="228600"/>
          </a:xfrm>
          <a:prstGeom prst="rect">
            <a:avLst/>
          </a:prstGeom>
          <a:noFill/>
          <a:ln w="12700">
            <a:noFill/>
            <a:miter lim="800000"/>
            <a:headEnd/>
            <a:tailEnd/>
          </a:ln>
        </p:spPr>
        <p:txBody>
          <a:bodyPr wrap="none" lIns="90488" tIns="44450" rIns="90488" bIns="44450" anchor="ctr"/>
          <a:lstStyle/>
          <a:p>
            <a:pPr algn="r" eaLnBrk="0" hangingPunct="0"/>
            <a:r>
              <a:rPr lang="en-US" sz="1000">
                <a:latin typeface="Arial" charset="0"/>
              </a:rPr>
              <a:t>14</a:t>
            </a:r>
          </a:p>
        </p:txBody>
      </p:sp>
      <p:sp>
        <p:nvSpPr>
          <p:cNvPr id="69634" name="Rectangle 3"/>
          <p:cNvSpPr>
            <a:spLocks noChangeArrowheads="1"/>
          </p:cNvSpPr>
          <p:nvPr/>
        </p:nvSpPr>
        <p:spPr bwMode="auto">
          <a:xfrm>
            <a:off x="0" y="6629400"/>
            <a:ext cx="4213225" cy="227013"/>
          </a:xfrm>
          <a:prstGeom prst="rect">
            <a:avLst/>
          </a:prstGeom>
          <a:noFill/>
          <a:ln w="12700">
            <a:noFill/>
            <a:miter lim="800000"/>
            <a:headEnd/>
            <a:tailEnd/>
          </a:ln>
        </p:spPr>
        <p:txBody>
          <a:bodyPr wrap="none" lIns="90488" tIns="44450" rIns="90488" bIns="44450" anchor="ctr"/>
          <a:lstStyle/>
          <a:p>
            <a:pPr algn="ctr" eaLnBrk="0" hangingPunct="0"/>
            <a:r>
              <a:rPr lang="en-US" sz="1000">
                <a:latin typeface="Arial" charset="0"/>
              </a:rPr>
              <a:t>D Jobber, Principles and Practice of Marketing, © 1998 McGraw-Hill</a:t>
            </a:r>
          </a:p>
        </p:txBody>
      </p:sp>
      <p:sp>
        <p:nvSpPr>
          <p:cNvPr id="69635" name="Rectangle 4"/>
          <p:cNvSpPr>
            <a:spLocks noGrp="1" noChangeArrowheads="1"/>
          </p:cNvSpPr>
          <p:nvPr>
            <p:ph type="title"/>
          </p:nvPr>
        </p:nvSpPr>
        <p:spPr/>
        <p:txBody>
          <a:bodyPr/>
          <a:lstStyle/>
          <a:p>
            <a:r>
              <a:rPr lang="en-US" smtClean="0"/>
              <a:t>Rivendosja e Strategjive</a:t>
            </a:r>
          </a:p>
        </p:txBody>
      </p:sp>
      <p:grpSp>
        <p:nvGrpSpPr>
          <p:cNvPr id="69636" name="Group 9"/>
          <p:cNvGrpSpPr>
            <a:grpSpLocks/>
          </p:cNvGrpSpPr>
          <p:nvPr/>
        </p:nvGrpSpPr>
        <p:grpSpPr bwMode="auto">
          <a:xfrm>
            <a:off x="2314575" y="2235200"/>
            <a:ext cx="4594225" cy="3054350"/>
            <a:chOff x="1458" y="1408"/>
            <a:chExt cx="2894" cy="1924"/>
          </a:xfrm>
        </p:grpSpPr>
        <p:grpSp>
          <p:nvGrpSpPr>
            <p:cNvPr id="69647" name="Group 7"/>
            <p:cNvGrpSpPr>
              <a:grpSpLocks/>
            </p:cNvGrpSpPr>
            <p:nvPr/>
          </p:nvGrpSpPr>
          <p:grpSpPr bwMode="auto">
            <a:xfrm>
              <a:off x="1458" y="1408"/>
              <a:ext cx="2894" cy="1924"/>
              <a:chOff x="1458" y="1408"/>
              <a:chExt cx="2894" cy="1924"/>
            </a:xfrm>
          </p:grpSpPr>
          <p:sp>
            <p:nvSpPr>
              <p:cNvPr id="69649" name="Rectangle 5"/>
              <p:cNvSpPr>
                <a:spLocks noChangeArrowheads="1"/>
              </p:cNvSpPr>
              <p:nvPr/>
            </p:nvSpPr>
            <p:spPr bwMode="auto">
              <a:xfrm>
                <a:off x="1458" y="1408"/>
                <a:ext cx="2894" cy="1924"/>
              </a:xfrm>
              <a:prstGeom prst="rect">
                <a:avLst/>
              </a:prstGeom>
              <a:solidFill>
                <a:srgbClr val="FFFFCC"/>
              </a:solidFill>
              <a:ln w="25400">
                <a:solidFill>
                  <a:schemeClr val="accent2"/>
                </a:solidFill>
                <a:miter lim="800000"/>
                <a:headEnd/>
                <a:tailEnd/>
              </a:ln>
            </p:spPr>
            <p:txBody>
              <a:bodyPr wrap="none" anchor="ctr"/>
              <a:lstStyle/>
              <a:p>
                <a:pPr eaLnBrk="0" hangingPunct="0"/>
                <a:endParaRPr lang="en-US"/>
              </a:p>
            </p:txBody>
          </p:sp>
          <p:sp>
            <p:nvSpPr>
              <p:cNvPr id="69650" name="Line 6"/>
              <p:cNvSpPr>
                <a:spLocks noChangeShapeType="1"/>
              </p:cNvSpPr>
              <p:nvPr/>
            </p:nvSpPr>
            <p:spPr bwMode="auto">
              <a:xfrm>
                <a:off x="2905" y="1412"/>
                <a:ext cx="0" cy="1912"/>
              </a:xfrm>
              <a:prstGeom prst="line">
                <a:avLst/>
              </a:prstGeom>
              <a:noFill/>
              <a:ln w="25400">
                <a:solidFill>
                  <a:schemeClr val="accent2"/>
                </a:solidFill>
                <a:round/>
                <a:headEnd/>
                <a:tailEnd/>
              </a:ln>
            </p:spPr>
            <p:txBody>
              <a:bodyPr wrap="none" anchor="ctr"/>
              <a:lstStyle/>
              <a:p>
                <a:endParaRPr lang="en-US"/>
              </a:p>
            </p:txBody>
          </p:sp>
        </p:grpSp>
        <p:sp>
          <p:nvSpPr>
            <p:cNvPr id="69648" name="Line 8"/>
            <p:cNvSpPr>
              <a:spLocks noChangeShapeType="1"/>
            </p:cNvSpPr>
            <p:nvPr/>
          </p:nvSpPr>
          <p:spPr bwMode="auto">
            <a:xfrm>
              <a:off x="1464" y="2370"/>
              <a:ext cx="2876" cy="0"/>
            </a:xfrm>
            <a:prstGeom prst="line">
              <a:avLst/>
            </a:prstGeom>
            <a:noFill/>
            <a:ln w="25400">
              <a:solidFill>
                <a:schemeClr val="accent2"/>
              </a:solidFill>
              <a:round/>
              <a:headEnd/>
              <a:tailEnd/>
            </a:ln>
          </p:spPr>
          <p:txBody>
            <a:bodyPr wrap="none" anchor="ctr"/>
            <a:lstStyle/>
            <a:p>
              <a:endParaRPr lang="en-US"/>
            </a:p>
          </p:txBody>
        </p:sp>
      </p:grpSp>
      <p:sp>
        <p:nvSpPr>
          <p:cNvPr id="69637" name="Rectangle 10"/>
          <p:cNvSpPr>
            <a:spLocks noChangeArrowheads="1"/>
          </p:cNvSpPr>
          <p:nvPr/>
        </p:nvSpPr>
        <p:spPr bwMode="auto">
          <a:xfrm>
            <a:off x="2643188" y="2647950"/>
            <a:ext cx="1593850" cy="644525"/>
          </a:xfrm>
          <a:prstGeom prst="rect">
            <a:avLst/>
          </a:prstGeom>
          <a:noFill/>
          <a:ln w="12700">
            <a:noFill/>
            <a:miter lim="800000"/>
            <a:headEnd/>
            <a:tailEnd/>
          </a:ln>
        </p:spPr>
        <p:txBody>
          <a:bodyPr lIns="90488" tIns="44450" rIns="90488" bIns="44450">
            <a:spAutoFit/>
          </a:bodyPr>
          <a:lstStyle/>
          <a:p>
            <a:pPr defTabSz="762000" eaLnBrk="0" hangingPunct="0"/>
            <a:r>
              <a:rPr lang="en-US" sz="1800">
                <a:latin typeface="Arial" charset="0"/>
              </a:rPr>
              <a:t>Ripozicionimi i Imazhit</a:t>
            </a:r>
          </a:p>
        </p:txBody>
      </p:sp>
      <p:sp>
        <p:nvSpPr>
          <p:cNvPr id="69638" name="Rectangle 11"/>
          <p:cNvSpPr>
            <a:spLocks noChangeArrowheads="1"/>
          </p:cNvSpPr>
          <p:nvPr/>
        </p:nvSpPr>
        <p:spPr bwMode="auto">
          <a:xfrm>
            <a:off x="4929188" y="2647950"/>
            <a:ext cx="1927225" cy="644525"/>
          </a:xfrm>
          <a:prstGeom prst="rect">
            <a:avLst/>
          </a:prstGeom>
          <a:noFill/>
          <a:ln w="12700">
            <a:noFill/>
            <a:miter lim="800000"/>
            <a:headEnd/>
            <a:tailEnd/>
          </a:ln>
        </p:spPr>
        <p:txBody>
          <a:bodyPr lIns="90488" tIns="44450" rIns="90488" bIns="44450">
            <a:spAutoFit/>
          </a:bodyPr>
          <a:lstStyle/>
          <a:p>
            <a:pPr defTabSz="762000" eaLnBrk="0" hangingPunct="0"/>
            <a:r>
              <a:rPr lang="en-US" sz="1800">
                <a:latin typeface="Arial" charset="0"/>
              </a:rPr>
              <a:t>Ripozicionimi i Produktit</a:t>
            </a:r>
          </a:p>
        </p:txBody>
      </p:sp>
      <p:sp>
        <p:nvSpPr>
          <p:cNvPr id="69639" name="Rectangle 12"/>
          <p:cNvSpPr>
            <a:spLocks noChangeArrowheads="1"/>
          </p:cNvSpPr>
          <p:nvPr/>
        </p:nvSpPr>
        <p:spPr bwMode="auto">
          <a:xfrm>
            <a:off x="2643188" y="4165600"/>
            <a:ext cx="1593850" cy="644525"/>
          </a:xfrm>
          <a:prstGeom prst="rect">
            <a:avLst/>
          </a:prstGeom>
          <a:noFill/>
          <a:ln w="12700">
            <a:noFill/>
            <a:miter lim="800000"/>
            <a:headEnd/>
            <a:tailEnd/>
          </a:ln>
        </p:spPr>
        <p:txBody>
          <a:bodyPr lIns="90488" tIns="44450" rIns="90488" bIns="44450">
            <a:spAutoFit/>
          </a:bodyPr>
          <a:lstStyle/>
          <a:p>
            <a:pPr defTabSz="762000" eaLnBrk="0" hangingPunct="0"/>
            <a:r>
              <a:rPr lang="en-US" sz="1800">
                <a:latin typeface="Arial" charset="0"/>
              </a:rPr>
              <a:t>Ripozicionimi i Pakapshëm</a:t>
            </a:r>
          </a:p>
        </p:txBody>
      </p:sp>
      <p:sp>
        <p:nvSpPr>
          <p:cNvPr id="69640" name="Rectangle 13"/>
          <p:cNvSpPr>
            <a:spLocks noChangeArrowheads="1"/>
          </p:cNvSpPr>
          <p:nvPr/>
        </p:nvSpPr>
        <p:spPr bwMode="auto">
          <a:xfrm>
            <a:off x="4929188" y="4165600"/>
            <a:ext cx="1927225" cy="644525"/>
          </a:xfrm>
          <a:prstGeom prst="rect">
            <a:avLst/>
          </a:prstGeom>
          <a:noFill/>
          <a:ln w="12700">
            <a:noFill/>
            <a:miter lim="800000"/>
            <a:headEnd/>
            <a:tailEnd/>
          </a:ln>
        </p:spPr>
        <p:txBody>
          <a:bodyPr lIns="90488" tIns="44450" rIns="90488" bIns="44450">
            <a:spAutoFit/>
          </a:bodyPr>
          <a:lstStyle/>
          <a:p>
            <a:pPr defTabSz="762000" eaLnBrk="0" hangingPunct="0"/>
            <a:r>
              <a:rPr lang="en-US" sz="1800">
                <a:latin typeface="Arial" charset="0"/>
              </a:rPr>
              <a:t>Ripozicionimi i Kapshëm</a:t>
            </a:r>
          </a:p>
        </p:txBody>
      </p:sp>
      <p:sp>
        <p:nvSpPr>
          <p:cNvPr id="69641" name="Rectangle 14"/>
          <p:cNvSpPr>
            <a:spLocks noChangeArrowheads="1"/>
          </p:cNvSpPr>
          <p:nvPr/>
        </p:nvSpPr>
        <p:spPr bwMode="auto">
          <a:xfrm>
            <a:off x="3141663" y="1901825"/>
            <a:ext cx="773112"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Njëjtë</a:t>
            </a:r>
          </a:p>
        </p:txBody>
      </p:sp>
      <p:sp>
        <p:nvSpPr>
          <p:cNvPr id="69642" name="Rectangle 15"/>
          <p:cNvSpPr>
            <a:spLocks noChangeArrowheads="1"/>
          </p:cNvSpPr>
          <p:nvPr/>
        </p:nvSpPr>
        <p:spPr bwMode="auto">
          <a:xfrm>
            <a:off x="5205413" y="1901825"/>
            <a:ext cx="773112"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Tjetër</a:t>
            </a:r>
          </a:p>
        </p:txBody>
      </p:sp>
      <p:sp>
        <p:nvSpPr>
          <p:cNvPr id="69643" name="Rectangle 16"/>
          <p:cNvSpPr>
            <a:spLocks noChangeArrowheads="1"/>
          </p:cNvSpPr>
          <p:nvPr/>
        </p:nvSpPr>
        <p:spPr bwMode="auto">
          <a:xfrm>
            <a:off x="1447800" y="2800350"/>
            <a:ext cx="773113"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Njëjtë</a:t>
            </a:r>
          </a:p>
        </p:txBody>
      </p:sp>
      <p:sp>
        <p:nvSpPr>
          <p:cNvPr id="69644" name="Rectangle 17"/>
          <p:cNvSpPr>
            <a:spLocks noChangeArrowheads="1"/>
          </p:cNvSpPr>
          <p:nvPr/>
        </p:nvSpPr>
        <p:spPr bwMode="auto">
          <a:xfrm>
            <a:off x="1309688" y="4324350"/>
            <a:ext cx="773112" cy="366713"/>
          </a:xfrm>
          <a:prstGeom prst="rect">
            <a:avLst/>
          </a:prstGeom>
          <a:noFill/>
          <a:ln w="12700">
            <a:noFill/>
            <a:miter lim="800000"/>
            <a:headEnd/>
            <a:tailEnd/>
          </a:ln>
        </p:spPr>
        <p:txBody>
          <a:bodyPr wrap="none" lIns="90488" tIns="44450" rIns="90488" bIns="44450">
            <a:spAutoFit/>
          </a:bodyPr>
          <a:lstStyle/>
          <a:p>
            <a:pPr defTabSz="762000" eaLnBrk="0" hangingPunct="0"/>
            <a:r>
              <a:rPr lang="en-US" sz="1800">
                <a:latin typeface="Arial" charset="0"/>
              </a:rPr>
              <a:t>Tjetër</a:t>
            </a:r>
          </a:p>
        </p:txBody>
      </p:sp>
      <p:sp>
        <p:nvSpPr>
          <p:cNvPr id="69645" name="Rectangle 18"/>
          <p:cNvSpPr>
            <a:spLocks noChangeArrowheads="1"/>
          </p:cNvSpPr>
          <p:nvPr/>
        </p:nvSpPr>
        <p:spPr bwMode="auto">
          <a:xfrm>
            <a:off x="474663" y="3346450"/>
            <a:ext cx="1403350" cy="828675"/>
          </a:xfrm>
          <a:prstGeom prst="rect">
            <a:avLst/>
          </a:prstGeom>
          <a:noFill/>
          <a:ln w="12700">
            <a:noFill/>
            <a:miter lim="800000"/>
            <a:headEnd/>
            <a:tailEnd/>
          </a:ln>
        </p:spPr>
        <p:txBody>
          <a:bodyPr lIns="90488" tIns="44450" rIns="90488" bIns="44450">
            <a:spAutoFit/>
          </a:bodyPr>
          <a:lstStyle/>
          <a:p>
            <a:pPr defTabSz="762000" eaLnBrk="0" hangingPunct="0"/>
            <a:r>
              <a:rPr lang="en-US">
                <a:solidFill>
                  <a:srgbClr val="FF0033"/>
                </a:solidFill>
                <a:latin typeface="Arial" charset="0"/>
              </a:rPr>
              <a:t>Tregu i Synuar</a:t>
            </a:r>
          </a:p>
        </p:txBody>
      </p:sp>
      <p:sp>
        <p:nvSpPr>
          <p:cNvPr id="69646" name="Rectangle 19"/>
          <p:cNvSpPr>
            <a:spLocks noChangeArrowheads="1"/>
          </p:cNvSpPr>
          <p:nvPr/>
        </p:nvSpPr>
        <p:spPr bwMode="auto">
          <a:xfrm>
            <a:off x="3983038" y="1436688"/>
            <a:ext cx="1312862" cy="458787"/>
          </a:xfrm>
          <a:prstGeom prst="rect">
            <a:avLst/>
          </a:prstGeom>
          <a:noFill/>
          <a:ln w="12700">
            <a:noFill/>
            <a:miter lim="800000"/>
            <a:headEnd/>
            <a:tailEnd/>
          </a:ln>
        </p:spPr>
        <p:txBody>
          <a:bodyPr wrap="none" lIns="90488" tIns="44450" rIns="90488" bIns="44450">
            <a:spAutoFit/>
          </a:bodyPr>
          <a:lstStyle/>
          <a:p>
            <a:pPr defTabSz="762000" eaLnBrk="0" hangingPunct="0"/>
            <a:r>
              <a:rPr lang="en-US">
                <a:solidFill>
                  <a:srgbClr val="FF0033"/>
                </a:solidFill>
                <a:latin typeface="Arial" charset="0"/>
              </a:rPr>
              <a:t>Produkti</a:t>
            </a: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Tregu I Synuar ( targetuar)</a:t>
            </a:r>
          </a:p>
        </p:txBody>
      </p:sp>
      <p:sp>
        <p:nvSpPr>
          <p:cNvPr id="19458" name="Content Placeholder 2"/>
          <p:cNvSpPr>
            <a:spLocks noGrp="1"/>
          </p:cNvSpPr>
          <p:nvPr>
            <p:ph idx="1"/>
          </p:nvPr>
        </p:nvSpPr>
        <p:spPr/>
        <p:txBody>
          <a:bodyPr/>
          <a:lstStyle/>
          <a:p>
            <a:r>
              <a:rPr lang="sq-AL" smtClean="0"/>
              <a:t>Një Tregu i synuar është një segment i </a:t>
            </a:r>
            <a:r>
              <a:rPr lang="en-US" smtClean="0"/>
              <a:t>z</a:t>
            </a:r>
            <a:r>
              <a:rPr lang="sq-AL" smtClean="0"/>
              <a:t>gjedhur i tregut që një kompani  ka vendosur</a:t>
            </a:r>
            <a:r>
              <a:rPr lang="en-US" smtClean="0"/>
              <a:t> </a:t>
            </a:r>
            <a:r>
              <a:rPr lang="sq-AL" smtClean="0"/>
              <a:t>për të shërbyer.</a:t>
            </a:r>
            <a:r>
              <a:rPr lang="en-US" smtClean="0"/>
              <a:t> </a:t>
            </a:r>
          </a:p>
          <a:p>
            <a:r>
              <a:rPr lang="en-US" smtClean="0"/>
              <a:t>Pasi</a:t>
            </a:r>
            <a:r>
              <a:rPr lang="sq-AL" smtClean="0"/>
              <a:t> konsumatorët në segment</a:t>
            </a:r>
            <a:r>
              <a:rPr lang="en-US" smtClean="0"/>
              <a:t>in e</a:t>
            </a:r>
            <a:r>
              <a:rPr lang="sq-AL" smtClean="0"/>
              <a:t> tregut të synuar kanë karakteristika të ngjashme, një strategji e vetme e marketingut mund të zhvillohen për t</a:t>
            </a:r>
            <a:r>
              <a:rPr lang="en-US" smtClean="0"/>
              <a:t>’ju pergjigjur </a:t>
            </a:r>
            <a:r>
              <a:rPr lang="sq-AL" smtClean="0"/>
              <a:t>at</a:t>
            </a:r>
            <a:r>
              <a:rPr lang="en-US" smtClean="0"/>
              <a:t>yre</a:t>
            </a:r>
            <a:r>
              <a:rPr lang="sq-AL" smtClean="0"/>
              <a:t> kërkesa</a:t>
            </a:r>
            <a:r>
              <a:rPr lang="en-US" smtClean="0"/>
              <a:t>ve</a:t>
            </a:r>
            <a:r>
              <a:rPr lang="sq-AL" smtClean="0"/>
              <a:t>.</a:t>
            </a:r>
          </a:p>
          <a:p>
            <a:r>
              <a:rPr lang="sq-AL" smtClean="0"/>
              <a:t/>
            </a:r>
            <a:br>
              <a:rPr lang="sq-AL" smtClean="0"/>
            </a:b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28600" y="1219200"/>
            <a:ext cx="8694738" cy="4371975"/>
          </a:xfrm>
          <a:prstGeom prst="rect">
            <a:avLst/>
          </a:prstGeom>
          <a:gradFill rotWithShape="0">
            <a:gsLst>
              <a:gs pos="0">
                <a:srgbClr val="FEFE70"/>
              </a:gs>
              <a:gs pos="100000">
                <a:srgbClr val="FEFE70">
                  <a:gamma/>
                  <a:tint val="89804"/>
                  <a:invGamma/>
                </a:srgbClr>
              </a:gs>
            </a:gsLst>
            <a:path path="shape">
              <a:fillToRect l="50000" t="50000" r="50000" b="50000"/>
            </a:path>
          </a:gradFill>
          <a:ln w="12700">
            <a:solidFill>
              <a:schemeClr val="tx1"/>
            </a:solidFill>
            <a:miter lim="800000"/>
            <a:headEnd/>
            <a:tailEnd/>
          </a:ln>
          <a:effectLst>
            <a:outerShdw dist="107763" dir="2700000" algn="ctr" rotWithShape="0">
              <a:schemeClr val="bg2"/>
            </a:outerShdw>
          </a:effectLst>
        </p:spPr>
        <p:txBody>
          <a:bodyPr wrap="none" lIns="82058" tIns="41029" rIns="82058" bIns="41029" anchor="ctr"/>
          <a:lstStyle/>
          <a:p>
            <a:pPr eaLnBrk="0" hangingPunct="0">
              <a:defRPr/>
            </a:pPr>
            <a:endParaRPr lang="en-US"/>
          </a:p>
        </p:txBody>
      </p:sp>
      <p:sp>
        <p:nvSpPr>
          <p:cNvPr id="20482" name="Rectangle 3"/>
          <p:cNvSpPr>
            <a:spLocks noGrp="1" noChangeArrowheads="1"/>
          </p:cNvSpPr>
          <p:nvPr>
            <p:ph type="title"/>
          </p:nvPr>
        </p:nvSpPr>
        <p:spPr>
          <a:xfrm>
            <a:off x="217488" y="-14288"/>
            <a:ext cx="5905500" cy="1109663"/>
          </a:xfrm>
        </p:spPr>
        <p:txBody>
          <a:bodyPr/>
          <a:lstStyle/>
          <a:p>
            <a:r>
              <a:rPr lang="en-US" smtClean="0"/>
              <a:t>Steps in Segmentation, </a:t>
            </a:r>
            <a:br>
              <a:rPr lang="en-US" smtClean="0"/>
            </a:br>
            <a:r>
              <a:rPr lang="en-US" smtClean="0"/>
              <a:t>Targeting, and Positioning</a:t>
            </a:r>
          </a:p>
        </p:txBody>
      </p:sp>
      <p:sp>
        <p:nvSpPr>
          <p:cNvPr id="20483" name="Rectangle 4"/>
          <p:cNvSpPr>
            <a:spLocks noChangeArrowheads="1"/>
          </p:cNvSpPr>
          <p:nvPr/>
        </p:nvSpPr>
        <p:spPr bwMode="auto">
          <a:xfrm>
            <a:off x="3770313" y="3200400"/>
            <a:ext cx="4897437" cy="1100138"/>
          </a:xfrm>
          <a:prstGeom prst="rect">
            <a:avLst/>
          </a:prstGeom>
          <a:solidFill>
            <a:srgbClr val="F6BF69"/>
          </a:solidFill>
          <a:ln w="12700">
            <a:solidFill>
              <a:schemeClr val="tx1"/>
            </a:solidFill>
            <a:miter lim="800000"/>
            <a:headEnd/>
            <a:tailEnd/>
          </a:ln>
        </p:spPr>
        <p:txBody>
          <a:bodyPr wrap="none" lIns="82058" tIns="41029" rIns="82058" bIns="41029" anchor="ctr"/>
          <a:lstStyle/>
          <a:p>
            <a:pPr eaLnBrk="0" hangingPunct="0"/>
            <a:endParaRPr lang="en-US"/>
          </a:p>
        </p:txBody>
      </p:sp>
      <p:sp>
        <p:nvSpPr>
          <p:cNvPr id="20484" name="Rectangle 5"/>
          <p:cNvSpPr>
            <a:spLocks noChangeArrowheads="1"/>
          </p:cNvSpPr>
          <p:nvPr/>
        </p:nvSpPr>
        <p:spPr bwMode="auto">
          <a:xfrm>
            <a:off x="3770313" y="2089150"/>
            <a:ext cx="4897437" cy="1100138"/>
          </a:xfrm>
          <a:prstGeom prst="rect">
            <a:avLst/>
          </a:prstGeom>
          <a:solidFill>
            <a:srgbClr val="E3BEFF"/>
          </a:solidFill>
          <a:ln w="12700">
            <a:solidFill>
              <a:schemeClr val="tx1"/>
            </a:solidFill>
            <a:miter lim="800000"/>
            <a:headEnd/>
            <a:tailEnd/>
          </a:ln>
        </p:spPr>
        <p:txBody>
          <a:bodyPr wrap="none" lIns="82058" tIns="41029" rIns="82058" bIns="41029" anchor="ctr"/>
          <a:lstStyle/>
          <a:p>
            <a:pPr eaLnBrk="0" hangingPunct="0"/>
            <a:endParaRPr lang="en-US"/>
          </a:p>
        </p:txBody>
      </p:sp>
      <p:sp>
        <p:nvSpPr>
          <p:cNvPr id="20485" name="Rectangle 6"/>
          <p:cNvSpPr>
            <a:spLocks noChangeArrowheads="1"/>
          </p:cNvSpPr>
          <p:nvPr/>
        </p:nvSpPr>
        <p:spPr bwMode="auto">
          <a:xfrm>
            <a:off x="3770313" y="4311650"/>
            <a:ext cx="4897437" cy="1100138"/>
          </a:xfrm>
          <a:prstGeom prst="rect">
            <a:avLst/>
          </a:prstGeom>
          <a:solidFill>
            <a:srgbClr val="8CF4EA"/>
          </a:solidFill>
          <a:ln w="12700">
            <a:solidFill>
              <a:schemeClr val="tx1"/>
            </a:solidFill>
            <a:miter lim="800000"/>
            <a:headEnd/>
            <a:tailEnd/>
          </a:ln>
        </p:spPr>
        <p:txBody>
          <a:bodyPr wrap="none" lIns="82058" tIns="41029" rIns="82058" bIns="41029" anchor="ctr"/>
          <a:lstStyle/>
          <a:p>
            <a:pPr eaLnBrk="0" hangingPunct="0"/>
            <a:endParaRPr lang="en-US"/>
          </a:p>
        </p:txBody>
      </p:sp>
      <p:sp>
        <p:nvSpPr>
          <p:cNvPr id="20486" name="Rectangle 8"/>
          <p:cNvSpPr>
            <a:spLocks noChangeArrowheads="1"/>
          </p:cNvSpPr>
          <p:nvPr/>
        </p:nvSpPr>
        <p:spPr bwMode="auto">
          <a:xfrm>
            <a:off x="896938" y="4311650"/>
            <a:ext cx="3416300" cy="542925"/>
          </a:xfrm>
          <a:prstGeom prst="rect">
            <a:avLst/>
          </a:prstGeom>
          <a:solidFill>
            <a:srgbClr val="FDC0E5"/>
          </a:solidFill>
          <a:ln w="12700">
            <a:solidFill>
              <a:schemeClr val="tx1"/>
            </a:solidFill>
            <a:miter lim="800000"/>
            <a:headEnd/>
            <a:tailEnd/>
          </a:ln>
        </p:spPr>
        <p:txBody>
          <a:bodyPr wrap="none" lIns="81204" tIns="39889" rIns="81204" bIns="39889" anchor="ctr"/>
          <a:lstStyle/>
          <a:p>
            <a:pPr eaLnBrk="0" hangingPunct="0">
              <a:lnSpc>
                <a:spcPct val="90000"/>
              </a:lnSpc>
            </a:pPr>
            <a:r>
              <a:rPr lang="en-US" sz="1600" b="1">
                <a:latin typeface="Arial" charset="0"/>
              </a:rPr>
              <a:t>2.  Develop Profiles</a:t>
            </a:r>
          </a:p>
          <a:p>
            <a:pPr eaLnBrk="0" hangingPunct="0">
              <a:lnSpc>
                <a:spcPct val="90000"/>
              </a:lnSpc>
            </a:pPr>
            <a:r>
              <a:rPr lang="en-US" sz="1600" b="1">
                <a:latin typeface="Arial" charset="0"/>
              </a:rPr>
              <a:t>of Resulting Segments</a:t>
            </a:r>
          </a:p>
        </p:txBody>
      </p:sp>
      <p:sp>
        <p:nvSpPr>
          <p:cNvPr id="20487" name="Rectangle 9"/>
          <p:cNvSpPr>
            <a:spLocks noChangeArrowheads="1"/>
          </p:cNvSpPr>
          <p:nvPr/>
        </p:nvSpPr>
        <p:spPr bwMode="auto">
          <a:xfrm>
            <a:off x="1417638" y="3756025"/>
            <a:ext cx="3416300" cy="544513"/>
          </a:xfrm>
          <a:prstGeom prst="rect">
            <a:avLst/>
          </a:prstGeom>
          <a:solidFill>
            <a:srgbClr val="DBFFB8"/>
          </a:solidFill>
          <a:ln w="12700">
            <a:solidFill>
              <a:schemeClr val="tx1"/>
            </a:solidFill>
            <a:miter lim="800000"/>
            <a:headEnd/>
            <a:tailEnd/>
          </a:ln>
        </p:spPr>
        <p:txBody>
          <a:bodyPr wrap="none" lIns="81204" tIns="39889" rIns="81204" bIns="39889" anchor="ctr"/>
          <a:lstStyle/>
          <a:p>
            <a:pPr eaLnBrk="0" hangingPunct="0">
              <a:lnSpc>
                <a:spcPct val="90000"/>
              </a:lnSpc>
            </a:pPr>
            <a:r>
              <a:rPr lang="en-US" sz="1600" b="1">
                <a:latin typeface="Arial" charset="0"/>
              </a:rPr>
              <a:t>3.  Develop Measures</a:t>
            </a:r>
          </a:p>
          <a:p>
            <a:pPr eaLnBrk="0" hangingPunct="0">
              <a:lnSpc>
                <a:spcPct val="90000"/>
              </a:lnSpc>
            </a:pPr>
            <a:r>
              <a:rPr lang="en-US" sz="1600" b="1">
                <a:latin typeface="Arial" charset="0"/>
              </a:rPr>
              <a:t>of Segment  Attractiveness</a:t>
            </a:r>
          </a:p>
        </p:txBody>
      </p:sp>
      <p:sp>
        <p:nvSpPr>
          <p:cNvPr id="20488" name="Rectangle 10"/>
          <p:cNvSpPr>
            <a:spLocks noChangeArrowheads="1"/>
          </p:cNvSpPr>
          <p:nvPr/>
        </p:nvSpPr>
        <p:spPr bwMode="auto">
          <a:xfrm>
            <a:off x="1938338" y="3200400"/>
            <a:ext cx="3417887" cy="544513"/>
          </a:xfrm>
          <a:prstGeom prst="rect">
            <a:avLst/>
          </a:prstGeom>
          <a:solidFill>
            <a:srgbClr val="FFFFFF"/>
          </a:solidFill>
          <a:ln w="12700">
            <a:solidFill>
              <a:schemeClr val="tx1"/>
            </a:solidFill>
            <a:miter lim="800000"/>
            <a:headEnd/>
            <a:tailEnd/>
          </a:ln>
        </p:spPr>
        <p:txBody>
          <a:bodyPr wrap="none" lIns="81204" tIns="39889" rIns="81204" bIns="39889" anchor="ctr"/>
          <a:lstStyle/>
          <a:p>
            <a:pPr eaLnBrk="0" hangingPunct="0">
              <a:lnSpc>
                <a:spcPct val="90000"/>
              </a:lnSpc>
            </a:pPr>
            <a:r>
              <a:rPr lang="en-US" sz="1600" b="1">
                <a:latin typeface="Arial" charset="0"/>
              </a:rPr>
              <a:t>4.  Select Target</a:t>
            </a:r>
          </a:p>
          <a:p>
            <a:pPr eaLnBrk="0" hangingPunct="0">
              <a:lnSpc>
                <a:spcPct val="90000"/>
              </a:lnSpc>
            </a:pPr>
            <a:r>
              <a:rPr lang="en-US" sz="1600" b="1">
                <a:latin typeface="Arial" charset="0"/>
              </a:rPr>
              <a:t>Segment(s)</a:t>
            </a:r>
          </a:p>
        </p:txBody>
      </p:sp>
      <p:sp>
        <p:nvSpPr>
          <p:cNvPr id="20489" name="Rectangle 11"/>
          <p:cNvSpPr>
            <a:spLocks noChangeArrowheads="1"/>
          </p:cNvSpPr>
          <p:nvPr/>
        </p:nvSpPr>
        <p:spPr bwMode="auto">
          <a:xfrm>
            <a:off x="2459038" y="2646363"/>
            <a:ext cx="3417887" cy="542925"/>
          </a:xfrm>
          <a:prstGeom prst="rect">
            <a:avLst/>
          </a:prstGeom>
          <a:solidFill>
            <a:srgbClr val="DADADA"/>
          </a:solidFill>
          <a:ln w="12700">
            <a:solidFill>
              <a:schemeClr val="tx1"/>
            </a:solidFill>
            <a:miter lim="800000"/>
            <a:headEnd/>
            <a:tailEnd/>
          </a:ln>
        </p:spPr>
        <p:txBody>
          <a:bodyPr wrap="none" lIns="81204" tIns="39889" rIns="81204" bIns="39889" anchor="ctr"/>
          <a:lstStyle/>
          <a:p>
            <a:pPr eaLnBrk="0" hangingPunct="0">
              <a:lnSpc>
                <a:spcPct val="90000"/>
              </a:lnSpc>
            </a:pPr>
            <a:r>
              <a:rPr lang="en-US" sz="1600" b="1">
                <a:latin typeface="Arial" charset="0"/>
              </a:rPr>
              <a:t>5.  Develop Positioning</a:t>
            </a:r>
          </a:p>
          <a:p>
            <a:pPr eaLnBrk="0" hangingPunct="0">
              <a:lnSpc>
                <a:spcPct val="90000"/>
              </a:lnSpc>
            </a:pPr>
            <a:r>
              <a:rPr lang="en-US" sz="1600" b="1">
                <a:latin typeface="Arial" charset="0"/>
              </a:rPr>
              <a:t>for Each Target Segment</a:t>
            </a:r>
          </a:p>
        </p:txBody>
      </p:sp>
      <p:sp>
        <p:nvSpPr>
          <p:cNvPr id="20490" name="Rectangle 12"/>
          <p:cNvSpPr>
            <a:spLocks noChangeArrowheads="1"/>
          </p:cNvSpPr>
          <p:nvPr/>
        </p:nvSpPr>
        <p:spPr bwMode="auto">
          <a:xfrm>
            <a:off x="2981325" y="2089150"/>
            <a:ext cx="3417888" cy="546100"/>
          </a:xfrm>
          <a:prstGeom prst="rect">
            <a:avLst/>
          </a:prstGeom>
          <a:gradFill rotWithShape="0">
            <a:gsLst>
              <a:gs pos="0">
                <a:srgbClr val="A3F25F"/>
              </a:gs>
              <a:gs pos="100000">
                <a:srgbClr val="A3F25F"/>
              </a:gs>
            </a:gsLst>
            <a:path path="shape">
              <a:fillToRect l="50000" t="50000" r="50000" b="50000"/>
            </a:path>
          </a:gradFill>
          <a:ln w="12700">
            <a:solidFill>
              <a:schemeClr val="tx1"/>
            </a:solidFill>
            <a:miter lim="800000"/>
            <a:headEnd/>
            <a:tailEnd/>
          </a:ln>
        </p:spPr>
        <p:txBody>
          <a:bodyPr wrap="none" lIns="81204" tIns="39889" rIns="81204" bIns="39889" anchor="ctr"/>
          <a:lstStyle/>
          <a:p>
            <a:pPr eaLnBrk="0" hangingPunct="0">
              <a:lnSpc>
                <a:spcPct val="90000"/>
              </a:lnSpc>
            </a:pPr>
            <a:r>
              <a:rPr lang="en-US" sz="1600" b="1">
                <a:latin typeface="Arial" charset="0"/>
              </a:rPr>
              <a:t>6.  Develop Marketing</a:t>
            </a:r>
          </a:p>
          <a:p>
            <a:pPr eaLnBrk="0" hangingPunct="0">
              <a:lnSpc>
                <a:spcPct val="90000"/>
              </a:lnSpc>
            </a:pPr>
            <a:r>
              <a:rPr lang="en-US" sz="1600" b="1">
                <a:latin typeface="Arial" charset="0"/>
              </a:rPr>
              <a:t>Mix for Each Target Segment</a:t>
            </a:r>
          </a:p>
        </p:txBody>
      </p:sp>
      <p:sp>
        <p:nvSpPr>
          <p:cNvPr id="20491" name="Rectangle 13"/>
          <p:cNvSpPr>
            <a:spLocks noChangeArrowheads="1"/>
          </p:cNvSpPr>
          <p:nvPr/>
        </p:nvSpPr>
        <p:spPr bwMode="auto">
          <a:xfrm>
            <a:off x="6570663" y="2351088"/>
            <a:ext cx="1835150" cy="744537"/>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b="1">
                <a:latin typeface="Arial" charset="0"/>
              </a:rPr>
              <a:t>Market</a:t>
            </a:r>
          </a:p>
          <a:p>
            <a:pPr algn="ctr" eaLnBrk="0" hangingPunct="0">
              <a:lnSpc>
                <a:spcPct val="90000"/>
              </a:lnSpc>
            </a:pPr>
            <a:r>
              <a:rPr lang="en-US" b="1">
                <a:latin typeface="Arial" charset="0"/>
              </a:rPr>
              <a:t>Positioning</a:t>
            </a:r>
          </a:p>
        </p:txBody>
      </p:sp>
      <p:sp>
        <p:nvSpPr>
          <p:cNvPr id="20492" name="Rectangle 14"/>
          <p:cNvSpPr>
            <a:spLocks noChangeArrowheads="1"/>
          </p:cNvSpPr>
          <p:nvPr/>
        </p:nvSpPr>
        <p:spPr bwMode="auto">
          <a:xfrm>
            <a:off x="5878513" y="3509963"/>
            <a:ext cx="1543050" cy="746125"/>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b="1">
                <a:latin typeface="Arial" charset="0"/>
              </a:rPr>
              <a:t>Market</a:t>
            </a:r>
          </a:p>
          <a:p>
            <a:pPr algn="ctr" eaLnBrk="0" hangingPunct="0">
              <a:lnSpc>
                <a:spcPct val="90000"/>
              </a:lnSpc>
            </a:pPr>
            <a:r>
              <a:rPr lang="en-US" b="1">
                <a:latin typeface="Arial" charset="0"/>
              </a:rPr>
              <a:t>Targeting</a:t>
            </a:r>
          </a:p>
        </p:txBody>
      </p:sp>
      <p:sp>
        <p:nvSpPr>
          <p:cNvPr id="20493" name="Rectangle 15"/>
          <p:cNvSpPr>
            <a:spLocks noChangeArrowheads="1"/>
          </p:cNvSpPr>
          <p:nvPr/>
        </p:nvSpPr>
        <p:spPr bwMode="auto">
          <a:xfrm>
            <a:off x="4660900" y="4737100"/>
            <a:ext cx="3276600" cy="412750"/>
          </a:xfrm>
          <a:prstGeom prst="rect">
            <a:avLst/>
          </a:prstGeom>
          <a:noFill/>
          <a:ln w="12700">
            <a:noFill/>
            <a:miter lim="800000"/>
            <a:headEnd/>
            <a:tailEnd/>
          </a:ln>
        </p:spPr>
        <p:txBody>
          <a:bodyPr wrap="none" lIns="81204" tIns="39889" rIns="81204" bIns="39889">
            <a:spAutoFit/>
          </a:bodyPr>
          <a:lstStyle/>
          <a:p>
            <a:pPr algn="ctr" eaLnBrk="0" hangingPunct="0">
              <a:lnSpc>
                <a:spcPct val="90000"/>
              </a:lnSpc>
            </a:pPr>
            <a:r>
              <a:rPr lang="en-US" b="1">
                <a:latin typeface="Arial" charset="0"/>
              </a:rPr>
              <a:t>Market Segmentation</a:t>
            </a:r>
          </a:p>
        </p:txBody>
      </p:sp>
      <p:sp>
        <p:nvSpPr>
          <p:cNvPr id="20494" name="Rectangle 12"/>
          <p:cNvSpPr>
            <a:spLocks noChangeArrowheads="1"/>
          </p:cNvSpPr>
          <p:nvPr/>
        </p:nvSpPr>
        <p:spPr bwMode="auto">
          <a:xfrm>
            <a:off x="381000" y="4876800"/>
            <a:ext cx="3417888" cy="544513"/>
          </a:xfrm>
          <a:prstGeom prst="rect">
            <a:avLst/>
          </a:prstGeom>
          <a:gradFill rotWithShape="0">
            <a:gsLst>
              <a:gs pos="0">
                <a:srgbClr val="A3F25F"/>
              </a:gs>
              <a:gs pos="100000">
                <a:srgbClr val="A3F25F"/>
              </a:gs>
            </a:gsLst>
            <a:path path="shape">
              <a:fillToRect l="50000" t="50000" r="50000" b="50000"/>
            </a:path>
          </a:gradFill>
          <a:ln w="12700">
            <a:solidFill>
              <a:schemeClr val="tx1"/>
            </a:solidFill>
            <a:miter lim="800000"/>
            <a:headEnd/>
            <a:tailEnd/>
          </a:ln>
        </p:spPr>
        <p:txBody>
          <a:bodyPr wrap="none" lIns="81204" tIns="39889" rIns="81204" bIns="39889" anchor="ctr"/>
          <a:lstStyle/>
          <a:p>
            <a:pPr marL="342900" indent="-342900" eaLnBrk="0" hangingPunct="0">
              <a:lnSpc>
                <a:spcPct val="90000"/>
              </a:lnSpc>
            </a:pPr>
            <a:r>
              <a:rPr lang="en-US" sz="1600" b="1">
                <a:latin typeface="Arial" charset="0"/>
              </a:rPr>
              <a:t>1.  Identify Bases for segmenting </a:t>
            </a:r>
          </a:p>
          <a:p>
            <a:pPr marL="342900" indent="-342900" eaLnBrk="0" hangingPunct="0">
              <a:lnSpc>
                <a:spcPct val="90000"/>
              </a:lnSpc>
            </a:pPr>
            <a:r>
              <a:rPr lang="en-US" sz="1600" b="1">
                <a:latin typeface="Arial" charset="0"/>
              </a:rPr>
              <a:t>    the Marketing</a:t>
            </a:r>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Tregu</a:t>
            </a:r>
          </a:p>
        </p:txBody>
      </p:sp>
      <p:pic>
        <p:nvPicPr>
          <p:cNvPr id="22530" name="Picture 2" descr="http://lh3.ggpht.com/_iFIztPmvqg8/TEvhZO8HEKI/AAAAAAAADJQ/QkLgQOpQG94/Market-Segmentation.png"/>
          <p:cNvPicPr>
            <a:picLocks noChangeAspect="1" noChangeArrowheads="1"/>
          </p:cNvPicPr>
          <p:nvPr/>
        </p:nvPicPr>
        <p:blipFill>
          <a:blip r:embed="rId2"/>
          <a:srcRect/>
          <a:stretch>
            <a:fillRect/>
          </a:stretch>
        </p:blipFill>
        <p:spPr bwMode="auto">
          <a:xfrm>
            <a:off x="1905000" y="1219200"/>
            <a:ext cx="5715000" cy="44672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Tregu I segmentuar</a:t>
            </a:r>
          </a:p>
        </p:txBody>
      </p:sp>
      <p:pic>
        <p:nvPicPr>
          <p:cNvPr id="23554" name="Picture 2" descr="http://4.bp.blogspot.com/_YOjDhtygcuA/TS9kYgpoSMI/AAAAAAAAAPc/2xDWZVjOGC8/s320/dart_target.jpg"/>
          <p:cNvPicPr>
            <a:picLocks noChangeAspect="1" noChangeArrowheads="1"/>
          </p:cNvPicPr>
          <p:nvPr/>
        </p:nvPicPr>
        <p:blipFill>
          <a:blip r:embed="rId2"/>
          <a:srcRect/>
          <a:stretch>
            <a:fillRect/>
          </a:stretch>
        </p:blipFill>
        <p:spPr bwMode="auto">
          <a:xfrm>
            <a:off x="1752600" y="1295400"/>
            <a:ext cx="4953000" cy="4419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“Oferta”</a:t>
            </a:r>
          </a:p>
        </p:txBody>
      </p:sp>
      <p:pic>
        <p:nvPicPr>
          <p:cNvPr id="24578" name="Picture 2" descr="http://t3.gstatic.com/images?q=tbn:ANd9GcSVb1Nl8BkfRnTB4ODgyy-33exD9Y3b6KgVuz53JOTOiX85EM9J1Q"/>
          <p:cNvPicPr>
            <a:picLocks noChangeAspect="1" noChangeArrowheads="1"/>
          </p:cNvPicPr>
          <p:nvPr/>
        </p:nvPicPr>
        <p:blipFill>
          <a:blip r:embed="rId2"/>
          <a:srcRect/>
          <a:stretch>
            <a:fillRect/>
          </a:stretch>
        </p:blipFill>
        <p:spPr bwMode="auto">
          <a:xfrm>
            <a:off x="838200" y="990600"/>
            <a:ext cx="2905125" cy="2905125"/>
          </a:xfrm>
          <a:prstGeom prst="rect">
            <a:avLst/>
          </a:prstGeom>
          <a:noFill/>
          <a:ln w="9525">
            <a:noFill/>
            <a:miter lim="800000"/>
            <a:headEnd/>
            <a:tailEnd/>
          </a:ln>
        </p:spPr>
      </p:pic>
      <p:pic>
        <p:nvPicPr>
          <p:cNvPr id="24579" name="Picture 4" descr="http://t3.gstatic.com/images?q=tbn:ANd9GcTr24UZviji4jBng23Zn1t9WqygxFqEoM2JwfgKn9_znLgKMnN6"/>
          <p:cNvPicPr>
            <a:picLocks noChangeAspect="1" noChangeArrowheads="1"/>
          </p:cNvPicPr>
          <p:nvPr/>
        </p:nvPicPr>
        <p:blipFill>
          <a:blip r:embed="rId3"/>
          <a:srcRect/>
          <a:stretch>
            <a:fillRect/>
          </a:stretch>
        </p:blipFill>
        <p:spPr bwMode="auto">
          <a:xfrm>
            <a:off x="4114800" y="1143000"/>
            <a:ext cx="2514600" cy="2143125"/>
          </a:xfrm>
          <a:prstGeom prst="rect">
            <a:avLst/>
          </a:prstGeom>
          <a:noFill/>
          <a:ln w="9525">
            <a:noFill/>
            <a:miter lim="800000"/>
            <a:headEnd/>
            <a:tailEnd/>
          </a:ln>
        </p:spPr>
      </p:pic>
      <p:pic>
        <p:nvPicPr>
          <p:cNvPr id="24580" name="Picture 6" descr="http://t3.gstatic.com/images?q=tbn:ANd9GcTEXhwhz9lC8k6JTGUgr99hJv714Ed7XxqXzgIR9djjoM2S27F7"/>
          <p:cNvPicPr>
            <a:picLocks noChangeAspect="1" noChangeArrowheads="1"/>
          </p:cNvPicPr>
          <p:nvPr/>
        </p:nvPicPr>
        <p:blipFill>
          <a:blip r:embed="rId4"/>
          <a:srcRect/>
          <a:stretch>
            <a:fillRect/>
          </a:stretch>
        </p:blipFill>
        <p:spPr bwMode="auto">
          <a:xfrm>
            <a:off x="3962400" y="3505200"/>
            <a:ext cx="3838575" cy="25622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“Positioning”</a:t>
            </a:r>
          </a:p>
        </p:txBody>
      </p:sp>
      <p:pic>
        <p:nvPicPr>
          <p:cNvPr id="25602" name="Picture 2" descr="http://t0.gstatic.com/images?q=tbn:ANd9GcTy8kfNRKct9OCi9OgBq9d_iRnauVf7oklmKODaswHmXObHDUSNNQ"/>
          <p:cNvPicPr>
            <a:picLocks noChangeAspect="1" noChangeArrowheads="1"/>
          </p:cNvPicPr>
          <p:nvPr/>
        </p:nvPicPr>
        <p:blipFill>
          <a:blip r:embed="rId2"/>
          <a:srcRect/>
          <a:stretch>
            <a:fillRect/>
          </a:stretch>
        </p:blipFill>
        <p:spPr bwMode="auto">
          <a:xfrm>
            <a:off x="1600200" y="1447800"/>
            <a:ext cx="5486400" cy="4800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p">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m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TotalTime>
  <Pages>8899508</Pages>
  <Words>2396</Words>
  <Application>Microsoft Office PowerPoint</Application>
  <PresentationFormat>On-screen Show (4:3)</PresentationFormat>
  <Paragraphs>377</Paragraphs>
  <Slides>33</Slides>
  <Notes>22</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33</vt:i4>
      </vt:variant>
    </vt:vector>
  </HeadingPairs>
  <TitlesOfParts>
    <vt:vector size="38" baseType="lpstr">
      <vt:lpstr>Times New Roman</vt:lpstr>
      <vt:lpstr>Arial</vt:lpstr>
      <vt:lpstr>Monotype Sorts</vt:lpstr>
      <vt:lpstr>Helvetica</vt:lpstr>
      <vt:lpstr>temp</vt:lpstr>
      <vt:lpstr>Bazat e Marketingut</vt:lpstr>
      <vt:lpstr>Objektivat Mesimore te kesaj ligjerate </vt:lpstr>
      <vt:lpstr>Segmentimi I tregut </vt:lpstr>
      <vt:lpstr>Tregu I Synuar ( targetuar)</vt:lpstr>
      <vt:lpstr>Steps in Segmentation,  Targeting, and Positioning</vt:lpstr>
      <vt:lpstr>Tregu</vt:lpstr>
      <vt:lpstr>Tregu I segmentuar</vt:lpstr>
      <vt:lpstr>“Oferta”</vt:lpstr>
      <vt:lpstr>“Positioning”</vt:lpstr>
      <vt:lpstr>Slide 10</vt:lpstr>
      <vt:lpstr>Segmenti I Synuar ( me ja qellu)</vt:lpstr>
      <vt:lpstr>Slide 12</vt:lpstr>
      <vt:lpstr>Avantazhet e Segmentimit të Tregut</vt:lpstr>
      <vt:lpstr>Procesi i segmentimit të tregut dhe marketingu synues</vt:lpstr>
      <vt:lpstr> Market Segmentation Bases for Segmenting Consumer Markets ( Baza per segmentimin e Konsumatoreve</vt:lpstr>
      <vt:lpstr>Segmentimi i tregjeve konsumatore</vt:lpstr>
      <vt:lpstr>Slide 17</vt:lpstr>
      <vt:lpstr>Makro dhe Mikro Segmentimet e Tregjeve</vt:lpstr>
      <vt:lpstr> Market Targeting Evaluating Market Segments- Evaluimi I Segmenteve te tregut</vt:lpstr>
      <vt:lpstr> Market Segmentation Bases for Segmenting Business Markets – Baza per segmetimin e tregut te organizatave </vt:lpstr>
      <vt:lpstr>Market Segmentation Bases for Segmenting International Markets- Bazat per segmentim internacional te tregut</vt:lpstr>
      <vt:lpstr> Market Segmentation Requirements for Effective Segmentation –”kushtet” per Segmentim efektiv</vt:lpstr>
      <vt:lpstr>Segmentimi i Tregjeve Organizative</vt:lpstr>
      <vt:lpstr> Market Segmentation Levels of Market Segmentation</vt:lpstr>
      <vt:lpstr>Strategjitë e marketingut të synuar</vt:lpstr>
      <vt:lpstr>Strategjitë e marketingut të synuar</vt:lpstr>
      <vt:lpstr>Strategjitë e marketingut të synuar</vt:lpstr>
      <vt:lpstr>Strategjitë e marketingut të synuar</vt:lpstr>
      <vt:lpstr>Strategjitë e marketingut të synuar</vt:lpstr>
      <vt:lpstr>Step 2.  Market Targeting Market Coverage Strategies</vt:lpstr>
      <vt:lpstr>Pozicionimi i suksesshëm</vt:lpstr>
      <vt:lpstr>Hartë perceptuale e supermarketeve</vt:lpstr>
      <vt:lpstr>Rivendosja e Strategjive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Jobber: Marketing Chapter 7</dc:title>
  <dc:subject>Market Segmentation and Positioning</dc:subject>
  <dc:creator>Mike Cotterell</dc:creator>
  <cp:keywords/>
  <dc:description/>
  <cp:lastModifiedBy>dsahiti</cp:lastModifiedBy>
  <cp:revision>13</cp:revision>
  <cp:lastPrinted>1998-09-30T10:16:56Z</cp:lastPrinted>
  <dcterms:created xsi:type="dcterms:W3CDTF">1998-02-06T07:36:54Z</dcterms:created>
  <dcterms:modified xsi:type="dcterms:W3CDTF">2011-11-17T14:17:15Z</dcterms:modified>
</cp:coreProperties>
</file>