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0" r:id="rId3"/>
    <p:sldId id="261" r:id="rId4"/>
    <p:sldId id="274" r:id="rId5"/>
    <p:sldId id="264" r:id="rId6"/>
    <p:sldId id="262" r:id="rId7"/>
    <p:sldId id="263" r:id="rId8"/>
    <p:sldId id="266" r:id="rId9"/>
    <p:sldId id="267" r:id="rId10"/>
    <p:sldId id="257" r:id="rId11"/>
    <p:sldId id="269" r:id="rId12"/>
    <p:sldId id="268" r:id="rId13"/>
    <p:sldId id="258" r:id="rId14"/>
    <p:sldId id="270" r:id="rId15"/>
    <p:sldId id="271" r:id="rId16"/>
    <p:sldId id="289" r:id="rId17"/>
    <p:sldId id="272" r:id="rId18"/>
    <p:sldId id="273" r:id="rId19"/>
    <p:sldId id="278" r:id="rId20"/>
    <p:sldId id="279" r:id="rId21"/>
    <p:sldId id="280" r:id="rId22"/>
    <p:sldId id="275" r:id="rId23"/>
    <p:sldId id="276" r:id="rId24"/>
    <p:sldId id="277" r:id="rId25"/>
    <p:sldId id="259" r:id="rId26"/>
    <p:sldId id="281" r:id="rId27"/>
    <p:sldId id="282" r:id="rId28"/>
    <p:sldId id="292" r:id="rId29"/>
    <p:sldId id="283" r:id="rId30"/>
    <p:sldId id="293" r:id="rId31"/>
    <p:sldId id="284" r:id="rId32"/>
    <p:sldId id="294" r:id="rId33"/>
    <p:sldId id="285" r:id="rId34"/>
    <p:sldId id="286" r:id="rId35"/>
    <p:sldId id="287" r:id="rId36"/>
    <p:sldId id="288" r:id="rId37"/>
    <p:sldId id="290" r:id="rId38"/>
    <p:sldId id="291" r:id="rId39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33"/>
    <a:srgbClr val="000080"/>
    <a:srgbClr val="FFFF99"/>
    <a:srgbClr val="FFFFCC"/>
    <a:srgbClr val="CCECFF"/>
    <a:srgbClr val="6699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362450"/>
            <a:ext cx="4962525" cy="4075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92550" y="0"/>
            <a:ext cx="2944813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92550" y="8648700"/>
            <a:ext cx="29448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762000"/>
            <a:r>
              <a:rPr lang="en-US" sz="1000" i="1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74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7463" y="0"/>
            <a:ext cx="2944812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BB5C7B8-A755-41A0-B4CE-03D7A58AB573}" type="slidenum">
              <a:rPr lang="en-US"/>
              <a:pPr/>
              <a:t>26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7EA0B75-9215-4E04-8826-043EBEA95B4F}" type="slidenum">
              <a:rPr lang="en-US"/>
              <a:pPr/>
              <a:t>27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D846497-0BFD-4B6F-95E4-3082E1C5A27B}" type="slidenum">
              <a:rPr lang="en-US"/>
              <a:pPr/>
              <a:t>29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0621E6A0-49BD-4FF9-A272-D550EBCD3EE3}" type="slidenum">
              <a:rPr lang="en-US"/>
              <a:pPr/>
              <a:t>31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0E7C13E-B2AC-46CB-95F5-6567AF91652D}" type="slidenum">
              <a:rPr lang="en-US"/>
              <a:pPr/>
              <a:t>33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3423FB8-B473-47D7-8DAB-2D39F338DDFE}" type="slidenum">
              <a:rPr lang="en-US"/>
              <a:pPr/>
              <a:t>34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E771D57A-35A1-492C-9E2B-6F5F1E5060EA}" type="slidenum">
              <a:rPr lang="en-US"/>
              <a:pPr/>
              <a:t>35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3C80AA8-D35B-4926-9780-E47B3B8E2345}" type="slidenum">
              <a:rPr lang="en-US"/>
              <a:pPr/>
              <a:t>36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137F24E-405C-4E9E-BDDE-54FCF83C62E3}" type="slidenum">
              <a:rPr lang="en-US"/>
              <a:pPr/>
              <a:t>37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081D2E8F-FC4A-457E-8B7F-AB074FA0871F}" type="slidenum">
              <a:rPr lang="en-US"/>
              <a:pPr/>
              <a:t>38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B17A7A4-0AAD-49DB-8321-5EB7B299F1EF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9DD36C1-FF00-455C-8A3C-15AAFD279DEF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91B7E5B3-99B9-4337-B60D-3B32C54159EF}" type="slidenum">
              <a:rPr lang="en-US"/>
              <a:pPr/>
              <a:t>22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4C4B488-534A-4C86-96D3-558CEDF8DD41}" type="slidenum">
              <a:rPr lang="en-US"/>
              <a:pPr/>
              <a:t>23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EF068176-1F3F-460C-8E0C-9F487E56083B}" type="slidenum">
              <a:rPr lang="en-US"/>
              <a:pPr/>
              <a:t>24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6350"/>
            <a:ext cx="1946275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350"/>
            <a:ext cx="5688012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95250" y="6591300"/>
            <a:ext cx="89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18513" y="0"/>
            <a:ext cx="7239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0" y="4371975"/>
            <a:ext cx="189547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322263"/>
            <a:ext cx="9010650" cy="1143000"/>
          </a:xfrm>
          <a:noFill/>
          <a:ln/>
        </p:spPr>
        <p:txBody>
          <a:bodyPr/>
          <a:lstStyle/>
          <a:p>
            <a:r>
              <a:rPr lang="en-US" b="1" dirty="0" err="1" smtClean="0"/>
              <a:t>Bazat</a:t>
            </a:r>
            <a:r>
              <a:rPr lang="en-US" b="1" dirty="0" smtClean="0"/>
              <a:t> e </a:t>
            </a:r>
            <a:r>
              <a:rPr lang="en-US" b="1" dirty="0" err="1" smtClean="0"/>
              <a:t>Marketingut</a:t>
            </a:r>
            <a:endParaRPr lang="en-US" b="1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66838"/>
            <a:ext cx="6400800" cy="288925"/>
          </a:xfrm>
          <a:noFill/>
          <a:ln/>
        </p:spPr>
        <p:txBody>
          <a:bodyPr/>
          <a:lstStyle/>
          <a:p>
            <a:pPr marL="342900" indent="-342900">
              <a:lnSpc>
                <a:spcPct val="60000"/>
              </a:lnSpc>
            </a:pPr>
            <a:r>
              <a:rPr lang="en-US"/>
              <a:t>David Jobber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875" y="2414588"/>
            <a:ext cx="9113838" cy="1125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33"/>
                </a:solidFill>
                <a:latin typeface="Arial" charset="0"/>
              </a:rPr>
              <a:t>Kapitulli</a:t>
            </a:r>
            <a:r>
              <a:rPr lang="en-US" sz="3600" b="1" dirty="0" smtClean="0">
                <a:solidFill>
                  <a:srgbClr val="FF0033"/>
                </a:solidFill>
                <a:latin typeface="Arial" charset="0"/>
              </a:rPr>
              <a:t> </a:t>
            </a:r>
            <a:r>
              <a:rPr lang="en-US" sz="3600" b="1" dirty="0">
                <a:solidFill>
                  <a:srgbClr val="FF0033"/>
                </a:solidFill>
                <a:latin typeface="Arial" charset="0"/>
              </a:rPr>
              <a:t>6</a:t>
            </a:r>
            <a:r>
              <a:rPr lang="en-US" sz="3600" dirty="0">
                <a:latin typeface="Arial" charset="0"/>
              </a:rPr>
              <a:t/>
            </a:r>
            <a:br>
              <a:rPr lang="en-US" sz="3600" dirty="0">
                <a:latin typeface="Arial" charset="0"/>
              </a:rPr>
            </a:br>
            <a:r>
              <a:rPr lang="en-US" sz="3200" dirty="0" err="1" smtClean="0">
                <a:latin typeface="Arial" charset="0"/>
              </a:rPr>
              <a:t>Kërkimi</a:t>
            </a:r>
            <a:r>
              <a:rPr lang="en-US" sz="3200" dirty="0" smtClean="0">
                <a:latin typeface="Arial" charset="0"/>
              </a:rPr>
              <a:t> Marketing </a:t>
            </a:r>
            <a:r>
              <a:rPr lang="en-US" sz="3200" dirty="0" err="1" smtClean="0">
                <a:latin typeface="Arial" charset="0"/>
              </a:rPr>
              <a:t>dhe</a:t>
            </a:r>
            <a:r>
              <a:rPr lang="en-US" sz="3200" dirty="0" smtClean="0">
                <a:latin typeface="Arial" charset="0"/>
              </a:rPr>
              <a:t> Sistemi </a:t>
            </a:r>
            <a:r>
              <a:rPr lang="en-US" sz="3200" dirty="0" err="1" smtClean="0">
                <a:latin typeface="Arial" charset="0"/>
              </a:rPr>
              <a:t>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Informacionit</a:t>
            </a:r>
            <a:endParaRPr lang="en-US" sz="32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2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smtClean="0">
                <a:latin typeface="Arial" charset="0"/>
              </a:rPr>
              <a:t>McGraw-Hill</a:t>
            </a:r>
            <a:endParaRPr lang="en-US" sz="1000" dirty="0"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541588" y="3743325"/>
            <a:ext cx="71437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849938" y="3743325"/>
            <a:ext cx="841375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97238" y="1225550"/>
            <a:ext cx="2630487" cy="5037138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425450" y="1225550"/>
            <a:ext cx="8374063" cy="5037138"/>
            <a:chOff x="268" y="772"/>
            <a:chExt cx="5275" cy="3173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68" y="772"/>
              <a:ext cx="1325" cy="317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4218" y="772"/>
              <a:ext cx="1325" cy="317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Sistemi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Marketingut</a:t>
            </a:r>
            <a:endParaRPr lang="en-US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36588" y="1409700"/>
            <a:ext cx="1954212" cy="4860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defTabSz="762000"/>
            <a:r>
              <a:rPr lang="en-US" sz="2000" b="1" dirty="0" err="1" smtClean="0">
                <a:solidFill>
                  <a:srgbClr val="FF0033"/>
                </a:solidFill>
                <a:latin typeface="Arial" charset="0"/>
              </a:rPr>
              <a:t>Mjedisi</a:t>
            </a:r>
            <a:r>
              <a:rPr lang="en-US" sz="2000" b="1" dirty="0" smtClean="0">
                <a:solidFill>
                  <a:srgbClr val="FF0033"/>
                </a:solidFill>
                <a:latin typeface="Arial" charset="0"/>
              </a:rPr>
              <a:t> Marketing</a:t>
            </a:r>
            <a:endParaRPr lang="en-US" sz="2000" dirty="0">
              <a:latin typeface="Arial" charset="0"/>
            </a:endParaRPr>
          </a:p>
          <a:p>
            <a:pPr defTabSz="762000"/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smtClean="0">
                <a:latin typeface="Arial" charset="0"/>
              </a:rPr>
              <a:t>Firma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Konsumatorët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Konkurrenca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Furnitorët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Distributorët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Ekonomia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Mjedisi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Shoqëror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Mjedisi</a:t>
            </a:r>
            <a:r>
              <a:rPr lang="en-US" sz="1800" dirty="0" smtClean="0">
                <a:latin typeface="Arial" charset="0"/>
              </a:rPr>
              <a:t> Legal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Teknologjia</a:t>
            </a:r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dirty="0" err="1" smtClean="0">
                <a:latin typeface="Arial" charset="0"/>
              </a:rPr>
              <a:t>Forca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Fizike</a:t>
            </a:r>
            <a:endParaRPr lang="en-US" sz="1800" dirty="0">
              <a:latin typeface="Arial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294063" y="1409701"/>
            <a:ext cx="2636837" cy="29520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defTabSz="762000"/>
            <a:r>
              <a:rPr lang="en-US" sz="2000" b="1" dirty="0" smtClean="0">
                <a:solidFill>
                  <a:srgbClr val="FF0033"/>
                </a:solidFill>
                <a:latin typeface="Arial" charset="0"/>
              </a:rPr>
              <a:t>Sistemi </a:t>
            </a:r>
            <a:r>
              <a:rPr lang="en-US" sz="2000" b="1" dirty="0" err="1" smtClean="0">
                <a:solidFill>
                  <a:srgbClr val="FF0033"/>
                </a:solidFill>
                <a:latin typeface="Arial" charset="0"/>
              </a:rPr>
              <a:t>i</a:t>
            </a:r>
            <a:r>
              <a:rPr lang="en-US" sz="2000" b="1" dirty="0" smtClean="0">
                <a:solidFill>
                  <a:srgbClr val="FF00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FF0033"/>
                </a:solidFill>
                <a:latin typeface="Arial" charset="0"/>
              </a:rPr>
              <a:t>Informacionit</a:t>
            </a:r>
            <a:r>
              <a:rPr lang="en-US" sz="2000" b="1" dirty="0" smtClean="0">
                <a:solidFill>
                  <a:srgbClr val="FF0033"/>
                </a:solidFill>
                <a:latin typeface="Arial" charset="0"/>
              </a:rPr>
              <a:t> Marketing</a:t>
            </a:r>
            <a:endParaRPr lang="en-US" sz="1800" dirty="0">
              <a:latin typeface="Arial" charset="0"/>
            </a:endParaRPr>
          </a:p>
          <a:p>
            <a:pPr defTabSz="762000">
              <a:buFont typeface="Arial" pitchFamily="34" charset="0"/>
              <a:buChar char="•"/>
            </a:pPr>
            <a:r>
              <a:rPr lang="en-US" sz="1800" dirty="0" err="1" smtClean="0">
                <a:latin typeface="Arial" charset="0"/>
              </a:rPr>
              <a:t>Të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dhënat</a:t>
            </a:r>
            <a:r>
              <a:rPr lang="en-US" sz="1800" dirty="0" smtClean="0">
                <a:latin typeface="Arial" charset="0"/>
              </a:rPr>
              <a:t> e </a:t>
            </a:r>
            <a:r>
              <a:rPr lang="en-US" sz="1800" dirty="0" err="1" smtClean="0">
                <a:latin typeface="Arial" charset="0"/>
              </a:rPr>
              <a:t>brendshme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të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vazhdueshme</a:t>
            </a:r>
            <a:endParaRPr lang="en-US" sz="1800" dirty="0">
              <a:latin typeface="Arial" charset="0"/>
            </a:endParaRPr>
          </a:p>
          <a:p>
            <a:pPr defTabSz="762000">
              <a:buFont typeface="Arial" pitchFamily="34" charset="0"/>
              <a:buChar char="•"/>
            </a:pPr>
            <a:r>
              <a:rPr lang="en-US" sz="1800" dirty="0" err="1" smtClean="0">
                <a:latin typeface="Arial" charset="0"/>
              </a:rPr>
              <a:t>Të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dhënat</a:t>
            </a:r>
            <a:r>
              <a:rPr lang="en-US" sz="1800" dirty="0" smtClean="0">
                <a:latin typeface="Arial" charset="0"/>
              </a:rPr>
              <a:t> e </a:t>
            </a:r>
            <a:r>
              <a:rPr lang="en-US" sz="1800" dirty="0" err="1" smtClean="0">
                <a:latin typeface="Arial" charset="0"/>
              </a:rPr>
              <a:t>brendshme</a:t>
            </a:r>
            <a:r>
              <a:rPr lang="en-US" sz="1800" dirty="0" smtClean="0">
                <a:latin typeface="Arial" charset="0"/>
              </a:rPr>
              <a:t> ad-hoc</a:t>
            </a:r>
            <a:endParaRPr lang="en-US" sz="1800" dirty="0">
              <a:latin typeface="Arial" charset="0"/>
            </a:endParaRPr>
          </a:p>
          <a:p>
            <a:pPr defTabSz="762000">
              <a:buFont typeface="Arial" pitchFamily="34" charset="0"/>
              <a:buChar char="•"/>
            </a:pPr>
            <a:r>
              <a:rPr lang="en-US" sz="1800" dirty="0" err="1" smtClean="0">
                <a:latin typeface="Arial" charset="0"/>
              </a:rPr>
              <a:t>Hetimet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në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mjedis</a:t>
            </a:r>
            <a:endParaRPr lang="en-US" sz="1800" dirty="0">
              <a:latin typeface="Arial" charset="0"/>
            </a:endParaRPr>
          </a:p>
          <a:p>
            <a:pPr defTabSz="762000">
              <a:buFont typeface="Arial" pitchFamily="34" charset="0"/>
              <a:buChar char="•"/>
            </a:pPr>
            <a:r>
              <a:rPr lang="en-US" sz="1800" dirty="0" err="1" smtClean="0">
                <a:latin typeface="Arial" charset="0"/>
              </a:rPr>
              <a:t>Kërkim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Marketingu</a:t>
            </a:r>
            <a:endParaRPr lang="en-US" sz="1800" dirty="0">
              <a:latin typeface="Arial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656388" y="1409700"/>
            <a:ext cx="2266950" cy="13701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en-US" sz="2000" b="1" dirty="0" err="1" smtClean="0">
                <a:solidFill>
                  <a:srgbClr val="FF0033"/>
                </a:solidFill>
                <a:latin typeface="Arial" charset="0"/>
              </a:rPr>
              <a:t>Vendimmarrja</a:t>
            </a:r>
            <a:r>
              <a:rPr lang="en-US" sz="2000" b="1" dirty="0" smtClean="0">
                <a:solidFill>
                  <a:srgbClr val="FF0033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FF0033"/>
                </a:solidFill>
                <a:latin typeface="Arial" charset="0"/>
              </a:rPr>
              <a:t>në</a:t>
            </a:r>
            <a:r>
              <a:rPr lang="en-US" sz="2000" b="1" dirty="0" smtClean="0">
                <a:solidFill>
                  <a:srgbClr val="FF0033"/>
                </a:solidFill>
                <a:latin typeface="Arial" charset="0"/>
              </a:rPr>
              <a:t> Marketing</a:t>
            </a:r>
            <a:endParaRPr lang="en-US" sz="2000" b="1" dirty="0">
              <a:solidFill>
                <a:srgbClr val="FF0033"/>
              </a:solidFill>
              <a:latin typeface="Arial" charset="0"/>
            </a:endParaRPr>
          </a:p>
          <a:p>
            <a:pPr defTabSz="762000"/>
            <a:endParaRPr lang="en-US" sz="1800" dirty="0">
              <a:latin typeface="Arial" charset="0"/>
            </a:endParaRPr>
          </a:p>
          <a:p>
            <a:pPr defTabSz="762000">
              <a:lnSpc>
                <a:spcPct val="140000"/>
              </a:lnSpc>
            </a:pPr>
            <a:r>
              <a:rPr lang="en-US" sz="1800" b="1" dirty="0" err="1" smtClean="0">
                <a:latin typeface="Arial" charset="0"/>
              </a:rPr>
              <a:t>Strategjike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3292475" y="4510088"/>
            <a:ext cx="2759075" cy="1452562"/>
          </a:xfrm>
          <a:noFill/>
          <a:ln/>
        </p:spPr>
        <p:txBody>
          <a:bodyPr/>
          <a:lstStyle/>
          <a:p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dhënat</a:t>
            </a:r>
            <a:r>
              <a:rPr lang="en-US" sz="1800" dirty="0" smtClean="0"/>
              <a:t> e </a:t>
            </a:r>
            <a:r>
              <a:rPr lang="en-US" sz="1800" dirty="0" err="1" smtClean="0"/>
              <a:t>jashtme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vazhdueshme</a:t>
            </a:r>
            <a:endParaRPr lang="en-US" sz="1800" dirty="0"/>
          </a:p>
          <a:p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dhënat</a:t>
            </a:r>
            <a:r>
              <a:rPr lang="en-US" sz="1800" dirty="0" smtClean="0"/>
              <a:t> e </a:t>
            </a:r>
            <a:r>
              <a:rPr lang="en-US" sz="1800" dirty="0" err="1" smtClean="0"/>
              <a:t>jashtme</a:t>
            </a:r>
            <a:r>
              <a:rPr lang="en-US" sz="1800" dirty="0" smtClean="0"/>
              <a:t> ad-hoc</a:t>
            </a:r>
            <a:endParaRPr lang="en-US" sz="1800" dirty="0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6661150" y="2741613"/>
            <a:ext cx="2184400" cy="1377950"/>
          </a:xfrm>
          <a:noFill/>
          <a:ln/>
        </p:spPr>
        <p:txBody>
          <a:bodyPr/>
          <a:lstStyle/>
          <a:p>
            <a:r>
              <a:rPr lang="en-US" sz="1800" dirty="0" err="1" smtClean="0"/>
              <a:t>Produkte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Tregje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reja</a:t>
            </a:r>
            <a:endParaRPr lang="en-US" sz="1800" dirty="0"/>
          </a:p>
          <a:p>
            <a:r>
              <a:rPr lang="en-US" sz="1800" dirty="0" err="1" smtClean="0"/>
              <a:t>Strategji</a:t>
            </a:r>
            <a:r>
              <a:rPr lang="en-US" sz="1800" dirty="0" smtClean="0"/>
              <a:t> </a:t>
            </a:r>
            <a:r>
              <a:rPr lang="en-US" sz="1800" dirty="0" err="1" smtClean="0"/>
              <a:t>konkurruese</a:t>
            </a:r>
            <a:endParaRPr lang="en-US" sz="1800" dirty="0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661150" y="4618038"/>
            <a:ext cx="2033588" cy="151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defTabSz="762000"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2" charset="2"/>
              <a:buChar char="l"/>
            </a:pPr>
            <a:r>
              <a:rPr lang="en-US" sz="1800" dirty="0" err="1" smtClean="0">
                <a:latin typeface="Arial" charset="0"/>
              </a:rPr>
              <a:t>Monitorimi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sh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itjeve</a:t>
            </a:r>
            <a:endParaRPr lang="en-US" sz="1800" dirty="0">
              <a:latin typeface="Arial" charset="0"/>
            </a:endParaRPr>
          </a:p>
          <a:p>
            <a:pPr marL="342900" indent="-342900" defTabSz="762000"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2" charset="2"/>
              <a:buChar char="l"/>
            </a:pPr>
            <a:r>
              <a:rPr lang="en-US" sz="1800" dirty="0" err="1" smtClean="0">
                <a:latin typeface="Arial" charset="0"/>
              </a:rPr>
              <a:t>Reklamimi</a:t>
            </a:r>
            <a:endParaRPr lang="en-US" sz="1800" dirty="0">
              <a:latin typeface="Arial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656388" y="4225925"/>
            <a:ext cx="96071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US" sz="1800" b="1" dirty="0" err="1" smtClean="0">
                <a:latin typeface="Arial" charset="0"/>
              </a:rPr>
              <a:t>Taktike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752475"/>
            <a:ext cx="7772400" cy="823913"/>
          </a:xfrm>
        </p:spPr>
        <p:txBody>
          <a:bodyPr/>
          <a:lstStyle/>
          <a:p>
            <a:r>
              <a:rPr lang="en-US" sz="2400" dirty="0"/>
              <a:t>Marketing </a:t>
            </a:r>
            <a:r>
              <a:rPr lang="en-US" sz="2400" dirty="0" smtClean="0"/>
              <a:t>Research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Hlumtimi</a:t>
            </a:r>
            <a:r>
              <a:rPr lang="en-US" sz="4800" dirty="0" smtClean="0"/>
              <a:t> I </a:t>
            </a:r>
            <a:r>
              <a:rPr lang="en-US" sz="4800" dirty="0" err="1" smtClean="0"/>
              <a:t>Marketingut</a:t>
            </a:r>
            <a:r>
              <a:rPr lang="en-US" dirty="0"/>
              <a:t>	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Involves </a:t>
            </a:r>
            <a:r>
              <a:rPr lang="en-US" sz="2000" dirty="0"/>
              <a:t>the marketing function that links the consumer, the customer, and the public to the marketer through information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   American Marketing Association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en-US" dirty="0" err="1" smtClean="0"/>
              <a:t>Përfshin</a:t>
            </a:r>
            <a:r>
              <a:rPr lang="en-US" dirty="0" smtClean="0"/>
              <a:t> </a:t>
            </a:r>
            <a:r>
              <a:rPr lang="en-US" dirty="0" err="1" smtClean="0"/>
              <a:t>funksionin</a:t>
            </a:r>
            <a:r>
              <a:rPr lang="en-US" dirty="0" smtClean="0"/>
              <a:t> e </a:t>
            </a:r>
            <a:r>
              <a:rPr lang="en-US" dirty="0" err="1" smtClean="0"/>
              <a:t>marketingut</a:t>
            </a:r>
            <a:r>
              <a:rPr lang="en-US" dirty="0" smtClean="0"/>
              <a:t> </a:t>
            </a:r>
            <a:r>
              <a:rPr lang="en-US" dirty="0" err="1" smtClean="0"/>
              <a:t>që</a:t>
            </a:r>
            <a:r>
              <a:rPr lang="en-US" dirty="0" smtClean="0"/>
              <a:t> </a:t>
            </a:r>
            <a:r>
              <a:rPr lang="en-US" dirty="0" err="1" smtClean="0"/>
              <a:t>lidh</a:t>
            </a:r>
            <a:r>
              <a:rPr lang="en-US" dirty="0" smtClean="0"/>
              <a:t> </a:t>
            </a:r>
            <a:r>
              <a:rPr lang="en-US" dirty="0" err="1" smtClean="0"/>
              <a:t>konsumatorin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  <a:r>
              <a:rPr lang="en-US" dirty="0" err="1" smtClean="0"/>
              <a:t>klientin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 </a:t>
            </a:r>
            <a:endParaRPr lang="en-US" dirty="0" smtClean="0"/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en-US" dirty="0" err="1" smtClean="0"/>
              <a:t>publikun</a:t>
            </a:r>
            <a:r>
              <a:rPr lang="en-US" dirty="0" smtClean="0"/>
              <a:t> </a:t>
            </a:r>
            <a:r>
              <a:rPr lang="en-US" dirty="0" smtClean="0"/>
              <a:t>me “marketer-in”</a:t>
            </a:r>
            <a:r>
              <a:rPr lang="en-US" dirty="0" smtClean="0"/>
              <a:t> </a:t>
            </a:r>
            <a:r>
              <a:rPr lang="en-US" dirty="0" err="1" smtClean="0"/>
              <a:t>nëpërmjet</a:t>
            </a:r>
            <a:r>
              <a:rPr lang="en-US" dirty="0" smtClean="0"/>
              <a:t> </a:t>
            </a:r>
            <a:r>
              <a:rPr lang="en-US" dirty="0" err="1" smtClean="0"/>
              <a:t>informacionit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Hulmutimi</a:t>
            </a:r>
            <a:r>
              <a:rPr lang="en-US" dirty="0" smtClean="0"/>
              <a:t> I </a:t>
            </a:r>
            <a:r>
              <a:rPr lang="en-US" dirty="0" err="1" smtClean="0"/>
              <a:t>Marketingut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dirty="0" smtClean="0"/>
              <a:t>         Involves </a:t>
            </a:r>
            <a:r>
              <a:rPr lang="en-US" sz="1800" dirty="0" smtClean="0"/>
              <a:t>the methods used to gather information, analyze it, and </a:t>
            </a:r>
            <a:r>
              <a:rPr lang="en-US" sz="1800" dirty="0" smtClean="0"/>
              <a:t>    </a:t>
            </a:r>
          </a:p>
          <a:p>
            <a:pPr>
              <a:buFontTx/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report </a:t>
            </a:r>
            <a:r>
              <a:rPr lang="en-US" sz="1800" dirty="0" smtClean="0"/>
              <a:t>the findings related to marketing goods and services</a:t>
            </a:r>
          </a:p>
          <a:p>
            <a:pPr>
              <a:buFontTx/>
              <a:buNone/>
            </a:pPr>
            <a:r>
              <a:rPr lang="en-US" sz="1800" dirty="0" smtClean="0"/>
              <a:t>        Marketing </a:t>
            </a:r>
            <a:r>
              <a:rPr lang="en-US" sz="1800" dirty="0" smtClean="0"/>
              <a:t>research can apply to any aspect of marketing.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Përfshin</a:t>
            </a:r>
            <a:r>
              <a:rPr lang="en-US" dirty="0" smtClean="0"/>
              <a:t> </a:t>
            </a:r>
            <a:r>
              <a:rPr lang="en-US" dirty="0" err="1" smtClean="0"/>
              <a:t>metodat</a:t>
            </a:r>
            <a:r>
              <a:rPr lang="en-US" dirty="0" smtClean="0"/>
              <a:t> e </a:t>
            </a:r>
            <a:r>
              <a:rPr lang="en-US" dirty="0" err="1" smtClean="0"/>
              <a:t>përdorura</a:t>
            </a:r>
            <a:r>
              <a:rPr lang="en-US" dirty="0" smtClean="0"/>
              <a:t> 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mbledhur</a:t>
            </a:r>
            <a:r>
              <a:rPr lang="en-US" dirty="0" smtClean="0"/>
              <a:t> </a:t>
            </a:r>
            <a:r>
              <a:rPr lang="en-US" dirty="0" err="1" smtClean="0"/>
              <a:t>informacione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  <a:r>
              <a:rPr lang="en-US" dirty="0" err="1" smtClean="0"/>
              <a:t>analizuar</a:t>
            </a:r>
            <a:r>
              <a:rPr lang="en-US" dirty="0" smtClean="0"/>
              <a:t> </a:t>
            </a:r>
            <a:r>
              <a:rPr lang="en-US" dirty="0" err="1" smtClean="0"/>
              <a:t>ato</a:t>
            </a:r>
            <a:r>
              <a:rPr lang="en-US" dirty="0" smtClean="0"/>
              <a:t>,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raportojë</a:t>
            </a:r>
            <a:r>
              <a:rPr lang="en-US" dirty="0" smtClean="0"/>
              <a:t> </a:t>
            </a:r>
            <a:r>
              <a:rPr lang="en-US" dirty="0" err="1" smtClean="0"/>
              <a:t>gjetjet</a:t>
            </a:r>
            <a:r>
              <a:rPr lang="en-US" dirty="0" smtClean="0"/>
              <a:t> 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 me mallrat 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shërbimet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e </a:t>
            </a:r>
            <a:r>
              <a:rPr lang="en-US" dirty="0" err="1" smtClean="0"/>
              <a:t>marketingut</a:t>
            </a:r>
            <a:r>
              <a:rPr lang="en-US" dirty="0" smtClean="0"/>
              <a:t>. </a:t>
            </a:r>
            <a:r>
              <a:rPr lang="en-US" dirty="0" err="1" smtClean="0"/>
              <a:t>Hulumtimin</a:t>
            </a:r>
            <a:r>
              <a:rPr lang="en-US" dirty="0" smtClean="0"/>
              <a:t> e </a:t>
            </a:r>
            <a:r>
              <a:rPr lang="en-US" dirty="0" smtClean="0"/>
              <a:t> </a:t>
            </a:r>
            <a:r>
              <a:rPr lang="en-US" dirty="0" err="1" smtClean="0"/>
              <a:t>Marketingut</a:t>
            </a:r>
            <a:r>
              <a:rPr lang="en-US" dirty="0" smtClean="0"/>
              <a:t> 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aplikoni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 </a:t>
            </a:r>
            <a:r>
              <a:rPr lang="en-US" dirty="0" err="1" smtClean="0"/>
              <a:t>çdo</a:t>
            </a:r>
            <a:r>
              <a:rPr lang="en-US" dirty="0" smtClean="0"/>
              <a:t> </a:t>
            </a:r>
            <a:r>
              <a:rPr lang="en-US" dirty="0" err="1" smtClean="0"/>
              <a:t>aspekt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marketingut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3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smtClean="0">
                <a:latin typeface="Arial" charset="0"/>
              </a:rPr>
              <a:t>McGraw-Hill</a:t>
            </a:r>
            <a:endParaRPr lang="en-US" sz="1000" dirty="0">
              <a:latin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422650" y="4146550"/>
            <a:ext cx="3644900" cy="0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062538" y="3879850"/>
            <a:ext cx="2181225" cy="71437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106988" y="3887788"/>
            <a:ext cx="2093912" cy="532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ct val="80000"/>
              </a:lnSpc>
            </a:pPr>
            <a:r>
              <a:rPr lang="en-US" sz="1800" dirty="0" err="1" smtClean="0">
                <a:latin typeface="Arial" charset="0"/>
              </a:rPr>
              <a:t>Kërkimi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deskriptiv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dhe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eksperimental</a:t>
            </a:r>
            <a:endParaRPr lang="en-US" sz="1800" dirty="0">
              <a:latin typeface="Arial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266950" y="1674813"/>
            <a:ext cx="0" cy="38893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266950" y="2566988"/>
            <a:ext cx="0" cy="38893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266950" y="3471863"/>
            <a:ext cx="0" cy="38893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266950" y="4389438"/>
            <a:ext cx="0" cy="38893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266950" y="5294313"/>
            <a:ext cx="0" cy="38893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Kërkimit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Marketing</a:t>
            </a:r>
            <a:endParaRPr lang="en-US" dirty="0"/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1174750" y="1166813"/>
            <a:ext cx="2181225" cy="512762"/>
            <a:chOff x="740" y="735"/>
            <a:chExt cx="1374" cy="323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740" y="735"/>
              <a:ext cx="1374" cy="32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768" y="742"/>
              <a:ext cx="1319" cy="1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lnSpc>
                  <a:spcPct val="80000"/>
                </a:lnSpc>
              </a:pPr>
              <a:r>
                <a:rPr lang="en-US" sz="1800" dirty="0" err="1" smtClean="0">
                  <a:latin typeface="Arial" charset="0"/>
                </a:rPr>
                <a:t>Kontakti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parë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1174750" y="2070100"/>
            <a:ext cx="2181225" cy="547688"/>
            <a:chOff x="740" y="1304"/>
            <a:chExt cx="1374" cy="345"/>
          </a:xfrm>
        </p:grpSpPr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740" y="1304"/>
              <a:ext cx="1374" cy="32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768" y="1313"/>
              <a:ext cx="1319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lnSpc>
                  <a:spcPct val="80000"/>
                </a:lnSpc>
              </a:pPr>
              <a:r>
                <a:rPr lang="en-US" sz="1800" dirty="0" err="1" smtClean="0">
                  <a:latin typeface="Arial" charset="0"/>
                </a:rPr>
                <a:t>Hulumtimi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shkurtër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1174750" y="2973394"/>
            <a:ext cx="2181225" cy="536576"/>
            <a:chOff x="740" y="1873"/>
            <a:chExt cx="1374" cy="338"/>
          </a:xfrm>
        </p:grpSpPr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740" y="1873"/>
              <a:ext cx="1374" cy="32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768" y="1875"/>
              <a:ext cx="1319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lnSpc>
                  <a:spcPct val="80000"/>
                </a:lnSpc>
              </a:pPr>
              <a:r>
                <a:rPr lang="en-US" sz="1800" dirty="0" err="1" smtClean="0">
                  <a:latin typeface="Arial" charset="0"/>
                </a:rPr>
                <a:t>Propozimi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për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Hulumtim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1174750" y="3876674"/>
            <a:ext cx="2330449" cy="777873"/>
            <a:chOff x="740" y="2442"/>
            <a:chExt cx="1374" cy="378"/>
          </a:xfrm>
        </p:grpSpPr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740" y="2442"/>
              <a:ext cx="1374" cy="32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768" y="2453"/>
              <a:ext cx="131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lnSpc>
                  <a:spcPct val="80000"/>
                </a:lnSpc>
              </a:pPr>
              <a:r>
                <a:rPr lang="en-US" sz="1800" dirty="0" err="1" smtClean="0">
                  <a:latin typeface="Arial" charset="0"/>
                </a:rPr>
                <a:t>Faza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kryesore</a:t>
              </a:r>
              <a:r>
                <a:rPr lang="en-US" sz="1800" dirty="0" smtClean="0">
                  <a:latin typeface="Arial" charset="0"/>
                </a:rPr>
                <a:t> e </a:t>
              </a:r>
              <a:r>
                <a:rPr lang="en-US" sz="1800" dirty="0" err="1" smtClean="0">
                  <a:latin typeface="Arial" charset="0"/>
                </a:rPr>
                <a:t>mbledhjes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së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të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dhënave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8219" name="Group 27"/>
          <p:cNvGrpSpPr>
            <a:grpSpLocks/>
          </p:cNvGrpSpPr>
          <p:nvPr/>
        </p:nvGrpSpPr>
        <p:grpSpPr bwMode="auto">
          <a:xfrm>
            <a:off x="1174750" y="4779973"/>
            <a:ext cx="2254250" cy="760414"/>
            <a:chOff x="740" y="3011"/>
            <a:chExt cx="1420" cy="479"/>
          </a:xfrm>
        </p:grpSpPr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740" y="3011"/>
              <a:ext cx="1420" cy="44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768" y="3015"/>
              <a:ext cx="1319" cy="4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lnSpc>
                  <a:spcPct val="80000"/>
                </a:lnSpc>
              </a:pPr>
              <a:r>
                <a:rPr lang="en-US" sz="1800" dirty="0" err="1" smtClean="0">
                  <a:latin typeface="Arial" charset="0"/>
                </a:rPr>
                <a:t>Analizimi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dhe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Interpretimi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të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dhënave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1174750" y="5683252"/>
            <a:ext cx="2178050" cy="774701"/>
            <a:chOff x="740" y="3580"/>
            <a:chExt cx="1372" cy="488"/>
          </a:xfrm>
        </p:grpSpPr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740" y="3580"/>
              <a:ext cx="1372" cy="45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768" y="3593"/>
              <a:ext cx="1319" cy="4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lnSpc>
                  <a:spcPct val="80000"/>
                </a:lnSpc>
              </a:pPr>
              <a:r>
                <a:rPr lang="en-US" sz="1800" dirty="0" err="1" smtClean="0">
                  <a:latin typeface="Arial" charset="0"/>
                </a:rPr>
                <a:t>Shkruarja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dhe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prezantimi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Raportit</a:t>
              </a:r>
              <a:endParaRPr lang="en-US" sz="1800" dirty="0">
                <a:latin typeface="Arial" charset="0"/>
              </a:endParaRPr>
            </a:p>
          </p:txBody>
        </p:sp>
      </p:grpSp>
      <p:sp>
        <p:nvSpPr>
          <p:cNvPr id="8223" name="Freeform 31"/>
          <p:cNvSpPr>
            <a:spLocks/>
          </p:cNvSpPr>
          <p:nvPr/>
        </p:nvSpPr>
        <p:spPr bwMode="auto">
          <a:xfrm>
            <a:off x="2443163" y="1862138"/>
            <a:ext cx="3709987" cy="18573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336" y="0"/>
              </a:cxn>
              <a:cxn ang="0">
                <a:pos x="2336" y="1169"/>
              </a:cxn>
              <a:cxn ang="0">
                <a:pos x="0" y="1169"/>
              </a:cxn>
            </a:cxnLst>
            <a:rect l="0" t="0" r="r" b="b"/>
            <a:pathLst>
              <a:path w="2337" h="1170">
                <a:moveTo>
                  <a:pt x="8" y="0"/>
                </a:moveTo>
                <a:lnTo>
                  <a:pt x="2336" y="0"/>
                </a:lnTo>
                <a:lnTo>
                  <a:pt x="2336" y="1169"/>
                </a:lnTo>
                <a:lnTo>
                  <a:pt x="0" y="1169"/>
                </a:lnTo>
              </a:path>
            </a:pathLst>
          </a:custGeom>
          <a:noFill/>
          <a:ln w="50800" cap="rnd" cmpd="sng">
            <a:solidFill>
              <a:srgbClr val="FF505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2481263" y="2765425"/>
            <a:ext cx="3644900" cy="0"/>
          </a:xfrm>
          <a:prstGeom prst="line">
            <a:avLst/>
          </a:prstGeom>
          <a:noFill/>
          <a:ln w="50800">
            <a:solidFill>
              <a:srgbClr val="FF505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27" name="Group 35"/>
          <p:cNvGrpSpPr>
            <a:grpSpLocks/>
          </p:cNvGrpSpPr>
          <p:nvPr/>
        </p:nvGrpSpPr>
        <p:grpSpPr bwMode="auto">
          <a:xfrm>
            <a:off x="5062538" y="2962281"/>
            <a:ext cx="2181225" cy="536576"/>
            <a:chOff x="3189" y="1866"/>
            <a:chExt cx="1374" cy="338"/>
          </a:xfrm>
        </p:grpSpPr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3189" y="1866"/>
              <a:ext cx="1374" cy="32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>
              <a:off x="3217" y="1868"/>
              <a:ext cx="1319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lnSpc>
                  <a:spcPct val="80000"/>
                </a:lnSpc>
              </a:pPr>
              <a:r>
                <a:rPr lang="en-US" sz="1800" dirty="0" err="1" smtClean="0">
                  <a:latin typeface="Arial" charset="0"/>
                </a:rPr>
                <a:t>Kërkimi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Eksplorues</a:t>
              </a:r>
              <a:endParaRPr lang="en-US" sz="1800" dirty="0">
                <a:latin typeface="Arial" charset="0"/>
              </a:endParaRPr>
            </a:p>
          </p:txBody>
        </p:sp>
      </p:grp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447800"/>
            <a:ext cx="7515225" cy="2895600"/>
          </a:xfrm>
        </p:spPr>
        <p:txBody>
          <a:bodyPr/>
          <a:lstStyle/>
          <a:p>
            <a:pPr algn="ctr"/>
            <a:r>
              <a:rPr lang="en-US" sz="2000" dirty="0"/>
              <a:t>Types of Market </a:t>
            </a:r>
            <a:r>
              <a:rPr lang="en-US" sz="2000" dirty="0" smtClean="0"/>
              <a:t>Research</a:t>
            </a:r>
          </a:p>
          <a:p>
            <a:pPr algn="ctr"/>
            <a:r>
              <a:rPr lang="en-US" sz="6000" dirty="0" err="1" smtClean="0"/>
              <a:t>Llojet</a:t>
            </a:r>
            <a:r>
              <a:rPr lang="en-US" sz="6000" dirty="0" smtClean="0"/>
              <a:t> e </a:t>
            </a:r>
            <a:r>
              <a:rPr lang="en-US" sz="6000" dirty="0" err="1" smtClean="0"/>
              <a:t>Hulmutimit</a:t>
            </a:r>
            <a:r>
              <a:rPr lang="en-US" sz="6000" dirty="0" smtClean="0"/>
              <a:t> </a:t>
            </a:r>
            <a:r>
              <a:rPr lang="en-US" sz="6000" dirty="0" err="1" smtClean="0"/>
              <a:t>te</a:t>
            </a:r>
            <a:r>
              <a:rPr lang="en-US" sz="6000" dirty="0" smtClean="0"/>
              <a:t> </a:t>
            </a:r>
            <a:r>
              <a:rPr lang="en-US" sz="6000" dirty="0" err="1" smtClean="0"/>
              <a:t>Tregut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555750"/>
          </a:xfrm>
        </p:spPr>
        <p:txBody>
          <a:bodyPr/>
          <a:lstStyle/>
          <a:p>
            <a:r>
              <a:rPr lang="en-US" sz="2000" dirty="0"/>
              <a:t>Types of Marketing </a:t>
            </a:r>
            <a:r>
              <a:rPr lang="en-US" sz="2000" dirty="0" smtClean="0"/>
              <a:t>Research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Llojet</a:t>
            </a:r>
            <a:r>
              <a:rPr lang="en-US" sz="4800" dirty="0" smtClean="0"/>
              <a:t> </a:t>
            </a:r>
            <a:r>
              <a:rPr lang="en-US" sz="4800" dirty="0" err="1" smtClean="0"/>
              <a:t>Hulmutimit</a:t>
            </a:r>
            <a:r>
              <a:rPr lang="en-US" sz="4800" dirty="0" smtClean="0"/>
              <a:t> </a:t>
            </a:r>
            <a:r>
              <a:rPr lang="en-US" sz="4800" dirty="0" err="1" smtClean="0"/>
              <a:t>te</a:t>
            </a:r>
            <a:r>
              <a:rPr lang="en-US" sz="4800" dirty="0" smtClean="0"/>
              <a:t> </a:t>
            </a:r>
            <a:r>
              <a:rPr lang="en-US" sz="4800" dirty="0" err="1" smtClean="0"/>
              <a:t>Tregut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14600"/>
            <a:ext cx="7848600" cy="3733800"/>
          </a:xfrm>
        </p:spPr>
        <p:txBody>
          <a:bodyPr/>
          <a:lstStyle/>
          <a:p>
            <a:pPr algn="l"/>
            <a:r>
              <a:rPr lang="en-US" sz="2000" dirty="0"/>
              <a:t>The type of research used is based on the problem to be solved</a:t>
            </a:r>
            <a:r>
              <a:rPr lang="en-US" sz="2000" dirty="0" smtClean="0"/>
              <a:t>.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err="1" smtClean="0"/>
              <a:t>Lloji</a:t>
            </a:r>
            <a:r>
              <a:rPr lang="en-US" sz="3600" dirty="0" smtClean="0"/>
              <a:t> </a:t>
            </a:r>
            <a:r>
              <a:rPr lang="en-US" sz="3600" dirty="0" err="1" smtClean="0"/>
              <a:t>i</a:t>
            </a:r>
            <a:r>
              <a:rPr lang="en-US" sz="3600" dirty="0" smtClean="0"/>
              <a:t> </a:t>
            </a:r>
            <a:r>
              <a:rPr lang="en-US" sz="3600" dirty="0" err="1" smtClean="0"/>
              <a:t>kërkimit</a:t>
            </a:r>
            <a:r>
              <a:rPr lang="en-US" sz="3600" dirty="0" smtClean="0"/>
              <a:t> </a:t>
            </a:r>
            <a:r>
              <a:rPr lang="en-US" sz="3600" dirty="0" err="1" smtClean="0"/>
              <a:t>qe</a:t>
            </a:r>
            <a:r>
              <a:rPr lang="en-US" sz="3600" dirty="0" smtClean="0"/>
              <a:t> </a:t>
            </a:r>
            <a:r>
              <a:rPr lang="en-US" sz="3600" dirty="0" err="1" smtClean="0"/>
              <a:t>kemi</a:t>
            </a:r>
            <a:r>
              <a:rPr lang="en-US" sz="3600" dirty="0" smtClean="0"/>
              <a:t> per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përdorur</a:t>
            </a:r>
            <a:r>
              <a:rPr lang="en-US" sz="3600" dirty="0" smtClean="0"/>
              <a:t> </a:t>
            </a:r>
            <a:r>
              <a:rPr lang="en-US" sz="3600" dirty="0" err="1" smtClean="0"/>
              <a:t>është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bazuar</a:t>
            </a:r>
            <a:r>
              <a:rPr lang="en-US" sz="3600" dirty="0" smtClean="0"/>
              <a:t> </a:t>
            </a:r>
            <a:r>
              <a:rPr lang="en-US" sz="3600" dirty="0" err="1" smtClean="0"/>
              <a:t>në</a:t>
            </a:r>
            <a:r>
              <a:rPr lang="en-US" sz="3600" dirty="0" smtClean="0"/>
              <a:t> </a:t>
            </a:r>
            <a:r>
              <a:rPr lang="en-US" sz="3600" dirty="0" err="1" smtClean="0"/>
              <a:t>problemin</a:t>
            </a:r>
            <a:r>
              <a:rPr lang="en-US" sz="3600" dirty="0" smtClean="0"/>
              <a:t> </a:t>
            </a:r>
            <a:r>
              <a:rPr lang="en-US" sz="3600" dirty="0" err="1" smtClean="0"/>
              <a:t>qe</a:t>
            </a:r>
            <a:r>
              <a:rPr lang="en-US" sz="3600" dirty="0" smtClean="0"/>
              <a:t> </a:t>
            </a:r>
            <a:r>
              <a:rPr lang="en-US" sz="3600" dirty="0" err="1" smtClean="0"/>
              <a:t>kemi</a:t>
            </a:r>
            <a:r>
              <a:rPr lang="en-US" sz="3600" dirty="0" smtClean="0"/>
              <a:t> </a:t>
            </a:r>
            <a:r>
              <a:rPr lang="en-US" sz="3600" dirty="0" err="1" smtClean="0"/>
              <a:t>për</a:t>
            </a:r>
            <a:r>
              <a:rPr lang="en-US" sz="3600" dirty="0" smtClean="0"/>
              <a:t> </a:t>
            </a:r>
            <a:r>
              <a:rPr lang="en-US" sz="3600" dirty="0" err="1" smtClean="0"/>
              <a:t>t‘a</a:t>
            </a:r>
            <a:r>
              <a:rPr lang="en-US" sz="3600" dirty="0" smtClean="0"/>
              <a:t> </a:t>
            </a:r>
            <a:r>
              <a:rPr lang="en-US" sz="3600" dirty="0" err="1" smtClean="0"/>
              <a:t>zgjidhur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Purpose</a:t>
            </a:r>
          </a:p>
        </p:txBody>
      </p:sp>
      <p:pic>
        <p:nvPicPr>
          <p:cNvPr id="8196" name="Picture 4" descr="$3$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sz="2000" dirty="0"/>
              <a:t>Attitude </a:t>
            </a:r>
            <a:r>
              <a:rPr lang="en-US" sz="2000" dirty="0" smtClean="0"/>
              <a:t>Research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err="1" smtClean="0"/>
              <a:t>Hulumtimi</a:t>
            </a:r>
            <a:r>
              <a:rPr lang="en-US" dirty="0" smtClean="0"/>
              <a:t> I </a:t>
            </a:r>
            <a:r>
              <a:rPr lang="en-US" dirty="0" err="1" smtClean="0"/>
              <a:t>Opnionit</a:t>
            </a:r>
            <a:r>
              <a:rPr lang="en-US" dirty="0" smtClean="0"/>
              <a:t> ( </a:t>
            </a:r>
            <a:r>
              <a:rPr lang="en-US" dirty="0" err="1" smtClean="0"/>
              <a:t>Qendrimit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4267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800" dirty="0"/>
              <a:t>Also known as opinion research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/>
              <a:t>Attitude research is designed to obtain information about how people feel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/>
              <a:t>By using random samples of the population and interviewing </a:t>
            </a:r>
            <a:r>
              <a:rPr lang="en-US" sz="1800" dirty="0" smtClean="0"/>
              <a:t>techniques </a:t>
            </a:r>
            <a:r>
              <a:rPr lang="en-US" sz="1800" dirty="0"/>
              <a:t>results can be generalized to the total </a:t>
            </a:r>
            <a:r>
              <a:rPr lang="en-US" sz="1800" dirty="0" smtClean="0"/>
              <a:t>population</a:t>
            </a:r>
          </a:p>
          <a:p>
            <a:r>
              <a:rPr lang="sq-AL" dirty="0" smtClean="0"/>
              <a:t>Gjithashtu </a:t>
            </a:r>
            <a:r>
              <a:rPr lang="sq-AL" dirty="0" smtClean="0"/>
              <a:t>i njohur si </a:t>
            </a:r>
            <a:r>
              <a:rPr lang="sq-AL" dirty="0" smtClean="0"/>
              <a:t>hulumtimi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q-AL" dirty="0" smtClean="0"/>
              <a:t> opinionit</a:t>
            </a:r>
            <a:endParaRPr lang="en-US" dirty="0" smtClean="0"/>
          </a:p>
          <a:p>
            <a:r>
              <a:rPr lang="sq-AL" dirty="0" smtClean="0"/>
              <a:t>Hulumtim</a:t>
            </a:r>
            <a:r>
              <a:rPr lang="sq-AL" dirty="0" smtClean="0"/>
              <a:t> </a:t>
            </a:r>
            <a:r>
              <a:rPr lang="en-US" dirty="0" smtClean="0"/>
              <a:t>I QENDRIMIT</a:t>
            </a:r>
            <a:r>
              <a:rPr lang="sq-AL" dirty="0" smtClean="0"/>
              <a:t> është projektuar për të marrë informacion rreth asaj se si </a:t>
            </a:r>
            <a:r>
              <a:rPr lang="sq-AL" dirty="0" smtClean="0"/>
              <a:t>njerëzit</a:t>
            </a:r>
            <a:r>
              <a:rPr lang="en-US" dirty="0" smtClean="0"/>
              <a:t> </a:t>
            </a:r>
            <a:r>
              <a:rPr lang="sq-AL" dirty="0" smtClean="0"/>
              <a:t>mendojnë</a:t>
            </a:r>
            <a:endParaRPr lang="en-US" dirty="0" smtClean="0"/>
          </a:p>
          <a:p>
            <a:r>
              <a:rPr lang="sq-AL" dirty="0" smtClean="0"/>
              <a:t>Duke</a:t>
            </a:r>
            <a:r>
              <a:rPr lang="sq-AL" dirty="0" smtClean="0"/>
              <a:t> përdorur mostra të </a:t>
            </a:r>
            <a:r>
              <a:rPr lang="sq-AL" dirty="0" smtClean="0"/>
              <a:t>rastit</a:t>
            </a:r>
            <a:r>
              <a:rPr lang="sq-AL" dirty="0" smtClean="0"/>
              <a:t> të popullsisë dhe teknikat e </a:t>
            </a:r>
            <a:r>
              <a:rPr lang="sq-AL" dirty="0" err="1" smtClean="0"/>
              <a:t>intervistimit</a:t>
            </a:r>
            <a:r>
              <a:rPr lang="sq-AL" dirty="0" smtClean="0"/>
              <a:t> rezultatet mund të përgjithësohet për  </a:t>
            </a:r>
            <a:r>
              <a:rPr lang="sq-AL" dirty="0" smtClean="0"/>
              <a:t>popullsi</a:t>
            </a:r>
            <a:r>
              <a:rPr lang="en-US" dirty="0" smtClean="0"/>
              <a:t>n</a:t>
            </a:r>
            <a:r>
              <a:rPr lang="sq-AL" dirty="0" smtClean="0"/>
              <a:t>ë </a:t>
            </a:r>
            <a:r>
              <a:rPr lang="en-US" dirty="0" smtClean="0"/>
              <a:t>e</a:t>
            </a:r>
            <a:r>
              <a:rPr lang="sq-AL" dirty="0" smtClean="0"/>
              <a:t> </a:t>
            </a:r>
            <a:r>
              <a:rPr lang="sq-AL" dirty="0" smtClean="0"/>
              <a:t>përgjithshme</a:t>
            </a:r>
          </a:p>
          <a:p>
            <a:r>
              <a:rPr lang="sq-AL" sz="2000" dirty="0" smtClean="0"/>
              <a:t/>
            </a:r>
            <a:br>
              <a:rPr lang="sq-AL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Attitude Research</a:t>
            </a:r>
            <a:br>
              <a:rPr lang="en-US" sz="2000" dirty="0"/>
            </a:br>
            <a:r>
              <a:rPr lang="en-US" sz="2000" dirty="0"/>
              <a:t>Tells Us………….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Hulmutimi</a:t>
            </a:r>
            <a:r>
              <a:rPr lang="en-US" sz="2000" dirty="0" smtClean="0"/>
              <a:t> I </a:t>
            </a:r>
            <a:r>
              <a:rPr lang="en-US" sz="2000" dirty="0" err="1" smtClean="0"/>
              <a:t>Opinionit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tregon</a:t>
            </a:r>
            <a:r>
              <a:rPr lang="en-US" sz="2000" dirty="0" smtClean="0"/>
              <a:t> …</a:t>
            </a:r>
            <a:endParaRPr lang="en-US" sz="2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848600" cy="4876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600" dirty="0"/>
              <a:t>People’s opinions on 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/>
              <a:t>Politics and Elections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/>
              <a:t>Business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/>
              <a:t>The Economy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/>
              <a:t>Social Issues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/>
              <a:t>Public Policy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/>
              <a:t>Mendimet</a:t>
            </a:r>
            <a:r>
              <a:rPr lang="en-US" sz="3200" dirty="0" smtClean="0"/>
              <a:t> e </a:t>
            </a:r>
            <a:r>
              <a:rPr lang="en-US" sz="3200" dirty="0" err="1" smtClean="0"/>
              <a:t>Popullit</a:t>
            </a:r>
            <a:r>
              <a:rPr lang="en-US" sz="3200" dirty="0" smtClean="0"/>
              <a:t> </a:t>
            </a:r>
            <a:r>
              <a:rPr lang="en-US" sz="3200" dirty="0" err="1" smtClean="0"/>
              <a:t>mbi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Politiken</a:t>
            </a:r>
            <a:r>
              <a:rPr lang="en-US" sz="3200" dirty="0" smtClean="0"/>
              <a:t> </a:t>
            </a:r>
            <a:r>
              <a:rPr lang="en-US" sz="3200" dirty="0" err="1" smtClean="0"/>
              <a:t>dhe</a:t>
            </a:r>
            <a:r>
              <a:rPr lang="en-US" sz="3200" dirty="0" smtClean="0"/>
              <a:t> </a:t>
            </a:r>
            <a:r>
              <a:rPr lang="en-US" sz="3200" dirty="0" err="1" smtClean="0"/>
              <a:t>Zgjedhjet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Biznesin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Ekonomine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Çështjet</a:t>
            </a:r>
            <a:r>
              <a:rPr lang="en-US" sz="3200" dirty="0" smtClean="0"/>
              <a:t> </a:t>
            </a:r>
            <a:r>
              <a:rPr lang="en-US" sz="3200" dirty="0" err="1" smtClean="0"/>
              <a:t>sociale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Politikat</a:t>
            </a:r>
            <a:r>
              <a:rPr lang="en-US" sz="3200" dirty="0" smtClean="0"/>
              <a:t> </a:t>
            </a:r>
            <a:r>
              <a:rPr lang="en-US" sz="3200" dirty="0" err="1" smtClean="0"/>
              <a:t>Publike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r>
              <a:rPr lang="en-US"/>
              <a:t>Market Research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800" dirty="0"/>
              <a:t>Involves the systematic gathering, recording, analyzing, and presenting information related to the marketing of goods and services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/>
              <a:t>Research is needed before a product is put on the market and also during the life of the product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/>
              <a:t>Research is not limited to products</a:t>
            </a:r>
          </a:p>
          <a:p>
            <a:r>
              <a:rPr lang="en-US" dirty="0" err="1" smtClean="0"/>
              <a:t>Përfshin</a:t>
            </a:r>
            <a:r>
              <a:rPr lang="en-US" dirty="0" smtClean="0"/>
              <a:t> </a:t>
            </a:r>
            <a:r>
              <a:rPr lang="en-US" dirty="0" err="1" smtClean="0"/>
              <a:t>informacion</a:t>
            </a:r>
            <a:r>
              <a:rPr lang="en-US" dirty="0" smtClean="0"/>
              <a:t>,  </a:t>
            </a:r>
            <a:r>
              <a:rPr lang="en-US" dirty="0" err="1" smtClean="0"/>
              <a:t>mbledhjen</a:t>
            </a:r>
            <a:r>
              <a:rPr lang="en-US" dirty="0" smtClean="0"/>
              <a:t>, </a:t>
            </a:r>
            <a:r>
              <a:rPr lang="en-US" dirty="0" err="1" smtClean="0"/>
              <a:t>regjistrimin</a:t>
            </a:r>
            <a:r>
              <a:rPr lang="en-US" dirty="0" smtClean="0"/>
              <a:t>, </a:t>
            </a:r>
            <a:r>
              <a:rPr lang="en-US" dirty="0" err="1" smtClean="0"/>
              <a:t>analizimin</a:t>
            </a:r>
            <a:r>
              <a:rPr lang="en-US" dirty="0" smtClean="0"/>
              <a:t>, </a:t>
            </a:r>
            <a:r>
              <a:rPr lang="en-US" dirty="0" err="1" smtClean="0"/>
              <a:t>dhe</a:t>
            </a:r>
            <a:r>
              <a:rPr lang="en-US" dirty="0" smtClean="0"/>
              <a:t> </a:t>
            </a:r>
            <a:r>
              <a:rPr lang="en-US" dirty="0" err="1" smtClean="0"/>
              <a:t>prezantimin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marketingun</a:t>
            </a:r>
            <a:r>
              <a:rPr lang="en-US" dirty="0" smtClean="0"/>
              <a:t> e </a:t>
            </a:r>
            <a:r>
              <a:rPr lang="en-US" dirty="0" err="1" smtClean="0"/>
              <a:t>mallrave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shërbimeve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Hulumtimi</a:t>
            </a:r>
            <a:r>
              <a:rPr lang="en-US" dirty="0" smtClean="0"/>
              <a:t> 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 </a:t>
            </a:r>
            <a:r>
              <a:rPr lang="en-US" dirty="0" err="1" smtClean="0"/>
              <a:t>nevojshme</a:t>
            </a:r>
            <a:r>
              <a:rPr lang="en-US" dirty="0" smtClean="0"/>
              <a:t> </a:t>
            </a:r>
            <a:r>
              <a:rPr lang="en-US" dirty="0" err="1" smtClean="0"/>
              <a:t>përpara</a:t>
            </a:r>
            <a:r>
              <a:rPr lang="en-US" dirty="0" smtClean="0"/>
              <a:t> se 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produkt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vihet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treg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 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jetës</a:t>
            </a:r>
            <a:r>
              <a:rPr lang="en-US" dirty="0" smtClean="0"/>
              <a:t> </a:t>
            </a:r>
            <a:r>
              <a:rPr lang="en-US" dirty="0" err="1" smtClean="0"/>
              <a:t>së</a:t>
            </a:r>
            <a:r>
              <a:rPr lang="en-US" dirty="0" smtClean="0"/>
              <a:t> </a:t>
            </a:r>
            <a:r>
              <a:rPr lang="en-US" dirty="0" err="1" smtClean="0"/>
              <a:t>produktit</a:t>
            </a:r>
            <a:endParaRPr lang="en-US" dirty="0" smtClean="0"/>
          </a:p>
          <a:p>
            <a:r>
              <a:rPr lang="en-US" dirty="0" err="1" smtClean="0"/>
              <a:t>Hulumtim</a:t>
            </a:r>
            <a:r>
              <a:rPr lang="en-US" dirty="0" smtClean="0"/>
              <a:t> </a:t>
            </a:r>
            <a:r>
              <a:rPr lang="en-US" dirty="0" err="1" smtClean="0"/>
              <a:t>nuk</a:t>
            </a:r>
            <a:r>
              <a:rPr lang="en-US" dirty="0" smtClean="0"/>
              <a:t> 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kufizuar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produktet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this </a:t>
            </a:r>
            <a:r>
              <a:rPr lang="en-US" dirty="0" err="1" smtClean="0"/>
              <a:t>chaptes</a:t>
            </a:r>
            <a:r>
              <a:rPr lang="en-US" dirty="0" smtClean="0"/>
              <a:t> explains: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1.The Nature and Purpose of Marketing information systems and the role of marketing research within such a systems </a:t>
            </a:r>
          </a:p>
          <a:p>
            <a:r>
              <a:rPr lang="en-US" sz="1800" dirty="0" smtClean="0"/>
              <a:t>2. The Options facing a marketing manager who wants to gather marketing research information</a:t>
            </a:r>
          </a:p>
          <a:p>
            <a:r>
              <a:rPr lang="en-US" sz="1800" dirty="0" smtClean="0"/>
              <a:t>3.The stages in the marketing research brief and proposal</a:t>
            </a:r>
          </a:p>
          <a:p>
            <a:r>
              <a:rPr lang="en-US" sz="1800" dirty="0" smtClean="0"/>
              <a:t>4.How to prepare a research brief and proposal</a:t>
            </a:r>
          </a:p>
          <a:p>
            <a:r>
              <a:rPr lang="en-US" sz="1800" dirty="0" smtClean="0"/>
              <a:t>5.The nature and role of exploratory research</a:t>
            </a:r>
          </a:p>
          <a:p>
            <a:r>
              <a:rPr lang="en-US" sz="1800" dirty="0" smtClean="0"/>
              <a:t>6. Survey design decisions: </a:t>
            </a:r>
            <a:r>
              <a:rPr lang="en-US" sz="1800" dirty="0" err="1" smtClean="0"/>
              <a:t>Samplig</a:t>
            </a:r>
            <a:r>
              <a:rPr lang="en-US" sz="1800" dirty="0" smtClean="0"/>
              <a:t>, survey method, and questionnaire design issues</a:t>
            </a:r>
          </a:p>
          <a:p>
            <a:r>
              <a:rPr lang="en-US" sz="1800" dirty="0" smtClean="0"/>
              <a:t>7.Analysis and </a:t>
            </a:r>
            <a:r>
              <a:rPr lang="en-US" sz="1800" dirty="0" err="1" smtClean="0"/>
              <a:t>intepretation</a:t>
            </a:r>
            <a:r>
              <a:rPr lang="en-US" sz="1800" dirty="0" smtClean="0"/>
              <a:t> of data</a:t>
            </a:r>
          </a:p>
          <a:p>
            <a:r>
              <a:rPr lang="en-US" sz="1800" dirty="0" smtClean="0"/>
              <a:t>8.Report writing and presentation</a:t>
            </a:r>
          </a:p>
          <a:p>
            <a:r>
              <a:rPr lang="en-US" sz="1800" dirty="0" smtClean="0"/>
              <a:t>9. The factors that affect the usage of marketing information systems and marketing research reports</a:t>
            </a:r>
          </a:p>
          <a:p>
            <a:r>
              <a:rPr lang="en-US" sz="1800" dirty="0" smtClean="0"/>
              <a:t>10. Ethical issues in marketing research </a:t>
            </a:r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Research Can Tell Us About</a:t>
            </a:r>
            <a:r>
              <a:rPr lang="en-US" sz="2000" dirty="0" smtClean="0"/>
              <a:t>……</a:t>
            </a:r>
            <a:br>
              <a:rPr lang="en-US" sz="2000" dirty="0" smtClean="0"/>
            </a:br>
            <a:r>
              <a:rPr lang="en-US" dirty="0" err="1" smtClean="0"/>
              <a:t>Hulmtimi</a:t>
            </a:r>
            <a:r>
              <a:rPr lang="en-US" dirty="0" smtClean="0"/>
              <a:t> I </a:t>
            </a:r>
            <a:r>
              <a:rPr lang="en-US" dirty="0" err="1" smtClean="0"/>
              <a:t>tregut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tregon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572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400" dirty="0"/>
              <a:t>Particular consumer and industrial markets through </a:t>
            </a:r>
            <a:r>
              <a:rPr lang="en-US" sz="1400" u="sng" dirty="0"/>
              <a:t>Market Analysis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/>
              <a:t>Future sales estimates through </a:t>
            </a:r>
            <a:r>
              <a:rPr lang="en-US" sz="1400" u="sng" dirty="0"/>
              <a:t>Sales Forecasting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/>
              <a:t>Future economic conditions through </a:t>
            </a:r>
            <a:r>
              <a:rPr lang="en-US" sz="1400" u="sng" dirty="0">
                <a:effectLst/>
              </a:rPr>
              <a:t>Economic </a:t>
            </a:r>
            <a:r>
              <a:rPr lang="en-US" sz="1400" u="sng" dirty="0" err="1" smtClean="0">
                <a:effectLst/>
              </a:rPr>
              <a:t>Forecastin</a:t>
            </a:r>
            <a:endParaRPr lang="en-US" sz="1400" u="sng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endParaRPr lang="en-US" sz="1400" u="sng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sq-AL" sz="2000" dirty="0" smtClean="0"/>
              <a:t>Konsumit</a:t>
            </a:r>
            <a:r>
              <a:rPr lang="sq-AL" sz="2000" dirty="0" smtClean="0"/>
              <a:t> të </a:t>
            </a:r>
            <a:r>
              <a:rPr lang="en-US" sz="2000" dirty="0" smtClean="0"/>
              <a:t>v</a:t>
            </a:r>
            <a:r>
              <a:rPr lang="sq-AL" sz="2000" dirty="0" err="1" smtClean="0"/>
              <a:t>eçanta</a:t>
            </a:r>
            <a:r>
              <a:rPr lang="sq-AL" sz="2000" dirty="0" smtClean="0"/>
              <a:t> dhe tregjet industriale përmes </a:t>
            </a:r>
            <a:r>
              <a:rPr lang="sq-AL" sz="2000" b="1" dirty="0" err="1" smtClean="0"/>
              <a:t>Analiz</a:t>
            </a:r>
            <a:r>
              <a:rPr lang="en-US" sz="2000" b="1" dirty="0" err="1" smtClean="0"/>
              <a:t>es</a:t>
            </a:r>
            <a:r>
              <a:rPr lang="en-US" sz="2000" b="1" dirty="0" smtClean="0"/>
              <a:t> se</a:t>
            </a:r>
            <a:r>
              <a:rPr lang="sq-AL" sz="2000" b="1" dirty="0" smtClean="0"/>
              <a:t> Tregut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sq-AL" sz="2000" dirty="0" smtClean="0"/>
              <a:t>Shitjet</a:t>
            </a:r>
            <a:r>
              <a:rPr lang="sq-AL" sz="2000" dirty="0" smtClean="0"/>
              <a:t> e ardhshme </a:t>
            </a:r>
            <a:r>
              <a:rPr lang="sq-AL" sz="2000" dirty="0" smtClean="0"/>
              <a:t>llogarit</a:t>
            </a:r>
            <a:r>
              <a:rPr lang="en-US" sz="2000" dirty="0" smtClean="0"/>
              <a:t>en</a:t>
            </a:r>
            <a:r>
              <a:rPr lang="sq-AL" sz="2000" dirty="0" smtClean="0"/>
              <a:t> nëpërmjet  </a:t>
            </a:r>
            <a:r>
              <a:rPr lang="sq-AL" sz="2000" b="1" dirty="0" smtClean="0"/>
              <a:t>Parashikimi</a:t>
            </a:r>
            <a:r>
              <a:rPr lang="en-US" sz="2000" b="1" dirty="0" smtClean="0"/>
              <a:t>t </a:t>
            </a:r>
            <a:r>
              <a:rPr lang="en-US" sz="2000" b="1" dirty="0" err="1" smtClean="0"/>
              <a:t>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Shtijes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sq-AL" sz="2000" dirty="0" smtClean="0"/>
              <a:t>Kushtet</a:t>
            </a:r>
            <a:r>
              <a:rPr lang="sq-AL" sz="2000" dirty="0" smtClean="0"/>
              <a:t> </a:t>
            </a:r>
            <a:r>
              <a:rPr lang="sq-AL" sz="2000" dirty="0" smtClean="0"/>
              <a:t>e ardhshme</a:t>
            </a:r>
            <a:r>
              <a:rPr lang="sq-AL" sz="2000" dirty="0" smtClean="0"/>
              <a:t> ekonomike përmes </a:t>
            </a:r>
            <a:r>
              <a:rPr lang="sq-AL" sz="2000" b="1" dirty="0" smtClean="0"/>
              <a:t>Parashikimi</a:t>
            </a:r>
            <a:r>
              <a:rPr lang="en-US" sz="2000" b="1" dirty="0" smtClean="0"/>
              <a:t>t</a:t>
            </a:r>
            <a:r>
              <a:rPr lang="sq-AL" sz="2000" b="1" dirty="0" smtClean="0"/>
              <a:t> Ekonomik</a:t>
            </a:r>
          </a:p>
          <a:p>
            <a:pPr>
              <a:buNone/>
            </a:pPr>
            <a:r>
              <a:rPr lang="sq-AL" sz="2000" b="1" dirty="0" smtClean="0"/>
              <a:t/>
            </a:r>
            <a:br>
              <a:rPr lang="sq-AL" sz="2000" b="1" dirty="0" smtClean="0"/>
            </a:b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 dirty="0"/>
              <a:t>Product </a:t>
            </a:r>
            <a:r>
              <a:rPr lang="en-US" dirty="0" smtClean="0"/>
              <a:t>Research- </a:t>
            </a:r>
            <a:r>
              <a:rPr lang="en-US" dirty="0" err="1" smtClean="0"/>
              <a:t>Hulmtimi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Produktin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1600" dirty="0"/>
              <a:t>Evaluating product design, product usage, and consumer acceptance of new and existing products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1600" dirty="0"/>
              <a:t>Research is also conducted to collect information about competitive </a:t>
            </a:r>
            <a:r>
              <a:rPr lang="en-US" sz="1600" dirty="0" smtClean="0"/>
              <a:t>products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err="1" smtClean="0"/>
              <a:t>Vlerësimin</a:t>
            </a:r>
            <a:r>
              <a:rPr lang="en-US" sz="2000" dirty="0" smtClean="0"/>
              <a:t> e </a:t>
            </a:r>
            <a:r>
              <a:rPr lang="en-US" sz="2000" dirty="0" err="1" smtClean="0"/>
              <a:t>projektimit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produktit</a:t>
            </a:r>
            <a:r>
              <a:rPr lang="en-US" sz="2000" dirty="0" smtClean="0"/>
              <a:t>, </a:t>
            </a:r>
            <a:r>
              <a:rPr lang="en-US" sz="2000" dirty="0" err="1" smtClean="0"/>
              <a:t>përdorimin</a:t>
            </a:r>
            <a:r>
              <a:rPr lang="en-US" sz="2000" dirty="0" smtClean="0"/>
              <a:t> e </a:t>
            </a:r>
            <a:r>
              <a:rPr lang="en-US" sz="2000" dirty="0" err="1" smtClean="0"/>
              <a:t>produktit</a:t>
            </a:r>
            <a:r>
              <a:rPr lang="en-US" sz="2000" dirty="0" smtClean="0"/>
              <a:t>, </a:t>
            </a:r>
            <a:r>
              <a:rPr lang="en-US" sz="2000" dirty="0" err="1" smtClean="0"/>
              <a:t>dhe</a:t>
            </a:r>
            <a:r>
              <a:rPr lang="en-US" sz="2000" dirty="0" smtClean="0"/>
              <a:t> </a:t>
            </a:r>
            <a:r>
              <a:rPr lang="en-US" sz="2000" dirty="0" err="1" smtClean="0"/>
              <a:t>pranimin</a:t>
            </a:r>
            <a:r>
              <a:rPr lang="en-US" sz="2000" dirty="0" smtClean="0"/>
              <a:t> e </a:t>
            </a:r>
            <a:r>
              <a:rPr lang="en-US" sz="2000" dirty="0" err="1" smtClean="0"/>
              <a:t>konsumit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produkteve</a:t>
            </a:r>
            <a:r>
              <a:rPr lang="en-US" sz="2000" dirty="0" smtClean="0"/>
              <a:t> 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reja</a:t>
            </a:r>
            <a:r>
              <a:rPr lang="en-US" sz="2000" dirty="0" smtClean="0"/>
              <a:t> </a:t>
            </a:r>
            <a:r>
              <a:rPr lang="en-US" sz="2000" dirty="0" err="1" smtClean="0"/>
              <a:t>dhe</a:t>
            </a:r>
            <a:r>
              <a:rPr lang="en-US" sz="2000" dirty="0" smtClean="0"/>
              <a:t> </a:t>
            </a:r>
            <a:r>
              <a:rPr lang="en-US" sz="2000" dirty="0" err="1" smtClean="0"/>
              <a:t>ekzistuese</a:t>
            </a: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err="1" smtClean="0"/>
              <a:t>Hulumtim</a:t>
            </a:r>
            <a:r>
              <a:rPr lang="en-US" sz="2000" dirty="0" smtClean="0"/>
              <a:t> </a:t>
            </a:r>
            <a:r>
              <a:rPr lang="en-US" sz="2000" dirty="0" err="1" smtClean="0"/>
              <a:t>bëhet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 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mbledhur</a:t>
            </a:r>
            <a:r>
              <a:rPr lang="en-US" sz="2000" dirty="0" smtClean="0"/>
              <a:t> </a:t>
            </a:r>
            <a:r>
              <a:rPr lang="en-US" sz="2000" dirty="0" err="1" smtClean="0"/>
              <a:t>informacion</a:t>
            </a:r>
            <a:r>
              <a:rPr lang="en-US" sz="2000" dirty="0" smtClean="0"/>
              <a:t> 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lidhje</a:t>
            </a:r>
            <a:r>
              <a:rPr lang="en-US" sz="2000" dirty="0" smtClean="0"/>
              <a:t> me </a:t>
            </a:r>
            <a:r>
              <a:rPr lang="en-US" sz="2000" dirty="0" err="1" smtClean="0"/>
              <a:t>prodhimet</a:t>
            </a:r>
            <a:r>
              <a:rPr lang="en-US" sz="2000" dirty="0" smtClean="0"/>
              <a:t> </a:t>
            </a:r>
            <a:r>
              <a:rPr lang="en-US" sz="2000" dirty="0" err="1" smtClean="0"/>
              <a:t>konkuruese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Secondary Research</a:t>
            </a:r>
          </a:p>
        </p:txBody>
      </p:sp>
      <p:pic>
        <p:nvPicPr>
          <p:cNvPr id="4100" name="Picture 4" descr="$1$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0407"/>
            <a:ext cx="7772400" cy="889987"/>
          </a:xfrm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Internal </a:t>
            </a:r>
            <a:r>
              <a:rPr lang="en-GB" sz="1600" dirty="0" smtClean="0">
                <a:solidFill>
                  <a:srgbClr val="000000"/>
                </a:solidFill>
              </a:rPr>
              <a:t>Sources</a:t>
            </a: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err="1" smtClean="0">
                <a:solidFill>
                  <a:srgbClr val="000000"/>
                </a:solidFill>
              </a:rPr>
              <a:t>Burimet</a:t>
            </a:r>
            <a:r>
              <a:rPr lang="en-GB" dirty="0" smtClean="0">
                <a:solidFill>
                  <a:srgbClr val="000000"/>
                </a:solidFill>
              </a:rPr>
              <a:t> e </a:t>
            </a:r>
            <a:r>
              <a:rPr lang="en-GB" dirty="0" err="1" smtClean="0">
                <a:solidFill>
                  <a:srgbClr val="000000"/>
                </a:solidFill>
              </a:rPr>
              <a:t>Mbrendshme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97100"/>
            <a:ext cx="7772400" cy="3666132"/>
          </a:xfrm>
        </p:spPr>
        <p:txBody>
          <a:bodyPr>
            <a:spAutoFit/>
          </a:bodyPr>
          <a:lstStyle/>
          <a:p>
            <a:r>
              <a:rPr lang="en-GB" sz="1400" dirty="0"/>
              <a:t>Company Accounts</a:t>
            </a:r>
          </a:p>
          <a:p>
            <a:r>
              <a:rPr lang="en-GB" sz="1400" dirty="0"/>
              <a:t>Internal Reports and Analysis</a:t>
            </a:r>
          </a:p>
          <a:p>
            <a:r>
              <a:rPr lang="en-GB" sz="1400" dirty="0"/>
              <a:t>Stock Analysis</a:t>
            </a:r>
          </a:p>
          <a:p>
            <a:r>
              <a:rPr lang="en-GB" sz="1400" dirty="0"/>
              <a:t>Retail data - loyalty cards, till data, etc</a:t>
            </a:r>
            <a:r>
              <a:rPr lang="en-GB" sz="1400" dirty="0" smtClean="0"/>
              <a:t>.</a:t>
            </a:r>
          </a:p>
          <a:p>
            <a:r>
              <a:rPr lang="en-GB" dirty="0" err="1" smtClean="0"/>
              <a:t>Llogarite</a:t>
            </a:r>
            <a:r>
              <a:rPr lang="en-GB" dirty="0" smtClean="0"/>
              <a:t>( </a:t>
            </a:r>
            <a:r>
              <a:rPr lang="en-GB" dirty="0" err="1" smtClean="0"/>
              <a:t>Kyqe</a:t>
            </a:r>
            <a:r>
              <a:rPr lang="en-GB" dirty="0" smtClean="0"/>
              <a:t>) e </a:t>
            </a:r>
            <a:r>
              <a:rPr lang="en-GB" dirty="0" err="1" smtClean="0"/>
              <a:t>Kompanise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Raportet</a:t>
            </a:r>
            <a:r>
              <a:rPr lang="en-GB" dirty="0" smtClean="0"/>
              <a:t> e </a:t>
            </a:r>
            <a:r>
              <a:rPr lang="en-GB" dirty="0" err="1" smtClean="0"/>
              <a:t>Mbrendshme</a:t>
            </a:r>
            <a:r>
              <a:rPr lang="en-GB" dirty="0" smtClean="0"/>
              <a:t> </a:t>
            </a:r>
            <a:r>
              <a:rPr lang="en-GB" dirty="0" err="1" smtClean="0"/>
              <a:t>dhe</a:t>
            </a:r>
            <a:r>
              <a:rPr lang="en-GB" dirty="0" smtClean="0"/>
              <a:t> </a:t>
            </a:r>
            <a:r>
              <a:rPr lang="en-GB" dirty="0" err="1" smtClean="0"/>
              <a:t>Analizat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Analizat</a:t>
            </a:r>
            <a:r>
              <a:rPr lang="en-GB" dirty="0" smtClean="0"/>
              <a:t> e </a:t>
            </a:r>
            <a:r>
              <a:rPr lang="en-GB" dirty="0" err="1" smtClean="0"/>
              <a:t>Stoqeve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 </a:t>
            </a:r>
            <a:r>
              <a:rPr lang="en-GB" dirty="0" err="1" smtClean="0"/>
              <a:t>dhena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Pikat</a:t>
            </a:r>
            <a:r>
              <a:rPr lang="en-GB" dirty="0" smtClean="0"/>
              <a:t> </a:t>
            </a:r>
            <a:r>
              <a:rPr lang="en-GB" dirty="0" err="1" smtClean="0"/>
              <a:t>shitese</a:t>
            </a:r>
            <a:r>
              <a:rPr lang="en-GB" dirty="0" smtClean="0"/>
              <a:t>- </a:t>
            </a:r>
            <a:r>
              <a:rPr lang="en-GB" dirty="0" err="1" smtClean="0"/>
              <a:t>Kartelat</a:t>
            </a:r>
            <a:r>
              <a:rPr lang="en-GB" dirty="0" smtClean="0"/>
              <a:t> e </a:t>
            </a:r>
            <a:r>
              <a:rPr lang="en-GB" dirty="0" err="1" smtClean="0"/>
              <a:t>Besnikrise</a:t>
            </a:r>
            <a:r>
              <a:rPr lang="en-GB" dirty="0" smtClean="0"/>
              <a:t>,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dhenat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kasa</a:t>
            </a:r>
            <a:r>
              <a:rPr lang="en-GB" dirty="0" smtClean="0"/>
              <a:t>, </a:t>
            </a:r>
            <a:r>
              <a:rPr lang="en-GB" dirty="0" err="1" smtClean="0"/>
              <a:t>etj</a:t>
            </a:r>
            <a:endParaRPr lang="en-GB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9629"/>
            <a:ext cx="7772400" cy="951543"/>
          </a:xfr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External </a:t>
            </a:r>
            <a:r>
              <a:rPr lang="en-GB" sz="2000" dirty="0" smtClean="0">
                <a:solidFill>
                  <a:srgbClr val="000000"/>
                </a:solidFill>
              </a:rPr>
              <a:t>Sources- </a:t>
            </a:r>
            <a:br>
              <a:rPr lang="en-GB" sz="2000" dirty="0" smtClean="0">
                <a:solidFill>
                  <a:srgbClr val="000000"/>
                </a:solidFill>
              </a:rPr>
            </a:br>
            <a:r>
              <a:rPr lang="en-GB" dirty="0" err="1" smtClean="0">
                <a:solidFill>
                  <a:srgbClr val="000000"/>
                </a:solidFill>
              </a:rPr>
              <a:t>Burimet</a:t>
            </a:r>
            <a:r>
              <a:rPr lang="en-GB" dirty="0" smtClean="0">
                <a:solidFill>
                  <a:srgbClr val="000000"/>
                </a:solidFill>
              </a:rPr>
              <a:t> e </a:t>
            </a:r>
            <a:r>
              <a:rPr lang="en-GB" dirty="0" err="1" smtClean="0">
                <a:solidFill>
                  <a:srgbClr val="000000"/>
                </a:solidFill>
              </a:rPr>
              <a:t>Jashtme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97100"/>
            <a:ext cx="7772400" cy="5075748"/>
          </a:xfrm>
        </p:spPr>
        <p:txBody>
          <a:bodyPr>
            <a:spAutoFit/>
          </a:bodyPr>
          <a:lstStyle/>
          <a:p>
            <a:r>
              <a:rPr lang="en-GB" sz="1200" dirty="0"/>
              <a:t>Government Statistics (</a:t>
            </a:r>
            <a:r>
              <a:rPr lang="en-GB" sz="1200" dirty="0" smtClean="0"/>
              <a:t>ONS); EU </a:t>
            </a:r>
            <a:r>
              <a:rPr lang="en-GB" sz="1200" dirty="0"/>
              <a:t>- Euro </a:t>
            </a:r>
            <a:r>
              <a:rPr lang="en-GB" sz="1200" dirty="0" smtClean="0"/>
              <a:t>Stat; Trade publications; Commercial </a:t>
            </a:r>
            <a:r>
              <a:rPr lang="en-GB" sz="1200" dirty="0"/>
              <a:t>Data - Gallup, </a:t>
            </a:r>
            <a:r>
              <a:rPr lang="en-GB" sz="1200" dirty="0" err="1"/>
              <a:t>Mintel</a:t>
            </a:r>
            <a:r>
              <a:rPr lang="en-GB" sz="1200" dirty="0"/>
              <a:t>, etc.</a:t>
            </a:r>
          </a:p>
          <a:p>
            <a:r>
              <a:rPr lang="en-GB" sz="1200" dirty="0"/>
              <a:t>Household Expenditure </a:t>
            </a:r>
            <a:r>
              <a:rPr lang="en-GB" sz="1200" dirty="0" smtClean="0"/>
              <a:t>Survey; Magazine surveys; Other </a:t>
            </a:r>
            <a:r>
              <a:rPr lang="en-GB" sz="1200" dirty="0"/>
              <a:t>firms’ research</a:t>
            </a:r>
          </a:p>
          <a:p>
            <a:r>
              <a:rPr lang="en-GB" sz="1200" dirty="0"/>
              <a:t>Research documents – publications, journals, etc</a:t>
            </a:r>
            <a:r>
              <a:rPr lang="en-GB" sz="1200" dirty="0" smtClean="0"/>
              <a:t>.</a:t>
            </a:r>
          </a:p>
          <a:p>
            <a:r>
              <a:rPr lang="sq-AL" dirty="0" smtClean="0"/>
              <a:t>Statistikat e Qeverisë </a:t>
            </a:r>
            <a:br>
              <a:rPr lang="sq-AL" dirty="0" smtClean="0"/>
            </a:br>
            <a:r>
              <a:rPr lang="sq-AL" dirty="0" smtClean="0"/>
              <a:t>BE - Euro </a:t>
            </a:r>
            <a:r>
              <a:rPr lang="sq-AL" dirty="0" err="1" smtClean="0"/>
              <a:t>Stat</a:t>
            </a:r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>Publikimet e Tregtisë</a:t>
            </a:r>
            <a:br>
              <a:rPr lang="sq-AL" dirty="0" smtClean="0"/>
            </a:br>
            <a:r>
              <a:rPr lang="en-US" dirty="0" smtClean="0"/>
              <a:t>T</a:t>
            </a:r>
            <a:r>
              <a:rPr lang="sq-AL" dirty="0" smtClean="0"/>
              <a:t>ë dhëna</a:t>
            </a:r>
            <a:r>
              <a:rPr lang="en-US" dirty="0" smtClean="0"/>
              <a:t>t </a:t>
            </a:r>
            <a:r>
              <a:rPr lang="en-US" dirty="0" err="1" smtClean="0"/>
              <a:t>Komerciale</a:t>
            </a:r>
            <a:r>
              <a:rPr lang="sq-AL" dirty="0" smtClean="0"/>
              <a:t> - </a:t>
            </a:r>
            <a:r>
              <a:rPr lang="sq-AL" dirty="0" err="1" smtClean="0"/>
              <a:t>Gallup</a:t>
            </a:r>
            <a:r>
              <a:rPr lang="sq-AL" dirty="0" smtClean="0"/>
              <a:t>, </a:t>
            </a:r>
            <a:r>
              <a:rPr lang="sq-AL" dirty="0" err="1" smtClean="0"/>
              <a:t>Mintel</a:t>
            </a:r>
            <a:r>
              <a:rPr lang="sq-AL" dirty="0" smtClean="0"/>
              <a:t>, etj</a:t>
            </a:r>
            <a:br>
              <a:rPr lang="sq-AL" dirty="0" smtClean="0"/>
            </a:br>
            <a:r>
              <a:rPr lang="sq-AL" dirty="0" smtClean="0"/>
              <a:t>Anketa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shpenzimet</a:t>
            </a:r>
            <a:r>
              <a:rPr lang="en-US" dirty="0" smtClean="0"/>
              <a:t> </a:t>
            </a:r>
            <a:r>
              <a:rPr lang="sq-AL" dirty="0" smtClean="0"/>
              <a:t> </a:t>
            </a:r>
            <a:r>
              <a:rPr lang="sq-AL" dirty="0" smtClean="0"/>
              <a:t>Ekonomive Shtëpiake </a:t>
            </a:r>
            <a:br>
              <a:rPr lang="sq-AL" dirty="0" smtClean="0"/>
            </a:br>
            <a:r>
              <a:rPr lang="en-US" dirty="0" smtClean="0"/>
              <a:t>A</a:t>
            </a:r>
            <a:r>
              <a:rPr lang="sq-AL" dirty="0" err="1" smtClean="0"/>
              <a:t>nketa</a:t>
            </a:r>
            <a:r>
              <a:rPr lang="en-US" dirty="0" smtClean="0"/>
              <a:t>t e </a:t>
            </a:r>
            <a:r>
              <a:rPr lang="en-US" dirty="0" err="1" smtClean="0"/>
              <a:t>Magazineve</a:t>
            </a:r>
            <a:r>
              <a:rPr lang="en-US" dirty="0" smtClean="0"/>
              <a:t> </a:t>
            </a:r>
            <a:r>
              <a:rPr lang="en-US" dirty="0" err="1" smtClean="0"/>
              <a:t>Gazetave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endParaRPr lang="en-US" dirty="0" smtClean="0"/>
          </a:p>
          <a:p>
            <a:r>
              <a:rPr lang="sq-AL" dirty="0" smtClean="0"/>
              <a:t>Hulumtim</a:t>
            </a:r>
            <a:r>
              <a:rPr lang="en-US" dirty="0" err="1" smtClean="0"/>
              <a:t>i</a:t>
            </a:r>
            <a:r>
              <a:rPr lang="sq-AL" dirty="0" smtClean="0"/>
              <a:t> firmave të tjera </a:t>
            </a:r>
            <a:br>
              <a:rPr lang="sq-AL" dirty="0" smtClean="0"/>
            </a:br>
            <a:r>
              <a:rPr lang="sq-AL" dirty="0" smtClean="0"/>
              <a:t>Do</a:t>
            </a:r>
            <a:r>
              <a:rPr lang="en-US" dirty="0" err="1" smtClean="0"/>
              <a:t>kumente</a:t>
            </a:r>
            <a:r>
              <a:rPr lang="en-US" dirty="0" smtClean="0"/>
              <a:t> </a:t>
            </a:r>
            <a:r>
              <a:rPr lang="en-US" dirty="0" err="1" smtClean="0"/>
              <a:t>Hulmtuese</a:t>
            </a:r>
            <a:r>
              <a:rPr lang="sq-AL" dirty="0" smtClean="0"/>
              <a:t> - botime, revista, etj</a:t>
            </a:r>
          </a:p>
          <a:p>
            <a:r>
              <a:rPr lang="sq-AL" dirty="0" smtClean="0"/>
              <a:t/>
            </a:r>
            <a:br>
              <a:rPr lang="sq-AL" dirty="0" smtClean="0"/>
            </a:br>
            <a:endParaRPr lang="en-GB" sz="2400" dirty="0"/>
          </a:p>
          <a:p>
            <a:pPr>
              <a:buFontTx/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4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smtClean="0">
                <a:latin typeface="Arial" charset="0"/>
              </a:rPr>
              <a:t>McGraw-Hill</a:t>
            </a:r>
            <a:endParaRPr lang="en-US" sz="1000" dirty="0">
              <a:latin typeface="Arial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0" y="2209800"/>
            <a:ext cx="4648200" cy="43180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74663" y="3971925"/>
            <a:ext cx="2768600" cy="41275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257800" y="3998913"/>
            <a:ext cx="3886199" cy="344488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187700" y="5643563"/>
            <a:ext cx="2768600" cy="41275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194050" y="1262063"/>
            <a:ext cx="2768600" cy="41275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Mostrimit</a:t>
            </a:r>
            <a:endParaRPr lang="en-US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320059" y="1292225"/>
            <a:ext cx="250389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en-US" sz="1800" dirty="0" err="1" smtClean="0">
                <a:latin typeface="Arial" charset="0"/>
              </a:rPr>
              <a:t>Definimi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Popullacionit</a:t>
            </a:r>
            <a:endParaRPr lang="en-US" sz="1800" dirty="0">
              <a:latin typeface="Arial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266905" y="2281238"/>
            <a:ext cx="460703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en-US" sz="1800" dirty="0" err="1" smtClean="0">
                <a:latin typeface="Arial" charset="0"/>
              </a:rPr>
              <a:t>Kërkim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për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marrjen</a:t>
            </a:r>
            <a:r>
              <a:rPr lang="en-US" sz="1800" dirty="0" smtClean="0">
                <a:latin typeface="Arial" charset="0"/>
              </a:rPr>
              <a:t> e </a:t>
            </a:r>
            <a:r>
              <a:rPr lang="en-US" sz="1800" dirty="0" err="1" smtClean="0">
                <a:latin typeface="Arial" charset="0"/>
              </a:rPr>
              <a:t>kornizës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së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mostres</a:t>
            </a:r>
            <a:endParaRPr lang="en-US" sz="1800" dirty="0">
              <a:latin typeface="Arial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09488" y="3983038"/>
            <a:ext cx="23243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en-US" sz="1800" dirty="0" err="1" smtClean="0">
                <a:latin typeface="Arial" charset="0"/>
              </a:rPr>
              <a:t>Specifikimi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Mostrës</a:t>
            </a:r>
            <a:endParaRPr lang="en-US" sz="1800" dirty="0">
              <a:latin typeface="Arial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377610" y="3983038"/>
            <a:ext cx="378629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en-US" sz="1800" dirty="0" err="1" smtClean="0">
                <a:latin typeface="Arial" charset="0"/>
              </a:rPr>
              <a:t>Përcaktimi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i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madhësisë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së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mostrës</a:t>
            </a:r>
            <a:endParaRPr lang="en-US" sz="1800" dirty="0">
              <a:latin typeface="Arial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478771" y="5643563"/>
            <a:ext cx="218329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en-US" sz="1800" dirty="0" err="1" smtClean="0">
                <a:latin typeface="Arial" charset="0"/>
              </a:rPr>
              <a:t>Zgjedhja</a:t>
            </a:r>
            <a:r>
              <a:rPr lang="en-US" sz="1800" dirty="0" smtClean="0">
                <a:latin typeface="Arial" charset="0"/>
              </a:rPr>
              <a:t> e </a:t>
            </a:r>
            <a:r>
              <a:rPr lang="en-US" sz="1800" dirty="0" err="1" smtClean="0">
                <a:latin typeface="Arial" charset="0"/>
              </a:rPr>
              <a:t>Mostrës</a:t>
            </a:r>
            <a:endParaRPr lang="en-US" sz="1800" dirty="0">
              <a:latin typeface="Arial" charset="0"/>
            </a:endParaRPr>
          </a:p>
        </p:txBody>
      </p: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1878013" y="2714625"/>
            <a:ext cx="5389562" cy="1317625"/>
            <a:chOff x="1183" y="1710"/>
            <a:chExt cx="3395" cy="830"/>
          </a:xfrm>
        </p:grpSpPr>
        <p:sp>
          <p:nvSpPr>
            <p:cNvPr id="10255" name="Freeform 15"/>
            <p:cNvSpPr>
              <a:spLocks/>
            </p:cNvSpPr>
            <p:nvPr/>
          </p:nvSpPr>
          <p:spPr bwMode="auto">
            <a:xfrm>
              <a:off x="1183" y="2160"/>
              <a:ext cx="3395" cy="380"/>
            </a:xfrm>
            <a:custGeom>
              <a:avLst/>
              <a:gdLst/>
              <a:ahLst/>
              <a:cxnLst>
                <a:cxn ang="0">
                  <a:pos x="0" y="355"/>
                </a:cxn>
                <a:cxn ang="0">
                  <a:pos x="0" y="0"/>
                </a:cxn>
                <a:cxn ang="0">
                  <a:pos x="3394" y="0"/>
                </a:cxn>
                <a:cxn ang="0">
                  <a:pos x="3394" y="379"/>
                </a:cxn>
              </a:cxnLst>
              <a:rect l="0" t="0" r="r" b="b"/>
              <a:pathLst>
                <a:path w="3395" h="380">
                  <a:moveTo>
                    <a:pt x="0" y="355"/>
                  </a:moveTo>
                  <a:lnTo>
                    <a:pt x="0" y="0"/>
                  </a:lnTo>
                  <a:lnTo>
                    <a:pt x="3394" y="0"/>
                  </a:lnTo>
                  <a:lnTo>
                    <a:pt x="3394" y="379"/>
                  </a:lnTo>
                </a:path>
              </a:pathLst>
            </a:custGeom>
            <a:noFill/>
            <a:ln w="50800" cap="rnd" cmpd="sng">
              <a:solidFill>
                <a:srgbClr val="FF0033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 flipV="1">
              <a:off x="2880" y="1710"/>
              <a:ext cx="0" cy="466"/>
            </a:xfrm>
            <a:prstGeom prst="line">
              <a:avLst/>
            </a:prstGeom>
            <a:noFill/>
            <a:ln w="508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8" name="Freeform 18"/>
          <p:cNvSpPr>
            <a:spLocks/>
          </p:cNvSpPr>
          <p:nvPr/>
        </p:nvSpPr>
        <p:spPr bwMode="auto">
          <a:xfrm>
            <a:off x="1878013" y="4351338"/>
            <a:ext cx="5389562" cy="60325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0" y="379"/>
              </a:cxn>
              <a:cxn ang="0">
                <a:pos x="3394" y="379"/>
              </a:cxn>
              <a:cxn ang="0">
                <a:pos x="3394" y="0"/>
              </a:cxn>
            </a:cxnLst>
            <a:rect l="0" t="0" r="r" b="b"/>
            <a:pathLst>
              <a:path w="3395" h="380">
                <a:moveTo>
                  <a:pt x="0" y="24"/>
                </a:moveTo>
                <a:lnTo>
                  <a:pt x="0" y="379"/>
                </a:lnTo>
                <a:lnTo>
                  <a:pt x="3394" y="379"/>
                </a:lnTo>
                <a:lnTo>
                  <a:pt x="3394" y="0"/>
                </a:lnTo>
              </a:path>
            </a:pathLst>
          </a:custGeom>
          <a:noFill/>
          <a:ln w="50800" cap="rnd" cmpd="sng">
            <a:solidFill>
              <a:srgbClr val="FF0033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572000" y="4978400"/>
            <a:ext cx="0" cy="638175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4572000" y="1684338"/>
            <a:ext cx="0" cy="638175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Sampling Methods</a:t>
            </a:r>
          </a:p>
        </p:txBody>
      </p:sp>
      <p:pic>
        <p:nvPicPr>
          <p:cNvPr id="7172" name="Picture 4" descr="$2$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1E569A"/>
                </a:solidFill>
              </a:rPr>
              <a:t>Sampling Methods:</a:t>
            </a:r>
          </a:p>
          <a:p>
            <a:r>
              <a:rPr lang="en-GB" b="1" dirty="0">
                <a:solidFill>
                  <a:srgbClr val="1E569A"/>
                </a:solidFill>
              </a:rPr>
              <a:t>Random Samples</a:t>
            </a:r>
            <a:r>
              <a:rPr lang="en-GB" dirty="0"/>
              <a:t> – equal chance of anyone being picked</a:t>
            </a:r>
          </a:p>
          <a:p>
            <a:pPr lvl="1"/>
            <a:r>
              <a:rPr lang="en-GB" dirty="0"/>
              <a:t>May select those not in the target group – indiscriminate</a:t>
            </a:r>
          </a:p>
          <a:p>
            <a:pPr lvl="1"/>
            <a:r>
              <a:rPr lang="en-GB" dirty="0"/>
              <a:t>Sample sizes may need to be large </a:t>
            </a:r>
            <a:br>
              <a:rPr lang="en-GB" dirty="0"/>
            </a:br>
            <a:r>
              <a:rPr lang="en-GB" dirty="0"/>
              <a:t>to be representative</a:t>
            </a:r>
          </a:p>
          <a:p>
            <a:pPr lvl="1"/>
            <a:r>
              <a:rPr lang="en-GB" dirty="0"/>
              <a:t>Can be very expensive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Hulumtimi</a:t>
            </a:r>
            <a:r>
              <a:rPr lang="en-US" dirty="0" smtClean="0"/>
              <a:t> I </a:t>
            </a:r>
            <a:r>
              <a:rPr lang="en-US" dirty="0" err="1" smtClean="0"/>
              <a:t>Tregut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Metodat</a:t>
            </a:r>
            <a:r>
              <a:rPr lang="en-US" dirty="0" smtClean="0"/>
              <a:t> e </a:t>
            </a:r>
            <a:r>
              <a:rPr lang="en-US" dirty="0" err="1" smtClean="0"/>
              <a:t>marrjes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mostrës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Mostrat</a:t>
            </a:r>
            <a:r>
              <a:rPr lang="en-US" b="1" dirty="0" smtClean="0"/>
              <a:t> e </a:t>
            </a:r>
            <a:r>
              <a:rPr lang="en-US" b="1" dirty="0" err="1" smtClean="0"/>
              <a:t>rastit</a:t>
            </a:r>
            <a:r>
              <a:rPr lang="en-US" dirty="0" smtClean="0"/>
              <a:t>  "</a:t>
            </a:r>
            <a:r>
              <a:rPr lang="en-US" dirty="0" err="1" smtClean="0"/>
              <a:t>shans</a:t>
            </a:r>
            <a:r>
              <a:rPr lang="en-US" dirty="0" smtClean="0"/>
              <a:t> e</a:t>
            </a:r>
            <a:r>
              <a:rPr lang="en-US" dirty="0" smtClean="0"/>
              <a:t> </a:t>
            </a:r>
            <a:r>
              <a:rPr lang="en-US" dirty="0" err="1" smtClean="0"/>
              <a:t>barabartë</a:t>
            </a:r>
            <a:r>
              <a:rPr lang="en-US" dirty="0" smtClean="0"/>
              <a:t> per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gjithë</a:t>
            </a:r>
            <a:r>
              <a:rPr lang="en-US" dirty="0" smtClean="0"/>
              <a:t> 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perfshihen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zgjedhin</a:t>
            </a:r>
            <a:r>
              <a:rPr lang="en-US" dirty="0" smtClean="0"/>
              <a:t> 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 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grupin</a:t>
            </a:r>
            <a:r>
              <a:rPr lang="en-US" dirty="0" smtClean="0"/>
              <a:t> e </a:t>
            </a:r>
            <a:r>
              <a:rPr lang="en-US" dirty="0" err="1" smtClean="0"/>
              <a:t>synuar</a:t>
            </a:r>
            <a:r>
              <a:rPr lang="en-US" dirty="0" smtClean="0"/>
              <a:t>  "pa </a:t>
            </a:r>
            <a:r>
              <a:rPr lang="en-US" dirty="0" err="1" smtClean="0"/>
              <a:t>dallim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Madhësine</a:t>
            </a:r>
            <a:r>
              <a:rPr lang="en-US" dirty="0" smtClean="0"/>
              <a:t> e </a:t>
            </a:r>
            <a:r>
              <a:rPr lang="en-US" dirty="0" err="1" smtClean="0"/>
              <a:t>Mostres</a:t>
            </a:r>
            <a:r>
              <a:rPr lang="en-US" dirty="0" smtClean="0"/>
              <a:t> 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ketë</a:t>
            </a:r>
            <a:r>
              <a:rPr lang="en-US" dirty="0" smtClean="0"/>
              <a:t> </a:t>
            </a:r>
            <a:r>
              <a:rPr lang="en-US" dirty="0" err="1" smtClean="0"/>
              <a:t>nevojë</a:t>
            </a:r>
            <a:r>
              <a:rPr lang="en-US" dirty="0" smtClean="0"/>
              <a:t> 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e </a:t>
            </a:r>
            <a:r>
              <a:rPr lang="en-US" dirty="0" err="1" smtClean="0"/>
              <a:t>gjerë</a:t>
            </a:r>
            <a:r>
              <a:rPr lang="en-US" dirty="0" smtClean="0"/>
              <a:t> 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jetë</a:t>
            </a:r>
            <a:r>
              <a:rPr lang="en-US" dirty="0" smtClean="0"/>
              <a:t> </a:t>
            </a:r>
            <a:r>
              <a:rPr lang="en-US" dirty="0" err="1" smtClean="0"/>
              <a:t>përfaqësuese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shtrenjta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1E569A"/>
                </a:solidFill>
              </a:rPr>
              <a:t>Stratified or Segment Random Sampling</a:t>
            </a:r>
          </a:p>
          <a:p>
            <a:pPr lvl="1"/>
            <a:r>
              <a:rPr lang="en-GB" dirty="0"/>
              <a:t>Samples on the basis of a representative strata or segment</a:t>
            </a:r>
          </a:p>
          <a:p>
            <a:pPr lvl="1"/>
            <a:r>
              <a:rPr lang="en-GB" dirty="0"/>
              <a:t>Still random but more focussed</a:t>
            </a:r>
          </a:p>
          <a:p>
            <a:pPr lvl="1"/>
            <a:r>
              <a:rPr lang="en-GB" dirty="0"/>
              <a:t>May give more relevant information</a:t>
            </a:r>
          </a:p>
          <a:p>
            <a:pPr lvl="1"/>
            <a:r>
              <a:rPr lang="en-GB" dirty="0"/>
              <a:t>May be more cost effective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Objektivat</a:t>
            </a:r>
            <a:r>
              <a:rPr lang="en-US" dirty="0" smtClean="0"/>
              <a:t> </a:t>
            </a:r>
            <a:r>
              <a:rPr lang="en-US" dirty="0" err="1" smtClean="0"/>
              <a:t>mesimore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1. </a:t>
            </a:r>
            <a:r>
              <a:rPr lang="en-US" sz="1800" dirty="0" smtClean="0"/>
              <a:t> </a:t>
            </a:r>
            <a:r>
              <a:rPr lang="en-US" sz="1800" dirty="0" err="1" smtClean="0"/>
              <a:t>Natyra</a:t>
            </a:r>
            <a:r>
              <a:rPr lang="en-US" sz="1800" dirty="0" smtClean="0"/>
              <a:t> 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qëllimi</a:t>
            </a:r>
            <a:r>
              <a:rPr lang="en-US" sz="1800" dirty="0" smtClean="0"/>
              <a:t> </a:t>
            </a:r>
            <a:r>
              <a:rPr lang="en-US" sz="1800" dirty="0" err="1" smtClean="0"/>
              <a:t>i</a:t>
            </a:r>
            <a:r>
              <a:rPr lang="en-US" sz="1800" dirty="0" smtClean="0"/>
              <a:t> </a:t>
            </a:r>
            <a:r>
              <a:rPr lang="en-US" sz="1800" dirty="0" err="1" smtClean="0"/>
              <a:t>sistemeve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informacionit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 </a:t>
            </a:r>
            <a:r>
              <a:rPr lang="en-US" sz="1800" dirty="0" err="1" smtClean="0"/>
              <a:t>Marketingut</a:t>
            </a:r>
            <a:r>
              <a:rPr lang="en-US" sz="1800" dirty="0" smtClean="0"/>
              <a:t> </a:t>
            </a:r>
            <a:r>
              <a:rPr lang="en-US" sz="1800" dirty="0" err="1" smtClean="0"/>
              <a:t>dhe</a:t>
            </a:r>
            <a:r>
              <a:rPr lang="en-US" sz="1800" dirty="0" smtClean="0"/>
              <a:t> </a:t>
            </a:r>
            <a:r>
              <a:rPr lang="en-US" sz="1800" dirty="0" err="1" smtClean="0"/>
              <a:t>roli</a:t>
            </a:r>
            <a:r>
              <a:rPr lang="en-US" sz="1800" dirty="0" smtClean="0"/>
              <a:t> I</a:t>
            </a:r>
            <a:r>
              <a:rPr lang="en-US" sz="1800" dirty="0" smtClean="0"/>
              <a:t> </a:t>
            </a:r>
            <a:r>
              <a:rPr lang="en-US" sz="1800" dirty="0" err="1" smtClean="0"/>
              <a:t>hulumtimtimeve</a:t>
            </a:r>
            <a:r>
              <a:rPr lang="en-US" sz="1800" dirty="0" smtClean="0"/>
              <a:t> 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marketingut</a:t>
            </a:r>
            <a:r>
              <a:rPr lang="en-US" sz="1800" dirty="0" smtClean="0"/>
              <a:t> 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tillë</a:t>
            </a:r>
            <a:r>
              <a:rPr lang="en-US" sz="1800" dirty="0" smtClean="0"/>
              <a:t> </a:t>
            </a:r>
            <a:r>
              <a:rPr lang="en-US" sz="1800" dirty="0" err="1" smtClean="0"/>
              <a:t>brenda</a:t>
            </a:r>
            <a:r>
              <a:rPr lang="en-US" sz="1800" dirty="0" smtClean="0"/>
              <a:t> </a:t>
            </a:r>
            <a:r>
              <a:rPr lang="en-US" sz="1800" dirty="0" err="1" smtClean="0"/>
              <a:t>një</a:t>
            </a:r>
            <a:r>
              <a:rPr lang="en-US" sz="1800" dirty="0" smtClean="0"/>
              <a:t> </a:t>
            </a:r>
            <a:r>
              <a:rPr lang="en-US" sz="1800" dirty="0" err="1" smtClean="0"/>
              <a:t>sistemi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tille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2</a:t>
            </a:r>
            <a:r>
              <a:rPr lang="en-US" sz="1800" dirty="0" smtClean="0"/>
              <a:t>. </a:t>
            </a:r>
            <a:r>
              <a:rPr lang="en-US" sz="1800" dirty="0" err="1" smtClean="0"/>
              <a:t>Opcionet</a:t>
            </a:r>
            <a:r>
              <a:rPr lang="en-US" sz="1800" dirty="0" smtClean="0"/>
              <a:t> ( </a:t>
            </a:r>
            <a:r>
              <a:rPr lang="en-US" sz="1800" dirty="0" err="1" smtClean="0"/>
              <a:t>mundesite</a:t>
            </a:r>
            <a:r>
              <a:rPr lang="en-US" sz="1800" dirty="0" smtClean="0"/>
              <a:t>) me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cilat</a:t>
            </a:r>
            <a:r>
              <a:rPr lang="en-US" sz="1800" dirty="0" smtClean="0"/>
              <a:t> </a:t>
            </a:r>
            <a:r>
              <a:rPr lang="en-US" sz="1800" dirty="0" smtClean="0"/>
              <a:t> </a:t>
            </a:r>
            <a:r>
              <a:rPr lang="en-US" sz="1800" dirty="0" err="1" smtClean="0"/>
              <a:t>përballet</a:t>
            </a:r>
            <a:r>
              <a:rPr lang="en-US" sz="1800" dirty="0" smtClean="0"/>
              <a:t>  </a:t>
            </a:r>
            <a:r>
              <a:rPr lang="en-US" sz="1800" dirty="0" err="1" smtClean="0"/>
              <a:t>një</a:t>
            </a:r>
            <a:r>
              <a:rPr lang="en-US" sz="1800" dirty="0" smtClean="0"/>
              <a:t> </a:t>
            </a:r>
            <a:r>
              <a:rPr lang="en-US" sz="1800" dirty="0" err="1" smtClean="0"/>
              <a:t>menaxher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 </a:t>
            </a:r>
            <a:r>
              <a:rPr lang="en-US" sz="1800" dirty="0" err="1" smtClean="0"/>
              <a:t>marketingut</a:t>
            </a:r>
            <a:r>
              <a:rPr lang="en-US" sz="1800" dirty="0" smtClean="0"/>
              <a:t> 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cili</a:t>
            </a:r>
            <a:r>
              <a:rPr lang="en-US" sz="1800" dirty="0" smtClean="0"/>
              <a:t> </a:t>
            </a:r>
            <a:r>
              <a:rPr lang="en-US" sz="1800" dirty="0" err="1" smtClean="0"/>
              <a:t>dëshiron</a:t>
            </a:r>
            <a:r>
              <a:rPr lang="en-US" sz="1800" dirty="0" smtClean="0"/>
              <a:t> </a:t>
            </a:r>
            <a:r>
              <a:rPr lang="en-US" sz="1800" dirty="0" err="1" smtClean="0"/>
              <a:t>të</a:t>
            </a:r>
            <a:r>
              <a:rPr lang="en-US" sz="1800" dirty="0" smtClean="0"/>
              <a:t> </a:t>
            </a:r>
            <a:r>
              <a:rPr lang="en-US" sz="1800" dirty="0" err="1" smtClean="0"/>
              <a:t>mbledh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informacione</a:t>
            </a:r>
            <a:r>
              <a:rPr lang="en-US" sz="1800" dirty="0" smtClean="0"/>
              <a:t> </a:t>
            </a:r>
            <a:r>
              <a:rPr lang="en-US" sz="1800" dirty="0" err="1" smtClean="0"/>
              <a:t>nga</a:t>
            </a:r>
            <a:r>
              <a:rPr lang="en-US" sz="1800" dirty="0" smtClean="0"/>
              <a:t> </a:t>
            </a:r>
            <a:r>
              <a:rPr lang="en-US" sz="1800" dirty="0" smtClean="0"/>
              <a:t> </a:t>
            </a:r>
            <a:r>
              <a:rPr lang="en-US" sz="1800" dirty="0" err="1" smtClean="0"/>
              <a:t>hulumtimi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marketing</a:t>
            </a:r>
          </a:p>
          <a:p>
            <a:pPr>
              <a:buNone/>
            </a:pPr>
            <a:r>
              <a:rPr lang="en-US" sz="1800" dirty="0" smtClean="0"/>
              <a:t>3.  </a:t>
            </a:r>
            <a:r>
              <a:rPr lang="en-US" sz="1800" dirty="0" err="1" smtClean="0"/>
              <a:t>Fazat</a:t>
            </a:r>
            <a:r>
              <a:rPr lang="en-US" sz="1800" dirty="0" smtClean="0"/>
              <a:t> ne </a:t>
            </a:r>
            <a:r>
              <a:rPr lang="en-US" sz="1800" dirty="0" smtClean="0"/>
              <a:t> </a:t>
            </a:r>
            <a:r>
              <a:rPr lang="en-US" sz="1800" dirty="0" err="1" smtClean="0"/>
              <a:t>procesin</a:t>
            </a:r>
            <a:r>
              <a:rPr lang="en-US" sz="1800" dirty="0" smtClean="0"/>
              <a:t> e </a:t>
            </a:r>
            <a:r>
              <a:rPr lang="en-US" sz="1800" dirty="0" err="1" smtClean="0"/>
              <a:t>kërkimeve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marketingut</a:t>
            </a:r>
            <a:r>
              <a:rPr lang="en-US" sz="1800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4. Si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përgaditet</a:t>
            </a:r>
            <a:r>
              <a:rPr lang="en-US" sz="1800" dirty="0" smtClean="0"/>
              <a:t> </a:t>
            </a:r>
            <a:r>
              <a:rPr lang="en-US" sz="1800" dirty="0" smtClean="0"/>
              <a:t> </a:t>
            </a:r>
            <a:r>
              <a:rPr lang="en-US" sz="1800" dirty="0" err="1" smtClean="0"/>
              <a:t>një</a:t>
            </a:r>
            <a:r>
              <a:rPr lang="en-US" sz="1800" dirty="0" smtClean="0"/>
              <a:t> </a:t>
            </a:r>
            <a:r>
              <a:rPr lang="en-US" sz="1800" dirty="0" err="1" smtClean="0"/>
              <a:t>propozim</a:t>
            </a:r>
            <a:r>
              <a:rPr lang="en-US" sz="1800" dirty="0" smtClean="0"/>
              <a:t> </a:t>
            </a:r>
            <a:r>
              <a:rPr lang="en-US" sz="1800" dirty="0" smtClean="0"/>
              <a:t>I  </a:t>
            </a:r>
            <a:r>
              <a:rPr lang="en-US" sz="1800" dirty="0" err="1" smtClean="0"/>
              <a:t>shkurtër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 </a:t>
            </a:r>
            <a:r>
              <a:rPr lang="en-US" sz="1800" dirty="0" err="1" smtClean="0"/>
              <a:t>hulumtimit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5. </a:t>
            </a:r>
            <a:r>
              <a:rPr lang="en-US" sz="1800" dirty="0" err="1" smtClean="0"/>
              <a:t>Natyra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smtClean="0"/>
              <a:t> </a:t>
            </a:r>
            <a:r>
              <a:rPr lang="en-US" sz="1800" dirty="0" err="1" smtClean="0"/>
              <a:t>roli</a:t>
            </a:r>
            <a:r>
              <a:rPr lang="en-US" sz="1800" dirty="0" smtClean="0"/>
              <a:t> </a:t>
            </a:r>
            <a:r>
              <a:rPr lang="en-US" sz="1800" dirty="0" err="1" smtClean="0"/>
              <a:t>i</a:t>
            </a:r>
            <a:r>
              <a:rPr lang="en-US" sz="1800" dirty="0" smtClean="0"/>
              <a:t> </a:t>
            </a:r>
            <a:r>
              <a:rPr lang="en-US" sz="1800" dirty="0" err="1" smtClean="0"/>
              <a:t>hulumtimit</a:t>
            </a:r>
            <a:r>
              <a:rPr lang="en-US" sz="1800" dirty="0" smtClean="0"/>
              <a:t> </a:t>
            </a:r>
            <a:r>
              <a:rPr lang="en-US" sz="1800" dirty="0" err="1" smtClean="0"/>
              <a:t>paraprake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6. </a:t>
            </a:r>
            <a:r>
              <a:rPr lang="en-US" sz="1800" dirty="0" err="1" smtClean="0"/>
              <a:t>Vendimet</a:t>
            </a:r>
            <a:r>
              <a:rPr lang="en-US" sz="1800" dirty="0" smtClean="0"/>
              <a:t> per </a:t>
            </a:r>
            <a:r>
              <a:rPr lang="en-US" sz="1800" dirty="0" err="1" smtClean="0"/>
              <a:t>Disjanimin</a:t>
            </a:r>
            <a:r>
              <a:rPr lang="en-US" sz="1800" dirty="0" smtClean="0"/>
              <a:t> e  </a:t>
            </a:r>
            <a:r>
              <a:rPr lang="en-US" sz="1800" dirty="0" err="1" smtClean="0"/>
              <a:t>Sondazhot</a:t>
            </a:r>
            <a:r>
              <a:rPr lang="en-US" sz="1800" dirty="0" smtClean="0"/>
              <a:t>: </a:t>
            </a:r>
            <a:r>
              <a:rPr lang="en-US" sz="1800" dirty="0" err="1" smtClean="0"/>
              <a:t>Samplig</a:t>
            </a:r>
            <a:r>
              <a:rPr lang="en-US" sz="1800" dirty="0" smtClean="0"/>
              <a:t>( </a:t>
            </a:r>
            <a:r>
              <a:rPr lang="en-US" sz="1800" dirty="0" err="1" smtClean="0"/>
              <a:t>mostrat</a:t>
            </a:r>
            <a:r>
              <a:rPr lang="en-US" sz="1800" dirty="0" smtClean="0"/>
              <a:t>) , </a:t>
            </a:r>
            <a:r>
              <a:rPr lang="en-US" sz="1800" dirty="0" err="1" smtClean="0"/>
              <a:t>metodë</a:t>
            </a:r>
            <a:r>
              <a:rPr lang="en-US" sz="1800" dirty="0" smtClean="0"/>
              <a:t> </a:t>
            </a:r>
            <a:r>
              <a:rPr lang="en-US" sz="1800" dirty="0" err="1" smtClean="0"/>
              <a:t>studimit</a:t>
            </a:r>
            <a:r>
              <a:rPr lang="en-US" sz="1800" dirty="0" smtClean="0"/>
              <a:t>, </a:t>
            </a:r>
            <a:r>
              <a:rPr lang="en-US" sz="1800" dirty="0" err="1" smtClean="0"/>
              <a:t>dhe</a:t>
            </a:r>
            <a:r>
              <a:rPr lang="en-US" sz="1800" dirty="0" smtClean="0"/>
              <a:t> </a:t>
            </a:r>
            <a:r>
              <a:rPr lang="en-US" sz="1800" dirty="0" err="1" smtClean="0"/>
              <a:t>çështjet</a:t>
            </a:r>
            <a:r>
              <a:rPr lang="en-US" sz="1800" dirty="0" smtClean="0"/>
              <a:t> e </a:t>
            </a:r>
            <a:r>
              <a:rPr lang="en-US" sz="1800" dirty="0" err="1" smtClean="0"/>
              <a:t>dizajnimit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pyetësorit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7.Analisa </a:t>
            </a:r>
            <a:r>
              <a:rPr lang="en-US" sz="1800" dirty="0" err="1" smtClean="0"/>
              <a:t>dhe</a:t>
            </a:r>
            <a:r>
              <a:rPr lang="en-US" sz="1800" dirty="0" smtClean="0"/>
              <a:t> </a:t>
            </a:r>
            <a:r>
              <a:rPr lang="en-US" sz="1800" dirty="0" err="1" smtClean="0"/>
              <a:t>intepretimi</a:t>
            </a:r>
            <a:r>
              <a:rPr lang="en-US" sz="1800" dirty="0" smtClean="0"/>
              <a:t>  I  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dhënave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8. </a:t>
            </a:r>
            <a:r>
              <a:rPr lang="en-US" sz="1800" dirty="0" err="1" smtClean="0"/>
              <a:t>Shkrimi</a:t>
            </a:r>
            <a:r>
              <a:rPr lang="en-US" sz="1800" dirty="0" smtClean="0"/>
              <a:t> I </a:t>
            </a:r>
            <a:r>
              <a:rPr lang="en-US" sz="1800" dirty="0" err="1" smtClean="0"/>
              <a:t>Reportit</a:t>
            </a:r>
            <a:r>
              <a:rPr lang="en-US" sz="1800" dirty="0" smtClean="0"/>
              <a:t>  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paraqitja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9. </a:t>
            </a:r>
            <a:r>
              <a:rPr lang="en-US" sz="1800" dirty="0" err="1" smtClean="0"/>
              <a:t>Faktorët</a:t>
            </a:r>
            <a:r>
              <a:rPr lang="en-US" sz="1800" dirty="0" smtClean="0"/>
              <a:t> </a:t>
            </a:r>
            <a:r>
              <a:rPr lang="en-US" sz="1800" dirty="0" err="1" smtClean="0"/>
              <a:t>që</a:t>
            </a:r>
            <a:r>
              <a:rPr lang="en-US" sz="1800" dirty="0" smtClean="0"/>
              <a:t> </a:t>
            </a:r>
            <a:r>
              <a:rPr lang="en-US" sz="1800" dirty="0" err="1" smtClean="0"/>
              <a:t>ndikojnë</a:t>
            </a:r>
            <a:r>
              <a:rPr lang="en-US" sz="1800" dirty="0" smtClean="0"/>
              <a:t> </a:t>
            </a:r>
            <a:r>
              <a:rPr lang="en-US" sz="1800" dirty="0" err="1" smtClean="0"/>
              <a:t>në</a:t>
            </a:r>
            <a:r>
              <a:rPr lang="en-US" sz="1800" dirty="0" smtClean="0"/>
              <a:t> </a:t>
            </a:r>
            <a:r>
              <a:rPr lang="en-US" sz="1800" dirty="0" err="1" smtClean="0"/>
              <a:t>përdorimin</a:t>
            </a:r>
            <a:r>
              <a:rPr lang="en-US" sz="1800" dirty="0" smtClean="0"/>
              <a:t> e </a:t>
            </a:r>
            <a:r>
              <a:rPr lang="en-US" sz="1800" dirty="0" err="1" smtClean="0"/>
              <a:t>sistemeve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 </a:t>
            </a:r>
            <a:r>
              <a:rPr lang="en-US" sz="1800" dirty="0" err="1" smtClean="0"/>
              <a:t>informacionit</a:t>
            </a:r>
            <a:r>
              <a:rPr lang="en-US" sz="1800" dirty="0" smtClean="0"/>
              <a:t>, </a:t>
            </a:r>
            <a:r>
              <a:rPr lang="en-US" sz="1800" dirty="0" err="1" smtClean="0"/>
              <a:t>marketingut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raportet</a:t>
            </a:r>
            <a:r>
              <a:rPr lang="en-US" sz="1800" dirty="0" smtClean="0"/>
              <a:t> e </a:t>
            </a:r>
            <a:r>
              <a:rPr lang="en-US" sz="1800" dirty="0" err="1" smtClean="0"/>
              <a:t>hulumtimit</a:t>
            </a:r>
            <a:r>
              <a:rPr lang="en-US" sz="1800" dirty="0" smtClean="0"/>
              <a:t> 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marketingut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10. </a:t>
            </a:r>
            <a:r>
              <a:rPr lang="en-US" sz="1800" dirty="0" err="1" smtClean="0"/>
              <a:t>Çështjet</a:t>
            </a:r>
            <a:r>
              <a:rPr lang="en-US" sz="1800" dirty="0" smtClean="0"/>
              <a:t> </a:t>
            </a:r>
            <a:r>
              <a:rPr lang="en-US" sz="1800" dirty="0" err="1" smtClean="0"/>
              <a:t>etike</a:t>
            </a:r>
            <a:r>
              <a:rPr lang="en-US" sz="1800" dirty="0" smtClean="0"/>
              <a:t> </a:t>
            </a:r>
            <a:r>
              <a:rPr lang="en-US" sz="1800" dirty="0" err="1" smtClean="0"/>
              <a:t>në</a:t>
            </a:r>
            <a:r>
              <a:rPr lang="en-US" sz="1800" dirty="0" smtClean="0"/>
              <a:t> </a:t>
            </a:r>
            <a:r>
              <a:rPr lang="en-US" sz="1800" dirty="0" err="1" smtClean="0"/>
              <a:t>kërkimin</a:t>
            </a:r>
            <a:r>
              <a:rPr lang="en-US" sz="1800" dirty="0" smtClean="0"/>
              <a:t> marketing</a:t>
            </a:r>
            <a:endParaRPr lang="en-US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Hulumtimi</a:t>
            </a:r>
            <a:r>
              <a:rPr lang="en-US" dirty="0" smtClean="0"/>
              <a:t> I </a:t>
            </a:r>
            <a:r>
              <a:rPr lang="en-US" dirty="0" err="1" smtClean="0"/>
              <a:t>Tregut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Mostrat</a:t>
            </a:r>
            <a:r>
              <a:rPr lang="en-US" dirty="0" smtClean="0"/>
              <a:t> e</a:t>
            </a:r>
            <a:r>
              <a:rPr lang="en-US" dirty="0" smtClean="0"/>
              <a:t> </a:t>
            </a:r>
            <a:r>
              <a:rPr lang="en-US" dirty="0" err="1" smtClean="0"/>
              <a:t>Segmenteve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rastësishme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Mostrat</a:t>
            </a:r>
            <a:r>
              <a:rPr lang="en-US" dirty="0" smtClean="0"/>
              <a:t> 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një</a:t>
            </a:r>
            <a:r>
              <a:rPr lang="en-US" dirty="0" smtClean="0"/>
              <a:t> </a:t>
            </a:r>
            <a:r>
              <a:rPr lang="en-US" dirty="0" err="1" smtClean="0"/>
              <a:t>përfaqësuesi</a:t>
            </a:r>
            <a:r>
              <a:rPr lang="en-US" dirty="0" smtClean="0"/>
              <a:t> </a:t>
            </a:r>
            <a:r>
              <a:rPr lang="en-US" dirty="0" err="1" smtClean="0"/>
              <a:t>apo</a:t>
            </a:r>
            <a:r>
              <a:rPr lang="en-US" dirty="0" smtClean="0"/>
              <a:t> </a:t>
            </a:r>
            <a:r>
              <a:rPr lang="en-US" dirty="0" err="1" smtClean="0"/>
              <a:t>segmenti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shtresave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Ende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rastit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 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fokusuar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japë</a:t>
            </a:r>
            <a:r>
              <a:rPr lang="en-US" dirty="0" smtClean="0"/>
              <a:t> 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rëndësishme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Mund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 me </a:t>
            </a:r>
            <a:r>
              <a:rPr lang="en-US" dirty="0" err="1" smtClean="0"/>
              <a:t>kosto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efektive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1E569A"/>
                </a:solidFill>
              </a:rPr>
              <a:t>Quota Sampling</a:t>
            </a:r>
          </a:p>
          <a:p>
            <a:pPr lvl="1"/>
            <a:r>
              <a:rPr lang="en-GB" dirty="0"/>
              <a:t>Again – by segment</a:t>
            </a:r>
          </a:p>
          <a:p>
            <a:pPr lvl="1"/>
            <a:r>
              <a:rPr lang="en-GB" dirty="0"/>
              <a:t>Not randomly selected</a:t>
            </a:r>
          </a:p>
          <a:p>
            <a:pPr lvl="1"/>
            <a:r>
              <a:rPr lang="en-GB" dirty="0"/>
              <a:t>Specific number on each segment are interviewed, etc.</a:t>
            </a:r>
          </a:p>
          <a:p>
            <a:pPr lvl="1"/>
            <a:r>
              <a:rPr lang="en-GB" dirty="0"/>
              <a:t>May not be fully representative</a:t>
            </a:r>
          </a:p>
          <a:p>
            <a:pPr lvl="1"/>
            <a:r>
              <a:rPr lang="en-GB" dirty="0"/>
              <a:t>Cheaper method</a:t>
            </a:r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Hulmutimi</a:t>
            </a:r>
            <a:r>
              <a:rPr lang="en-US" dirty="0" smtClean="0"/>
              <a:t> I </a:t>
            </a:r>
            <a:r>
              <a:rPr lang="en-US" dirty="0" err="1" smtClean="0"/>
              <a:t>Tregut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Mostrat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Quatave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Përsëri</a:t>
            </a:r>
            <a:r>
              <a:rPr lang="en-US" dirty="0" smtClean="0"/>
              <a:t> - </a:t>
            </a:r>
            <a:r>
              <a:rPr lang="en-US" dirty="0" err="1" smtClean="0"/>
              <a:t>nga</a:t>
            </a:r>
            <a:r>
              <a:rPr lang="en-US" dirty="0" smtClean="0"/>
              <a:t> </a:t>
            </a:r>
            <a:r>
              <a:rPr lang="en-US" dirty="0" err="1" smtClean="0"/>
              <a:t>segmenti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Jo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zgjedhur</a:t>
            </a:r>
            <a:r>
              <a:rPr lang="en-US" dirty="0" smtClean="0"/>
              <a:t> </a:t>
            </a:r>
            <a:r>
              <a:rPr lang="en-US" dirty="0" err="1" smtClean="0"/>
              <a:t>rastësisht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Numër</a:t>
            </a:r>
            <a:r>
              <a:rPr lang="en-US" dirty="0" smtClean="0"/>
              <a:t> </a:t>
            </a:r>
            <a:r>
              <a:rPr lang="en-US" dirty="0" err="1" smtClean="0"/>
              <a:t>specifik</a:t>
            </a:r>
            <a:r>
              <a:rPr lang="en-US" dirty="0" smtClean="0"/>
              <a:t> 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dirty="0" err="1" smtClean="0"/>
              <a:t>çdo</a:t>
            </a:r>
            <a:r>
              <a:rPr lang="en-US" dirty="0" smtClean="0"/>
              <a:t> segment </a:t>
            </a:r>
            <a:r>
              <a:rPr lang="en-US" dirty="0" err="1" smtClean="0"/>
              <a:t>janë</a:t>
            </a:r>
            <a:r>
              <a:rPr lang="en-US" dirty="0" smtClean="0"/>
              <a:t> </a:t>
            </a:r>
            <a:r>
              <a:rPr lang="en-US" dirty="0" err="1" smtClean="0"/>
              <a:t>intervistuar</a:t>
            </a:r>
            <a:r>
              <a:rPr lang="en-US" dirty="0" smtClean="0"/>
              <a:t>, </a:t>
            </a:r>
            <a:r>
              <a:rPr lang="en-US" dirty="0" err="1" smtClean="0"/>
              <a:t>etj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Mund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 smtClean="0"/>
              <a:t>plotësisht</a:t>
            </a:r>
            <a:r>
              <a:rPr lang="en-US" dirty="0" smtClean="0"/>
              <a:t> </a:t>
            </a:r>
            <a:r>
              <a:rPr lang="en-US" dirty="0" err="1" smtClean="0"/>
              <a:t>përfaqësues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smtClean="0"/>
              <a:t>e </a:t>
            </a:r>
            <a:r>
              <a:rPr lang="en-US" dirty="0" err="1" smtClean="0"/>
              <a:t>lirë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>
                <a:solidFill>
                  <a:srgbClr val="1E569A"/>
                </a:solidFill>
              </a:rPr>
              <a:t>Cluster Sampling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Primarily based on geographical areas or ‘clusters’ that can be seen as being representative of the whole population</a:t>
            </a:r>
          </a:p>
          <a:p>
            <a:pPr>
              <a:lnSpc>
                <a:spcPct val="80000"/>
              </a:lnSpc>
            </a:pPr>
            <a:r>
              <a:rPr lang="en-GB" sz="2800" b="1">
                <a:solidFill>
                  <a:srgbClr val="1E569A"/>
                </a:solidFill>
              </a:rPr>
              <a:t>Multi-Stage Sampling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Sample selected from multi-stage </a:t>
            </a:r>
            <a:br>
              <a:rPr lang="en-GB" sz="2400"/>
            </a:br>
            <a:r>
              <a:rPr lang="en-GB" sz="2400"/>
              <a:t>sub-groups</a:t>
            </a:r>
          </a:p>
          <a:p>
            <a:pPr>
              <a:lnSpc>
                <a:spcPct val="80000"/>
              </a:lnSpc>
            </a:pPr>
            <a:r>
              <a:rPr lang="en-GB" sz="2800" b="1">
                <a:solidFill>
                  <a:srgbClr val="1E569A"/>
                </a:solidFill>
              </a:rPr>
              <a:t>Snowball Sampling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Samples developed from contacts </a:t>
            </a:r>
            <a:br>
              <a:rPr lang="en-GB" sz="2400"/>
            </a:br>
            <a:r>
              <a:rPr lang="en-GB" sz="2400"/>
              <a:t>of existing customers – ‘word of mouth’ type approach!</a:t>
            </a:r>
          </a:p>
          <a:p>
            <a:pPr>
              <a:lnSpc>
                <a:spcPct val="80000"/>
              </a:lnSpc>
            </a:pPr>
            <a:endParaRPr lang="en-GB" sz="2800" b="1">
              <a:solidFill>
                <a:srgbClr val="1E569A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Primary Research</a:t>
            </a:r>
          </a:p>
        </p:txBody>
      </p:sp>
      <p:pic>
        <p:nvPicPr>
          <p:cNvPr id="9220" name="Picture 4" descr="$4$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>
                <a:solidFill>
                  <a:srgbClr val="1E569A"/>
                </a:solidFill>
              </a:rPr>
              <a:t>Primary Research</a:t>
            </a:r>
          </a:p>
          <a:p>
            <a:pPr lvl="1"/>
            <a:r>
              <a:rPr lang="en-GB" sz="2400"/>
              <a:t>First hand information</a:t>
            </a:r>
          </a:p>
          <a:p>
            <a:pPr lvl="1"/>
            <a:r>
              <a:rPr lang="en-GB" sz="2400"/>
              <a:t>Expensive to collect, analyse and evaluate</a:t>
            </a:r>
          </a:p>
          <a:p>
            <a:pPr lvl="1"/>
            <a:r>
              <a:rPr lang="en-GB" sz="2400"/>
              <a:t>Can be highly focussed and relevant</a:t>
            </a:r>
          </a:p>
          <a:p>
            <a:pPr lvl="1"/>
            <a:r>
              <a:rPr lang="en-GB" sz="2400"/>
              <a:t>Care needs to be taken with the approach and methodology to ensure accuracy</a:t>
            </a:r>
          </a:p>
          <a:p>
            <a:pPr lvl="1"/>
            <a:r>
              <a:rPr lang="en-GB" sz="2400"/>
              <a:t>Types of question – closed – limited information gained; open – useful information but difficult to analyse</a:t>
            </a:r>
            <a:endParaRPr lang="en-US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>
                <a:solidFill>
                  <a:srgbClr val="1E569A"/>
                </a:solidFill>
              </a:rPr>
              <a:t>Quantitative and Qualitative Information:</a:t>
            </a:r>
          </a:p>
          <a:p>
            <a:pPr>
              <a:lnSpc>
                <a:spcPct val="90000"/>
              </a:lnSpc>
            </a:pPr>
            <a:r>
              <a:rPr lang="en-GB" b="1">
                <a:solidFill>
                  <a:srgbClr val="1E569A"/>
                </a:solidFill>
              </a:rPr>
              <a:t>Quantitative</a:t>
            </a:r>
            <a:r>
              <a:rPr lang="en-GB"/>
              <a:t> – based on numbers – 56% of 18 year olds drink alcohol at least four times a week - doesn’t tell you why, when, how</a:t>
            </a:r>
          </a:p>
          <a:p>
            <a:pPr>
              <a:lnSpc>
                <a:spcPct val="90000"/>
              </a:lnSpc>
            </a:pPr>
            <a:r>
              <a:rPr lang="en-GB" b="1">
                <a:solidFill>
                  <a:srgbClr val="1E569A"/>
                </a:solidFill>
              </a:rPr>
              <a:t>Qualitative</a:t>
            </a:r>
            <a:r>
              <a:rPr lang="en-GB"/>
              <a:t> – more detail – tells you why, when and how!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>
                <a:solidFill>
                  <a:srgbClr val="1E569A"/>
                </a:solidFill>
              </a:rPr>
              <a:t>Advantages of Market Research</a:t>
            </a:r>
          </a:p>
          <a:p>
            <a:pPr lvl="1"/>
            <a:r>
              <a:rPr lang="en-GB" sz="2400"/>
              <a:t>Helps focus attention on objectives</a:t>
            </a:r>
          </a:p>
          <a:p>
            <a:pPr lvl="1"/>
            <a:r>
              <a:rPr lang="en-GB" sz="2400"/>
              <a:t>Aids forecasting, planning and strategic development</a:t>
            </a:r>
          </a:p>
          <a:p>
            <a:pPr lvl="1"/>
            <a:r>
              <a:rPr lang="en-GB" sz="2400"/>
              <a:t>May help to reduce risk of new product development</a:t>
            </a:r>
          </a:p>
          <a:p>
            <a:pPr lvl="1"/>
            <a:r>
              <a:rPr lang="en-GB" sz="2400"/>
              <a:t>Communicates image, vision, etc. </a:t>
            </a:r>
          </a:p>
          <a:p>
            <a:pPr lvl="1"/>
            <a:r>
              <a:rPr lang="en-GB" sz="2400"/>
              <a:t>Globalisation makes market information valuable (HSBC adverts!!)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 Research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>
                <a:solidFill>
                  <a:srgbClr val="1E569A"/>
                </a:solidFill>
              </a:rPr>
              <a:t>Disadvantages of Market Research</a:t>
            </a:r>
          </a:p>
          <a:p>
            <a:pPr lvl="1"/>
            <a:r>
              <a:rPr lang="en-GB" sz="2400"/>
              <a:t>Information only as good </a:t>
            </a:r>
            <a:br>
              <a:rPr lang="en-GB" sz="2400"/>
            </a:br>
            <a:r>
              <a:rPr lang="en-GB" sz="2400"/>
              <a:t>as the methodology used</a:t>
            </a:r>
          </a:p>
          <a:p>
            <a:pPr lvl="1"/>
            <a:r>
              <a:rPr lang="en-GB" sz="2400"/>
              <a:t>Can be inaccurate or unreliable</a:t>
            </a:r>
          </a:p>
          <a:p>
            <a:pPr lvl="1"/>
            <a:r>
              <a:rPr lang="en-GB" sz="2400"/>
              <a:t>Results may not be what the business wants to hear!</a:t>
            </a:r>
          </a:p>
          <a:p>
            <a:pPr lvl="1"/>
            <a:r>
              <a:rPr lang="en-GB" sz="2400"/>
              <a:t>May stifle initiative and ‘gut feeling’</a:t>
            </a:r>
          </a:p>
          <a:p>
            <a:pPr lvl="1"/>
            <a:r>
              <a:rPr lang="en-GB" sz="2400"/>
              <a:t>Always a problem that we may never know enough to be sure!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7554"/>
            <a:ext cx="7772400" cy="643766"/>
          </a:xfrm>
        </p:spPr>
        <p:txBody>
          <a:bodyPr>
            <a:spAutoFit/>
          </a:bodyPr>
          <a:lstStyle/>
          <a:p>
            <a:r>
              <a:rPr lang="en-GB" dirty="0">
                <a:solidFill>
                  <a:srgbClr val="333333"/>
                </a:solidFill>
              </a:rPr>
              <a:t>Market </a:t>
            </a:r>
            <a:r>
              <a:rPr lang="en-GB" dirty="0" smtClean="0">
                <a:solidFill>
                  <a:srgbClr val="333333"/>
                </a:solidFill>
              </a:rPr>
              <a:t>Research- </a:t>
            </a:r>
            <a:r>
              <a:rPr lang="en-GB" dirty="0" err="1" smtClean="0">
                <a:solidFill>
                  <a:srgbClr val="333333"/>
                </a:solidFill>
              </a:rPr>
              <a:t>Hulumtimi</a:t>
            </a:r>
            <a:r>
              <a:rPr lang="en-GB" dirty="0" smtClean="0">
                <a:solidFill>
                  <a:srgbClr val="333333"/>
                </a:solidFill>
              </a:rPr>
              <a:t> </a:t>
            </a:r>
            <a:r>
              <a:rPr lang="en-GB" dirty="0" err="1" smtClean="0">
                <a:solidFill>
                  <a:srgbClr val="333333"/>
                </a:solidFill>
              </a:rPr>
              <a:t>i</a:t>
            </a:r>
            <a:r>
              <a:rPr lang="en-GB" dirty="0" smtClean="0">
                <a:solidFill>
                  <a:srgbClr val="333333"/>
                </a:solidFill>
              </a:rPr>
              <a:t> </a:t>
            </a:r>
            <a:r>
              <a:rPr lang="en-GB" dirty="0" err="1" smtClean="0">
                <a:solidFill>
                  <a:srgbClr val="333333"/>
                </a:solidFill>
              </a:rPr>
              <a:t>Tregut</a:t>
            </a:r>
            <a:r>
              <a:rPr lang="en-GB" dirty="0" smtClean="0">
                <a:solidFill>
                  <a:srgbClr val="333333"/>
                </a:solidFill>
              </a:rPr>
              <a:t> </a:t>
            </a:r>
            <a:endParaRPr lang="en-GB" dirty="0">
              <a:solidFill>
                <a:srgbClr val="333333"/>
              </a:solidFill>
            </a:endParaRPr>
          </a:p>
        </p:txBody>
      </p:sp>
      <p:pic>
        <p:nvPicPr>
          <p:cNvPr id="3076" name="Picture 4" descr="$0$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Iformativ</a:t>
            </a:r>
            <a:r>
              <a:rPr lang="en-US" dirty="0" smtClean="0"/>
              <a:t> I </a:t>
            </a:r>
            <a:r>
              <a:rPr lang="en-US" dirty="0" err="1" smtClean="0"/>
              <a:t>Marketingut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Marketing Information system has been defined as 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A </a:t>
            </a:r>
            <a:r>
              <a:rPr lang="en-US" sz="2000" dirty="0" smtClean="0"/>
              <a:t>system in which marketing information is </a:t>
            </a:r>
            <a:r>
              <a:rPr lang="en-US" sz="2000" dirty="0" err="1" smtClean="0"/>
              <a:t>fromally</a:t>
            </a:r>
            <a:r>
              <a:rPr lang="en-US" sz="2000" dirty="0" smtClean="0"/>
              <a:t> </a:t>
            </a:r>
            <a:r>
              <a:rPr lang="en-US" sz="2000" dirty="0" err="1" smtClean="0"/>
              <a:t>gathered,stored</a:t>
            </a:r>
            <a:r>
              <a:rPr lang="en-US" sz="2000" dirty="0" smtClean="0"/>
              <a:t>, </a:t>
            </a:r>
            <a:r>
              <a:rPr lang="en-US" sz="2000" dirty="0" err="1" smtClean="0"/>
              <a:t>analysed</a:t>
            </a:r>
            <a:r>
              <a:rPr lang="en-US" sz="2000" dirty="0" smtClean="0"/>
              <a:t> and distributed to </a:t>
            </a:r>
            <a:r>
              <a:rPr lang="en-US" sz="2000" dirty="0" err="1" smtClean="0"/>
              <a:t>magaers</a:t>
            </a:r>
            <a:r>
              <a:rPr lang="en-US" sz="2000" dirty="0" smtClean="0"/>
              <a:t> in accord with their </a:t>
            </a:r>
            <a:r>
              <a:rPr lang="en-US" sz="2000" dirty="0" smtClean="0"/>
              <a:t>informational </a:t>
            </a:r>
            <a:r>
              <a:rPr lang="en-US" sz="2000" dirty="0" smtClean="0"/>
              <a:t>needs o a regular planned </a:t>
            </a:r>
            <a:r>
              <a:rPr lang="en-US" sz="2000" dirty="0" smtClean="0"/>
              <a:t>basis</a:t>
            </a:r>
          </a:p>
          <a:p>
            <a:r>
              <a:rPr lang="sq-AL" sz="2000" dirty="0" smtClean="0"/>
              <a:t>Një sistem i informacionit Marketing është definuar si:</a:t>
            </a:r>
            <a:br>
              <a:rPr lang="sq-AL" sz="2000" dirty="0" smtClean="0"/>
            </a:br>
            <a:endParaRPr lang="en-US" sz="2000" dirty="0" smtClean="0"/>
          </a:p>
          <a:p>
            <a:pPr>
              <a:buNone/>
            </a:pPr>
            <a:r>
              <a:rPr lang="sq-AL" sz="2000" dirty="0" smtClean="0"/>
              <a:t>Një</a:t>
            </a:r>
            <a:r>
              <a:rPr lang="sq-AL" sz="2000" dirty="0" smtClean="0"/>
              <a:t> sistem në të cilën informatat </a:t>
            </a:r>
            <a:r>
              <a:rPr lang="sq-AL" sz="2000" dirty="0" smtClean="0"/>
              <a:t>e</a:t>
            </a:r>
            <a:r>
              <a:rPr lang="en-US" sz="2000" dirty="0" smtClean="0"/>
              <a:t> </a:t>
            </a:r>
            <a:r>
              <a:rPr lang="sq-AL" sz="2000" dirty="0" smtClean="0"/>
              <a:t>marketingut</a:t>
            </a:r>
            <a:r>
              <a:rPr lang="en-US" sz="2000" dirty="0" smtClean="0"/>
              <a:t> </a:t>
            </a:r>
            <a:r>
              <a:rPr lang="en-US" sz="2000" dirty="0" err="1" smtClean="0"/>
              <a:t>mbledhen</a:t>
            </a:r>
            <a:r>
              <a:rPr lang="en-US" sz="2000" dirty="0" smtClean="0"/>
              <a:t> </a:t>
            </a:r>
            <a:r>
              <a:rPr lang="sq-AL" sz="2000" dirty="0" smtClean="0"/>
              <a:t> </a:t>
            </a:r>
            <a:r>
              <a:rPr lang="sq-AL" sz="2000" dirty="0" err="1" smtClean="0"/>
              <a:t>ru</a:t>
            </a:r>
            <a:r>
              <a:rPr lang="en-US" sz="2000" dirty="0" smtClean="0"/>
              <a:t>hen</a:t>
            </a:r>
            <a:r>
              <a:rPr lang="sq-AL" sz="2000" dirty="0" smtClean="0"/>
              <a:t>,</a:t>
            </a:r>
            <a:r>
              <a:rPr lang="sq-AL" sz="2000" dirty="0" err="1" smtClean="0"/>
              <a:t>analiz</a:t>
            </a:r>
            <a:r>
              <a:rPr lang="en-US" sz="2000" dirty="0" err="1" smtClean="0"/>
              <a:t>ohen</a:t>
            </a:r>
            <a:r>
              <a:rPr lang="en-US" sz="2000" dirty="0" smtClean="0"/>
              <a:t> </a:t>
            </a:r>
            <a:r>
              <a:rPr lang="sq-AL" sz="2000" dirty="0" smtClean="0"/>
              <a:t> dhe </a:t>
            </a:r>
            <a:r>
              <a:rPr lang="sq-AL" sz="2000" dirty="0" smtClean="0"/>
              <a:t>shpërnda</a:t>
            </a:r>
            <a:r>
              <a:rPr lang="en-US" sz="2000" dirty="0" smtClean="0"/>
              <a:t>hen </a:t>
            </a:r>
            <a:r>
              <a:rPr lang="en-US" sz="2000" dirty="0" err="1" smtClean="0"/>
              <a:t>formalisht</a:t>
            </a:r>
            <a:r>
              <a:rPr lang="en-US" sz="2000" dirty="0" smtClean="0"/>
              <a:t> </a:t>
            </a:r>
            <a:r>
              <a:rPr lang="sq-AL" sz="2000" dirty="0" smtClean="0"/>
              <a:t> për të </a:t>
            </a:r>
            <a:r>
              <a:rPr lang="sq-AL" sz="2000" dirty="0" smtClean="0"/>
              <a:t>m</a:t>
            </a:r>
            <a:r>
              <a:rPr lang="en-US" sz="2000" dirty="0" err="1" smtClean="0"/>
              <a:t>enagjere</a:t>
            </a:r>
            <a:r>
              <a:rPr lang="en-US" sz="2000" dirty="0" smtClean="0"/>
              <a:t> </a:t>
            </a:r>
            <a:r>
              <a:rPr lang="sq-AL" sz="2000" dirty="0" smtClean="0"/>
              <a:t> në përputhje me nevojat e tyre </a:t>
            </a:r>
            <a:r>
              <a:rPr lang="sq-AL" sz="2000" dirty="0" smtClean="0"/>
              <a:t>informative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ne </a:t>
            </a:r>
            <a:r>
              <a:rPr lang="sq-AL" sz="2000" dirty="0" smtClean="0"/>
              <a:t> baza të rregullta </a:t>
            </a:r>
            <a:r>
              <a:rPr lang="en-US" sz="2000" dirty="0" smtClean="0"/>
              <a:t>(</a:t>
            </a:r>
            <a:r>
              <a:rPr lang="sq-AL" sz="2000" dirty="0" smtClean="0"/>
              <a:t>të planifikuara</a:t>
            </a:r>
            <a:r>
              <a:rPr lang="en-US" sz="2000" dirty="0" smtClean="0"/>
              <a:t>)</a:t>
            </a:r>
            <a:endParaRPr lang="sq-AL" sz="2000" dirty="0" smtClean="0"/>
          </a:p>
          <a:p>
            <a:r>
              <a:rPr lang="sq-AL" sz="2000" dirty="0" smtClean="0"/>
              <a:t/>
            </a:r>
            <a:br>
              <a:rPr lang="sq-AL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431925"/>
          </a:xfrm>
        </p:spPr>
        <p:txBody>
          <a:bodyPr/>
          <a:lstStyle/>
          <a:p>
            <a:r>
              <a:rPr lang="en-US" dirty="0"/>
              <a:t>What is Marketing Information?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The data collected during the marketing research process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Types of data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Company and competitor records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Customer profile data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Buying behavior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Shopping patterns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Demographics and lifestyle research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Government data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Market research reports produced and sold by research firms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Cka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Systremi</a:t>
            </a:r>
            <a:r>
              <a:rPr lang="en-US" dirty="0" smtClean="0"/>
              <a:t> </a:t>
            </a:r>
            <a:r>
              <a:rPr lang="en-US" dirty="0" err="1" smtClean="0"/>
              <a:t>Informativ</a:t>
            </a:r>
            <a:r>
              <a:rPr lang="en-US" dirty="0" smtClean="0"/>
              <a:t> I </a:t>
            </a:r>
            <a:r>
              <a:rPr lang="en-US" dirty="0" err="1" smtClean="0"/>
              <a:t>Marketingut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Të dhënat e mbledhura gjatë procesit të hulumtimit të marketingut</a:t>
            </a:r>
            <a:br>
              <a:rPr lang="sq-AL" dirty="0" smtClean="0"/>
            </a:br>
            <a:r>
              <a:rPr lang="en-US" dirty="0" smtClean="0"/>
              <a:t>- </a:t>
            </a:r>
            <a:r>
              <a:rPr lang="sq-AL" dirty="0" smtClean="0"/>
              <a:t>Llojet</a:t>
            </a:r>
            <a:r>
              <a:rPr lang="sq-AL" dirty="0" smtClean="0"/>
              <a:t> e të dhënave</a:t>
            </a:r>
            <a:br>
              <a:rPr lang="sq-AL" dirty="0" smtClean="0"/>
            </a:br>
            <a:r>
              <a:rPr lang="en-US" dirty="0" smtClean="0"/>
              <a:t> -T</a:t>
            </a:r>
            <a:r>
              <a:rPr lang="sq-AL" dirty="0" smtClean="0"/>
              <a:t>ë dhënat</a:t>
            </a:r>
            <a:r>
              <a:rPr lang="en-US" dirty="0" smtClean="0"/>
              <a:t> per </a:t>
            </a:r>
            <a:r>
              <a:rPr lang="sq-AL" dirty="0" smtClean="0"/>
              <a:t>Kompani</a:t>
            </a:r>
            <a:r>
              <a:rPr lang="sq-AL" dirty="0" smtClean="0"/>
              <a:t> dhe konkurrent </a:t>
            </a:r>
            <a:br>
              <a:rPr lang="sq-AL" dirty="0" smtClean="0"/>
            </a:br>
            <a:r>
              <a:rPr lang="en-US" dirty="0" smtClean="0"/>
              <a:t>- </a:t>
            </a:r>
            <a:r>
              <a:rPr lang="sq-AL" dirty="0" smtClean="0"/>
              <a:t>Profili </a:t>
            </a:r>
            <a:r>
              <a:rPr lang="sq-AL" dirty="0" smtClean="0"/>
              <a:t>i të dhënave të klientit</a:t>
            </a:r>
            <a:br>
              <a:rPr lang="sq-AL" dirty="0" smtClean="0"/>
            </a:br>
            <a:r>
              <a:rPr lang="en-US" dirty="0" smtClean="0"/>
              <a:t>- </a:t>
            </a:r>
            <a:r>
              <a:rPr lang="en-US" dirty="0" err="1" smtClean="0"/>
              <a:t>Sjellja</a:t>
            </a:r>
            <a:r>
              <a:rPr lang="en-US" dirty="0" smtClean="0"/>
              <a:t> e </a:t>
            </a:r>
            <a:r>
              <a:rPr lang="sq-AL" dirty="0" err="1" smtClean="0"/>
              <a:t>Blerj</a:t>
            </a:r>
            <a:r>
              <a:rPr lang="en-US" dirty="0" err="1" smtClean="0"/>
              <a:t>es</a:t>
            </a:r>
            <a:r>
              <a:rPr lang="sq-AL" dirty="0" smtClean="0"/>
              <a:t/>
            </a:r>
            <a:br>
              <a:rPr lang="sq-AL" dirty="0" smtClean="0"/>
            </a:br>
            <a:r>
              <a:rPr lang="en-US" dirty="0" smtClean="0"/>
              <a:t>- </a:t>
            </a:r>
            <a:r>
              <a:rPr lang="en-US" dirty="0" err="1" smtClean="0"/>
              <a:t>Hulmutimet</a:t>
            </a:r>
            <a:r>
              <a:rPr lang="en-US" dirty="0" smtClean="0"/>
              <a:t> </a:t>
            </a:r>
            <a:r>
              <a:rPr lang="sq-AL" dirty="0" smtClean="0"/>
              <a:t>Demografike</a:t>
            </a:r>
            <a:r>
              <a:rPr lang="sq-AL" dirty="0" smtClean="0"/>
              <a:t> dhe </a:t>
            </a:r>
            <a:r>
              <a:rPr lang="en-US" dirty="0" err="1" smtClean="0"/>
              <a:t>stilit</a:t>
            </a:r>
            <a:r>
              <a:rPr lang="en-US" dirty="0" smtClean="0"/>
              <a:t> </a:t>
            </a:r>
            <a:r>
              <a:rPr lang="sq-AL" dirty="0" smtClean="0"/>
              <a:t> </a:t>
            </a:r>
            <a:r>
              <a:rPr lang="sq-AL" dirty="0" smtClean="0"/>
              <a:t>jetesës</a:t>
            </a:r>
            <a:br>
              <a:rPr lang="sq-AL" dirty="0" smtClean="0"/>
            </a:br>
            <a:r>
              <a:rPr lang="en-US" dirty="0" smtClean="0"/>
              <a:t>- </a:t>
            </a:r>
            <a:r>
              <a:rPr lang="sq-AL" dirty="0" smtClean="0"/>
              <a:t>Të </a:t>
            </a:r>
            <a:r>
              <a:rPr lang="sq-AL" dirty="0" smtClean="0"/>
              <a:t>dhënat e Qeverisë</a:t>
            </a:r>
            <a:br>
              <a:rPr lang="sq-AL" dirty="0" smtClean="0"/>
            </a:br>
            <a:r>
              <a:rPr lang="en-US" dirty="0" smtClean="0"/>
              <a:t>- </a:t>
            </a:r>
            <a:r>
              <a:rPr lang="sq-AL" dirty="0" smtClean="0"/>
              <a:t>Hulumtimi </a:t>
            </a:r>
            <a:r>
              <a:rPr lang="sq-AL" dirty="0" smtClean="0"/>
              <a:t>i tregut raportet e prodhuar dhe </a:t>
            </a:r>
            <a:r>
              <a:rPr lang="sq-AL" dirty="0" smtClean="0"/>
              <a:t>shitu</a:t>
            </a:r>
            <a:r>
              <a:rPr lang="en-US" dirty="0" smtClean="0"/>
              <a:t>a/</a:t>
            </a:r>
            <a:r>
              <a:rPr lang="en-US" dirty="0" err="1" smtClean="0"/>
              <a:t>blera</a:t>
            </a:r>
            <a:r>
              <a:rPr lang="en-US" dirty="0" smtClean="0"/>
              <a:t> </a:t>
            </a:r>
            <a:r>
              <a:rPr lang="sq-AL" dirty="0" smtClean="0"/>
              <a:t> </a:t>
            </a:r>
            <a:r>
              <a:rPr lang="sq-AL" dirty="0" smtClean="0"/>
              <a:t>nga firma kërkimore</a:t>
            </a:r>
          </a:p>
          <a:p>
            <a:r>
              <a:rPr lang="sq-AL" dirty="0" smtClean="0"/>
              <a:t/>
            </a:r>
            <a:br>
              <a:rPr lang="sq-AL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52475"/>
            <a:ext cx="7772400" cy="823913"/>
          </a:xfrm>
        </p:spPr>
        <p:txBody>
          <a:bodyPr/>
          <a:lstStyle/>
          <a:p>
            <a:r>
              <a:rPr lang="en-US" sz="2400" dirty="0"/>
              <a:t>Marketing </a:t>
            </a:r>
            <a:r>
              <a:rPr lang="en-US" sz="2400" dirty="0" smtClean="0"/>
              <a:t>Information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Informacionet</a:t>
            </a:r>
            <a:r>
              <a:rPr lang="en-US" sz="4800" dirty="0" smtClean="0"/>
              <a:t> e </a:t>
            </a:r>
            <a:r>
              <a:rPr lang="en-US" sz="4800" dirty="0" err="1" smtClean="0"/>
              <a:t>Marketingut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Used </a:t>
            </a:r>
            <a:r>
              <a:rPr lang="en-US" sz="2000" dirty="0"/>
              <a:t>to identify marketing opportunities, solve marketing problems, implement marketing plans, and monitor marketing performance. 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    </a:t>
            </a:r>
            <a:r>
              <a:rPr lang="en-US" sz="2800" dirty="0" err="1" smtClean="0"/>
              <a:t>Përdoren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identifikuar</a:t>
            </a:r>
            <a:r>
              <a:rPr lang="en-US" sz="2800" dirty="0" smtClean="0"/>
              <a:t> </a:t>
            </a:r>
            <a:r>
              <a:rPr lang="en-US" sz="2800" dirty="0" err="1" smtClean="0"/>
              <a:t>mundësitë</a:t>
            </a:r>
            <a:r>
              <a:rPr lang="en-US" sz="2800" dirty="0" smtClean="0"/>
              <a:t> e </a:t>
            </a:r>
            <a:r>
              <a:rPr lang="en-US" sz="2800" dirty="0" err="1" smtClean="0"/>
              <a:t>marketingut</a:t>
            </a:r>
            <a:r>
              <a:rPr lang="en-US" sz="2800" dirty="0" smtClean="0"/>
              <a:t>, 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zgjidhë</a:t>
            </a:r>
            <a:r>
              <a:rPr lang="en-US" sz="2800" dirty="0" smtClean="0"/>
              <a:t> </a:t>
            </a:r>
            <a:r>
              <a:rPr lang="en-US" sz="2800" dirty="0" err="1" smtClean="0"/>
              <a:t>problemet</a:t>
            </a:r>
            <a:r>
              <a:rPr lang="en-US" sz="2800" dirty="0" smtClean="0"/>
              <a:t> e </a:t>
            </a:r>
            <a:r>
              <a:rPr lang="en-US" sz="2800" dirty="0" err="1" smtClean="0"/>
              <a:t>marketingut</a:t>
            </a:r>
            <a:r>
              <a:rPr lang="en-US" sz="2800" dirty="0" smtClean="0"/>
              <a:t>,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zbatuar</a:t>
            </a:r>
            <a:r>
              <a:rPr lang="en-US" sz="2800" dirty="0" smtClean="0"/>
              <a:t> planet e </a:t>
            </a:r>
            <a:r>
              <a:rPr lang="en-US" sz="2800" dirty="0" err="1" smtClean="0"/>
              <a:t>marketingut</a:t>
            </a:r>
            <a:r>
              <a:rPr lang="en-US" sz="2800" dirty="0" smtClean="0"/>
              <a:t>, 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përcjell</a:t>
            </a:r>
            <a:r>
              <a:rPr lang="en-US" sz="2800" dirty="0" smtClean="0"/>
              <a:t> </a:t>
            </a:r>
            <a:r>
              <a:rPr lang="en-US" sz="2800" dirty="0" err="1" smtClean="0"/>
              <a:t>punën</a:t>
            </a:r>
            <a:r>
              <a:rPr lang="en-US" sz="2800" dirty="0" smtClean="0"/>
              <a:t> e </a:t>
            </a:r>
            <a:r>
              <a:rPr lang="en-US" sz="2800" dirty="0" err="1" smtClean="0"/>
              <a:t>marketingut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Why is marketing information important to a business</a:t>
            </a:r>
            <a:r>
              <a:rPr lang="en-US" sz="20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/>
              <a:t>Pse</a:t>
            </a:r>
            <a:r>
              <a:rPr lang="en-US" sz="3200" dirty="0" smtClean="0"/>
              <a:t> </a:t>
            </a:r>
            <a:r>
              <a:rPr lang="en-US" sz="3200" dirty="0" err="1" smtClean="0"/>
              <a:t>jane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informatat</a:t>
            </a:r>
            <a:r>
              <a:rPr lang="en-US" sz="3200" dirty="0" smtClean="0"/>
              <a:t> e </a:t>
            </a:r>
            <a:r>
              <a:rPr lang="en-US" sz="3200" dirty="0" err="1" smtClean="0"/>
              <a:t>marketingut</a:t>
            </a:r>
            <a:r>
              <a:rPr lang="en-US" sz="3200" dirty="0" smtClean="0"/>
              <a:t> </a:t>
            </a:r>
            <a:r>
              <a:rPr lang="en-US" sz="3200" dirty="0" err="1" smtClean="0"/>
              <a:t>te</a:t>
            </a:r>
            <a:r>
              <a:rPr lang="en-US" sz="3200" dirty="0" smtClean="0"/>
              <a:t> </a:t>
            </a:r>
            <a:r>
              <a:rPr lang="en-US" sz="3200" dirty="0" err="1" smtClean="0"/>
              <a:t>rendesishme</a:t>
            </a:r>
            <a:r>
              <a:rPr lang="en-US" sz="3200" dirty="0" smtClean="0"/>
              <a:t> per </a:t>
            </a:r>
            <a:r>
              <a:rPr lang="en-US" sz="3200" dirty="0" err="1" smtClean="0"/>
              <a:t>Biznes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e </a:t>
            </a:r>
            <a:r>
              <a:rPr lang="en-US" dirty="0" err="1" smtClean="0"/>
              <a:t>fituara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hulumtimi</a:t>
            </a:r>
            <a:r>
              <a:rPr lang="en-US" dirty="0" smtClean="0"/>
              <a:t> </a:t>
            </a:r>
            <a:r>
              <a:rPr lang="en-US" dirty="0" smtClean="0"/>
              <a:t>e  </a:t>
            </a:r>
            <a:r>
              <a:rPr lang="en-US" dirty="0" err="1" smtClean="0"/>
              <a:t>ndihmojne</a:t>
            </a:r>
            <a:r>
              <a:rPr lang="en-US" dirty="0" smtClean="0"/>
              <a:t> </a:t>
            </a:r>
            <a:r>
              <a:rPr lang="en-US" dirty="0" err="1" smtClean="0"/>
              <a:t>bizneset</a:t>
            </a:r>
            <a:r>
              <a:rPr lang="en-US" dirty="0" smtClean="0"/>
              <a:t> </a:t>
            </a:r>
            <a:r>
              <a:rPr lang="en-US" dirty="0" smtClean="0"/>
              <a:t>ne</a:t>
            </a:r>
            <a:r>
              <a:rPr lang="en-US" dirty="0" smtClean="0"/>
              <a:t> </a:t>
            </a:r>
            <a:r>
              <a:rPr lang="en-US" dirty="0" err="1" smtClean="0"/>
              <a:t>planifikim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operacioneve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ardhmen</a:t>
            </a:r>
            <a:r>
              <a:rPr lang="en-US" dirty="0" smtClean="0"/>
              <a:t> 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rritur</a:t>
            </a:r>
            <a:r>
              <a:rPr lang="en-US" dirty="0" smtClean="0"/>
              <a:t> </a:t>
            </a:r>
            <a:r>
              <a:rPr lang="en-US" dirty="0" err="1" smtClean="0"/>
              <a:t>shitjet</a:t>
            </a:r>
            <a:r>
              <a:rPr lang="en-US" dirty="0" smtClean="0"/>
              <a:t> </a:t>
            </a:r>
            <a:r>
              <a:rPr lang="en-US" dirty="0" err="1" smtClean="0"/>
              <a:t>dhe</a:t>
            </a:r>
            <a:r>
              <a:rPr lang="en-US" dirty="0" smtClean="0"/>
              <a:t> </a:t>
            </a:r>
            <a:r>
              <a:rPr lang="en-US" dirty="0" err="1" smtClean="0"/>
              <a:t>fitimet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Hulumtim</a:t>
            </a:r>
            <a:r>
              <a:rPr lang="en-US" dirty="0" smtClean="0"/>
              <a:t> </a:t>
            </a:r>
            <a:r>
              <a:rPr lang="en-US" dirty="0" err="1" smtClean="0"/>
              <a:t>japin</a:t>
            </a:r>
            <a:r>
              <a:rPr lang="en-US" dirty="0" smtClean="0"/>
              <a:t> </a:t>
            </a:r>
            <a:r>
              <a:rPr lang="en-US" dirty="0" err="1" smtClean="0"/>
              <a:t>përgjigje</a:t>
            </a:r>
            <a:r>
              <a:rPr lang="en-US" dirty="0" smtClean="0"/>
              <a:t> se </a:t>
            </a:r>
            <a:r>
              <a:rPr lang="en-US" dirty="0" smtClean="0"/>
              <a:t> </a:t>
            </a:r>
            <a:r>
              <a:rPr lang="en-US" dirty="0" err="1" smtClean="0"/>
              <a:t>çfarë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, </a:t>
            </a:r>
            <a:r>
              <a:rPr lang="en-US" dirty="0" err="1" smtClean="0"/>
              <a:t>si</a:t>
            </a:r>
            <a:r>
              <a:rPr lang="en-US" dirty="0" smtClean="0"/>
              <a:t>, </a:t>
            </a:r>
            <a:r>
              <a:rPr lang="en-US" dirty="0" err="1" smtClean="0"/>
              <a:t>dhe</a:t>
            </a:r>
            <a:r>
              <a:rPr lang="en-US" dirty="0" smtClean="0"/>
              <a:t> me </a:t>
            </a:r>
            <a:r>
              <a:rPr lang="en-US" dirty="0" err="1" smtClean="0"/>
              <a:t>çfarë</a:t>
            </a:r>
            <a:r>
              <a:rPr lang="en-US" dirty="0" smtClean="0"/>
              <a:t> </a:t>
            </a:r>
            <a:r>
              <a:rPr lang="en-US" dirty="0" err="1" smtClean="0"/>
              <a:t>çmimi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produktet</a:t>
            </a:r>
            <a:r>
              <a:rPr lang="en-US" dirty="0" smtClean="0"/>
              <a:t> </a:t>
            </a:r>
            <a:r>
              <a:rPr lang="en-US" dirty="0" err="1" smtClean="0"/>
              <a:t>duhen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prodhuara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 </a:t>
            </a:r>
            <a:r>
              <a:rPr lang="en-US" dirty="0" err="1" smtClean="0"/>
              <a:t>gjithashtu</a:t>
            </a:r>
            <a:r>
              <a:rPr lang="en-US" dirty="0" smtClean="0"/>
              <a:t> e</a:t>
            </a:r>
            <a:r>
              <a:rPr lang="en-US" dirty="0" smtClean="0"/>
              <a:t> </a:t>
            </a:r>
            <a:r>
              <a:rPr lang="en-US" dirty="0" err="1" smtClean="0"/>
              <a:t>ndihmojne</a:t>
            </a:r>
            <a:r>
              <a:rPr lang="en-US" dirty="0" smtClean="0"/>
              <a:t> </a:t>
            </a:r>
            <a:r>
              <a:rPr lang="en-US" dirty="0" err="1" smtClean="0"/>
              <a:t>bizneset</a:t>
            </a:r>
            <a:r>
              <a:rPr lang="en-US" dirty="0" smtClean="0"/>
              <a:t> per 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zgjidhur</a:t>
            </a:r>
            <a:r>
              <a:rPr lang="en-US" dirty="0" smtClean="0"/>
              <a:t> </a:t>
            </a:r>
            <a:r>
              <a:rPr lang="en-US" dirty="0" err="1" smtClean="0"/>
              <a:t>problemet</a:t>
            </a:r>
            <a:r>
              <a:rPr lang="en-US" dirty="0" smtClean="0"/>
              <a:t> e </a:t>
            </a:r>
            <a:r>
              <a:rPr lang="en-US" dirty="0" err="1" smtClean="0"/>
              <a:t>marketingut</a:t>
            </a:r>
            <a:r>
              <a:rPr lang="en-US" dirty="0" smtClean="0"/>
              <a:t> 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parashikojnë</a:t>
            </a:r>
            <a:r>
              <a:rPr lang="en-US" dirty="0" smtClean="0"/>
              <a:t> </a:t>
            </a:r>
            <a:r>
              <a:rPr lang="en-US" dirty="0" err="1" smtClean="0"/>
              <a:t>mundsite</a:t>
            </a:r>
            <a:r>
              <a:rPr lang="en-US" dirty="0" smtClean="0"/>
              <a:t> e </a:t>
            </a:r>
            <a:r>
              <a:rPr lang="en-US" dirty="0" err="1" smtClean="0"/>
              <a:t>ndryshm</a:t>
            </a:r>
            <a:r>
              <a:rPr lang="en-US" dirty="0" err="1" smtClean="0"/>
              <a:t>e</a:t>
            </a:r>
            <a:r>
              <a:rPr lang="en-US" dirty="0" smtClean="0"/>
              <a:t> per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ardhmen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Pages>8899508</Pages>
  <Words>1096</Words>
  <Application>Microsoft Office PowerPoint</Application>
  <PresentationFormat>On-screen Show (4:3)</PresentationFormat>
  <Paragraphs>262</Paragraphs>
  <Slides>38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temp</vt:lpstr>
      <vt:lpstr>Bazat e Marketingut</vt:lpstr>
      <vt:lpstr>Learning Objectives this chaptes explains:</vt:lpstr>
      <vt:lpstr>Objektivat mesimore</vt:lpstr>
      <vt:lpstr>Market Research- Hulumtimi i Tregut </vt:lpstr>
      <vt:lpstr>Sistemi Iformativ I Marketingut</vt:lpstr>
      <vt:lpstr>What is Marketing Information?</vt:lpstr>
      <vt:lpstr>Cka eshte Systremi Informativ I Marketingut </vt:lpstr>
      <vt:lpstr>Marketing Information Informacionet e Marketingut </vt:lpstr>
      <vt:lpstr>Why is marketing information important to a business? Pse jane informatat e marketingut te rendesishme per Biznes</vt:lpstr>
      <vt:lpstr>Sistemi i Informacionit të Marketingut</vt:lpstr>
      <vt:lpstr>Marketing Research Hlumtimi I Marketingut </vt:lpstr>
      <vt:lpstr>Hulmutimi I Marketingut </vt:lpstr>
      <vt:lpstr>Procesi i Kërkimit në Marketing</vt:lpstr>
      <vt:lpstr>Slide 14</vt:lpstr>
      <vt:lpstr>Types of Marketing Research Llojet Hulmutimit te Tregut </vt:lpstr>
      <vt:lpstr>Purpose</vt:lpstr>
      <vt:lpstr>Attitude Research Hulumtimi I Opnionit ( Qendrimit)</vt:lpstr>
      <vt:lpstr>Attitude Research Tells Us………….  Hulmutimi I Opinionit na tregon …</vt:lpstr>
      <vt:lpstr>Market Research</vt:lpstr>
      <vt:lpstr>Market Research Can Tell Us About…… Hulmtimi I tregut na tregon …</vt:lpstr>
      <vt:lpstr>Product Research- Hulmtimi mbi Produktin  </vt:lpstr>
      <vt:lpstr>Secondary Research</vt:lpstr>
      <vt:lpstr>Internal Sources Burimet e Mbrendshme </vt:lpstr>
      <vt:lpstr>External Sources-  Burimet e Jashtme</vt:lpstr>
      <vt:lpstr>Procesi i Mostrimit</vt:lpstr>
      <vt:lpstr>Sampling Methods</vt:lpstr>
      <vt:lpstr>Market Research</vt:lpstr>
      <vt:lpstr>Hulumtimi I Tregut </vt:lpstr>
      <vt:lpstr>Market Research</vt:lpstr>
      <vt:lpstr>Hulumtimi I Tregut </vt:lpstr>
      <vt:lpstr>Market Research</vt:lpstr>
      <vt:lpstr>Hulmutimi I Tregut</vt:lpstr>
      <vt:lpstr>Market Research</vt:lpstr>
      <vt:lpstr>Primary Research</vt:lpstr>
      <vt:lpstr>Market Research</vt:lpstr>
      <vt:lpstr>Market Research</vt:lpstr>
      <vt:lpstr>Market Research</vt:lpstr>
      <vt:lpstr>Market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Jobber: Marketing Chapter 6</dc:title>
  <dc:subject>Marketing Research and Information Systems</dc:subject>
  <dc:creator>Mike Cotterell</dc:creator>
  <cp:keywords/>
  <dc:description/>
  <cp:lastModifiedBy>administratori</cp:lastModifiedBy>
  <cp:revision>23</cp:revision>
  <cp:lastPrinted>1998-09-23T11:34:46Z</cp:lastPrinted>
  <dcterms:created xsi:type="dcterms:W3CDTF">1998-02-06T07:36:54Z</dcterms:created>
  <dcterms:modified xsi:type="dcterms:W3CDTF">2011-04-23T10:14:06Z</dcterms:modified>
</cp:coreProperties>
</file>