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73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8" r:id="rId13"/>
    <p:sldId id="271" r:id="rId14"/>
    <p:sldId id="272" r:id="rId15"/>
    <p:sldId id="274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79" r:id="rId31"/>
    <p:sldId id="275" r:id="rId32"/>
    <p:sldId id="276" r:id="rId33"/>
  </p:sldIdLst>
  <p:sldSz cx="9144000" cy="6858000" type="screen4x3"/>
  <p:notesSz cx="6858000" cy="9144000"/>
  <p:kinsoku lang="ja-JP" invalStChars="" invalEndChars="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0033"/>
    <a:srgbClr val="000080"/>
    <a:srgbClr val="FFFF99"/>
    <a:srgbClr val="FFFFCC"/>
    <a:srgbClr val="CCECFF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362450"/>
            <a:ext cx="4962525" cy="4075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1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3892550" y="0"/>
            <a:ext cx="2944813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3892550" y="8648700"/>
            <a:ext cx="2944813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 eaLnBrk="0" hangingPunct="0"/>
            <a:r>
              <a:rPr lang="en-US" sz="1000" i="1"/>
              <a:t>1</a:t>
            </a:r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17463" y="8648700"/>
            <a:ext cx="2944812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392" name="Rectangle 9"/>
          <p:cNvSpPr>
            <a:spLocks noChangeArrowheads="1"/>
          </p:cNvSpPr>
          <p:nvPr/>
        </p:nvSpPr>
        <p:spPr bwMode="auto">
          <a:xfrm>
            <a:off x="17463" y="0"/>
            <a:ext cx="2944812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393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6394" name="Rectangle 11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3174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5120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5325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6350"/>
            <a:ext cx="1946275" cy="6089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3" y="6350"/>
            <a:ext cx="5688012" cy="6089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35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95250" y="6591300"/>
            <a:ext cx="8940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49157" name="Picture 5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418513" y="0"/>
            <a:ext cx="723900" cy="733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Monotype Sorts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Monotype Sorts"/>
        <a:buChar char="l"/>
        <a:defRPr sz="24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5621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1981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4384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8956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3528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10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0" y="1588"/>
            <a:ext cx="9142413" cy="68564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15362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0" y="4371975"/>
            <a:ext cx="1895475" cy="191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" y="322263"/>
            <a:ext cx="9010650" cy="1143000"/>
          </a:xfrm>
        </p:spPr>
        <p:txBody>
          <a:bodyPr/>
          <a:lstStyle/>
          <a:p>
            <a:r>
              <a:rPr lang="en-US" b="1" smtClean="0"/>
              <a:t>Bazat e Marketingut</a:t>
            </a: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366838"/>
            <a:ext cx="6400800" cy="288925"/>
          </a:xfrm>
        </p:spPr>
        <p:txBody>
          <a:bodyPr/>
          <a:lstStyle/>
          <a:p>
            <a:pPr marL="342900" indent="-342900">
              <a:lnSpc>
                <a:spcPct val="60000"/>
              </a:lnSpc>
            </a:pPr>
            <a:r>
              <a:rPr lang="en-US" smtClean="0"/>
              <a:t>David Jobber</a:t>
            </a: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15875" y="2414588"/>
            <a:ext cx="9113838" cy="1125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US" sz="3600" b="1">
                <a:solidFill>
                  <a:srgbClr val="FF0033"/>
                </a:solidFill>
                <a:latin typeface="Arial" charset="0"/>
              </a:rPr>
              <a:t>Kapitulli 5</a:t>
            </a:r>
            <a:r>
              <a:rPr lang="en-US" sz="3600">
                <a:latin typeface="Arial" charset="0"/>
              </a:rPr>
              <a:t/>
            </a:r>
            <a:br>
              <a:rPr lang="en-US" sz="3600">
                <a:latin typeface="Arial" charset="0"/>
              </a:rPr>
            </a:br>
            <a:r>
              <a:rPr lang="en-US" sz="3200">
                <a:latin typeface="Arial" charset="0"/>
              </a:rPr>
              <a:t>Mjedisi I  Marketingut</a:t>
            </a:r>
          </a:p>
        </p:txBody>
      </p:sp>
      <p:pic>
        <p:nvPicPr>
          <p:cNvPr id="15366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3810000"/>
            <a:ext cx="6629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610600" cy="838200"/>
          </a:xfrm>
        </p:spPr>
        <p:txBody>
          <a:bodyPr/>
          <a:lstStyle/>
          <a:p>
            <a:r>
              <a:rPr lang="sq-AL" b="1" smtClean="0"/>
              <a:t>Cilat ishin </a:t>
            </a:r>
            <a:r>
              <a:rPr lang="en-US" b="1" smtClean="0"/>
              <a:t>shtytësit </a:t>
            </a:r>
            <a:r>
              <a:rPr lang="en-US" sz="2000" b="1" smtClean="0"/>
              <a:t>(</a:t>
            </a:r>
            <a:r>
              <a:rPr lang="sq-AL" sz="2000" b="1" smtClean="0"/>
              <a:t>Drivers</a:t>
            </a:r>
            <a:r>
              <a:rPr lang="en-US" sz="2000" b="1" smtClean="0"/>
              <a:t>)</a:t>
            </a:r>
            <a:r>
              <a:rPr lang="sq-AL" b="1" smtClean="0"/>
              <a:t> të kët</a:t>
            </a:r>
            <a:r>
              <a:rPr lang="en-US" b="1" smtClean="0"/>
              <a:t>ij</a:t>
            </a:r>
            <a:r>
              <a:rPr lang="sq-AL" b="1" smtClean="0"/>
              <a:t> ndryshim</a:t>
            </a:r>
            <a:r>
              <a:rPr lang="en-US" b="1" smtClean="0"/>
              <a:t>i</a:t>
            </a:r>
            <a:r>
              <a:rPr lang="sq-AL" b="1" smtClean="0"/>
              <a:t>?</a:t>
            </a:r>
            <a:r>
              <a:rPr lang="en-US" smtClean="0"/>
              <a:t> </a:t>
            </a:r>
            <a:endParaRPr lang="en-GB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789113"/>
            <a:ext cx="6973887" cy="4270375"/>
          </a:xfrm>
        </p:spPr>
        <p:txBody>
          <a:bodyPr/>
          <a:lstStyle/>
          <a:p>
            <a:pPr>
              <a:lnSpc>
                <a:spcPct val="105000"/>
              </a:lnSpc>
              <a:spcAft>
                <a:spcPct val="30000"/>
              </a:spcAft>
            </a:pPr>
            <a:r>
              <a:rPr lang="en-US" sz="2000" smtClean="0">
                <a:cs typeface="Arial" charset="0"/>
              </a:rPr>
              <a:t>Teknologjia  ?</a:t>
            </a:r>
          </a:p>
          <a:p>
            <a:pPr>
              <a:lnSpc>
                <a:spcPct val="105000"/>
              </a:lnSpc>
              <a:spcAft>
                <a:spcPct val="30000"/>
              </a:spcAft>
            </a:pPr>
            <a:r>
              <a:rPr lang="en-US" sz="2000" smtClean="0">
                <a:cs typeface="Arial" charset="0"/>
              </a:rPr>
              <a:t>Politikat Shtetërore (Government policy) ?</a:t>
            </a:r>
          </a:p>
          <a:p>
            <a:pPr>
              <a:lnSpc>
                <a:spcPct val="105000"/>
              </a:lnSpc>
              <a:spcAft>
                <a:spcPct val="30000"/>
              </a:spcAft>
            </a:pPr>
            <a:r>
              <a:rPr lang="en-US" sz="2000" smtClean="0">
                <a:cs typeface="Arial" charset="0"/>
              </a:rPr>
              <a:t>Tjera mediume zëvendësuese ( Other media substitutes)?</a:t>
            </a:r>
          </a:p>
          <a:p>
            <a:pPr>
              <a:lnSpc>
                <a:spcPct val="105000"/>
              </a:lnSpc>
              <a:spcAft>
                <a:spcPct val="30000"/>
              </a:spcAft>
            </a:pPr>
            <a:r>
              <a:rPr lang="en-US" sz="1800" b="1" smtClean="0">
                <a:latin typeface="Tahoma" pitchFamily="34" charset="0"/>
                <a:cs typeface="Tahoma" pitchFamily="34" charset="0"/>
              </a:rPr>
              <a:t>Pse Udhëheqësit e Tregut  “vuajtën” ? </a:t>
            </a:r>
            <a:r>
              <a:rPr lang="en-US" sz="1200" b="1" smtClean="0">
                <a:latin typeface="Tahoma" pitchFamily="34" charset="0"/>
                <a:cs typeface="Tahoma" pitchFamily="34" charset="0"/>
              </a:rPr>
              <a:t>(Why Market Leaders Suffered ? )</a:t>
            </a:r>
            <a:endParaRPr lang="en-US" sz="1200" smtClean="0">
              <a:cs typeface="Arial" charset="0"/>
            </a:endParaRPr>
          </a:p>
          <a:p>
            <a:pPr>
              <a:lnSpc>
                <a:spcPct val="105000"/>
              </a:lnSpc>
              <a:spcAft>
                <a:spcPct val="30000"/>
              </a:spcAft>
            </a:pPr>
            <a:r>
              <a:rPr lang="sq-AL" sz="2000" smtClean="0"/>
              <a:t>Udhëheq</a:t>
            </a:r>
            <a:r>
              <a:rPr lang="en-US" sz="2000" smtClean="0"/>
              <a:t>ëja </a:t>
            </a:r>
            <a:r>
              <a:rPr lang="sq-AL" sz="2000" smtClean="0"/>
              <a:t> e tregut</a:t>
            </a:r>
            <a:r>
              <a:rPr lang="en-US" sz="2000" smtClean="0"/>
              <a:t> ( “të parët”),</a:t>
            </a:r>
            <a:r>
              <a:rPr lang="sq-AL" sz="2000" smtClean="0"/>
              <a:t> sot nuk mund të m</a:t>
            </a:r>
            <a:r>
              <a:rPr lang="en-US" sz="2000" smtClean="0"/>
              <a:t>i</a:t>
            </a:r>
            <a:r>
              <a:rPr lang="sq-AL" sz="2000" smtClean="0"/>
              <a:t>rret si e</a:t>
            </a:r>
            <a:r>
              <a:rPr lang="en-US" sz="2000" smtClean="0"/>
              <a:t> vetëkuptushme ( “e falur”) </a:t>
            </a:r>
            <a:r>
              <a:rPr lang="sq-AL" sz="2000" smtClean="0"/>
              <a:t>.  </a:t>
            </a:r>
            <a:r>
              <a:rPr lang="en-US" sz="2000" smtClean="0"/>
              <a:t>K</a:t>
            </a:r>
            <a:r>
              <a:rPr lang="sq-AL" sz="2000" smtClean="0"/>
              <a:t>ompanitë </a:t>
            </a:r>
            <a:r>
              <a:rPr lang="en-US" sz="2000" smtClean="0"/>
              <a:t>e</a:t>
            </a:r>
            <a:r>
              <a:rPr lang="sq-AL" sz="2000" smtClean="0"/>
              <a:t> reja më të efektshme </a:t>
            </a:r>
            <a:r>
              <a:rPr lang="en-US" sz="2000" smtClean="0"/>
              <a:t>( edhe efikase) </a:t>
            </a:r>
            <a:r>
              <a:rPr lang="sq-AL" sz="2000" smtClean="0"/>
              <a:t>janë në gjendje t</a:t>
            </a:r>
            <a:r>
              <a:rPr lang="en-US" sz="2000" smtClean="0"/>
              <a:t>i “ërrzojnë” (shkarkojnë )</a:t>
            </a:r>
            <a:r>
              <a:rPr lang="sq-AL" sz="2000" smtClean="0"/>
              <a:t> udhëheqësit në një periudhë shumë </a:t>
            </a:r>
            <a:r>
              <a:rPr lang="en-US" sz="2000" smtClean="0"/>
              <a:t>t</a:t>
            </a:r>
            <a:r>
              <a:rPr lang="sq-AL" sz="2000" smtClean="0"/>
              <a:t>ë shkurtër.</a:t>
            </a:r>
            <a:r>
              <a:rPr lang="en-US" sz="2000" smtClean="0">
                <a:cs typeface="Arial" charset="0"/>
              </a:rPr>
              <a:t> </a:t>
            </a:r>
            <a:endParaRPr lang="en-GB" sz="2000" smtClean="0">
              <a:cs typeface="Arial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52400" y="1143000"/>
            <a:ext cx="2362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 defTabSz="762000" eaLnBrk="0" hangingPunct="0">
              <a:lnSpc>
                <a:spcPct val="105000"/>
              </a:lnSpc>
              <a:spcAft>
                <a:spcPct val="15000"/>
              </a:spcAft>
              <a:defRPr/>
            </a:pPr>
            <a:r>
              <a:rPr lang="en-US" b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Faktorët Influncues të Strategjise Së Marketingut </a:t>
            </a:r>
            <a:r>
              <a:rPr lang="en-US" sz="1400" b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Factors Influencing Company’s Marketing Strategy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533400"/>
            <a:ext cx="5715000" cy="55657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25724" dir="2700000" algn="ctr" rotWithShape="0">
              <a:schemeClr val="tx1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The Marketing Environment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93688" indent="-293688" defTabSz="914400">
              <a:lnSpc>
                <a:spcPct val="90000"/>
              </a:lnSpc>
              <a:tabLst>
                <a:tab pos="344488" algn="l"/>
              </a:tabLst>
            </a:pPr>
            <a:r>
              <a:rPr lang="en-US" smtClean="0"/>
              <a:t>Mjedisi I </a:t>
            </a:r>
            <a:r>
              <a:rPr lang="sq-AL" smtClean="0"/>
              <a:t> Marketing</a:t>
            </a:r>
            <a:r>
              <a:rPr lang="en-US" smtClean="0"/>
              <a:t>ut</a:t>
            </a:r>
            <a:r>
              <a:rPr lang="sq-AL" smtClean="0"/>
              <a:t>:</a:t>
            </a:r>
            <a:br>
              <a:rPr lang="sq-AL" smtClean="0"/>
            </a:br>
            <a:r>
              <a:rPr lang="sq-AL" smtClean="0"/>
              <a:t>akt</a:t>
            </a:r>
            <a:r>
              <a:rPr lang="en-US" smtClean="0"/>
              <a:t>e</a:t>
            </a:r>
            <a:r>
              <a:rPr lang="sq-AL" smtClean="0"/>
              <a:t>rë dhe  forca</a:t>
            </a:r>
            <a:r>
              <a:rPr lang="en-US" smtClean="0"/>
              <a:t> </a:t>
            </a:r>
            <a:r>
              <a:rPr lang="sq-AL" smtClean="0"/>
              <a:t>të jashtme të marketingut që ndikojnë në aftësinë e menaxhimit të marketingut për të ndërtuar dhe për të ruajtur marrëdhënie të suksesshme me konsumatorët e synuar</a:t>
            </a:r>
            <a:endParaRPr lang="en-US" smtClean="0"/>
          </a:p>
          <a:p>
            <a:pPr marL="293688" indent="-293688" defTabSz="914400">
              <a:lnSpc>
                <a:spcPct val="90000"/>
              </a:lnSpc>
              <a:tabLst>
                <a:tab pos="344488" algn="l"/>
              </a:tabLst>
            </a:pPr>
            <a:r>
              <a:rPr lang="sq-AL" smtClean="0"/>
              <a:t/>
            </a:r>
            <a:br>
              <a:rPr lang="sq-AL" smtClean="0"/>
            </a:br>
            <a:r>
              <a:rPr lang="sq-AL" smtClean="0"/>
              <a:t>Mikromjedisit</a:t>
            </a:r>
            <a:r>
              <a:rPr lang="en-US" smtClean="0"/>
              <a:t> ( Microenviroment)</a:t>
            </a:r>
            <a:r>
              <a:rPr lang="sq-AL" smtClean="0"/>
              <a:t/>
            </a:r>
            <a:br>
              <a:rPr lang="sq-AL" smtClean="0"/>
            </a:br>
            <a:r>
              <a:rPr lang="sq-AL" smtClean="0"/>
              <a:t>Përfshin akt</a:t>
            </a:r>
            <a:r>
              <a:rPr lang="en-US" smtClean="0"/>
              <a:t>e</a:t>
            </a:r>
            <a:r>
              <a:rPr lang="sq-AL" smtClean="0"/>
              <a:t>rë të afërt me kompaninë</a:t>
            </a:r>
            <a:endParaRPr lang="en-US" smtClean="0"/>
          </a:p>
          <a:p>
            <a:pPr marL="293688" indent="-293688" defTabSz="914400">
              <a:lnSpc>
                <a:spcPct val="90000"/>
              </a:lnSpc>
              <a:tabLst>
                <a:tab pos="344488" algn="l"/>
              </a:tabLst>
            </a:pPr>
            <a:r>
              <a:rPr lang="sq-AL" smtClean="0"/>
              <a:t/>
            </a:r>
            <a:br>
              <a:rPr lang="sq-AL" smtClean="0"/>
            </a:br>
            <a:r>
              <a:rPr lang="en-US" smtClean="0"/>
              <a:t>Makro Mjedisi (</a:t>
            </a:r>
            <a:r>
              <a:rPr lang="sq-AL" smtClean="0"/>
              <a:t>Macroenvironment</a:t>
            </a:r>
            <a:r>
              <a:rPr lang="en-US" smtClean="0"/>
              <a:t>)</a:t>
            </a:r>
            <a:r>
              <a:rPr lang="sq-AL" smtClean="0"/>
              <a:t/>
            </a:r>
            <a:br>
              <a:rPr lang="sq-AL" smtClean="0"/>
            </a:br>
            <a:r>
              <a:rPr lang="sq-AL" smtClean="0"/>
              <a:t>Përfshin forcat shoqërore më të mëdha</a:t>
            </a:r>
            <a:endParaRPr lang="en-US" sz="1800" smtClean="0"/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609600" y="5638800"/>
            <a:ext cx="79248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</a:pPr>
            <a:r>
              <a:rPr lang="en-US" sz="2000" b="1">
                <a:solidFill>
                  <a:schemeClr val="hlink"/>
                </a:solidFill>
                <a:latin typeface="Tahoma" pitchFamily="34" charset="0"/>
              </a:rPr>
              <a:t>Goal 1: Understand environmental factors</a:t>
            </a:r>
          </a:p>
          <a:p>
            <a:pPr marL="457200" indent="-457200"/>
            <a:endParaRPr lang="en-US">
              <a:solidFill>
                <a:schemeClr val="hlink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2"/>
          <p:cNvGrpSpPr>
            <a:grpSpLocks/>
          </p:cNvGrpSpPr>
          <p:nvPr/>
        </p:nvGrpSpPr>
        <p:grpSpPr bwMode="auto">
          <a:xfrm>
            <a:off x="76200" y="1295400"/>
            <a:ext cx="9067800" cy="5257800"/>
            <a:chOff x="96" y="960"/>
            <a:chExt cx="5712" cy="3312"/>
          </a:xfrm>
        </p:grpSpPr>
        <p:sp>
          <p:nvSpPr>
            <p:cNvPr id="34819" name="Freeform 3"/>
            <p:cNvSpPr>
              <a:spLocks/>
            </p:cNvSpPr>
            <p:nvPr/>
          </p:nvSpPr>
          <p:spPr bwMode="auto">
            <a:xfrm>
              <a:off x="480" y="972"/>
              <a:ext cx="4849" cy="3300"/>
            </a:xfrm>
            <a:custGeom>
              <a:avLst/>
              <a:gdLst/>
              <a:ahLst/>
              <a:cxnLst>
                <a:cxn ang="0">
                  <a:pos x="24" y="972"/>
                </a:cxn>
                <a:cxn ang="0">
                  <a:pos x="60" y="780"/>
                </a:cxn>
                <a:cxn ang="0">
                  <a:pos x="192" y="612"/>
                </a:cxn>
                <a:cxn ang="0">
                  <a:pos x="372" y="528"/>
                </a:cxn>
                <a:cxn ang="0">
                  <a:pos x="588" y="444"/>
                </a:cxn>
                <a:cxn ang="0">
                  <a:pos x="840" y="384"/>
                </a:cxn>
                <a:cxn ang="0">
                  <a:pos x="1044" y="336"/>
                </a:cxn>
                <a:cxn ang="0">
                  <a:pos x="1272" y="312"/>
                </a:cxn>
                <a:cxn ang="0">
                  <a:pos x="1512" y="312"/>
                </a:cxn>
                <a:cxn ang="0">
                  <a:pos x="1752" y="312"/>
                </a:cxn>
                <a:cxn ang="0">
                  <a:pos x="1932" y="312"/>
                </a:cxn>
                <a:cxn ang="0">
                  <a:pos x="2220" y="312"/>
                </a:cxn>
                <a:cxn ang="0">
                  <a:pos x="2400" y="324"/>
                </a:cxn>
                <a:cxn ang="0">
                  <a:pos x="2652" y="264"/>
                </a:cxn>
                <a:cxn ang="0">
                  <a:pos x="2832" y="96"/>
                </a:cxn>
                <a:cxn ang="0">
                  <a:pos x="3024" y="36"/>
                </a:cxn>
                <a:cxn ang="0">
                  <a:pos x="3192" y="0"/>
                </a:cxn>
                <a:cxn ang="0">
                  <a:pos x="3372" y="0"/>
                </a:cxn>
                <a:cxn ang="0">
                  <a:pos x="3552" y="0"/>
                </a:cxn>
                <a:cxn ang="0">
                  <a:pos x="3960" y="36"/>
                </a:cxn>
                <a:cxn ang="0">
                  <a:pos x="4296" y="132"/>
                </a:cxn>
                <a:cxn ang="0">
                  <a:pos x="4392" y="372"/>
                </a:cxn>
                <a:cxn ang="0">
                  <a:pos x="4392" y="600"/>
                </a:cxn>
                <a:cxn ang="0">
                  <a:pos x="4392" y="780"/>
                </a:cxn>
                <a:cxn ang="0">
                  <a:pos x="4536" y="888"/>
                </a:cxn>
                <a:cxn ang="0">
                  <a:pos x="4740" y="972"/>
                </a:cxn>
                <a:cxn ang="0">
                  <a:pos x="4824" y="1092"/>
                </a:cxn>
                <a:cxn ang="0">
                  <a:pos x="4848" y="1284"/>
                </a:cxn>
                <a:cxn ang="0">
                  <a:pos x="4848" y="1644"/>
                </a:cxn>
                <a:cxn ang="0">
                  <a:pos x="4812" y="1860"/>
                </a:cxn>
                <a:cxn ang="0">
                  <a:pos x="4680" y="2064"/>
                </a:cxn>
                <a:cxn ang="0">
                  <a:pos x="4656" y="2208"/>
                </a:cxn>
                <a:cxn ang="0">
                  <a:pos x="4680" y="2412"/>
                </a:cxn>
                <a:cxn ang="0">
                  <a:pos x="4716" y="2580"/>
                </a:cxn>
                <a:cxn ang="0">
                  <a:pos x="4716" y="2820"/>
                </a:cxn>
                <a:cxn ang="0">
                  <a:pos x="4668" y="3072"/>
                </a:cxn>
                <a:cxn ang="0">
                  <a:pos x="4320" y="3204"/>
                </a:cxn>
                <a:cxn ang="0">
                  <a:pos x="4020" y="3240"/>
                </a:cxn>
                <a:cxn ang="0">
                  <a:pos x="3708" y="3240"/>
                </a:cxn>
                <a:cxn ang="0">
                  <a:pos x="3492" y="3240"/>
                </a:cxn>
                <a:cxn ang="0">
                  <a:pos x="3348" y="3228"/>
                </a:cxn>
                <a:cxn ang="0">
                  <a:pos x="3144" y="3252"/>
                </a:cxn>
                <a:cxn ang="0">
                  <a:pos x="2880" y="3288"/>
                </a:cxn>
                <a:cxn ang="0">
                  <a:pos x="2616" y="3312"/>
                </a:cxn>
                <a:cxn ang="0">
                  <a:pos x="2388" y="3348"/>
                </a:cxn>
                <a:cxn ang="0">
                  <a:pos x="2112" y="3360"/>
                </a:cxn>
                <a:cxn ang="0">
                  <a:pos x="1848" y="3348"/>
                </a:cxn>
                <a:cxn ang="0">
                  <a:pos x="1512" y="3264"/>
                </a:cxn>
                <a:cxn ang="0">
                  <a:pos x="1380" y="3072"/>
                </a:cxn>
                <a:cxn ang="0">
                  <a:pos x="1476" y="2916"/>
                </a:cxn>
                <a:cxn ang="0">
                  <a:pos x="1488" y="2784"/>
                </a:cxn>
                <a:cxn ang="0">
                  <a:pos x="1260" y="2700"/>
                </a:cxn>
                <a:cxn ang="0">
                  <a:pos x="996" y="2676"/>
                </a:cxn>
                <a:cxn ang="0">
                  <a:pos x="708" y="2652"/>
                </a:cxn>
                <a:cxn ang="0">
                  <a:pos x="420" y="2544"/>
                </a:cxn>
                <a:cxn ang="0">
                  <a:pos x="372" y="2292"/>
                </a:cxn>
                <a:cxn ang="0">
                  <a:pos x="360" y="2028"/>
                </a:cxn>
                <a:cxn ang="0">
                  <a:pos x="324" y="1692"/>
                </a:cxn>
                <a:cxn ang="0">
                  <a:pos x="192" y="1464"/>
                </a:cxn>
              </a:cxnLst>
              <a:rect l="0" t="0" r="r" b="b"/>
              <a:pathLst>
                <a:path w="4849" h="3361">
                  <a:moveTo>
                    <a:pt x="0" y="1224"/>
                  </a:moveTo>
                  <a:lnTo>
                    <a:pt x="0" y="1140"/>
                  </a:lnTo>
                  <a:lnTo>
                    <a:pt x="12" y="1068"/>
                  </a:lnTo>
                  <a:lnTo>
                    <a:pt x="24" y="972"/>
                  </a:lnTo>
                  <a:lnTo>
                    <a:pt x="36" y="924"/>
                  </a:lnTo>
                  <a:lnTo>
                    <a:pt x="36" y="888"/>
                  </a:lnTo>
                  <a:lnTo>
                    <a:pt x="48" y="852"/>
                  </a:lnTo>
                  <a:lnTo>
                    <a:pt x="60" y="780"/>
                  </a:lnTo>
                  <a:lnTo>
                    <a:pt x="72" y="732"/>
                  </a:lnTo>
                  <a:lnTo>
                    <a:pt x="120" y="684"/>
                  </a:lnTo>
                  <a:lnTo>
                    <a:pt x="156" y="636"/>
                  </a:lnTo>
                  <a:lnTo>
                    <a:pt x="192" y="612"/>
                  </a:lnTo>
                  <a:lnTo>
                    <a:pt x="228" y="588"/>
                  </a:lnTo>
                  <a:lnTo>
                    <a:pt x="264" y="564"/>
                  </a:lnTo>
                  <a:lnTo>
                    <a:pt x="336" y="552"/>
                  </a:lnTo>
                  <a:lnTo>
                    <a:pt x="372" y="528"/>
                  </a:lnTo>
                  <a:lnTo>
                    <a:pt x="420" y="504"/>
                  </a:lnTo>
                  <a:lnTo>
                    <a:pt x="468" y="468"/>
                  </a:lnTo>
                  <a:lnTo>
                    <a:pt x="540" y="456"/>
                  </a:lnTo>
                  <a:lnTo>
                    <a:pt x="588" y="444"/>
                  </a:lnTo>
                  <a:lnTo>
                    <a:pt x="624" y="432"/>
                  </a:lnTo>
                  <a:lnTo>
                    <a:pt x="660" y="420"/>
                  </a:lnTo>
                  <a:lnTo>
                    <a:pt x="744" y="408"/>
                  </a:lnTo>
                  <a:lnTo>
                    <a:pt x="840" y="384"/>
                  </a:lnTo>
                  <a:lnTo>
                    <a:pt x="876" y="372"/>
                  </a:lnTo>
                  <a:lnTo>
                    <a:pt x="912" y="360"/>
                  </a:lnTo>
                  <a:lnTo>
                    <a:pt x="948" y="360"/>
                  </a:lnTo>
                  <a:lnTo>
                    <a:pt x="1044" y="336"/>
                  </a:lnTo>
                  <a:lnTo>
                    <a:pt x="1092" y="324"/>
                  </a:lnTo>
                  <a:lnTo>
                    <a:pt x="1176" y="312"/>
                  </a:lnTo>
                  <a:lnTo>
                    <a:pt x="1224" y="312"/>
                  </a:lnTo>
                  <a:lnTo>
                    <a:pt x="1272" y="312"/>
                  </a:lnTo>
                  <a:lnTo>
                    <a:pt x="1344" y="312"/>
                  </a:lnTo>
                  <a:lnTo>
                    <a:pt x="1440" y="312"/>
                  </a:lnTo>
                  <a:lnTo>
                    <a:pt x="1476" y="312"/>
                  </a:lnTo>
                  <a:lnTo>
                    <a:pt x="1512" y="312"/>
                  </a:lnTo>
                  <a:lnTo>
                    <a:pt x="1548" y="312"/>
                  </a:lnTo>
                  <a:lnTo>
                    <a:pt x="1584" y="312"/>
                  </a:lnTo>
                  <a:lnTo>
                    <a:pt x="1680" y="312"/>
                  </a:lnTo>
                  <a:lnTo>
                    <a:pt x="1752" y="312"/>
                  </a:lnTo>
                  <a:lnTo>
                    <a:pt x="1800" y="312"/>
                  </a:lnTo>
                  <a:lnTo>
                    <a:pt x="1848" y="312"/>
                  </a:lnTo>
                  <a:lnTo>
                    <a:pt x="1896" y="312"/>
                  </a:lnTo>
                  <a:lnTo>
                    <a:pt x="1932" y="312"/>
                  </a:lnTo>
                  <a:lnTo>
                    <a:pt x="1968" y="312"/>
                  </a:lnTo>
                  <a:lnTo>
                    <a:pt x="2052" y="312"/>
                  </a:lnTo>
                  <a:lnTo>
                    <a:pt x="2124" y="312"/>
                  </a:lnTo>
                  <a:lnTo>
                    <a:pt x="2220" y="312"/>
                  </a:lnTo>
                  <a:lnTo>
                    <a:pt x="2292" y="312"/>
                  </a:lnTo>
                  <a:lnTo>
                    <a:pt x="2328" y="324"/>
                  </a:lnTo>
                  <a:lnTo>
                    <a:pt x="2364" y="324"/>
                  </a:lnTo>
                  <a:lnTo>
                    <a:pt x="2400" y="324"/>
                  </a:lnTo>
                  <a:lnTo>
                    <a:pt x="2472" y="324"/>
                  </a:lnTo>
                  <a:lnTo>
                    <a:pt x="2508" y="324"/>
                  </a:lnTo>
                  <a:lnTo>
                    <a:pt x="2556" y="300"/>
                  </a:lnTo>
                  <a:lnTo>
                    <a:pt x="2652" y="264"/>
                  </a:lnTo>
                  <a:lnTo>
                    <a:pt x="2676" y="228"/>
                  </a:lnTo>
                  <a:lnTo>
                    <a:pt x="2712" y="216"/>
                  </a:lnTo>
                  <a:lnTo>
                    <a:pt x="2736" y="180"/>
                  </a:lnTo>
                  <a:lnTo>
                    <a:pt x="2832" y="96"/>
                  </a:lnTo>
                  <a:lnTo>
                    <a:pt x="2904" y="84"/>
                  </a:lnTo>
                  <a:lnTo>
                    <a:pt x="2952" y="60"/>
                  </a:lnTo>
                  <a:lnTo>
                    <a:pt x="2988" y="48"/>
                  </a:lnTo>
                  <a:lnTo>
                    <a:pt x="3024" y="36"/>
                  </a:lnTo>
                  <a:lnTo>
                    <a:pt x="3060" y="24"/>
                  </a:lnTo>
                  <a:lnTo>
                    <a:pt x="3108" y="12"/>
                  </a:lnTo>
                  <a:lnTo>
                    <a:pt x="3144" y="0"/>
                  </a:lnTo>
                  <a:lnTo>
                    <a:pt x="3192" y="0"/>
                  </a:lnTo>
                  <a:lnTo>
                    <a:pt x="3228" y="0"/>
                  </a:lnTo>
                  <a:lnTo>
                    <a:pt x="3264" y="0"/>
                  </a:lnTo>
                  <a:lnTo>
                    <a:pt x="3300" y="0"/>
                  </a:lnTo>
                  <a:lnTo>
                    <a:pt x="3372" y="0"/>
                  </a:lnTo>
                  <a:lnTo>
                    <a:pt x="3444" y="0"/>
                  </a:lnTo>
                  <a:lnTo>
                    <a:pt x="3480" y="0"/>
                  </a:lnTo>
                  <a:lnTo>
                    <a:pt x="3516" y="0"/>
                  </a:lnTo>
                  <a:lnTo>
                    <a:pt x="3552" y="0"/>
                  </a:lnTo>
                  <a:lnTo>
                    <a:pt x="3648" y="0"/>
                  </a:lnTo>
                  <a:lnTo>
                    <a:pt x="3744" y="12"/>
                  </a:lnTo>
                  <a:lnTo>
                    <a:pt x="3864" y="24"/>
                  </a:lnTo>
                  <a:lnTo>
                    <a:pt x="3960" y="36"/>
                  </a:lnTo>
                  <a:lnTo>
                    <a:pt x="4056" y="60"/>
                  </a:lnTo>
                  <a:lnTo>
                    <a:pt x="4128" y="72"/>
                  </a:lnTo>
                  <a:lnTo>
                    <a:pt x="4200" y="84"/>
                  </a:lnTo>
                  <a:lnTo>
                    <a:pt x="4296" y="132"/>
                  </a:lnTo>
                  <a:lnTo>
                    <a:pt x="4368" y="204"/>
                  </a:lnTo>
                  <a:lnTo>
                    <a:pt x="4380" y="240"/>
                  </a:lnTo>
                  <a:lnTo>
                    <a:pt x="4392" y="288"/>
                  </a:lnTo>
                  <a:lnTo>
                    <a:pt x="4392" y="372"/>
                  </a:lnTo>
                  <a:lnTo>
                    <a:pt x="4392" y="408"/>
                  </a:lnTo>
                  <a:lnTo>
                    <a:pt x="4392" y="444"/>
                  </a:lnTo>
                  <a:lnTo>
                    <a:pt x="4392" y="516"/>
                  </a:lnTo>
                  <a:lnTo>
                    <a:pt x="4392" y="600"/>
                  </a:lnTo>
                  <a:lnTo>
                    <a:pt x="4392" y="648"/>
                  </a:lnTo>
                  <a:lnTo>
                    <a:pt x="4392" y="696"/>
                  </a:lnTo>
                  <a:lnTo>
                    <a:pt x="4392" y="744"/>
                  </a:lnTo>
                  <a:lnTo>
                    <a:pt x="4392" y="780"/>
                  </a:lnTo>
                  <a:lnTo>
                    <a:pt x="4428" y="816"/>
                  </a:lnTo>
                  <a:lnTo>
                    <a:pt x="4464" y="840"/>
                  </a:lnTo>
                  <a:lnTo>
                    <a:pt x="4500" y="864"/>
                  </a:lnTo>
                  <a:lnTo>
                    <a:pt x="4536" y="888"/>
                  </a:lnTo>
                  <a:lnTo>
                    <a:pt x="4632" y="924"/>
                  </a:lnTo>
                  <a:lnTo>
                    <a:pt x="4668" y="936"/>
                  </a:lnTo>
                  <a:lnTo>
                    <a:pt x="4704" y="948"/>
                  </a:lnTo>
                  <a:lnTo>
                    <a:pt x="4740" y="972"/>
                  </a:lnTo>
                  <a:lnTo>
                    <a:pt x="4776" y="984"/>
                  </a:lnTo>
                  <a:lnTo>
                    <a:pt x="4788" y="1020"/>
                  </a:lnTo>
                  <a:lnTo>
                    <a:pt x="4812" y="1056"/>
                  </a:lnTo>
                  <a:lnTo>
                    <a:pt x="4824" y="1092"/>
                  </a:lnTo>
                  <a:lnTo>
                    <a:pt x="4836" y="1128"/>
                  </a:lnTo>
                  <a:lnTo>
                    <a:pt x="4836" y="1164"/>
                  </a:lnTo>
                  <a:lnTo>
                    <a:pt x="4836" y="1212"/>
                  </a:lnTo>
                  <a:lnTo>
                    <a:pt x="4848" y="1284"/>
                  </a:lnTo>
                  <a:lnTo>
                    <a:pt x="4848" y="1380"/>
                  </a:lnTo>
                  <a:lnTo>
                    <a:pt x="4848" y="1476"/>
                  </a:lnTo>
                  <a:lnTo>
                    <a:pt x="4848" y="1548"/>
                  </a:lnTo>
                  <a:lnTo>
                    <a:pt x="4848" y="1644"/>
                  </a:lnTo>
                  <a:lnTo>
                    <a:pt x="4848" y="1680"/>
                  </a:lnTo>
                  <a:lnTo>
                    <a:pt x="4848" y="1716"/>
                  </a:lnTo>
                  <a:lnTo>
                    <a:pt x="4824" y="1788"/>
                  </a:lnTo>
                  <a:lnTo>
                    <a:pt x="4812" y="1860"/>
                  </a:lnTo>
                  <a:lnTo>
                    <a:pt x="4764" y="1956"/>
                  </a:lnTo>
                  <a:lnTo>
                    <a:pt x="4740" y="1992"/>
                  </a:lnTo>
                  <a:lnTo>
                    <a:pt x="4716" y="2028"/>
                  </a:lnTo>
                  <a:lnTo>
                    <a:pt x="4680" y="2064"/>
                  </a:lnTo>
                  <a:lnTo>
                    <a:pt x="4668" y="2100"/>
                  </a:lnTo>
                  <a:lnTo>
                    <a:pt x="4656" y="2136"/>
                  </a:lnTo>
                  <a:lnTo>
                    <a:pt x="4656" y="2172"/>
                  </a:lnTo>
                  <a:lnTo>
                    <a:pt x="4656" y="2208"/>
                  </a:lnTo>
                  <a:lnTo>
                    <a:pt x="4656" y="2244"/>
                  </a:lnTo>
                  <a:lnTo>
                    <a:pt x="4656" y="2316"/>
                  </a:lnTo>
                  <a:lnTo>
                    <a:pt x="4656" y="2364"/>
                  </a:lnTo>
                  <a:lnTo>
                    <a:pt x="4680" y="2412"/>
                  </a:lnTo>
                  <a:lnTo>
                    <a:pt x="4692" y="2460"/>
                  </a:lnTo>
                  <a:lnTo>
                    <a:pt x="4704" y="2508"/>
                  </a:lnTo>
                  <a:lnTo>
                    <a:pt x="4716" y="2544"/>
                  </a:lnTo>
                  <a:lnTo>
                    <a:pt x="4716" y="2580"/>
                  </a:lnTo>
                  <a:lnTo>
                    <a:pt x="4716" y="2652"/>
                  </a:lnTo>
                  <a:lnTo>
                    <a:pt x="4716" y="2724"/>
                  </a:lnTo>
                  <a:lnTo>
                    <a:pt x="4716" y="2772"/>
                  </a:lnTo>
                  <a:lnTo>
                    <a:pt x="4716" y="2820"/>
                  </a:lnTo>
                  <a:lnTo>
                    <a:pt x="4716" y="2904"/>
                  </a:lnTo>
                  <a:lnTo>
                    <a:pt x="4716" y="2952"/>
                  </a:lnTo>
                  <a:lnTo>
                    <a:pt x="4692" y="3036"/>
                  </a:lnTo>
                  <a:lnTo>
                    <a:pt x="4668" y="3072"/>
                  </a:lnTo>
                  <a:lnTo>
                    <a:pt x="4632" y="3108"/>
                  </a:lnTo>
                  <a:lnTo>
                    <a:pt x="4560" y="3132"/>
                  </a:lnTo>
                  <a:lnTo>
                    <a:pt x="4440" y="3180"/>
                  </a:lnTo>
                  <a:lnTo>
                    <a:pt x="4320" y="3204"/>
                  </a:lnTo>
                  <a:lnTo>
                    <a:pt x="4200" y="3228"/>
                  </a:lnTo>
                  <a:lnTo>
                    <a:pt x="4128" y="3228"/>
                  </a:lnTo>
                  <a:lnTo>
                    <a:pt x="4056" y="3240"/>
                  </a:lnTo>
                  <a:lnTo>
                    <a:pt x="4020" y="3240"/>
                  </a:lnTo>
                  <a:lnTo>
                    <a:pt x="3924" y="3240"/>
                  </a:lnTo>
                  <a:lnTo>
                    <a:pt x="3876" y="3240"/>
                  </a:lnTo>
                  <a:lnTo>
                    <a:pt x="3780" y="3240"/>
                  </a:lnTo>
                  <a:lnTo>
                    <a:pt x="3708" y="3240"/>
                  </a:lnTo>
                  <a:lnTo>
                    <a:pt x="3672" y="3240"/>
                  </a:lnTo>
                  <a:lnTo>
                    <a:pt x="3636" y="3240"/>
                  </a:lnTo>
                  <a:lnTo>
                    <a:pt x="3540" y="3240"/>
                  </a:lnTo>
                  <a:lnTo>
                    <a:pt x="3492" y="3240"/>
                  </a:lnTo>
                  <a:lnTo>
                    <a:pt x="3456" y="3228"/>
                  </a:lnTo>
                  <a:lnTo>
                    <a:pt x="3420" y="3228"/>
                  </a:lnTo>
                  <a:lnTo>
                    <a:pt x="3384" y="3228"/>
                  </a:lnTo>
                  <a:lnTo>
                    <a:pt x="3348" y="3228"/>
                  </a:lnTo>
                  <a:lnTo>
                    <a:pt x="3300" y="3228"/>
                  </a:lnTo>
                  <a:lnTo>
                    <a:pt x="3264" y="3240"/>
                  </a:lnTo>
                  <a:lnTo>
                    <a:pt x="3216" y="3252"/>
                  </a:lnTo>
                  <a:lnTo>
                    <a:pt x="3144" y="3252"/>
                  </a:lnTo>
                  <a:lnTo>
                    <a:pt x="3060" y="3276"/>
                  </a:lnTo>
                  <a:lnTo>
                    <a:pt x="3012" y="3276"/>
                  </a:lnTo>
                  <a:lnTo>
                    <a:pt x="2964" y="3276"/>
                  </a:lnTo>
                  <a:lnTo>
                    <a:pt x="2880" y="3288"/>
                  </a:lnTo>
                  <a:lnTo>
                    <a:pt x="2844" y="3300"/>
                  </a:lnTo>
                  <a:lnTo>
                    <a:pt x="2808" y="3300"/>
                  </a:lnTo>
                  <a:lnTo>
                    <a:pt x="2712" y="3312"/>
                  </a:lnTo>
                  <a:lnTo>
                    <a:pt x="2616" y="3312"/>
                  </a:lnTo>
                  <a:lnTo>
                    <a:pt x="2520" y="3324"/>
                  </a:lnTo>
                  <a:lnTo>
                    <a:pt x="2472" y="3324"/>
                  </a:lnTo>
                  <a:lnTo>
                    <a:pt x="2424" y="3336"/>
                  </a:lnTo>
                  <a:lnTo>
                    <a:pt x="2388" y="3348"/>
                  </a:lnTo>
                  <a:lnTo>
                    <a:pt x="2304" y="3348"/>
                  </a:lnTo>
                  <a:lnTo>
                    <a:pt x="2256" y="3360"/>
                  </a:lnTo>
                  <a:lnTo>
                    <a:pt x="2208" y="3360"/>
                  </a:lnTo>
                  <a:lnTo>
                    <a:pt x="2112" y="3360"/>
                  </a:lnTo>
                  <a:lnTo>
                    <a:pt x="2064" y="3360"/>
                  </a:lnTo>
                  <a:lnTo>
                    <a:pt x="1992" y="3360"/>
                  </a:lnTo>
                  <a:lnTo>
                    <a:pt x="1920" y="3348"/>
                  </a:lnTo>
                  <a:lnTo>
                    <a:pt x="1848" y="3348"/>
                  </a:lnTo>
                  <a:lnTo>
                    <a:pt x="1752" y="3336"/>
                  </a:lnTo>
                  <a:lnTo>
                    <a:pt x="1680" y="3324"/>
                  </a:lnTo>
                  <a:lnTo>
                    <a:pt x="1608" y="3300"/>
                  </a:lnTo>
                  <a:lnTo>
                    <a:pt x="1512" y="3264"/>
                  </a:lnTo>
                  <a:lnTo>
                    <a:pt x="1440" y="3240"/>
                  </a:lnTo>
                  <a:lnTo>
                    <a:pt x="1404" y="3204"/>
                  </a:lnTo>
                  <a:lnTo>
                    <a:pt x="1380" y="3132"/>
                  </a:lnTo>
                  <a:lnTo>
                    <a:pt x="1380" y="3072"/>
                  </a:lnTo>
                  <a:lnTo>
                    <a:pt x="1380" y="3036"/>
                  </a:lnTo>
                  <a:lnTo>
                    <a:pt x="1404" y="2988"/>
                  </a:lnTo>
                  <a:lnTo>
                    <a:pt x="1440" y="2952"/>
                  </a:lnTo>
                  <a:lnTo>
                    <a:pt x="1476" y="2916"/>
                  </a:lnTo>
                  <a:lnTo>
                    <a:pt x="1512" y="2892"/>
                  </a:lnTo>
                  <a:lnTo>
                    <a:pt x="1524" y="2856"/>
                  </a:lnTo>
                  <a:lnTo>
                    <a:pt x="1524" y="2820"/>
                  </a:lnTo>
                  <a:lnTo>
                    <a:pt x="1488" y="2784"/>
                  </a:lnTo>
                  <a:lnTo>
                    <a:pt x="1416" y="2772"/>
                  </a:lnTo>
                  <a:lnTo>
                    <a:pt x="1344" y="2748"/>
                  </a:lnTo>
                  <a:lnTo>
                    <a:pt x="1296" y="2724"/>
                  </a:lnTo>
                  <a:lnTo>
                    <a:pt x="1260" y="2700"/>
                  </a:lnTo>
                  <a:lnTo>
                    <a:pt x="1212" y="2688"/>
                  </a:lnTo>
                  <a:lnTo>
                    <a:pt x="1140" y="2688"/>
                  </a:lnTo>
                  <a:lnTo>
                    <a:pt x="1092" y="2676"/>
                  </a:lnTo>
                  <a:lnTo>
                    <a:pt x="996" y="2676"/>
                  </a:lnTo>
                  <a:lnTo>
                    <a:pt x="924" y="2676"/>
                  </a:lnTo>
                  <a:lnTo>
                    <a:pt x="876" y="2676"/>
                  </a:lnTo>
                  <a:lnTo>
                    <a:pt x="780" y="2676"/>
                  </a:lnTo>
                  <a:lnTo>
                    <a:pt x="708" y="2652"/>
                  </a:lnTo>
                  <a:lnTo>
                    <a:pt x="612" y="2640"/>
                  </a:lnTo>
                  <a:lnTo>
                    <a:pt x="540" y="2616"/>
                  </a:lnTo>
                  <a:lnTo>
                    <a:pt x="468" y="2592"/>
                  </a:lnTo>
                  <a:lnTo>
                    <a:pt x="420" y="2544"/>
                  </a:lnTo>
                  <a:lnTo>
                    <a:pt x="396" y="2508"/>
                  </a:lnTo>
                  <a:lnTo>
                    <a:pt x="384" y="2460"/>
                  </a:lnTo>
                  <a:lnTo>
                    <a:pt x="372" y="2388"/>
                  </a:lnTo>
                  <a:lnTo>
                    <a:pt x="372" y="2292"/>
                  </a:lnTo>
                  <a:lnTo>
                    <a:pt x="372" y="2220"/>
                  </a:lnTo>
                  <a:lnTo>
                    <a:pt x="360" y="2148"/>
                  </a:lnTo>
                  <a:lnTo>
                    <a:pt x="360" y="2076"/>
                  </a:lnTo>
                  <a:lnTo>
                    <a:pt x="360" y="2028"/>
                  </a:lnTo>
                  <a:lnTo>
                    <a:pt x="360" y="1956"/>
                  </a:lnTo>
                  <a:lnTo>
                    <a:pt x="348" y="1860"/>
                  </a:lnTo>
                  <a:lnTo>
                    <a:pt x="336" y="1788"/>
                  </a:lnTo>
                  <a:lnTo>
                    <a:pt x="324" y="1692"/>
                  </a:lnTo>
                  <a:lnTo>
                    <a:pt x="300" y="1596"/>
                  </a:lnTo>
                  <a:lnTo>
                    <a:pt x="276" y="1524"/>
                  </a:lnTo>
                  <a:lnTo>
                    <a:pt x="240" y="1500"/>
                  </a:lnTo>
                  <a:lnTo>
                    <a:pt x="192" y="1464"/>
                  </a:lnTo>
                  <a:lnTo>
                    <a:pt x="144" y="1428"/>
                  </a:lnTo>
                  <a:lnTo>
                    <a:pt x="48" y="1332"/>
                  </a:lnTo>
                  <a:lnTo>
                    <a:pt x="0" y="1224"/>
                  </a:lnTo>
                </a:path>
              </a:pathLst>
            </a:custGeom>
            <a:solidFill>
              <a:srgbClr val="FFFFCC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20" name="Oval 4"/>
            <p:cNvSpPr>
              <a:spLocks noChangeArrowheads="1"/>
            </p:cNvSpPr>
            <p:nvPr/>
          </p:nvSpPr>
          <p:spPr bwMode="auto">
            <a:xfrm>
              <a:off x="1660" y="1300"/>
              <a:ext cx="1168" cy="568"/>
            </a:xfrm>
            <a:prstGeom prst="ellipse">
              <a:avLst/>
            </a:prstGeom>
            <a:solidFill>
              <a:srgbClr val="00CFBB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wrap="none" lIns="90488" tIns="44450" rIns="90488" bIns="44450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Demographics</a:t>
              </a:r>
            </a:p>
          </p:txBody>
        </p:sp>
        <p:sp>
          <p:nvSpPr>
            <p:cNvPr id="34821" name="Oval 5"/>
            <p:cNvSpPr>
              <a:spLocks noChangeArrowheads="1"/>
            </p:cNvSpPr>
            <p:nvPr/>
          </p:nvSpPr>
          <p:spPr bwMode="auto">
            <a:xfrm>
              <a:off x="3484" y="976"/>
              <a:ext cx="1168" cy="568"/>
            </a:xfrm>
            <a:prstGeom prst="ellipse">
              <a:avLst/>
            </a:prstGeom>
            <a:solidFill>
              <a:srgbClr val="C1CE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wrap="none" lIns="90488" tIns="44450" rIns="90488" bIns="44450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Social</a:t>
              </a:r>
            </a:p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Change</a:t>
              </a:r>
            </a:p>
          </p:txBody>
        </p:sp>
        <p:sp>
          <p:nvSpPr>
            <p:cNvPr id="34822" name="Oval 6"/>
            <p:cNvSpPr>
              <a:spLocks noChangeArrowheads="1"/>
            </p:cNvSpPr>
            <p:nvPr/>
          </p:nvSpPr>
          <p:spPr bwMode="auto">
            <a:xfrm>
              <a:off x="4204" y="1876"/>
              <a:ext cx="1168" cy="568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wrap="none" lIns="90488" tIns="44450" rIns="90488" bIns="44450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Economic</a:t>
              </a:r>
            </a:p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Conditions</a:t>
              </a:r>
            </a:p>
          </p:txBody>
        </p:sp>
        <p:sp>
          <p:nvSpPr>
            <p:cNvPr id="34823" name="Oval 7"/>
            <p:cNvSpPr>
              <a:spLocks noChangeArrowheads="1"/>
            </p:cNvSpPr>
            <p:nvPr/>
          </p:nvSpPr>
          <p:spPr bwMode="auto">
            <a:xfrm>
              <a:off x="4072" y="3064"/>
              <a:ext cx="1168" cy="568"/>
            </a:xfrm>
            <a:prstGeom prst="ellipse">
              <a:avLst/>
            </a:prstGeom>
            <a:solidFill>
              <a:srgbClr val="A3F25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wrap="none" lIns="90488" tIns="44450" rIns="90488" bIns="44450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Political &amp; </a:t>
              </a:r>
            </a:p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Legal Factors</a:t>
              </a:r>
            </a:p>
          </p:txBody>
        </p:sp>
        <p:sp>
          <p:nvSpPr>
            <p:cNvPr id="34824" name="Oval 8"/>
            <p:cNvSpPr>
              <a:spLocks noChangeArrowheads="1"/>
            </p:cNvSpPr>
            <p:nvPr/>
          </p:nvSpPr>
          <p:spPr bwMode="auto">
            <a:xfrm>
              <a:off x="2512" y="3328"/>
              <a:ext cx="1168" cy="56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wrap="none" lIns="90488" tIns="44450" rIns="90488" bIns="44450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Technology</a:t>
              </a:r>
            </a:p>
          </p:txBody>
        </p:sp>
        <p:sp>
          <p:nvSpPr>
            <p:cNvPr id="34825" name="Oval 9"/>
            <p:cNvSpPr>
              <a:spLocks noChangeArrowheads="1"/>
            </p:cNvSpPr>
            <p:nvPr/>
          </p:nvSpPr>
          <p:spPr bwMode="auto">
            <a:xfrm>
              <a:off x="1468" y="2620"/>
              <a:ext cx="1168" cy="568"/>
            </a:xfrm>
            <a:prstGeom prst="ellipse">
              <a:avLst/>
            </a:prstGeom>
            <a:solidFill>
              <a:srgbClr val="D49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wrap="none" lIns="90488" tIns="44450" rIns="90488" bIns="44450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Competition</a:t>
              </a:r>
            </a:p>
          </p:txBody>
        </p:sp>
        <p:grpSp>
          <p:nvGrpSpPr>
            <p:cNvPr id="28684" name="Group 10"/>
            <p:cNvGrpSpPr>
              <a:grpSpLocks/>
            </p:cNvGrpSpPr>
            <p:nvPr/>
          </p:nvGrpSpPr>
          <p:grpSpPr bwMode="auto">
            <a:xfrm>
              <a:off x="2884" y="1932"/>
              <a:ext cx="1048" cy="952"/>
              <a:chOff x="2884" y="1932"/>
              <a:chExt cx="1048" cy="952"/>
            </a:xfrm>
          </p:grpSpPr>
          <p:sp>
            <p:nvSpPr>
              <p:cNvPr id="34827" name="Oval 11"/>
              <p:cNvSpPr>
                <a:spLocks noChangeArrowheads="1"/>
              </p:cNvSpPr>
              <p:nvPr/>
            </p:nvSpPr>
            <p:spPr bwMode="auto">
              <a:xfrm>
                <a:off x="2884" y="1932"/>
                <a:ext cx="1048" cy="952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89803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28" name="Oval 12"/>
              <p:cNvSpPr>
                <a:spLocks noChangeArrowheads="1"/>
              </p:cNvSpPr>
              <p:nvPr/>
            </p:nvSpPr>
            <p:spPr bwMode="auto">
              <a:xfrm>
                <a:off x="3016" y="2052"/>
                <a:ext cx="784" cy="712"/>
              </a:xfrm>
              <a:prstGeom prst="ellipse">
                <a:avLst/>
              </a:prstGeom>
              <a:solidFill>
                <a:srgbClr val="0902F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89803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29" name="Oval 13"/>
              <p:cNvSpPr>
                <a:spLocks noChangeArrowheads="1"/>
              </p:cNvSpPr>
              <p:nvPr/>
            </p:nvSpPr>
            <p:spPr bwMode="auto">
              <a:xfrm>
                <a:off x="3016" y="2052"/>
                <a:ext cx="784" cy="712"/>
              </a:xfrm>
              <a:prstGeom prst="ellipse">
                <a:avLst/>
              </a:prstGeom>
              <a:solidFill>
                <a:srgbClr val="0902F6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89803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30" name="Oval 14"/>
              <p:cNvSpPr>
                <a:spLocks noChangeArrowheads="1"/>
              </p:cNvSpPr>
              <p:nvPr/>
            </p:nvSpPr>
            <p:spPr bwMode="auto">
              <a:xfrm>
                <a:off x="3115" y="2142"/>
                <a:ext cx="586" cy="532"/>
              </a:xfrm>
              <a:prstGeom prst="ellipse">
                <a:avLst/>
              </a:prstGeom>
              <a:solidFill>
                <a:srgbClr val="FF33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89803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31" name="Oval 15"/>
              <p:cNvSpPr>
                <a:spLocks noChangeArrowheads="1"/>
              </p:cNvSpPr>
              <p:nvPr/>
            </p:nvSpPr>
            <p:spPr bwMode="auto">
              <a:xfrm>
                <a:off x="3189" y="2209"/>
                <a:ext cx="438" cy="397"/>
              </a:xfrm>
              <a:prstGeom prst="ellipse">
                <a:avLst/>
              </a:prstGeom>
              <a:solidFill>
                <a:srgbClr val="F6BF69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89803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32" name="Oval 16"/>
              <p:cNvSpPr>
                <a:spLocks noChangeArrowheads="1"/>
              </p:cNvSpPr>
              <p:nvPr/>
            </p:nvSpPr>
            <p:spPr bwMode="auto">
              <a:xfrm>
                <a:off x="3278" y="2290"/>
                <a:ext cx="260" cy="235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89803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33" name="Oval 17"/>
              <p:cNvSpPr>
                <a:spLocks noChangeArrowheads="1"/>
              </p:cNvSpPr>
              <p:nvPr/>
            </p:nvSpPr>
            <p:spPr bwMode="auto">
              <a:xfrm>
                <a:off x="3305" y="2314"/>
                <a:ext cx="206" cy="186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89803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GB">
                  <a:solidFill>
                    <a:srgbClr val="FF3300"/>
                  </a:solidFill>
                </a:endParaRPr>
              </a:p>
            </p:txBody>
          </p:sp>
        </p:grpSp>
        <p:sp>
          <p:nvSpPr>
            <p:cNvPr id="34834" name="Line 18"/>
            <p:cNvSpPr>
              <a:spLocks noChangeShapeType="1"/>
            </p:cNvSpPr>
            <p:nvPr/>
          </p:nvSpPr>
          <p:spPr bwMode="auto">
            <a:xfrm flipH="1">
              <a:off x="4704" y="1248"/>
              <a:ext cx="24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35" name="Oval 19"/>
            <p:cNvSpPr>
              <a:spLocks noChangeArrowheads="1"/>
            </p:cNvSpPr>
            <p:nvPr/>
          </p:nvSpPr>
          <p:spPr bwMode="auto">
            <a:xfrm>
              <a:off x="768" y="2880"/>
              <a:ext cx="100" cy="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36" name="Rectangle 20"/>
            <p:cNvSpPr>
              <a:spLocks noChangeArrowheads="1"/>
            </p:cNvSpPr>
            <p:nvPr/>
          </p:nvSpPr>
          <p:spPr bwMode="auto">
            <a:xfrm>
              <a:off x="1152" y="3600"/>
              <a:ext cx="1003" cy="3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28398" dir="3806097" algn="ctr" rotWithShape="0">
                <a:schemeClr val="tx1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Environmental</a:t>
              </a:r>
            </a:p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600" b="1">
                  <a:solidFill>
                    <a:srgbClr val="FF3300"/>
                  </a:solidFill>
                  <a:latin typeface="Arial" charset="0"/>
                </a:rPr>
                <a:t>Scanning</a:t>
              </a:r>
            </a:p>
          </p:txBody>
        </p:sp>
        <p:sp>
          <p:nvSpPr>
            <p:cNvPr id="28688" name="Rectangle 21"/>
            <p:cNvSpPr>
              <a:spLocks noChangeArrowheads="1"/>
            </p:cNvSpPr>
            <p:nvPr/>
          </p:nvSpPr>
          <p:spPr bwMode="auto">
            <a:xfrm>
              <a:off x="2832" y="2880"/>
              <a:ext cx="120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000" b="1">
                  <a:solidFill>
                    <a:srgbClr val="000000"/>
                  </a:solidFill>
                  <a:latin typeface="Arial" charset="0"/>
                </a:rPr>
                <a:t>Target Market</a:t>
              </a:r>
            </a:p>
          </p:txBody>
        </p:sp>
        <p:sp>
          <p:nvSpPr>
            <p:cNvPr id="34838" name="Line 22"/>
            <p:cNvSpPr>
              <a:spLocks noChangeShapeType="1"/>
            </p:cNvSpPr>
            <p:nvPr/>
          </p:nvSpPr>
          <p:spPr bwMode="auto">
            <a:xfrm>
              <a:off x="1152" y="2408"/>
              <a:ext cx="2064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>
              <a:outerShdw dist="80322" dir="1106097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39" name="Oval 23"/>
            <p:cNvSpPr>
              <a:spLocks noChangeArrowheads="1"/>
            </p:cNvSpPr>
            <p:nvPr/>
          </p:nvSpPr>
          <p:spPr bwMode="auto">
            <a:xfrm>
              <a:off x="96" y="1920"/>
              <a:ext cx="1072" cy="1008"/>
            </a:xfrm>
            <a:prstGeom prst="ellipse">
              <a:avLst/>
            </a:prstGeom>
            <a:solidFill>
              <a:srgbClr val="F6BF69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dist="89803" dir="2700000" algn="ctr" rotWithShape="0">
                <a:schemeClr val="tx1"/>
              </a:outerShdw>
            </a:effectLst>
          </p:spPr>
          <p:txBody>
            <a:bodyPr wrap="none" lIns="90488" tIns="44450" rIns="90488" bIns="44450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Product</a:t>
              </a:r>
            </a:p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Distribution</a:t>
              </a:r>
            </a:p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Promotion</a:t>
              </a:r>
            </a:p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800" b="1">
                  <a:solidFill>
                    <a:srgbClr val="000000"/>
                  </a:solidFill>
                  <a:latin typeface="Arial" charset="0"/>
                </a:rPr>
                <a:t>Price</a:t>
              </a:r>
            </a:p>
          </p:txBody>
        </p:sp>
        <p:sp>
          <p:nvSpPr>
            <p:cNvPr id="34840" name="Rectangle 24"/>
            <p:cNvSpPr>
              <a:spLocks noChangeArrowheads="1"/>
            </p:cNvSpPr>
            <p:nvPr/>
          </p:nvSpPr>
          <p:spPr bwMode="auto">
            <a:xfrm>
              <a:off x="194" y="960"/>
              <a:ext cx="1984" cy="4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2200" b="1">
                  <a:solidFill>
                    <a:srgbClr val="FF3300"/>
                  </a:solidFill>
                  <a:latin typeface="Arial" charset="0"/>
                </a:rPr>
                <a:t>External Environment </a:t>
              </a:r>
              <a:br>
                <a:rPr lang="en-US" sz="2200" b="1">
                  <a:solidFill>
                    <a:srgbClr val="FF3300"/>
                  </a:solidFill>
                  <a:latin typeface="Arial" charset="0"/>
                </a:rPr>
              </a:br>
              <a:r>
                <a:rPr lang="en-US" sz="2200" b="1">
                  <a:solidFill>
                    <a:srgbClr val="FF3300"/>
                  </a:solidFill>
                  <a:latin typeface="Arial" charset="0"/>
                </a:rPr>
                <a:t>is not controllable</a:t>
              </a:r>
            </a:p>
          </p:txBody>
        </p:sp>
        <p:sp>
          <p:nvSpPr>
            <p:cNvPr id="34841" name="Rectangle 25"/>
            <p:cNvSpPr>
              <a:spLocks noChangeArrowheads="1"/>
            </p:cNvSpPr>
            <p:nvPr/>
          </p:nvSpPr>
          <p:spPr bwMode="auto">
            <a:xfrm>
              <a:off x="4670" y="1120"/>
              <a:ext cx="1138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800" b="1">
                  <a:solidFill>
                    <a:srgbClr val="FF3300"/>
                  </a:solidFill>
                  <a:latin typeface="Arial" charset="0"/>
                </a:rPr>
                <a:t>Ever-Changing</a:t>
              </a:r>
            </a:p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800" b="1">
                  <a:solidFill>
                    <a:srgbClr val="FF3300"/>
                  </a:solidFill>
                  <a:latin typeface="Arial" charset="0"/>
                </a:rPr>
                <a:t>Marketplace</a:t>
              </a:r>
            </a:p>
          </p:txBody>
        </p:sp>
      </p:grpSp>
      <p:cxnSp>
        <p:nvCxnSpPr>
          <p:cNvPr id="34842" name="AutoShape 26"/>
          <p:cNvCxnSpPr>
            <a:cxnSpLocks noChangeShapeType="1"/>
          </p:cNvCxnSpPr>
          <p:nvPr/>
        </p:nvCxnSpPr>
        <p:spPr bwMode="auto">
          <a:xfrm rot="10800000">
            <a:off x="927100" y="4724400"/>
            <a:ext cx="666750" cy="1317625"/>
          </a:xfrm>
          <a:prstGeom prst="curvedConnector2">
            <a:avLst/>
          </a:prstGeom>
          <a:noFill/>
          <a:ln w="76200" cap="rnd">
            <a:solidFill>
              <a:srgbClr val="FF3300"/>
            </a:solidFill>
            <a:round/>
            <a:headEnd/>
            <a:tailEnd type="triangle" w="med" len="med"/>
          </a:ln>
          <a:effectLst>
            <a:outerShdw dist="89803" dir="2700000" algn="ctr" rotWithShape="0">
              <a:schemeClr val="bg2"/>
            </a:outerShdw>
          </a:effectLst>
        </p:spPr>
      </p:cxnSp>
      <p:sp>
        <p:nvSpPr>
          <p:cNvPr id="34843" name="Rectangle 27"/>
          <p:cNvSpPr>
            <a:spLocks noChangeArrowheads="1"/>
          </p:cNvSpPr>
          <p:nvPr/>
        </p:nvSpPr>
        <p:spPr bwMode="auto">
          <a:xfrm>
            <a:off x="457200" y="533400"/>
            <a:ext cx="69342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0161" dir="1106097" algn="ctr" rotWithShape="0">
              <a:schemeClr val="tx1"/>
            </a:outerShdw>
          </a:effectLst>
        </p:spPr>
        <p:txBody>
          <a:bodyPr anchor="ctr"/>
          <a:lstStyle/>
          <a:p>
            <a:pPr algn="ctr" defTabSz="762000" eaLnBrk="0" hangingPunct="0">
              <a:defRPr/>
            </a:pPr>
            <a:r>
              <a:rPr lang="en-US" sz="2800" b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External Marketing Environment</a:t>
            </a:r>
          </a:p>
        </p:txBody>
      </p:sp>
      <p:sp>
        <p:nvSpPr>
          <p:cNvPr id="28676" name="Text Box 28"/>
          <p:cNvSpPr txBox="1">
            <a:spLocks noChangeArrowheads="1"/>
          </p:cNvSpPr>
          <p:nvPr/>
        </p:nvSpPr>
        <p:spPr bwMode="auto">
          <a:xfrm>
            <a:off x="2209800" y="3048000"/>
            <a:ext cx="2149475" cy="336550"/>
          </a:xfrm>
          <a:prstGeom prst="rect">
            <a:avLst/>
          </a:prstGeom>
          <a:solidFill>
            <a:srgbClr val="FFCCFF"/>
          </a:solidFill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800" b="1">
                <a:solidFill>
                  <a:srgbClr val="000000"/>
                </a:solidFill>
                <a:latin typeface="Arial" charset="0"/>
              </a:rPr>
              <a:t>Physical / Natural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digram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76400"/>
            <a:ext cx="7175500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81000" y="304800"/>
            <a:ext cx="693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rgbClr val="FFCC00"/>
                </a:solidFill>
                <a:latin typeface="Tahoma" pitchFamily="34" charset="0"/>
                <a:cs typeface="Tahoma" pitchFamily="34" charset="0"/>
              </a:rPr>
              <a:t>The macro-environment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762000" y="4953000"/>
            <a:ext cx="7467600" cy="990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Monotype Sorts"/>
              <a:buChar char="l"/>
            </a:pPr>
            <a:r>
              <a:rPr lang="en-US" sz="1800"/>
              <a:t>është vlerësimi i forcave të jashtme që veprojnë në firmë  si dhe ne konsumatorëve të saj, dhe që krijojnë kërcënime dhe mundësitë</a:t>
            </a:r>
            <a:r>
              <a:rPr lang="en-US" sz="1000"/>
              <a:t> </a:t>
            </a:r>
            <a:r>
              <a:rPr lang="en-US" sz="1000" b="1" i="1">
                <a:latin typeface="Arial" charset="0"/>
                <a:cs typeface="Arial" charset="0"/>
              </a:rPr>
              <a:t>is the assessment of the external forces that act upon the firm and its customers, that create threats &amp; opportunities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ChangeArrowheads="1"/>
          </p:cNvSpPr>
          <p:nvPr/>
        </p:nvSpPr>
        <p:spPr bwMode="auto">
          <a:xfrm>
            <a:off x="7200900" y="6629400"/>
            <a:ext cx="19050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 eaLnBrk="0" hangingPunct="0"/>
            <a:r>
              <a:rPr lang="en-US" sz="1000">
                <a:latin typeface="Arial" charset="0"/>
              </a:rPr>
              <a:t>2</a:t>
            </a:r>
          </a:p>
        </p:txBody>
      </p:sp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0" y="6629400"/>
            <a:ext cx="4213225" cy="227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en-US" sz="1000">
                <a:latin typeface="Arial" charset="0"/>
              </a:rPr>
              <a:t>D Jobber, Principles and Practice of Marketing, © 1998 McGraw-Hill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Mjedisi Marketing</a:t>
            </a:r>
          </a:p>
        </p:txBody>
      </p:sp>
      <p:grpSp>
        <p:nvGrpSpPr>
          <p:cNvPr id="30724" name="Group 8"/>
          <p:cNvGrpSpPr>
            <a:grpSpLocks/>
          </p:cNvGrpSpPr>
          <p:nvPr/>
        </p:nvGrpSpPr>
        <p:grpSpPr bwMode="auto">
          <a:xfrm>
            <a:off x="1752600" y="990600"/>
            <a:ext cx="5583238" cy="5583238"/>
            <a:chOff x="1122" y="585"/>
            <a:chExt cx="3517" cy="3517"/>
          </a:xfrm>
        </p:grpSpPr>
        <p:sp>
          <p:nvSpPr>
            <p:cNvPr id="30737" name="Oval 5"/>
            <p:cNvSpPr>
              <a:spLocks noChangeArrowheads="1"/>
            </p:cNvSpPr>
            <p:nvPr/>
          </p:nvSpPr>
          <p:spPr bwMode="auto">
            <a:xfrm>
              <a:off x="1122" y="585"/>
              <a:ext cx="3517" cy="3517"/>
            </a:xfrm>
            <a:prstGeom prst="ellipse">
              <a:avLst/>
            </a:prstGeom>
            <a:solidFill>
              <a:srgbClr val="FFFFCC"/>
            </a:solidFill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0738" name="Oval 6"/>
            <p:cNvSpPr>
              <a:spLocks noChangeArrowheads="1"/>
            </p:cNvSpPr>
            <p:nvPr/>
          </p:nvSpPr>
          <p:spPr bwMode="auto">
            <a:xfrm>
              <a:off x="1909" y="1372"/>
              <a:ext cx="1943" cy="1943"/>
            </a:xfrm>
            <a:prstGeom prst="ellipse">
              <a:avLst/>
            </a:prstGeom>
            <a:solidFill>
              <a:srgbClr val="FFFF99"/>
            </a:solidFill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0739" name="Oval 7"/>
            <p:cNvSpPr>
              <a:spLocks noChangeArrowheads="1"/>
            </p:cNvSpPr>
            <p:nvPr/>
          </p:nvSpPr>
          <p:spPr bwMode="auto">
            <a:xfrm>
              <a:off x="2528" y="1991"/>
              <a:ext cx="704" cy="704"/>
            </a:xfrm>
            <a:prstGeom prst="ellipse">
              <a:avLst/>
            </a:prstGeom>
            <a:solidFill>
              <a:schemeClr val="hlink"/>
            </a:solidFill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30725" name="Rectangle 9"/>
          <p:cNvSpPr>
            <a:spLocks noChangeArrowheads="1"/>
          </p:cNvSpPr>
          <p:nvPr/>
        </p:nvSpPr>
        <p:spPr bwMode="auto">
          <a:xfrm>
            <a:off x="4052888" y="3595688"/>
            <a:ext cx="900112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US" sz="1800">
                <a:latin typeface="Arial" charset="0"/>
              </a:rPr>
              <a:t>FIRMA</a:t>
            </a:r>
          </a:p>
        </p:txBody>
      </p:sp>
      <p:sp>
        <p:nvSpPr>
          <p:cNvPr id="30726" name="Rectangle 10"/>
          <p:cNvSpPr>
            <a:spLocks noChangeArrowheads="1"/>
          </p:cNvSpPr>
          <p:nvPr/>
        </p:nvSpPr>
        <p:spPr bwMode="auto">
          <a:xfrm>
            <a:off x="3840163" y="2433638"/>
            <a:ext cx="14636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/>
            <a:r>
              <a:rPr lang="en-US" sz="1800" i="1">
                <a:latin typeface="Arial" charset="0"/>
              </a:rPr>
              <a:t>Mikromjedisi</a:t>
            </a:r>
          </a:p>
        </p:txBody>
      </p:sp>
      <p:sp>
        <p:nvSpPr>
          <p:cNvPr id="30727" name="Rectangle 11"/>
          <p:cNvSpPr>
            <a:spLocks noChangeArrowheads="1"/>
          </p:cNvSpPr>
          <p:nvPr/>
        </p:nvSpPr>
        <p:spPr bwMode="auto">
          <a:xfrm>
            <a:off x="3800475" y="1168400"/>
            <a:ext cx="15430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defTabSz="762000" eaLnBrk="0" hangingPunct="0"/>
            <a:r>
              <a:rPr lang="en-US" sz="1800" i="1">
                <a:latin typeface="Arial" charset="0"/>
              </a:rPr>
              <a:t>Makromjedisi</a:t>
            </a:r>
          </a:p>
        </p:txBody>
      </p:sp>
      <p:sp>
        <p:nvSpPr>
          <p:cNvPr id="30728" name="Rectangle 12"/>
          <p:cNvSpPr>
            <a:spLocks noChangeArrowheads="1"/>
          </p:cNvSpPr>
          <p:nvPr/>
        </p:nvSpPr>
        <p:spPr bwMode="auto">
          <a:xfrm>
            <a:off x="5880100" y="2101850"/>
            <a:ext cx="9398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US" sz="1800">
                <a:latin typeface="Arial" charset="0"/>
              </a:rPr>
              <a:t>Legalet</a:t>
            </a:r>
          </a:p>
        </p:txBody>
      </p:sp>
      <p:sp>
        <p:nvSpPr>
          <p:cNvPr id="30729" name="Rectangle 13"/>
          <p:cNvSpPr>
            <a:spLocks noChangeArrowheads="1"/>
          </p:cNvSpPr>
          <p:nvPr/>
        </p:nvSpPr>
        <p:spPr bwMode="auto">
          <a:xfrm>
            <a:off x="5892800" y="4779963"/>
            <a:ext cx="78581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US" sz="1800">
                <a:latin typeface="Arial" charset="0"/>
              </a:rPr>
              <a:t>Fizike</a:t>
            </a:r>
          </a:p>
        </p:txBody>
      </p:sp>
      <p:sp>
        <p:nvSpPr>
          <p:cNvPr id="30730" name="Rectangle 14"/>
          <p:cNvSpPr>
            <a:spLocks noChangeArrowheads="1"/>
          </p:cNvSpPr>
          <p:nvPr/>
        </p:nvSpPr>
        <p:spPr bwMode="auto">
          <a:xfrm>
            <a:off x="3770313" y="5721350"/>
            <a:ext cx="13366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US" sz="1800">
                <a:latin typeface="Arial" charset="0"/>
              </a:rPr>
              <a:t>Teknologjia</a:t>
            </a:r>
          </a:p>
        </p:txBody>
      </p:sp>
      <p:sp>
        <p:nvSpPr>
          <p:cNvPr id="30731" name="Rectangle 15"/>
          <p:cNvSpPr>
            <a:spLocks noChangeArrowheads="1"/>
          </p:cNvSpPr>
          <p:nvPr/>
        </p:nvSpPr>
        <p:spPr bwMode="auto">
          <a:xfrm>
            <a:off x="2133600" y="4779963"/>
            <a:ext cx="12985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US" sz="1800">
                <a:latin typeface="Arial" charset="0"/>
              </a:rPr>
              <a:t>Shoqërore</a:t>
            </a:r>
          </a:p>
        </p:txBody>
      </p:sp>
      <p:sp>
        <p:nvSpPr>
          <p:cNvPr id="30732" name="Rectangle 16"/>
          <p:cNvSpPr>
            <a:spLocks noChangeArrowheads="1"/>
          </p:cNvSpPr>
          <p:nvPr/>
        </p:nvSpPr>
        <p:spPr bwMode="auto">
          <a:xfrm>
            <a:off x="2330450" y="2100263"/>
            <a:ext cx="1208088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US" sz="1800">
                <a:latin typeface="Arial" charset="0"/>
              </a:rPr>
              <a:t>Ekonomia</a:t>
            </a:r>
          </a:p>
        </p:txBody>
      </p:sp>
      <p:sp>
        <p:nvSpPr>
          <p:cNvPr id="30733" name="Rectangle 17"/>
          <p:cNvSpPr>
            <a:spLocks noChangeArrowheads="1"/>
          </p:cNvSpPr>
          <p:nvPr/>
        </p:nvSpPr>
        <p:spPr bwMode="auto">
          <a:xfrm>
            <a:off x="3176588" y="2933700"/>
            <a:ext cx="1208087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US" sz="1800">
                <a:latin typeface="Arial" charset="0"/>
              </a:rPr>
              <a:t>Furnitorët</a:t>
            </a:r>
          </a:p>
        </p:txBody>
      </p:sp>
      <p:sp>
        <p:nvSpPr>
          <p:cNvPr id="30734" name="Rectangle 18"/>
          <p:cNvSpPr>
            <a:spLocks noChangeArrowheads="1"/>
          </p:cNvSpPr>
          <p:nvPr/>
        </p:nvSpPr>
        <p:spPr bwMode="auto">
          <a:xfrm>
            <a:off x="4852988" y="2933700"/>
            <a:ext cx="9525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US" sz="1800">
                <a:latin typeface="Arial" charset="0"/>
              </a:rPr>
              <a:t>Klientët</a:t>
            </a:r>
          </a:p>
        </p:txBody>
      </p:sp>
      <p:sp>
        <p:nvSpPr>
          <p:cNvPr id="30735" name="Rectangle 19"/>
          <p:cNvSpPr>
            <a:spLocks noChangeArrowheads="1"/>
          </p:cNvSpPr>
          <p:nvPr/>
        </p:nvSpPr>
        <p:spPr bwMode="auto">
          <a:xfrm>
            <a:off x="3163888" y="4264025"/>
            <a:ext cx="1465262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US" sz="1800">
                <a:latin typeface="Arial" charset="0"/>
              </a:rPr>
              <a:t>Distributorët</a:t>
            </a:r>
          </a:p>
        </p:txBody>
      </p:sp>
      <p:sp>
        <p:nvSpPr>
          <p:cNvPr id="30736" name="Rectangle 20"/>
          <p:cNvSpPr>
            <a:spLocks noChangeArrowheads="1"/>
          </p:cNvSpPr>
          <p:nvPr/>
        </p:nvSpPr>
        <p:spPr bwMode="auto">
          <a:xfrm>
            <a:off x="4541838" y="4264025"/>
            <a:ext cx="1490662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US" sz="1800">
                <a:latin typeface="Arial" charset="0"/>
              </a:rPr>
              <a:t>Konkurrenca</a:t>
            </a:r>
          </a:p>
        </p:txBody>
      </p:sp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1235075"/>
            <a:ext cx="7772400" cy="365125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The External Microenvironment</a:t>
            </a:r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Monotype Sorts"/>
              <a:buNone/>
            </a:pPr>
            <a:r>
              <a:rPr lang="en-US" smtClean="0">
                <a:solidFill>
                  <a:srgbClr val="000000"/>
                </a:solidFill>
              </a:rPr>
              <a:t>Six forces affect the organization’s marketing system:</a:t>
            </a: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Demography</a:t>
            </a: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Economic conditions</a:t>
            </a: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Competition</a:t>
            </a: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Social and cultural </a:t>
            </a: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Technology</a:t>
            </a: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Political and legal factors</a:t>
            </a:r>
            <a:endParaRPr lang="en-CA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Oval 2"/>
          <p:cNvSpPr>
            <a:spLocks noChangeArrowheads="1"/>
          </p:cNvSpPr>
          <p:nvPr/>
        </p:nvSpPr>
        <p:spPr bwMode="auto">
          <a:xfrm>
            <a:off x="3505200" y="2133600"/>
            <a:ext cx="2438400" cy="2438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336600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3733800" y="2743200"/>
            <a:ext cx="2027238" cy="1184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CA" b="1">
                <a:solidFill>
                  <a:schemeClr val="bg1"/>
                </a:solidFill>
                <a:latin typeface="Arial" charset="0"/>
              </a:rPr>
              <a:t>COMPANY’S</a:t>
            </a:r>
          </a:p>
          <a:p>
            <a:pPr algn="ctr" eaLnBrk="0" hangingPunct="0"/>
            <a:r>
              <a:rPr lang="en-CA" b="1">
                <a:solidFill>
                  <a:schemeClr val="bg1"/>
                </a:solidFill>
                <a:latin typeface="Arial" charset="0"/>
              </a:rPr>
              <a:t>MARKETING</a:t>
            </a:r>
          </a:p>
          <a:p>
            <a:pPr algn="ctr" eaLnBrk="0" hangingPunct="0"/>
            <a:r>
              <a:rPr lang="en-CA" b="1">
                <a:solidFill>
                  <a:schemeClr val="bg1"/>
                </a:solidFill>
                <a:latin typeface="Arial" charset="0"/>
              </a:rPr>
              <a:t>PROGRAM</a:t>
            </a:r>
          </a:p>
        </p:txBody>
      </p:sp>
      <p:sp>
        <p:nvSpPr>
          <p:cNvPr id="33795" name="Oval 4"/>
          <p:cNvSpPr>
            <a:spLocks noChangeArrowheads="1"/>
          </p:cNvSpPr>
          <p:nvPr/>
        </p:nvSpPr>
        <p:spPr bwMode="auto">
          <a:xfrm>
            <a:off x="2057400" y="1600200"/>
            <a:ext cx="1524000" cy="1524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B543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2209800" y="1981200"/>
            <a:ext cx="1239838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CA" sz="2000" b="1">
                <a:solidFill>
                  <a:schemeClr val="tx2"/>
                </a:solidFill>
                <a:latin typeface="Arial" charset="0"/>
              </a:rPr>
              <a:t>Demo-</a:t>
            </a:r>
          </a:p>
          <a:p>
            <a:pPr algn="ctr" eaLnBrk="0" hangingPunct="0"/>
            <a:r>
              <a:rPr lang="en-CA" sz="2000" b="1">
                <a:solidFill>
                  <a:schemeClr val="tx2"/>
                </a:solidFill>
                <a:latin typeface="Arial" charset="0"/>
              </a:rPr>
              <a:t>graphics</a:t>
            </a:r>
          </a:p>
        </p:txBody>
      </p:sp>
      <p:sp>
        <p:nvSpPr>
          <p:cNvPr id="33797" name="Oval 6"/>
          <p:cNvSpPr>
            <a:spLocks noChangeArrowheads="1"/>
          </p:cNvSpPr>
          <p:nvPr/>
        </p:nvSpPr>
        <p:spPr bwMode="auto">
          <a:xfrm>
            <a:off x="3962400" y="533400"/>
            <a:ext cx="1524000" cy="1524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B543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3962400" y="914400"/>
            <a:ext cx="1465263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CA" sz="2000" b="1">
                <a:solidFill>
                  <a:schemeClr val="tx2"/>
                </a:solidFill>
                <a:latin typeface="Arial" charset="0"/>
              </a:rPr>
              <a:t>Economic</a:t>
            </a:r>
          </a:p>
          <a:p>
            <a:pPr algn="ctr" eaLnBrk="0" hangingPunct="0"/>
            <a:r>
              <a:rPr lang="en-CA" sz="2000" b="1">
                <a:solidFill>
                  <a:schemeClr val="tx2"/>
                </a:solidFill>
                <a:latin typeface="Arial" charset="0"/>
              </a:rPr>
              <a:t>conditions</a:t>
            </a:r>
          </a:p>
        </p:txBody>
      </p:sp>
      <p:sp>
        <p:nvSpPr>
          <p:cNvPr id="33799" name="Oval 8"/>
          <p:cNvSpPr>
            <a:spLocks noChangeArrowheads="1"/>
          </p:cNvSpPr>
          <p:nvPr/>
        </p:nvSpPr>
        <p:spPr bwMode="auto">
          <a:xfrm>
            <a:off x="3962400" y="4800600"/>
            <a:ext cx="1524000" cy="1524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B543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Rectangle 9"/>
          <p:cNvSpPr>
            <a:spLocks noChangeArrowheads="1"/>
          </p:cNvSpPr>
          <p:nvPr/>
        </p:nvSpPr>
        <p:spPr bwMode="auto">
          <a:xfrm>
            <a:off x="4114800" y="5105400"/>
            <a:ext cx="1281113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CA" sz="2000" b="1">
                <a:solidFill>
                  <a:schemeClr val="tx2"/>
                </a:solidFill>
                <a:latin typeface="Arial" charset="0"/>
              </a:rPr>
              <a:t>Political</a:t>
            </a:r>
          </a:p>
          <a:p>
            <a:pPr algn="ctr" eaLnBrk="0" hangingPunct="0"/>
            <a:r>
              <a:rPr lang="en-CA" sz="2000" b="1">
                <a:solidFill>
                  <a:schemeClr val="tx2"/>
                </a:solidFill>
                <a:latin typeface="Arial" charset="0"/>
              </a:rPr>
              <a:t>and legal</a:t>
            </a:r>
          </a:p>
          <a:p>
            <a:pPr algn="ctr" eaLnBrk="0" hangingPunct="0"/>
            <a:r>
              <a:rPr lang="en-CA" sz="2000" b="1">
                <a:solidFill>
                  <a:schemeClr val="tx2"/>
                </a:solidFill>
                <a:latin typeface="Arial" charset="0"/>
              </a:rPr>
              <a:t>forces</a:t>
            </a:r>
          </a:p>
        </p:txBody>
      </p:sp>
      <p:sp>
        <p:nvSpPr>
          <p:cNvPr id="33801" name="Oval 10"/>
          <p:cNvSpPr>
            <a:spLocks noChangeArrowheads="1"/>
          </p:cNvSpPr>
          <p:nvPr/>
        </p:nvSpPr>
        <p:spPr bwMode="auto">
          <a:xfrm>
            <a:off x="2362200" y="3962400"/>
            <a:ext cx="1524000" cy="1524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B543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Rectangle 11"/>
          <p:cNvSpPr>
            <a:spLocks noChangeArrowheads="1"/>
          </p:cNvSpPr>
          <p:nvPr/>
        </p:nvSpPr>
        <p:spPr bwMode="auto">
          <a:xfrm>
            <a:off x="2286000" y="4191000"/>
            <a:ext cx="161925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CA" sz="2000" b="1">
                <a:solidFill>
                  <a:schemeClr val="tx2"/>
                </a:solidFill>
                <a:latin typeface="Arial" charset="0"/>
              </a:rPr>
              <a:t>Social </a:t>
            </a:r>
          </a:p>
          <a:p>
            <a:pPr algn="ctr" eaLnBrk="0" hangingPunct="0"/>
            <a:r>
              <a:rPr lang="en-CA" sz="2000" b="1">
                <a:solidFill>
                  <a:schemeClr val="tx2"/>
                </a:solidFill>
                <a:latin typeface="Arial" charset="0"/>
              </a:rPr>
              <a:t>and cultural</a:t>
            </a:r>
          </a:p>
          <a:p>
            <a:pPr algn="ctr" eaLnBrk="0" hangingPunct="0"/>
            <a:r>
              <a:rPr lang="en-CA" sz="2000" b="1">
                <a:solidFill>
                  <a:schemeClr val="tx2"/>
                </a:solidFill>
                <a:latin typeface="Arial" charset="0"/>
              </a:rPr>
              <a:t>forces</a:t>
            </a:r>
          </a:p>
        </p:txBody>
      </p:sp>
      <p:sp>
        <p:nvSpPr>
          <p:cNvPr id="33803" name="Oval 12"/>
          <p:cNvSpPr>
            <a:spLocks noChangeArrowheads="1"/>
          </p:cNvSpPr>
          <p:nvPr/>
        </p:nvSpPr>
        <p:spPr bwMode="auto">
          <a:xfrm>
            <a:off x="6019800" y="1676400"/>
            <a:ext cx="1524000" cy="1524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B543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Rectangle 13"/>
          <p:cNvSpPr>
            <a:spLocks noChangeArrowheads="1"/>
          </p:cNvSpPr>
          <p:nvPr/>
        </p:nvSpPr>
        <p:spPr bwMode="auto">
          <a:xfrm>
            <a:off x="5943600" y="2209800"/>
            <a:ext cx="166211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CA" sz="2000" b="1">
                <a:solidFill>
                  <a:schemeClr val="tx2"/>
                </a:solidFill>
                <a:latin typeface="Arial" charset="0"/>
              </a:rPr>
              <a:t>Competition</a:t>
            </a:r>
          </a:p>
        </p:txBody>
      </p:sp>
      <p:sp>
        <p:nvSpPr>
          <p:cNvPr id="33805" name="Oval 14"/>
          <p:cNvSpPr>
            <a:spLocks noChangeArrowheads="1"/>
          </p:cNvSpPr>
          <p:nvPr/>
        </p:nvSpPr>
        <p:spPr bwMode="auto">
          <a:xfrm>
            <a:off x="6019800" y="3886200"/>
            <a:ext cx="1524000" cy="1524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B543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Rectangle 15"/>
          <p:cNvSpPr>
            <a:spLocks noChangeArrowheads="1"/>
          </p:cNvSpPr>
          <p:nvPr/>
        </p:nvSpPr>
        <p:spPr bwMode="auto">
          <a:xfrm>
            <a:off x="5983288" y="4445000"/>
            <a:ext cx="16081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CA" sz="2000" b="1">
                <a:solidFill>
                  <a:schemeClr val="tx2"/>
                </a:solidFill>
                <a:latin typeface="Arial" charset="0"/>
              </a:rPr>
              <a:t>Technology</a:t>
            </a:r>
          </a:p>
        </p:txBody>
      </p:sp>
      <p:sp>
        <p:nvSpPr>
          <p:cNvPr id="33807" name="Line 16"/>
          <p:cNvSpPr>
            <a:spLocks noChangeShapeType="1"/>
          </p:cNvSpPr>
          <p:nvPr/>
        </p:nvSpPr>
        <p:spPr bwMode="auto">
          <a:xfrm>
            <a:off x="4724400" y="2133600"/>
            <a:ext cx="0" cy="71438"/>
          </a:xfrm>
          <a:prstGeom prst="line">
            <a:avLst/>
          </a:prstGeom>
          <a:noFill/>
          <a:ln w="76200">
            <a:solidFill>
              <a:srgbClr val="FFB54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8" name="Line 17"/>
          <p:cNvSpPr>
            <a:spLocks noChangeShapeType="1"/>
          </p:cNvSpPr>
          <p:nvPr/>
        </p:nvSpPr>
        <p:spPr bwMode="auto">
          <a:xfrm flipV="1">
            <a:off x="4724400" y="4343400"/>
            <a:ext cx="0" cy="528638"/>
          </a:xfrm>
          <a:prstGeom prst="line">
            <a:avLst/>
          </a:prstGeom>
          <a:noFill/>
          <a:ln w="76200">
            <a:solidFill>
              <a:srgbClr val="FFB54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Line 18"/>
          <p:cNvSpPr>
            <a:spLocks noChangeShapeType="1"/>
          </p:cNvSpPr>
          <p:nvPr/>
        </p:nvSpPr>
        <p:spPr bwMode="auto">
          <a:xfrm flipH="1" flipV="1">
            <a:off x="5622925" y="4005263"/>
            <a:ext cx="490538" cy="373062"/>
          </a:xfrm>
          <a:prstGeom prst="line">
            <a:avLst/>
          </a:prstGeom>
          <a:noFill/>
          <a:ln w="76200">
            <a:solidFill>
              <a:srgbClr val="FFB54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10" name="Line 19"/>
          <p:cNvSpPr>
            <a:spLocks noChangeShapeType="1"/>
          </p:cNvSpPr>
          <p:nvPr/>
        </p:nvSpPr>
        <p:spPr bwMode="auto">
          <a:xfrm flipV="1">
            <a:off x="3581400" y="3733800"/>
            <a:ext cx="33338" cy="373063"/>
          </a:xfrm>
          <a:prstGeom prst="line">
            <a:avLst/>
          </a:prstGeom>
          <a:noFill/>
          <a:ln w="76200">
            <a:solidFill>
              <a:srgbClr val="FFB54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11" name="Line 20"/>
          <p:cNvSpPr>
            <a:spLocks noChangeShapeType="1"/>
          </p:cNvSpPr>
          <p:nvPr/>
        </p:nvSpPr>
        <p:spPr bwMode="auto">
          <a:xfrm flipH="1">
            <a:off x="5605463" y="2711450"/>
            <a:ext cx="490537" cy="68263"/>
          </a:xfrm>
          <a:prstGeom prst="line">
            <a:avLst/>
          </a:prstGeom>
          <a:noFill/>
          <a:ln w="76200">
            <a:solidFill>
              <a:srgbClr val="FFB54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12" name="Line 21"/>
          <p:cNvSpPr>
            <a:spLocks noChangeShapeType="1"/>
          </p:cNvSpPr>
          <p:nvPr/>
        </p:nvSpPr>
        <p:spPr bwMode="auto">
          <a:xfrm>
            <a:off x="3581400" y="2827338"/>
            <a:ext cx="33338" cy="68262"/>
          </a:xfrm>
          <a:prstGeom prst="line">
            <a:avLst/>
          </a:prstGeom>
          <a:noFill/>
          <a:ln w="76200">
            <a:solidFill>
              <a:srgbClr val="FFB54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13" name="Text Box 22"/>
          <p:cNvSpPr txBox="1">
            <a:spLocks noChangeArrowheads="1"/>
          </p:cNvSpPr>
          <p:nvPr/>
        </p:nvSpPr>
        <p:spPr bwMode="auto">
          <a:xfrm>
            <a:off x="762000" y="152400"/>
            <a:ext cx="3778250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4000" b="1"/>
              <a:t>The Marketing </a:t>
            </a:r>
          </a:p>
          <a:p>
            <a:pPr eaLnBrk="0" hangingPunct="0"/>
            <a:r>
              <a:rPr lang="en-US" sz="4000" b="1"/>
              <a:t>Program</a:t>
            </a:r>
            <a:endParaRPr lang="en-CA" sz="4000" b="1"/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1235075"/>
            <a:ext cx="7772400" cy="365125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Demographic factors</a:t>
            </a:r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mtClean="0">
                <a:solidFill>
                  <a:srgbClr val="000000"/>
                </a:solidFill>
              </a:rPr>
              <a:t>Refers to the changing nature of the population</a:t>
            </a:r>
          </a:p>
          <a:p>
            <a:endParaRPr lang="en-CA" smtClean="0">
              <a:solidFill>
                <a:srgbClr val="000000"/>
              </a:solidFill>
            </a:endParaRPr>
          </a:p>
          <a:p>
            <a:r>
              <a:rPr lang="en-CA" smtClean="0">
                <a:solidFill>
                  <a:srgbClr val="000000"/>
                </a:solidFill>
              </a:rPr>
              <a:t>What are some current demographic trends?</a:t>
            </a:r>
          </a:p>
          <a:p>
            <a:endParaRPr lang="en-CA" smtClean="0">
              <a:solidFill>
                <a:srgbClr val="000000"/>
              </a:solidFill>
            </a:endParaRPr>
          </a:p>
          <a:p>
            <a:r>
              <a:rPr lang="en-CA" smtClean="0">
                <a:solidFill>
                  <a:srgbClr val="000000"/>
                </a:solidFill>
              </a:rPr>
              <a:t>What are the </a:t>
            </a:r>
            <a:r>
              <a:rPr lang="en-CA" u="sng" smtClean="0">
                <a:solidFill>
                  <a:srgbClr val="FF5050"/>
                </a:solidFill>
              </a:rPr>
              <a:t>implications</a:t>
            </a:r>
            <a:r>
              <a:rPr lang="en-CA" smtClean="0">
                <a:solidFill>
                  <a:srgbClr val="000000"/>
                </a:solidFill>
              </a:rPr>
              <a:t> of these changes?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1235075"/>
            <a:ext cx="7772400" cy="365125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Changing Demographics</a:t>
            </a:r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/>
              <a:buNone/>
            </a:pPr>
            <a:r>
              <a:rPr lang="en-CA" sz="2800" b="1" smtClean="0">
                <a:solidFill>
                  <a:srgbClr val="000000"/>
                </a:solidFill>
              </a:rPr>
              <a:t>Different age groups buy different products or services.  </a:t>
            </a:r>
            <a:endParaRPr lang="en-US" sz="2800" b="1" i="1" smtClean="0">
              <a:solidFill>
                <a:srgbClr val="000000"/>
              </a:solidFill>
            </a:endParaRPr>
          </a:p>
          <a:p>
            <a:pPr lvl="1"/>
            <a:r>
              <a:rPr lang="en-CA" b="1" smtClean="0">
                <a:solidFill>
                  <a:srgbClr val="000000"/>
                </a:solidFill>
              </a:rPr>
              <a:t>Under age 25: Grow by 4.8%.</a:t>
            </a:r>
          </a:p>
          <a:p>
            <a:pPr lvl="1"/>
            <a:r>
              <a:rPr lang="en-CA" b="1" smtClean="0">
                <a:solidFill>
                  <a:srgbClr val="000000"/>
                </a:solidFill>
              </a:rPr>
              <a:t>25-34 years old: Decline by 5%.</a:t>
            </a:r>
          </a:p>
          <a:p>
            <a:pPr lvl="1"/>
            <a:r>
              <a:rPr lang="en-CA" b="1" smtClean="0">
                <a:solidFill>
                  <a:srgbClr val="000000"/>
                </a:solidFill>
              </a:rPr>
              <a:t>35-44 years old: Increase by 4.5%.</a:t>
            </a:r>
          </a:p>
          <a:p>
            <a:pPr lvl="1"/>
            <a:r>
              <a:rPr lang="en-CA" b="1" smtClean="0">
                <a:solidFill>
                  <a:srgbClr val="000000"/>
                </a:solidFill>
              </a:rPr>
              <a:t>45-64 years old: Grow by 2.5 million, or 39.5%.</a:t>
            </a:r>
          </a:p>
          <a:p>
            <a:pPr lvl="1"/>
            <a:r>
              <a:rPr lang="en-CA" b="1" smtClean="0">
                <a:solidFill>
                  <a:srgbClr val="000000"/>
                </a:solidFill>
              </a:rPr>
              <a:t>Over age 65: Grow by 20%.</a:t>
            </a:r>
          </a:p>
          <a:p>
            <a:pPr lvl="1">
              <a:buFontTx/>
              <a:buNone/>
            </a:pPr>
            <a:r>
              <a:rPr lang="en-CA" b="1" smtClean="0">
                <a:solidFill>
                  <a:srgbClr val="000000"/>
                </a:solidFill>
              </a:rPr>
              <a:t>What are the </a:t>
            </a:r>
            <a:r>
              <a:rPr lang="en-CA" b="1" i="1" smtClean="0">
                <a:solidFill>
                  <a:srgbClr val="FF5050"/>
                </a:solidFill>
              </a:rPr>
              <a:t>implications</a:t>
            </a:r>
            <a:r>
              <a:rPr lang="en-CA" b="1" smtClean="0">
                <a:solidFill>
                  <a:srgbClr val="000000"/>
                </a:solidFill>
              </a:rPr>
              <a:t>?</a:t>
            </a:r>
          </a:p>
          <a:p>
            <a:endParaRPr lang="en-CA" sz="28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6350"/>
            <a:ext cx="7772400" cy="984250"/>
          </a:xfrm>
        </p:spPr>
        <p:txBody>
          <a:bodyPr/>
          <a:lstStyle/>
          <a:p>
            <a:r>
              <a:rPr lang="en-US" smtClean="0"/>
              <a:t>Objektivat Mesimore 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7924800" cy="5181600"/>
          </a:xfrm>
        </p:spPr>
        <p:txBody>
          <a:bodyPr/>
          <a:lstStyle/>
          <a:p>
            <a:pPr marL="457200" indent="-457200" defTabSz="914400"/>
            <a:r>
              <a:rPr lang="sq-AL" sz="2000" i="1" smtClean="0"/>
              <a:t>Pas </a:t>
            </a:r>
            <a:r>
              <a:rPr lang="en-US" sz="2000" i="1" smtClean="0"/>
              <a:t>q</a:t>
            </a:r>
            <a:r>
              <a:rPr lang="sq-AL" sz="2000" i="1" smtClean="0"/>
              <a:t>ë</a:t>
            </a:r>
            <a:r>
              <a:rPr lang="en-US" sz="2000" i="1" smtClean="0"/>
              <a:t> t </a:t>
            </a:r>
            <a:r>
              <a:rPr lang="sq-AL" sz="2000" i="1" smtClean="0"/>
              <a:t>ë</a:t>
            </a:r>
            <a:r>
              <a:rPr lang="en-US" sz="2000" i="1" smtClean="0"/>
              <a:t> </a:t>
            </a:r>
            <a:r>
              <a:rPr lang="sq-AL" sz="2000" i="1" smtClean="0"/>
              <a:t>studi</a:t>
            </a:r>
            <a:r>
              <a:rPr lang="en-US" sz="2000" i="1" smtClean="0"/>
              <a:t>oni </a:t>
            </a:r>
            <a:r>
              <a:rPr lang="sq-AL" sz="2000" i="1" smtClean="0"/>
              <a:t>këtë kapitull, ju duhet të jetë në gjendje të:</a:t>
            </a:r>
            <a:br>
              <a:rPr lang="sq-AL" sz="2000" i="1" smtClean="0"/>
            </a:br>
            <a:endParaRPr lang="en-US" sz="2000" i="1" smtClean="0"/>
          </a:p>
          <a:p>
            <a:pPr marL="457200" indent="-457200" defTabSz="914400"/>
            <a:r>
              <a:rPr lang="en-US" sz="2000" i="1" smtClean="0"/>
              <a:t>- </a:t>
            </a:r>
            <a:r>
              <a:rPr lang="sq-AL" sz="2000" i="1" smtClean="0"/>
              <a:t>Të kupton</a:t>
            </a:r>
            <a:r>
              <a:rPr lang="en-US" sz="2000" i="1" smtClean="0"/>
              <a:t>i</a:t>
            </a:r>
            <a:r>
              <a:rPr lang="sq-AL" sz="2000" i="1" smtClean="0"/>
              <a:t> natyrën e mjedisit </a:t>
            </a:r>
            <a:r>
              <a:rPr lang="en-US" sz="2000" i="1" smtClean="0"/>
              <a:t>të </a:t>
            </a:r>
            <a:r>
              <a:rPr lang="sq-AL" sz="2000" i="1" smtClean="0"/>
              <a:t>marketingut dhe pse është e rëndësishme </a:t>
            </a:r>
            <a:r>
              <a:rPr lang="en-US" sz="2000" i="1" smtClean="0"/>
              <a:t>p</a:t>
            </a:r>
            <a:r>
              <a:rPr lang="sq-AL" sz="2000" i="1" smtClean="0"/>
              <a:t>ë</a:t>
            </a:r>
            <a:r>
              <a:rPr lang="en-US" sz="2000" i="1" smtClean="0"/>
              <a:t>r</a:t>
            </a:r>
            <a:r>
              <a:rPr lang="sq-AL" sz="2000" i="1" smtClean="0"/>
              <a:t>  </a:t>
            </a:r>
            <a:r>
              <a:rPr lang="en-US" sz="2000" i="1" smtClean="0"/>
              <a:t>“</a:t>
            </a:r>
            <a:r>
              <a:rPr lang="sq-AL" sz="2000" i="1" smtClean="0"/>
              <a:t>marketers</a:t>
            </a:r>
            <a:r>
              <a:rPr lang="en-US" sz="2000" i="1" smtClean="0"/>
              <a:t>”( persona qe miren me marketing)</a:t>
            </a:r>
            <a:r>
              <a:rPr lang="sq-AL" sz="2000" i="1" smtClean="0"/>
              <a:t>.</a:t>
            </a:r>
            <a:endParaRPr lang="en-US" sz="2000" i="1" smtClean="0"/>
          </a:p>
          <a:p>
            <a:pPr marL="457200" indent="-457200" defTabSz="914400"/>
            <a:r>
              <a:rPr lang="sq-AL" sz="1000" i="1" smtClean="0"/>
              <a:t/>
            </a:r>
            <a:br>
              <a:rPr lang="sq-AL" sz="1000" i="1" smtClean="0"/>
            </a:br>
            <a:r>
              <a:rPr lang="en-US" sz="2000" i="1" smtClean="0"/>
              <a:t>- </a:t>
            </a:r>
            <a:r>
              <a:rPr lang="sq-AL" sz="2000" i="1" smtClean="0"/>
              <a:t>Përshkruani komponentët kryesore të mjedisit shoqëror</a:t>
            </a:r>
            <a:r>
              <a:rPr lang="en-US" sz="2000" i="1" smtClean="0"/>
              <a:t> (social)</a:t>
            </a:r>
            <a:r>
              <a:rPr lang="sq-AL" sz="2000" i="1" smtClean="0"/>
              <a:t> dhe si trendet në mjedisin shoqëror  ndikojë në marketing.</a:t>
            </a:r>
            <a:br>
              <a:rPr lang="sq-AL" sz="2000" i="1" smtClean="0"/>
            </a:br>
            <a:r>
              <a:rPr lang="en-US" sz="2000" i="1" smtClean="0"/>
              <a:t>- </a:t>
            </a:r>
            <a:r>
              <a:rPr lang="sq-AL" sz="2000" i="1" smtClean="0"/>
              <a:t>Të kupt</a:t>
            </a:r>
            <a:r>
              <a:rPr lang="en-US" sz="2000" i="1" smtClean="0"/>
              <a:t>oni </a:t>
            </a:r>
            <a:r>
              <a:rPr lang="sq-AL" sz="2000" i="1" smtClean="0"/>
              <a:t> se si ndikon mjedisi ekonomik </a:t>
            </a:r>
            <a:r>
              <a:rPr lang="en-US" sz="2000" i="1" smtClean="0"/>
              <a:t>n</a:t>
            </a:r>
            <a:r>
              <a:rPr lang="sq-AL" sz="2000" i="1" smtClean="0"/>
              <a:t>ë marketing.</a:t>
            </a:r>
            <a:endParaRPr lang="en-US" sz="2000" i="1" smtClean="0"/>
          </a:p>
          <a:p>
            <a:pPr marL="457200" indent="-457200" defTabSz="914400"/>
            <a:r>
              <a:rPr lang="sq-AL" sz="1000" i="1" smtClean="0"/>
              <a:t/>
            </a:r>
            <a:br>
              <a:rPr lang="sq-AL" sz="1000" i="1" smtClean="0"/>
            </a:br>
            <a:r>
              <a:rPr lang="en-US" sz="2000" i="1" smtClean="0"/>
              <a:t>- </a:t>
            </a:r>
            <a:r>
              <a:rPr lang="sq-AL" sz="2000" i="1" smtClean="0"/>
              <a:t>Shih</a:t>
            </a:r>
            <a:r>
              <a:rPr lang="en-US" sz="2000" i="1" smtClean="0"/>
              <a:t>ni/Vreni</a:t>
            </a:r>
            <a:r>
              <a:rPr lang="sq-AL" sz="2000" i="1" smtClean="0"/>
              <a:t> se si mjedisit politik / juridik ofron mundësi dhe kërcënime për </a:t>
            </a:r>
            <a:r>
              <a:rPr lang="en-US" sz="2000" i="1" smtClean="0"/>
              <a:t>“</a:t>
            </a:r>
            <a:r>
              <a:rPr lang="sq-AL" sz="2000" i="1" smtClean="0"/>
              <a:t>marketers</a:t>
            </a:r>
            <a:r>
              <a:rPr lang="en-US" sz="2000" i="1" smtClean="0"/>
              <a:t>” </a:t>
            </a:r>
            <a:r>
              <a:rPr lang="sq-AL" sz="2000" i="1" smtClean="0"/>
              <a:t>.</a:t>
            </a:r>
            <a:endParaRPr lang="en-US" sz="2000" i="1" smtClean="0"/>
          </a:p>
          <a:p>
            <a:pPr marL="457200" indent="-457200" defTabSz="914400">
              <a:buFont typeface="Monotype Sorts"/>
              <a:buNone/>
            </a:pPr>
            <a:r>
              <a:rPr lang="sq-AL" sz="1000" i="1" smtClean="0"/>
              <a:t/>
            </a:r>
            <a:br>
              <a:rPr lang="sq-AL" sz="1000" i="1" smtClean="0"/>
            </a:br>
            <a:r>
              <a:rPr lang="en-US" sz="2000" i="1" smtClean="0"/>
              <a:t>-</a:t>
            </a:r>
            <a:r>
              <a:rPr lang="sq-AL" sz="2000" i="1" smtClean="0"/>
              <a:t>Vlerëso</a:t>
            </a:r>
            <a:r>
              <a:rPr lang="en-US" sz="2000" i="1" smtClean="0"/>
              <a:t>ni</a:t>
            </a:r>
            <a:r>
              <a:rPr lang="sq-AL" sz="2000" i="1" smtClean="0"/>
              <a:t> rëndësinë e mjedisit teknologjik</a:t>
            </a:r>
            <a:endParaRPr lang="en-US" sz="2000" i="1" smtClean="0"/>
          </a:p>
          <a:p>
            <a:pPr marL="457200" indent="-457200" defTabSz="914400">
              <a:buFont typeface="Monotype Sorts"/>
              <a:buNone/>
            </a:pPr>
            <a:endParaRPr lang="en-US" sz="1000" i="1" smtClean="0"/>
          </a:p>
          <a:p>
            <a:pPr marL="457200" indent="-457200" defTabSz="914400">
              <a:buFont typeface="Monotype Sorts"/>
              <a:buNone/>
            </a:pPr>
            <a:r>
              <a:rPr lang="en-US" sz="2000" i="1" smtClean="0"/>
              <a:t>      -</a:t>
            </a:r>
            <a:r>
              <a:rPr lang="sq-AL" sz="2000" i="1" smtClean="0"/>
              <a:t>Kuptoni ndryshimet</a:t>
            </a:r>
            <a:r>
              <a:rPr lang="en-US" sz="2000" i="1" smtClean="0"/>
              <a:t>/dallimet</a:t>
            </a:r>
            <a:r>
              <a:rPr lang="sq-AL" sz="2000" i="1" smtClean="0"/>
              <a:t> në mjedisin konkurrues.</a:t>
            </a:r>
            <a:br>
              <a:rPr lang="sq-AL" sz="2000" i="1" smtClean="0"/>
            </a:br>
            <a:endParaRPr lang="en-US" sz="1000" i="1" smtClean="0"/>
          </a:p>
          <a:p>
            <a:pPr marL="457200" indent="-457200" defTabSz="914400">
              <a:buFont typeface="Monotype Sorts"/>
              <a:buNone/>
            </a:pPr>
            <a:r>
              <a:rPr lang="en-US" sz="2000" i="1" smtClean="0"/>
              <a:t>      - Të</a:t>
            </a:r>
            <a:r>
              <a:rPr lang="sq-AL" sz="2000" i="1" smtClean="0"/>
              <a:t> di</a:t>
            </a:r>
            <a:r>
              <a:rPr lang="en-US" sz="2000" i="1" smtClean="0"/>
              <a:t>ni</a:t>
            </a:r>
            <a:r>
              <a:rPr lang="sq-AL" sz="2000" i="1" smtClean="0"/>
              <a:t> se si ndryshimet në mjedisin institucional ndikojë </a:t>
            </a:r>
            <a:r>
              <a:rPr lang="en-US" sz="2000" i="1" smtClean="0"/>
              <a:t>në treg (tek “</a:t>
            </a:r>
            <a:r>
              <a:rPr lang="sq-AL" sz="2000" i="1" smtClean="0"/>
              <a:t>marketers</a:t>
            </a:r>
            <a:r>
              <a:rPr lang="en-US" sz="2000" i="1" smtClean="0"/>
              <a:t>” )</a:t>
            </a:r>
            <a:r>
              <a:rPr lang="sq-AL" sz="2000" i="1" smtClean="0"/>
              <a:t>.</a:t>
            </a:r>
            <a:endParaRPr lang="en-US" sz="2000" i="1" smtClean="0"/>
          </a:p>
          <a:p>
            <a:pPr marL="457200" indent="-457200" defTabSz="914400"/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1235075"/>
            <a:ext cx="7772400" cy="365125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Changing Ethnic Mix</a:t>
            </a:r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Chinese growing to be second largest language group in Canada</a:t>
            </a:r>
            <a:endParaRPr lang="en-US" sz="4000" smtClean="0">
              <a:solidFill>
                <a:srgbClr val="000000"/>
              </a:solidFill>
            </a:endParaRPr>
          </a:p>
          <a:p>
            <a:endParaRPr lang="en-US" smtClean="0">
              <a:solidFill>
                <a:srgbClr val="000000"/>
              </a:solidFill>
            </a:endParaRPr>
          </a:p>
          <a:p>
            <a:r>
              <a:rPr lang="en-US" smtClean="0">
                <a:solidFill>
                  <a:srgbClr val="000000"/>
                </a:solidFill>
              </a:rPr>
              <a:t>Have unique buying habits and needs</a:t>
            </a:r>
          </a:p>
          <a:p>
            <a:endParaRPr lang="en-US" smtClean="0">
              <a:solidFill>
                <a:srgbClr val="000000"/>
              </a:solidFill>
            </a:endParaRPr>
          </a:p>
          <a:p>
            <a:r>
              <a:rPr lang="en-US" smtClean="0">
                <a:solidFill>
                  <a:srgbClr val="000000"/>
                </a:solidFill>
              </a:rPr>
              <a:t>Make an “ethnic” market segment</a:t>
            </a:r>
            <a:endParaRPr lang="en-CA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1235075"/>
            <a:ext cx="7772400" cy="365125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Economic Change</a:t>
            </a:r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/>
              <a:buNone/>
            </a:pPr>
            <a:r>
              <a:rPr lang="en-US" smtClean="0">
                <a:solidFill>
                  <a:srgbClr val="000000"/>
                </a:solidFill>
              </a:rPr>
              <a:t>1) The stage of the Business Cycle:</a:t>
            </a:r>
          </a:p>
          <a:p>
            <a:pPr lvl="1"/>
            <a:r>
              <a:rPr lang="en-US" smtClean="0">
                <a:solidFill>
                  <a:srgbClr val="000000"/>
                </a:solidFill>
              </a:rPr>
              <a:t>Prosperity, recession and recovery</a:t>
            </a:r>
            <a:endParaRPr lang="en-US" u="sng" smtClean="0">
              <a:solidFill>
                <a:srgbClr val="000000"/>
              </a:solidFill>
            </a:endParaRPr>
          </a:p>
          <a:p>
            <a:pPr>
              <a:buFont typeface="Monotype Sorts"/>
              <a:buNone/>
            </a:pPr>
            <a:r>
              <a:rPr lang="en-CA" smtClean="0">
                <a:solidFill>
                  <a:srgbClr val="000000"/>
                </a:solidFill>
              </a:rPr>
              <a:t>2) Inflation rate</a:t>
            </a:r>
          </a:p>
          <a:p>
            <a:pPr>
              <a:buFont typeface="Monotype Sorts"/>
              <a:buNone/>
            </a:pPr>
            <a:r>
              <a:rPr lang="en-CA" smtClean="0">
                <a:solidFill>
                  <a:srgbClr val="000000"/>
                </a:solidFill>
              </a:rPr>
              <a:t>3) Interest rates</a:t>
            </a:r>
          </a:p>
          <a:p>
            <a:pPr>
              <a:buFont typeface="Monotype Sorts"/>
              <a:buNone/>
            </a:pPr>
            <a:r>
              <a:rPr lang="en-CA" smtClean="0">
                <a:solidFill>
                  <a:srgbClr val="000000"/>
                </a:solidFill>
              </a:rPr>
              <a:t>4) Unemployment rate</a:t>
            </a:r>
            <a:endParaRPr lang="en-CA" u="sng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1235075"/>
            <a:ext cx="7772400" cy="365125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Competitive Change </a:t>
            </a:r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10000"/>
              </a:spcAft>
              <a:buFont typeface="Monotype Sorts"/>
              <a:buNone/>
            </a:pPr>
            <a:r>
              <a:rPr lang="en-CA" b="1" smtClean="0">
                <a:solidFill>
                  <a:srgbClr val="000000"/>
                </a:solidFill>
              </a:rPr>
              <a:t>Competition takes place at three levels:</a:t>
            </a:r>
          </a:p>
          <a:p>
            <a:pPr>
              <a:buFont typeface="Monotype Sorts"/>
              <a:buNone/>
            </a:pPr>
            <a:r>
              <a:rPr lang="en-CA" b="1" smtClean="0">
                <a:solidFill>
                  <a:srgbClr val="000000"/>
                </a:solidFill>
              </a:rPr>
              <a:t>1</a:t>
            </a:r>
            <a:r>
              <a:rPr lang="en-US" b="1" smtClean="0">
                <a:solidFill>
                  <a:srgbClr val="000000"/>
                </a:solidFill>
              </a:rPr>
              <a:t>) </a:t>
            </a:r>
            <a:r>
              <a:rPr lang="en-CA" b="1" u="sng" smtClean="0">
                <a:solidFill>
                  <a:srgbClr val="FF5050"/>
                </a:solidFill>
              </a:rPr>
              <a:t>Direct</a:t>
            </a:r>
            <a:r>
              <a:rPr lang="en-CA" b="1" smtClean="0">
                <a:solidFill>
                  <a:srgbClr val="000000"/>
                </a:solidFill>
              </a:rPr>
              <a:t> at the brand or store level</a:t>
            </a:r>
          </a:p>
          <a:p>
            <a:pPr>
              <a:buFont typeface="Monotype Sorts"/>
              <a:buNone/>
            </a:pPr>
            <a:r>
              <a:rPr lang="en-CA" b="1" smtClean="0">
                <a:solidFill>
                  <a:srgbClr val="000000"/>
                </a:solidFill>
              </a:rPr>
              <a:t>2</a:t>
            </a:r>
            <a:r>
              <a:rPr lang="en-US" b="1" smtClean="0">
                <a:solidFill>
                  <a:srgbClr val="000000"/>
                </a:solidFill>
              </a:rPr>
              <a:t>)</a:t>
            </a:r>
            <a:r>
              <a:rPr lang="en-CA" b="1" smtClean="0">
                <a:solidFill>
                  <a:srgbClr val="000000"/>
                </a:solidFill>
              </a:rPr>
              <a:t> </a:t>
            </a:r>
            <a:r>
              <a:rPr lang="en-CA" b="1" u="sng" smtClean="0">
                <a:solidFill>
                  <a:srgbClr val="FF5050"/>
                </a:solidFill>
              </a:rPr>
              <a:t>Substitute</a:t>
            </a:r>
            <a:r>
              <a:rPr lang="en-CA" b="1" smtClean="0">
                <a:solidFill>
                  <a:srgbClr val="000000"/>
                </a:solidFill>
              </a:rPr>
              <a:t> products/services</a:t>
            </a:r>
          </a:p>
          <a:p>
            <a:pPr>
              <a:buFont typeface="Monotype Sorts"/>
              <a:buNone/>
            </a:pPr>
            <a:r>
              <a:rPr lang="en-CA" b="1" smtClean="0">
                <a:solidFill>
                  <a:srgbClr val="000000"/>
                </a:solidFill>
              </a:rPr>
              <a:t>3</a:t>
            </a:r>
            <a:r>
              <a:rPr lang="en-US" b="1" smtClean="0">
                <a:solidFill>
                  <a:srgbClr val="000000"/>
                </a:solidFill>
              </a:rPr>
              <a:t>)</a:t>
            </a:r>
            <a:r>
              <a:rPr lang="en-CA" b="1" smtClean="0">
                <a:solidFill>
                  <a:srgbClr val="000000"/>
                </a:solidFill>
              </a:rPr>
              <a:t> </a:t>
            </a:r>
            <a:r>
              <a:rPr lang="en-CA" b="1" u="sng" smtClean="0">
                <a:solidFill>
                  <a:srgbClr val="FF5050"/>
                </a:solidFill>
              </a:rPr>
              <a:t>All products</a:t>
            </a:r>
            <a:r>
              <a:rPr lang="en-CA" b="1" smtClean="0">
                <a:solidFill>
                  <a:srgbClr val="000000"/>
                </a:solidFill>
              </a:rPr>
              <a:t> and services competing for the same consumer dollar </a:t>
            </a:r>
          </a:p>
          <a:p>
            <a:pPr>
              <a:buFont typeface="Monotype Sorts"/>
              <a:buNone/>
            </a:pPr>
            <a:endParaRPr lang="en-CA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1235075"/>
            <a:ext cx="7772400" cy="365125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Social and Cultural Change</a:t>
            </a:r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Monotype Sorts"/>
              <a:buNone/>
            </a:pPr>
            <a:r>
              <a:rPr lang="en-US" b="1" smtClean="0">
                <a:solidFill>
                  <a:srgbClr val="000000"/>
                </a:solidFill>
              </a:rPr>
              <a:t>Our lifestyles and </a:t>
            </a:r>
            <a:r>
              <a:rPr lang="en-CA" b="1" smtClean="0">
                <a:solidFill>
                  <a:srgbClr val="000000"/>
                </a:solidFill>
              </a:rPr>
              <a:t>values</a:t>
            </a:r>
            <a:r>
              <a:rPr lang="en-US" b="1" smtClean="0">
                <a:solidFill>
                  <a:srgbClr val="000000"/>
                </a:solidFill>
              </a:rPr>
              <a:t> are changing!</a:t>
            </a:r>
            <a:endParaRPr lang="en-CA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Monotype Sorts"/>
              <a:buNone/>
            </a:pPr>
            <a:r>
              <a:rPr lang="en-CA" smtClean="0">
                <a:solidFill>
                  <a:srgbClr val="000000"/>
                </a:solidFill>
              </a:rPr>
              <a:t>What are some changes you think are occurring?</a:t>
            </a:r>
          </a:p>
          <a:p>
            <a:pPr>
              <a:lnSpc>
                <a:spcPct val="90000"/>
              </a:lnSpc>
            </a:pPr>
            <a:endParaRPr lang="en-CA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CA" smtClean="0">
                <a:solidFill>
                  <a:srgbClr val="000000"/>
                </a:solidFill>
              </a:rPr>
              <a:t>Attitudes toward physical activity, exercise, and diet </a:t>
            </a:r>
          </a:p>
          <a:p>
            <a:pPr>
              <a:lnSpc>
                <a:spcPct val="90000"/>
              </a:lnSpc>
            </a:pPr>
            <a:r>
              <a:rPr lang="en-CA" smtClean="0">
                <a:solidFill>
                  <a:srgbClr val="000000"/>
                </a:solidFill>
              </a:rPr>
              <a:t>Emphasis on </a:t>
            </a:r>
            <a:r>
              <a:rPr lang="en-US" smtClean="0">
                <a:solidFill>
                  <a:srgbClr val="000000"/>
                </a:solidFill>
              </a:rPr>
              <a:t>service </a:t>
            </a:r>
            <a:r>
              <a:rPr lang="en-CA" smtClean="0">
                <a:solidFill>
                  <a:srgbClr val="000000"/>
                </a:solidFill>
              </a:rPr>
              <a:t>quality and value</a:t>
            </a:r>
          </a:p>
          <a:p>
            <a:pPr>
              <a:lnSpc>
                <a:spcPct val="90000"/>
              </a:lnSpc>
            </a:pPr>
            <a:r>
              <a:rPr lang="en-CA" smtClean="0">
                <a:solidFill>
                  <a:srgbClr val="000000"/>
                </a:solidFill>
              </a:rPr>
              <a:t>Environmental</a:t>
            </a:r>
            <a:r>
              <a:rPr lang="en-US" smtClean="0">
                <a:solidFill>
                  <a:srgbClr val="000000"/>
                </a:solidFill>
              </a:rPr>
              <a:t> awareness</a:t>
            </a:r>
            <a:endParaRPr lang="en-CA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rgbClr val="000000"/>
                </a:solidFill>
              </a:rPr>
              <a:t>Demand for </a:t>
            </a:r>
            <a:r>
              <a:rPr lang="en-CA" smtClean="0">
                <a:solidFill>
                  <a:srgbClr val="000000"/>
                </a:solidFill>
              </a:rPr>
              <a:t>convenience</a:t>
            </a:r>
            <a:r>
              <a:rPr lang="en-US" smtClean="0">
                <a:solidFill>
                  <a:srgbClr val="000000"/>
                </a:solidFill>
              </a:rPr>
              <a:t> </a:t>
            </a:r>
            <a:endParaRPr lang="en-CA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Monotype Sorts"/>
              <a:buNone/>
            </a:pPr>
            <a:endParaRPr lang="en-CA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1235075"/>
            <a:ext cx="7772400" cy="365125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Technological Change</a:t>
            </a:r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2800" smtClean="0">
                <a:solidFill>
                  <a:srgbClr val="000000"/>
                </a:solidFill>
              </a:rPr>
              <a:t>Can create new forms of competition and communications: ATM’s, CD-ROM, cellular, Internet</a:t>
            </a:r>
          </a:p>
          <a:p>
            <a:r>
              <a:rPr lang="en-CA" sz="2800" smtClean="0">
                <a:solidFill>
                  <a:srgbClr val="000000"/>
                </a:solidFill>
              </a:rPr>
              <a:t>creates new industries to be supplied</a:t>
            </a:r>
          </a:p>
          <a:p>
            <a:r>
              <a:rPr lang="en-CA" sz="2800" smtClean="0">
                <a:solidFill>
                  <a:srgbClr val="000000"/>
                </a:solidFill>
              </a:rPr>
              <a:t>impacts how people spend their time</a:t>
            </a:r>
          </a:p>
          <a:p>
            <a:r>
              <a:rPr lang="en-CA" sz="2800" smtClean="0">
                <a:solidFill>
                  <a:srgbClr val="000000"/>
                </a:solidFill>
              </a:rPr>
              <a:t>technology is accepted by consumers, expected by them, transparent to them, and often “disposable”</a:t>
            </a:r>
          </a:p>
          <a:p>
            <a:endParaRPr lang="en-CA" sz="28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1235075"/>
            <a:ext cx="7772400" cy="365125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Political and Legal Change</a:t>
            </a:r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Monotype Sorts"/>
              <a:buNone/>
            </a:pPr>
            <a:r>
              <a:rPr lang="en-US" smtClean="0">
                <a:solidFill>
                  <a:srgbClr val="000000"/>
                </a:solidFill>
              </a:rPr>
              <a:t>Six categories:</a:t>
            </a:r>
          </a:p>
          <a:p>
            <a:pPr marL="609600" indent="-609600">
              <a:lnSpc>
                <a:spcPct val="90000"/>
              </a:lnSpc>
              <a:buFont typeface="Monotype Sorts"/>
              <a:buNone/>
            </a:pPr>
            <a:r>
              <a:rPr lang="en-US" smtClean="0">
                <a:solidFill>
                  <a:srgbClr val="000000"/>
                </a:solidFill>
              </a:rPr>
              <a:t>1) General fiscal/monetary policies</a:t>
            </a:r>
          </a:p>
          <a:p>
            <a:pPr marL="609600" indent="-609600">
              <a:lnSpc>
                <a:spcPct val="90000"/>
              </a:lnSpc>
              <a:buFont typeface="Monotype Sorts"/>
              <a:buNone/>
            </a:pPr>
            <a:r>
              <a:rPr lang="en-US" smtClean="0">
                <a:solidFill>
                  <a:srgbClr val="000000"/>
                </a:solidFill>
              </a:rPr>
              <a:t>2) Policies set by government agencies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rgbClr val="000000"/>
                </a:solidFill>
              </a:rPr>
              <a:t>3) Social legislation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rgbClr val="000000"/>
                </a:solidFill>
              </a:rPr>
              <a:t>4) Government relationships with industry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rgbClr val="000000"/>
                </a:solidFill>
              </a:rPr>
              <a:t>5) Legislation related to marketing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rgbClr val="000000"/>
                </a:solidFill>
              </a:rPr>
              <a:t>6) Provision of information </a:t>
            </a:r>
            <a:endParaRPr lang="en-CA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1235075"/>
            <a:ext cx="7772400" cy="365125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The external macro-environment</a:t>
            </a:r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buFont typeface="Monotype Sorts"/>
              <a:buNone/>
            </a:pPr>
            <a:r>
              <a:rPr lang="en-CA" smtClean="0">
                <a:solidFill>
                  <a:srgbClr val="000000"/>
                </a:solidFill>
              </a:rPr>
              <a:t>External to the firm, but important because of its close relationship</a:t>
            </a:r>
          </a:p>
        </p:txBody>
      </p:sp>
      <p:sp>
        <p:nvSpPr>
          <p:cNvPr id="43011" name="AutoShape 4"/>
          <p:cNvSpPr>
            <a:spLocks noChangeArrowheads="1"/>
          </p:cNvSpPr>
          <p:nvPr/>
        </p:nvSpPr>
        <p:spPr bwMode="auto">
          <a:xfrm>
            <a:off x="1143000" y="3200400"/>
            <a:ext cx="1981200" cy="6858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AutoShape 5"/>
          <p:cNvSpPr>
            <a:spLocks noChangeArrowheads="1"/>
          </p:cNvSpPr>
          <p:nvPr/>
        </p:nvSpPr>
        <p:spPr bwMode="auto">
          <a:xfrm>
            <a:off x="2819400" y="4191000"/>
            <a:ext cx="2133600" cy="533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Your firm</a:t>
            </a:r>
          </a:p>
        </p:txBody>
      </p:sp>
      <p:sp>
        <p:nvSpPr>
          <p:cNvPr id="43013" name="AutoShape 6"/>
          <p:cNvSpPr>
            <a:spLocks noChangeArrowheads="1"/>
          </p:cNvSpPr>
          <p:nvPr/>
        </p:nvSpPr>
        <p:spPr bwMode="auto">
          <a:xfrm>
            <a:off x="7086600" y="5638800"/>
            <a:ext cx="1828800" cy="533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Market</a:t>
            </a:r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1371600" y="3352800"/>
            <a:ext cx="1411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Suppliers</a:t>
            </a:r>
          </a:p>
        </p:txBody>
      </p:sp>
      <p:sp>
        <p:nvSpPr>
          <p:cNvPr id="43015" name="AutoShape 9"/>
          <p:cNvSpPr>
            <a:spLocks noChangeArrowheads="1"/>
          </p:cNvSpPr>
          <p:nvPr/>
        </p:nvSpPr>
        <p:spPr bwMode="auto">
          <a:xfrm>
            <a:off x="5029200" y="4953000"/>
            <a:ext cx="1981200" cy="533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Intermediaries</a:t>
            </a:r>
          </a:p>
        </p:txBody>
      </p:sp>
      <p:sp>
        <p:nvSpPr>
          <p:cNvPr id="43016" name="Line 12"/>
          <p:cNvSpPr>
            <a:spLocks noChangeShapeType="1"/>
          </p:cNvSpPr>
          <p:nvPr/>
        </p:nvSpPr>
        <p:spPr bwMode="auto">
          <a:xfrm>
            <a:off x="2895600" y="38862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Line 14"/>
          <p:cNvSpPr>
            <a:spLocks noChangeShapeType="1"/>
          </p:cNvSpPr>
          <p:nvPr/>
        </p:nvSpPr>
        <p:spPr bwMode="auto">
          <a:xfrm>
            <a:off x="4724400" y="47244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Line 15"/>
          <p:cNvSpPr>
            <a:spLocks noChangeShapeType="1"/>
          </p:cNvSpPr>
          <p:nvPr/>
        </p:nvSpPr>
        <p:spPr bwMode="auto">
          <a:xfrm>
            <a:off x="7010400" y="54102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Oval 4"/>
          <p:cNvSpPr>
            <a:spLocks noChangeArrowheads="1"/>
          </p:cNvSpPr>
          <p:nvPr/>
        </p:nvSpPr>
        <p:spPr bwMode="auto">
          <a:xfrm>
            <a:off x="3581400" y="2743200"/>
            <a:ext cx="2057400" cy="2057400"/>
          </a:xfrm>
          <a:prstGeom prst="ellipse">
            <a:avLst/>
          </a:prstGeom>
          <a:gradFill rotWithShape="0">
            <a:gsLst>
              <a:gs pos="0">
                <a:srgbClr val="336600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4" name="Rectangle 5"/>
          <p:cNvSpPr>
            <a:spLocks noChangeArrowheads="1"/>
          </p:cNvSpPr>
          <p:nvPr/>
        </p:nvSpPr>
        <p:spPr bwMode="auto">
          <a:xfrm>
            <a:off x="3625850" y="3255963"/>
            <a:ext cx="2027238" cy="1184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CA" b="1">
                <a:solidFill>
                  <a:schemeClr val="bg1"/>
                </a:solidFill>
                <a:latin typeface="Arial" charset="0"/>
              </a:rPr>
              <a:t>COMPANY’S</a:t>
            </a:r>
          </a:p>
          <a:p>
            <a:pPr algn="ctr" eaLnBrk="0" hangingPunct="0"/>
            <a:r>
              <a:rPr lang="en-CA" b="1">
                <a:solidFill>
                  <a:schemeClr val="bg1"/>
                </a:solidFill>
                <a:latin typeface="Arial" charset="0"/>
              </a:rPr>
              <a:t>MARKETING</a:t>
            </a:r>
          </a:p>
          <a:p>
            <a:pPr algn="ctr" eaLnBrk="0" hangingPunct="0"/>
            <a:r>
              <a:rPr lang="en-CA" b="1">
                <a:solidFill>
                  <a:schemeClr val="bg1"/>
                </a:solidFill>
                <a:latin typeface="Arial" charset="0"/>
              </a:rPr>
              <a:t>PROGRAM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124200"/>
            <a:ext cx="1295400" cy="990600"/>
          </a:xfrm>
          <a:prstGeom prst="rect">
            <a:avLst/>
          </a:prstGeom>
          <a:gradFill rotWithShape="0">
            <a:gsLst>
              <a:gs pos="0">
                <a:srgbClr val="EAEC5E"/>
              </a:gs>
              <a:gs pos="100000">
                <a:srgbClr val="EAEC5E">
                  <a:gamma/>
                  <a:tint val="0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036" name="Rectangle 7"/>
          <p:cNvSpPr>
            <a:spLocks noChangeArrowheads="1"/>
          </p:cNvSpPr>
          <p:nvPr/>
        </p:nvSpPr>
        <p:spPr bwMode="auto">
          <a:xfrm>
            <a:off x="55563" y="3476625"/>
            <a:ext cx="12223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CA" sz="1800" b="1">
                <a:solidFill>
                  <a:schemeClr val="tx2"/>
                </a:solidFill>
                <a:latin typeface="Arial" charset="0"/>
              </a:rPr>
              <a:t>Suppliers</a:t>
            </a: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1828800" y="3124200"/>
            <a:ext cx="1295400" cy="990600"/>
          </a:xfrm>
          <a:prstGeom prst="rect">
            <a:avLst/>
          </a:prstGeom>
          <a:gradFill rotWithShape="0">
            <a:gsLst>
              <a:gs pos="0">
                <a:srgbClr val="EAEC5E"/>
              </a:gs>
              <a:gs pos="100000">
                <a:srgbClr val="EAEC5E">
                  <a:gamma/>
                  <a:tint val="0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038" name="Rectangle 9"/>
          <p:cNvSpPr>
            <a:spLocks noChangeArrowheads="1"/>
          </p:cNvSpPr>
          <p:nvPr/>
        </p:nvSpPr>
        <p:spPr bwMode="auto">
          <a:xfrm>
            <a:off x="1884363" y="3171825"/>
            <a:ext cx="1260475" cy="912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CA" sz="1800" b="1">
                <a:solidFill>
                  <a:schemeClr val="tx2"/>
                </a:solidFill>
                <a:latin typeface="Arial" charset="0"/>
              </a:rPr>
              <a:t>Marketing</a:t>
            </a:r>
          </a:p>
          <a:p>
            <a:pPr eaLnBrk="0" hangingPunct="0"/>
            <a:r>
              <a:rPr lang="en-CA" sz="1800" b="1">
                <a:solidFill>
                  <a:schemeClr val="tx2"/>
                </a:solidFill>
                <a:latin typeface="Arial" charset="0"/>
              </a:rPr>
              <a:t>inter-</a:t>
            </a:r>
          </a:p>
          <a:p>
            <a:pPr eaLnBrk="0" hangingPunct="0"/>
            <a:r>
              <a:rPr lang="en-CA" sz="1800" b="1">
                <a:solidFill>
                  <a:schemeClr val="tx2"/>
                </a:solidFill>
                <a:latin typeface="Arial" charset="0"/>
              </a:rPr>
              <a:t>mediaries</a:t>
            </a:r>
          </a:p>
        </p:txBody>
      </p:sp>
      <p:sp>
        <p:nvSpPr>
          <p:cNvPr id="44039" name="Line 10"/>
          <p:cNvSpPr>
            <a:spLocks noChangeShapeType="1"/>
          </p:cNvSpPr>
          <p:nvPr/>
        </p:nvSpPr>
        <p:spPr bwMode="auto">
          <a:xfrm>
            <a:off x="1376363" y="3505200"/>
            <a:ext cx="376237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0" name="Line 11"/>
          <p:cNvSpPr>
            <a:spLocks noChangeShapeType="1"/>
          </p:cNvSpPr>
          <p:nvPr/>
        </p:nvSpPr>
        <p:spPr bwMode="auto">
          <a:xfrm>
            <a:off x="1376363" y="3810000"/>
            <a:ext cx="376237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1" name="Line 12"/>
          <p:cNvSpPr>
            <a:spLocks noChangeShapeType="1"/>
          </p:cNvSpPr>
          <p:nvPr/>
        </p:nvSpPr>
        <p:spPr bwMode="auto">
          <a:xfrm>
            <a:off x="3281363" y="3505200"/>
            <a:ext cx="300037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2" name="Line 13"/>
          <p:cNvSpPr>
            <a:spLocks noChangeShapeType="1"/>
          </p:cNvSpPr>
          <p:nvPr/>
        </p:nvSpPr>
        <p:spPr bwMode="auto">
          <a:xfrm>
            <a:off x="3205163" y="3810000"/>
            <a:ext cx="300037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6096000" y="3124200"/>
            <a:ext cx="1295400" cy="990600"/>
          </a:xfrm>
          <a:prstGeom prst="rect">
            <a:avLst/>
          </a:prstGeom>
          <a:gradFill rotWithShape="0">
            <a:gsLst>
              <a:gs pos="0">
                <a:srgbClr val="EAEC5E"/>
              </a:gs>
              <a:gs pos="100000">
                <a:srgbClr val="EAEC5E">
                  <a:gamma/>
                  <a:tint val="0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044" name="Rectangle 15"/>
          <p:cNvSpPr>
            <a:spLocks noChangeArrowheads="1"/>
          </p:cNvSpPr>
          <p:nvPr/>
        </p:nvSpPr>
        <p:spPr bwMode="auto">
          <a:xfrm>
            <a:off x="6075363" y="3171825"/>
            <a:ext cx="1260475" cy="912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CA" sz="1800" b="1">
                <a:solidFill>
                  <a:schemeClr val="tx2"/>
                </a:solidFill>
                <a:latin typeface="Arial" charset="0"/>
              </a:rPr>
              <a:t>Marketing</a:t>
            </a:r>
          </a:p>
          <a:p>
            <a:pPr eaLnBrk="0" hangingPunct="0"/>
            <a:r>
              <a:rPr lang="en-CA" sz="1800" b="1">
                <a:solidFill>
                  <a:schemeClr val="tx2"/>
                </a:solidFill>
                <a:latin typeface="Arial" charset="0"/>
              </a:rPr>
              <a:t>inter-</a:t>
            </a:r>
          </a:p>
          <a:p>
            <a:pPr eaLnBrk="0" hangingPunct="0"/>
            <a:r>
              <a:rPr lang="en-CA" sz="1800" b="1">
                <a:solidFill>
                  <a:schemeClr val="tx2"/>
                </a:solidFill>
                <a:latin typeface="Arial" charset="0"/>
              </a:rPr>
              <a:t>mediaries</a:t>
            </a:r>
          </a:p>
        </p:txBody>
      </p:sp>
      <p:sp>
        <p:nvSpPr>
          <p:cNvPr id="44045" name="Line 16"/>
          <p:cNvSpPr>
            <a:spLocks noChangeShapeType="1"/>
          </p:cNvSpPr>
          <p:nvPr/>
        </p:nvSpPr>
        <p:spPr bwMode="auto">
          <a:xfrm>
            <a:off x="5719763" y="3810000"/>
            <a:ext cx="300037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7848600" y="3124200"/>
            <a:ext cx="1219200" cy="990600"/>
          </a:xfrm>
          <a:prstGeom prst="rect">
            <a:avLst/>
          </a:prstGeom>
          <a:gradFill rotWithShape="0">
            <a:gsLst>
              <a:gs pos="0">
                <a:srgbClr val="EAEC5E"/>
              </a:gs>
              <a:gs pos="100000">
                <a:srgbClr val="EAEC5E">
                  <a:gamma/>
                  <a:tint val="0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047" name="Rectangle 18"/>
          <p:cNvSpPr>
            <a:spLocks noChangeArrowheads="1"/>
          </p:cNvSpPr>
          <p:nvPr/>
        </p:nvSpPr>
        <p:spPr bwMode="auto">
          <a:xfrm>
            <a:off x="7904163" y="3324225"/>
            <a:ext cx="9302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CA" sz="1800" b="1">
                <a:solidFill>
                  <a:schemeClr val="tx2"/>
                </a:solidFill>
                <a:latin typeface="Arial" charset="0"/>
              </a:rPr>
              <a:t>The</a:t>
            </a:r>
          </a:p>
          <a:p>
            <a:pPr eaLnBrk="0" hangingPunct="0"/>
            <a:r>
              <a:rPr lang="en-CA" sz="1800" b="1">
                <a:solidFill>
                  <a:schemeClr val="tx2"/>
                </a:solidFill>
                <a:latin typeface="Arial" charset="0"/>
              </a:rPr>
              <a:t>market</a:t>
            </a:r>
          </a:p>
        </p:txBody>
      </p:sp>
      <p:sp>
        <p:nvSpPr>
          <p:cNvPr id="44048" name="Line 19"/>
          <p:cNvSpPr>
            <a:spLocks noChangeShapeType="1"/>
          </p:cNvSpPr>
          <p:nvPr/>
        </p:nvSpPr>
        <p:spPr bwMode="auto">
          <a:xfrm>
            <a:off x="7472363" y="3505200"/>
            <a:ext cx="300037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9" name="Line 20"/>
          <p:cNvSpPr>
            <a:spLocks noChangeShapeType="1"/>
          </p:cNvSpPr>
          <p:nvPr/>
        </p:nvSpPr>
        <p:spPr bwMode="auto">
          <a:xfrm>
            <a:off x="7472363" y="3810000"/>
            <a:ext cx="300037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50" name="Line 21"/>
          <p:cNvSpPr>
            <a:spLocks noChangeShapeType="1"/>
          </p:cNvSpPr>
          <p:nvPr/>
        </p:nvSpPr>
        <p:spPr bwMode="auto">
          <a:xfrm>
            <a:off x="5719763" y="3505200"/>
            <a:ext cx="300037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51" name="Rectangle 24"/>
          <p:cNvSpPr>
            <a:spLocks noGrp="1" noChangeArrowheads="1"/>
          </p:cNvSpPr>
          <p:nvPr>
            <p:ph type="title" idx="4294967295"/>
          </p:nvPr>
        </p:nvSpPr>
        <p:spPr>
          <a:xfrm>
            <a:off x="1173163" y="1235075"/>
            <a:ext cx="7772400" cy="365125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The Company’s Marketing Program</a:t>
            </a:r>
            <a:endParaRPr lang="en-CA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Oval 4"/>
          <p:cNvSpPr>
            <a:spLocks noChangeArrowheads="1"/>
          </p:cNvSpPr>
          <p:nvPr/>
        </p:nvSpPr>
        <p:spPr bwMode="auto">
          <a:xfrm>
            <a:off x="1447800" y="304800"/>
            <a:ext cx="6477000" cy="6477000"/>
          </a:xfrm>
          <a:prstGeom prst="ellipse">
            <a:avLst/>
          </a:prstGeom>
          <a:gradFill rotWithShape="0">
            <a:gsLst>
              <a:gs pos="0">
                <a:srgbClr val="063DE8"/>
              </a:gs>
              <a:gs pos="100000">
                <a:srgbClr val="3864ED"/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Line 6"/>
          <p:cNvSpPr>
            <a:spLocks noChangeShapeType="1"/>
          </p:cNvSpPr>
          <p:nvPr/>
        </p:nvSpPr>
        <p:spPr bwMode="auto">
          <a:xfrm>
            <a:off x="3281363" y="1528763"/>
            <a:ext cx="3049587" cy="4110037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Line 7"/>
          <p:cNvSpPr>
            <a:spLocks noChangeShapeType="1"/>
          </p:cNvSpPr>
          <p:nvPr/>
        </p:nvSpPr>
        <p:spPr bwMode="auto">
          <a:xfrm>
            <a:off x="2138363" y="3581400"/>
            <a:ext cx="5176837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Line 8"/>
          <p:cNvSpPr>
            <a:spLocks noChangeShapeType="1"/>
          </p:cNvSpPr>
          <p:nvPr/>
        </p:nvSpPr>
        <p:spPr bwMode="auto">
          <a:xfrm flipV="1">
            <a:off x="3051175" y="1331913"/>
            <a:ext cx="3119438" cy="445770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3352800" y="2971800"/>
            <a:ext cx="2705100" cy="1184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CA" b="1">
                <a:solidFill>
                  <a:srgbClr val="FF6600"/>
                </a:solidFill>
                <a:latin typeface="Arial" charset="0"/>
              </a:rPr>
              <a:t>COMPANY’S</a:t>
            </a:r>
          </a:p>
          <a:p>
            <a:pPr algn="ctr" eaLnBrk="0" hangingPunct="0"/>
            <a:r>
              <a:rPr lang="en-CA" b="1">
                <a:solidFill>
                  <a:srgbClr val="FF6600"/>
                </a:solidFill>
                <a:latin typeface="Arial" charset="0"/>
              </a:rPr>
              <a:t>NONMARKETING</a:t>
            </a:r>
          </a:p>
          <a:p>
            <a:pPr algn="ctr" eaLnBrk="0" hangingPunct="0"/>
            <a:r>
              <a:rPr lang="en-CA" b="1">
                <a:solidFill>
                  <a:srgbClr val="FF6600"/>
                </a:solidFill>
                <a:latin typeface="Arial" charset="0"/>
              </a:rPr>
              <a:t>RESOURCES</a:t>
            </a:r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4024313" y="1778000"/>
            <a:ext cx="1395412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CA" sz="2000" b="1">
                <a:solidFill>
                  <a:schemeClr val="bg1"/>
                </a:solidFill>
                <a:latin typeface="Arial" charset="0"/>
              </a:rPr>
              <a:t>Financial</a:t>
            </a:r>
          </a:p>
          <a:p>
            <a:pPr algn="ctr" eaLnBrk="0" hangingPunct="0"/>
            <a:r>
              <a:rPr lang="en-CA" sz="2000" b="1">
                <a:solidFill>
                  <a:schemeClr val="bg1"/>
                </a:solidFill>
                <a:latin typeface="Arial" charset="0"/>
              </a:rPr>
              <a:t>resources</a:t>
            </a:r>
          </a:p>
        </p:txBody>
      </p:sp>
      <p:sp>
        <p:nvSpPr>
          <p:cNvPr id="2057" name="Rectangle 11"/>
          <p:cNvSpPr>
            <a:spLocks noChangeArrowheads="1"/>
          </p:cNvSpPr>
          <p:nvPr/>
        </p:nvSpPr>
        <p:spPr bwMode="auto">
          <a:xfrm>
            <a:off x="3848100" y="4445000"/>
            <a:ext cx="1747838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CA" sz="2000" b="1">
                <a:solidFill>
                  <a:schemeClr val="bg1"/>
                </a:solidFill>
                <a:latin typeface="Arial" charset="0"/>
              </a:rPr>
              <a:t>Research</a:t>
            </a:r>
          </a:p>
          <a:p>
            <a:pPr algn="ctr" eaLnBrk="0" hangingPunct="0"/>
            <a:r>
              <a:rPr lang="en-CA" sz="2000" b="1">
                <a:solidFill>
                  <a:schemeClr val="bg1"/>
                </a:solidFill>
                <a:latin typeface="Arial" charset="0"/>
              </a:rPr>
              <a:t>and</a:t>
            </a:r>
          </a:p>
          <a:p>
            <a:pPr algn="ctr" eaLnBrk="0" hangingPunct="0"/>
            <a:r>
              <a:rPr lang="en-CA" sz="2000" b="1">
                <a:solidFill>
                  <a:schemeClr val="bg1"/>
                </a:solidFill>
                <a:latin typeface="Arial" charset="0"/>
              </a:rPr>
              <a:t>development</a:t>
            </a:r>
          </a:p>
        </p:txBody>
      </p:sp>
      <p:sp>
        <p:nvSpPr>
          <p:cNvPr id="2058" name="Rectangle 12"/>
          <p:cNvSpPr>
            <a:spLocks noChangeArrowheads="1"/>
          </p:cNvSpPr>
          <p:nvPr/>
        </p:nvSpPr>
        <p:spPr bwMode="auto">
          <a:xfrm rot="-3480000">
            <a:off x="5499100" y="3821113"/>
            <a:ext cx="133985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CA" sz="2000" b="1">
                <a:solidFill>
                  <a:schemeClr val="bg1"/>
                </a:solidFill>
                <a:latin typeface="Arial" charset="0"/>
              </a:rPr>
              <a:t>Company</a:t>
            </a:r>
          </a:p>
          <a:p>
            <a:pPr algn="ctr" eaLnBrk="0" hangingPunct="0"/>
            <a:r>
              <a:rPr lang="en-CA" sz="2000" b="1">
                <a:solidFill>
                  <a:schemeClr val="bg1"/>
                </a:solidFill>
                <a:latin typeface="Arial" charset="0"/>
              </a:rPr>
              <a:t>image</a:t>
            </a:r>
          </a:p>
        </p:txBody>
      </p:sp>
      <p:sp>
        <p:nvSpPr>
          <p:cNvPr id="2059" name="Rectangle 13"/>
          <p:cNvSpPr>
            <a:spLocks noChangeArrowheads="1"/>
          </p:cNvSpPr>
          <p:nvPr/>
        </p:nvSpPr>
        <p:spPr bwMode="auto">
          <a:xfrm rot="3180000">
            <a:off x="2653506" y="3913982"/>
            <a:ext cx="12398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CA" sz="2000" b="1">
                <a:solidFill>
                  <a:schemeClr val="bg1"/>
                </a:solidFill>
                <a:latin typeface="Arial" charset="0"/>
              </a:rPr>
              <a:t>Location</a:t>
            </a:r>
          </a:p>
        </p:txBody>
      </p:sp>
      <p:sp>
        <p:nvSpPr>
          <p:cNvPr id="2060" name="Rectangle 14"/>
          <p:cNvSpPr>
            <a:spLocks noChangeArrowheads="1"/>
          </p:cNvSpPr>
          <p:nvPr/>
        </p:nvSpPr>
        <p:spPr bwMode="auto">
          <a:xfrm rot="-3660000">
            <a:off x="2578894" y="2531269"/>
            <a:ext cx="1522412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CA" sz="2000" b="1">
                <a:solidFill>
                  <a:schemeClr val="bg1"/>
                </a:solidFill>
                <a:latin typeface="Arial" charset="0"/>
              </a:rPr>
              <a:t>Production</a:t>
            </a:r>
          </a:p>
          <a:p>
            <a:pPr algn="ctr" eaLnBrk="0" hangingPunct="0"/>
            <a:r>
              <a:rPr lang="en-CA" sz="2000" b="1">
                <a:solidFill>
                  <a:schemeClr val="bg1"/>
                </a:solidFill>
                <a:latin typeface="Arial" charset="0"/>
              </a:rPr>
              <a:t>facilities</a:t>
            </a:r>
          </a:p>
        </p:txBody>
      </p:sp>
      <p:sp>
        <p:nvSpPr>
          <p:cNvPr id="2061" name="Rectangle 15"/>
          <p:cNvSpPr>
            <a:spLocks noChangeArrowheads="1"/>
          </p:cNvSpPr>
          <p:nvPr/>
        </p:nvSpPr>
        <p:spPr bwMode="auto">
          <a:xfrm rot="3180000">
            <a:off x="5471318" y="2466182"/>
            <a:ext cx="1395413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CA" sz="2000" b="1">
                <a:solidFill>
                  <a:schemeClr val="bg1"/>
                </a:solidFill>
                <a:latin typeface="Arial" charset="0"/>
              </a:rPr>
              <a:t>Human</a:t>
            </a:r>
          </a:p>
          <a:p>
            <a:pPr algn="ctr" eaLnBrk="0" hangingPunct="0"/>
            <a:r>
              <a:rPr lang="en-CA" sz="2000" b="1">
                <a:solidFill>
                  <a:schemeClr val="bg1"/>
                </a:solidFill>
                <a:latin typeface="Arial" charset="0"/>
              </a:rPr>
              <a:t>resources</a:t>
            </a:r>
          </a:p>
        </p:txBody>
      </p:sp>
      <p:sp>
        <p:nvSpPr>
          <p:cNvPr id="55312" name="AutoShape 16"/>
          <p:cNvSpPr>
            <a:spLocks noChangeArrowheads="1"/>
          </p:cNvSpPr>
          <p:nvPr/>
        </p:nvSpPr>
        <p:spPr bwMode="auto">
          <a:xfrm rot="16200000">
            <a:off x="4419600" y="990600"/>
            <a:ext cx="609600" cy="762000"/>
          </a:xfrm>
          <a:prstGeom prst="rightArrow">
            <a:avLst>
              <a:gd name="adj1" fmla="val 75000"/>
              <a:gd name="adj2" fmla="val 50032"/>
            </a:avLst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13" name="AutoShape 17"/>
          <p:cNvSpPr>
            <a:spLocks noChangeArrowheads="1"/>
          </p:cNvSpPr>
          <p:nvPr/>
        </p:nvSpPr>
        <p:spPr bwMode="auto">
          <a:xfrm rot="16200000" flipH="1">
            <a:off x="4419600" y="5486400"/>
            <a:ext cx="609600" cy="762000"/>
          </a:xfrm>
          <a:prstGeom prst="rightArrow">
            <a:avLst>
              <a:gd name="adj1" fmla="val 75000"/>
              <a:gd name="adj2" fmla="val 50032"/>
            </a:avLst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14" name="AutoShape 18"/>
          <p:cNvSpPr>
            <a:spLocks noChangeArrowheads="1"/>
          </p:cNvSpPr>
          <p:nvPr/>
        </p:nvSpPr>
        <p:spPr bwMode="auto">
          <a:xfrm rot="12720000" flipH="1">
            <a:off x="6400800" y="4267200"/>
            <a:ext cx="609600" cy="762000"/>
          </a:xfrm>
          <a:prstGeom prst="rightArrow">
            <a:avLst>
              <a:gd name="adj1" fmla="val 75000"/>
              <a:gd name="adj2" fmla="val 50032"/>
            </a:avLst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15" name="AutoShape 19"/>
          <p:cNvSpPr>
            <a:spLocks noChangeArrowheads="1"/>
          </p:cNvSpPr>
          <p:nvPr/>
        </p:nvSpPr>
        <p:spPr bwMode="auto">
          <a:xfrm rot="1920000" flipH="1">
            <a:off x="2438400" y="2133600"/>
            <a:ext cx="609600" cy="762000"/>
          </a:xfrm>
          <a:prstGeom prst="rightArrow">
            <a:avLst>
              <a:gd name="adj1" fmla="val 75000"/>
              <a:gd name="adj2" fmla="val 50032"/>
            </a:avLst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6" name="AutoShape 20"/>
          <p:cNvSpPr>
            <a:spLocks noChangeArrowheads="1"/>
          </p:cNvSpPr>
          <p:nvPr/>
        </p:nvSpPr>
        <p:spPr bwMode="auto">
          <a:xfrm rot="19380000" flipH="1">
            <a:off x="2362200" y="4114800"/>
            <a:ext cx="609600" cy="762000"/>
          </a:xfrm>
          <a:prstGeom prst="rightArrow">
            <a:avLst>
              <a:gd name="adj1" fmla="val 75000"/>
              <a:gd name="adj2" fmla="val 50032"/>
            </a:avLst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7" name="AutoShape 21"/>
          <p:cNvSpPr>
            <a:spLocks noChangeArrowheads="1"/>
          </p:cNvSpPr>
          <p:nvPr/>
        </p:nvSpPr>
        <p:spPr bwMode="auto">
          <a:xfrm rot="8580000" flipH="1">
            <a:off x="6400800" y="2057400"/>
            <a:ext cx="609600" cy="762000"/>
          </a:xfrm>
          <a:prstGeom prst="rightArrow">
            <a:avLst>
              <a:gd name="adj1" fmla="val 75000"/>
              <a:gd name="adj2" fmla="val 50032"/>
            </a:avLst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2050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1524000" y="0"/>
          <a:ext cx="6286500" cy="3819525"/>
        </p:xfrm>
        <a:graphic>
          <a:graphicData uri="http://schemas.openxmlformats.org/presentationml/2006/ole">
            <p:oleObj spid="_x0000_s2050" name="WordArt 3.0" r:id="rId3" imgW="6284880" imgH="3817800" progId="">
              <p:embed/>
            </p:oleObj>
          </a:graphicData>
        </a:graphic>
      </p:graphicFrame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1235075"/>
            <a:ext cx="7772400" cy="365125"/>
          </a:xfrm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The Internal Market</a:t>
            </a:r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>
                <a:solidFill>
                  <a:srgbClr val="000000"/>
                </a:solidFill>
              </a:rPr>
              <a:t>Internal marketing ensures:</a:t>
            </a:r>
          </a:p>
          <a:p>
            <a:pPr lvl="1"/>
            <a:r>
              <a:rPr lang="en-US" smtClean="0">
                <a:solidFill>
                  <a:srgbClr val="000000"/>
                </a:solidFill>
              </a:rPr>
              <a:t>employees are ‘on side’ with the goals of the organization </a:t>
            </a:r>
          </a:p>
          <a:p>
            <a:pPr lvl="1"/>
            <a:r>
              <a:rPr lang="en-US" smtClean="0">
                <a:solidFill>
                  <a:srgbClr val="000000"/>
                </a:solidFill>
              </a:rPr>
              <a:t>they have direct impact on product and service quality, dependability, and overall productivity</a:t>
            </a:r>
          </a:p>
          <a:p>
            <a:pPr lvl="1"/>
            <a:r>
              <a:rPr lang="en-US" smtClean="0">
                <a:solidFill>
                  <a:srgbClr val="000000"/>
                </a:solidFill>
              </a:rPr>
              <a:t>they are “internal market” which impact every department within the firm</a:t>
            </a:r>
          </a:p>
          <a:p>
            <a:pPr lvl="1"/>
            <a:r>
              <a:rPr lang="en-US" smtClean="0">
                <a:solidFill>
                  <a:srgbClr val="000000"/>
                </a:solidFill>
              </a:rPr>
              <a:t>a satisfied internal market will be better able to satisfy the external (customer) market</a:t>
            </a:r>
            <a:endParaRPr lang="en-CA" smtClean="0">
              <a:solidFill>
                <a:srgbClr val="000000"/>
              </a:solidFill>
            </a:endParaRPr>
          </a:p>
          <a:p>
            <a:endParaRPr lang="en-CA" sz="28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900" y="1447800"/>
            <a:ext cx="7937500" cy="4624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533400" y="1524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800" b="1">
                <a:solidFill>
                  <a:srgbClr val="FFCC00"/>
                </a:solidFill>
                <a:latin typeface="Arial" charset="0"/>
              </a:rPr>
              <a:t/>
            </a:r>
            <a:br>
              <a:rPr lang="en-US" sz="2800" b="1">
                <a:solidFill>
                  <a:srgbClr val="FFCC00"/>
                </a:solidFill>
                <a:latin typeface="Arial" charset="0"/>
              </a:rPr>
            </a:br>
            <a:r>
              <a:rPr lang="en-US" sz="1800" b="1">
                <a:solidFill>
                  <a:srgbClr val="FFCC00"/>
                </a:solidFill>
                <a:latin typeface="Arial" charset="0"/>
              </a:rPr>
              <a:t>The Strategic-Planning, Implementation, and Control Process</a:t>
            </a:r>
          </a:p>
          <a:p>
            <a:pPr>
              <a:defRPr/>
            </a:pPr>
            <a:r>
              <a:rPr lang="en-US" sz="1800" b="1">
                <a:solidFill>
                  <a:srgbClr val="FFCC00"/>
                </a:solidFill>
                <a:latin typeface="Arial" charset="0"/>
              </a:rPr>
              <a:t>Planifikimi Strategjik, Implementimi dhe Kontrollimi I gjithë Procesit</a:t>
            </a:r>
            <a:r>
              <a:rPr lang="en-US" sz="2800" b="1">
                <a:solidFill>
                  <a:srgbClr val="FFCC00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firm’s complete marketing environment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type="body" idx="1"/>
          </p:nvPr>
        </p:nvGraphicFramePr>
        <p:xfrm>
          <a:off x="1371600" y="1600200"/>
          <a:ext cx="7239000" cy="5029200"/>
        </p:xfrm>
        <a:graphic>
          <a:graphicData uri="http://schemas.openxmlformats.org/presentationml/2006/ole">
            <p:oleObj spid="_x0000_s1026" name="Photo Editor Photo" r:id="rId3" imgW="19090765" imgH="14009524" progId="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ChangeArrowheads="1"/>
          </p:cNvSpPr>
          <p:nvPr/>
        </p:nvSpPr>
        <p:spPr bwMode="auto">
          <a:xfrm>
            <a:off x="7200900" y="6629400"/>
            <a:ext cx="19050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 eaLnBrk="0" hangingPunct="0"/>
            <a:r>
              <a:rPr lang="en-US" sz="1000">
                <a:latin typeface="Arial" charset="0"/>
              </a:rPr>
              <a:t>3</a:t>
            </a:r>
          </a:p>
        </p:txBody>
      </p:sp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0" y="6629400"/>
            <a:ext cx="4213225" cy="227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en-US" sz="1000">
                <a:latin typeface="Arial" charset="0"/>
              </a:rPr>
              <a:t>D Jobber, Principles and Practice of Marketing, © 1998 McGraw-Hill</a:t>
            </a:r>
          </a:p>
        </p:txBody>
      </p:sp>
      <p:sp>
        <p:nvSpPr>
          <p:cNvPr id="5017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Strategjia e Marketingut të Përshtatshëm</a:t>
            </a:r>
          </a:p>
        </p:txBody>
      </p:sp>
      <p:grpSp>
        <p:nvGrpSpPr>
          <p:cNvPr id="50180" name="Group 7"/>
          <p:cNvGrpSpPr>
            <a:grpSpLocks/>
          </p:cNvGrpSpPr>
          <p:nvPr/>
        </p:nvGrpSpPr>
        <p:grpSpPr bwMode="auto">
          <a:xfrm>
            <a:off x="3686175" y="1822450"/>
            <a:ext cx="1760538" cy="522288"/>
            <a:chOff x="2322" y="1148"/>
            <a:chExt cx="1109" cy="329"/>
          </a:xfrm>
        </p:grpSpPr>
        <p:sp>
          <p:nvSpPr>
            <p:cNvPr id="50194" name="Rectangle 5"/>
            <p:cNvSpPr>
              <a:spLocks noChangeArrowheads="1"/>
            </p:cNvSpPr>
            <p:nvPr/>
          </p:nvSpPr>
          <p:spPr bwMode="auto">
            <a:xfrm>
              <a:off x="2322" y="1148"/>
              <a:ext cx="1109" cy="329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50195" name="Rectangle 6"/>
            <p:cNvSpPr>
              <a:spLocks noChangeArrowheads="1"/>
            </p:cNvSpPr>
            <p:nvPr/>
          </p:nvSpPr>
          <p:spPr bwMode="auto">
            <a:xfrm>
              <a:off x="2592" y="1194"/>
              <a:ext cx="56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defTabSz="762000" eaLnBrk="0" hangingPunct="0"/>
              <a:r>
                <a:rPr lang="en-US" sz="1800">
                  <a:latin typeface="Arial" charset="0"/>
                </a:rPr>
                <a:t>Mjedisi</a:t>
              </a:r>
            </a:p>
          </p:txBody>
        </p:sp>
      </p:grpSp>
      <p:grpSp>
        <p:nvGrpSpPr>
          <p:cNvPr id="50181" name="Group 14"/>
          <p:cNvGrpSpPr>
            <a:grpSpLocks/>
          </p:cNvGrpSpPr>
          <p:nvPr/>
        </p:nvGrpSpPr>
        <p:grpSpPr bwMode="auto">
          <a:xfrm>
            <a:off x="631825" y="3905250"/>
            <a:ext cx="7867650" cy="522288"/>
            <a:chOff x="398" y="2460"/>
            <a:chExt cx="4956" cy="329"/>
          </a:xfrm>
        </p:grpSpPr>
        <p:grpSp>
          <p:nvGrpSpPr>
            <p:cNvPr id="50188" name="Group 10"/>
            <p:cNvGrpSpPr>
              <a:grpSpLocks/>
            </p:cNvGrpSpPr>
            <p:nvPr/>
          </p:nvGrpSpPr>
          <p:grpSpPr bwMode="auto">
            <a:xfrm>
              <a:off x="398" y="2460"/>
              <a:ext cx="1109" cy="329"/>
              <a:chOff x="398" y="2460"/>
              <a:chExt cx="1109" cy="329"/>
            </a:xfrm>
          </p:grpSpPr>
          <p:sp>
            <p:nvSpPr>
              <p:cNvPr id="50192" name="Rectangle 8"/>
              <p:cNvSpPr>
                <a:spLocks noChangeArrowheads="1"/>
              </p:cNvSpPr>
              <p:nvPr/>
            </p:nvSpPr>
            <p:spPr bwMode="auto">
              <a:xfrm>
                <a:off x="398" y="2460"/>
                <a:ext cx="1109" cy="329"/>
              </a:xfrm>
              <a:prstGeom prst="rect">
                <a:avLst/>
              </a:prstGeom>
              <a:solidFill>
                <a:srgbClr val="FFFFCC"/>
              </a:solidFill>
              <a:ln w="254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3" name="Rectangle 9"/>
              <p:cNvSpPr>
                <a:spLocks noChangeArrowheads="1"/>
              </p:cNvSpPr>
              <p:nvPr/>
            </p:nvSpPr>
            <p:spPr bwMode="auto">
              <a:xfrm>
                <a:off x="587" y="2506"/>
                <a:ext cx="729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 defTabSz="762000" eaLnBrk="0" hangingPunct="0"/>
                <a:r>
                  <a:rPr lang="en-US" sz="1800">
                    <a:latin typeface="Arial" charset="0"/>
                  </a:rPr>
                  <a:t>Strategjia</a:t>
                </a:r>
              </a:p>
            </p:txBody>
          </p:sp>
        </p:grpSp>
        <p:grpSp>
          <p:nvGrpSpPr>
            <p:cNvPr id="50189" name="Group 13"/>
            <p:cNvGrpSpPr>
              <a:grpSpLocks/>
            </p:cNvGrpSpPr>
            <p:nvPr/>
          </p:nvGrpSpPr>
          <p:grpSpPr bwMode="auto">
            <a:xfrm>
              <a:off x="4245" y="2460"/>
              <a:ext cx="1109" cy="329"/>
              <a:chOff x="4245" y="2460"/>
              <a:chExt cx="1109" cy="329"/>
            </a:xfrm>
          </p:grpSpPr>
          <p:sp>
            <p:nvSpPr>
              <p:cNvPr id="50190" name="Rectangle 11"/>
              <p:cNvSpPr>
                <a:spLocks noChangeArrowheads="1"/>
              </p:cNvSpPr>
              <p:nvPr/>
            </p:nvSpPr>
            <p:spPr bwMode="auto">
              <a:xfrm>
                <a:off x="4245" y="2460"/>
                <a:ext cx="1109" cy="329"/>
              </a:xfrm>
              <a:prstGeom prst="rect">
                <a:avLst/>
              </a:prstGeom>
              <a:solidFill>
                <a:srgbClr val="FFFFCC"/>
              </a:solidFill>
              <a:ln w="254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0191" name="Rectangle 12"/>
              <p:cNvSpPr>
                <a:spLocks noChangeArrowheads="1"/>
              </p:cNvSpPr>
              <p:nvPr/>
            </p:nvSpPr>
            <p:spPr bwMode="auto">
              <a:xfrm>
                <a:off x="4394" y="2506"/>
                <a:ext cx="81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 defTabSz="762000" eaLnBrk="0" hangingPunct="0"/>
                <a:r>
                  <a:rPr lang="en-US" sz="1800">
                    <a:latin typeface="Arial" charset="0"/>
                  </a:rPr>
                  <a:t>Organizimi</a:t>
                </a:r>
              </a:p>
            </p:txBody>
          </p:sp>
        </p:grpSp>
      </p:grpSp>
      <p:sp>
        <p:nvSpPr>
          <p:cNvPr id="50182" name="Line 15"/>
          <p:cNvSpPr>
            <a:spLocks noChangeShapeType="1"/>
          </p:cNvSpPr>
          <p:nvPr/>
        </p:nvSpPr>
        <p:spPr bwMode="auto">
          <a:xfrm flipH="1">
            <a:off x="1808163" y="2357438"/>
            <a:ext cx="2430462" cy="1524000"/>
          </a:xfrm>
          <a:prstGeom prst="line">
            <a:avLst/>
          </a:prstGeom>
          <a:noFill/>
          <a:ln w="25400">
            <a:solidFill>
              <a:srgbClr val="FF0033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Line 16"/>
          <p:cNvSpPr>
            <a:spLocks noChangeShapeType="1"/>
          </p:cNvSpPr>
          <p:nvPr/>
        </p:nvSpPr>
        <p:spPr bwMode="auto">
          <a:xfrm>
            <a:off x="4987925" y="2357438"/>
            <a:ext cx="2379663" cy="1524000"/>
          </a:xfrm>
          <a:prstGeom prst="line">
            <a:avLst/>
          </a:prstGeom>
          <a:noFill/>
          <a:ln w="25400">
            <a:solidFill>
              <a:srgbClr val="FF0033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4" name="Line 17"/>
          <p:cNvSpPr>
            <a:spLocks noChangeShapeType="1"/>
          </p:cNvSpPr>
          <p:nvPr/>
        </p:nvSpPr>
        <p:spPr bwMode="auto">
          <a:xfrm>
            <a:off x="2417763" y="4156075"/>
            <a:ext cx="4297362" cy="0"/>
          </a:xfrm>
          <a:prstGeom prst="line">
            <a:avLst/>
          </a:prstGeom>
          <a:noFill/>
          <a:ln w="25400">
            <a:solidFill>
              <a:srgbClr val="FF0033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Rectangle 18"/>
          <p:cNvSpPr>
            <a:spLocks noChangeArrowheads="1"/>
          </p:cNvSpPr>
          <p:nvPr/>
        </p:nvSpPr>
        <p:spPr bwMode="auto">
          <a:xfrm>
            <a:off x="2725738" y="2755900"/>
            <a:ext cx="473075" cy="376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US" sz="1800" b="1">
                <a:solidFill>
                  <a:srgbClr val="FF0033"/>
                </a:solidFill>
                <a:latin typeface="Arial" charset="0"/>
              </a:rPr>
              <a:t>Fit</a:t>
            </a:r>
          </a:p>
        </p:txBody>
      </p:sp>
      <p:sp>
        <p:nvSpPr>
          <p:cNvPr id="50186" name="Rectangle 19"/>
          <p:cNvSpPr>
            <a:spLocks noChangeArrowheads="1"/>
          </p:cNvSpPr>
          <p:nvPr/>
        </p:nvSpPr>
        <p:spPr bwMode="auto">
          <a:xfrm>
            <a:off x="6007100" y="2755900"/>
            <a:ext cx="473075" cy="376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US" sz="1800" b="1">
                <a:solidFill>
                  <a:srgbClr val="FF0033"/>
                </a:solidFill>
                <a:latin typeface="Arial" charset="0"/>
              </a:rPr>
              <a:t>Fit</a:t>
            </a:r>
          </a:p>
        </p:txBody>
      </p:sp>
      <p:sp>
        <p:nvSpPr>
          <p:cNvPr id="50187" name="Rectangle 20"/>
          <p:cNvSpPr>
            <a:spLocks noChangeArrowheads="1"/>
          </p:cNvSpPr>
          <p:nvPr/>
        </p:nvSpPr>
        <p:spPr bwMode="auto">
          <a:xfrm>
            <a:off x="4335463" y="3825875"/>
            <a:ext cx="473075" cy="376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US" sz="1800" b="1">
                <a:solidFill>
                  <a:srgbClr val="FF0033"/>
                </a:solidFill>
                <a:latin typeface="Arial" charset="0"/>
              </a:rPr>
              <a:t>Fit</a:t>
            </a:r>
          </a:p>
        </p:txBody>
      </p:sp>
    </p:spTree>
  </p:cSld>
  <p:clrMapOvr>
    <a:masterClrMapping/>
  </p:clrMapOvr>
  <p:transition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ChangeArrowheads="1"/>
          </p:cNvSpPr>
          <p:nvPr/>
        </p:nvSpPr>
        <p:spPr bwMode="auto">
          <a:xfrm>
            <a:off x="7200900" y="6629400"/>
            <a:ext cx="19050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 eaLnBrk="0" hangingPunct="0"/>
            <a:r>
              <a:rPr lang="en-US" sz="1000">
                <a:latin typeface="Arial" charset="0"/>
              </a:rPr>
              <a:t>4</a:t>
            </a:r>
          </a:p>
        </p:txBody>
      </p:sp>
      <p:sp>
        <p:nvSpPr>
          <p:cNvPr id="52226" name="Rectangle 3"/>
          <p:cNvSpPr>
            <a:spLocks noChangeArrowheads="1"/>
          </p:cNvSpPr>
          <p:nvPr/>
        </p:nvSpPr>
        <p:spPr bwMode="auto">
          <a:xfrm>
            <a:off x="0" y="6629400"/>
            <a:ext cx="4213225" cy="227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en-US" sz="1000">
                <a:latin typeface="Arial" charset="0"/>
              </a:rPr>
              <a:t>D Jobber, Principles and Practice of Marketing, © 1998 McGraw-Hill</a:t>
            </a:r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71513" y="-76200"/>
            <a:ext cx="7772400" cy="1143000"/>
          </a:xfrm>
        </p:spPr>
        <p:txBody>
          <a:bodyPr/>
          <a:lstStyle/>
          <a:p>
            <a:r>
              <a:rPr lang="en-US" smtClean="0"/>
              <a:t>Reagimet ndaj ndryshimeve në mjedis</a:t>
            </a:r>
          </a:p>
        </p:txBody>
      </p:sp>
      <p:sp>
        <p:nvSpPr>
          <p:cNvPr id="52228" name="Freeform 5"/>
          <p:cNvSpPr>
            <a:spLocks/>
          </p:cNvSpPr>
          <p:nvPr/>
        </p:nvSpPr>
        <p:spPr bwMode="auto">
          <a:xfrm>
            <a:off x="3895725" y="3779838"/>
            <a:ext cx="692150" cy="1287462"/>
          </a:xfrm>
          <a:custGeom>
            <a:avLst/>
            <a:gdLst>
              <a:gd name="T0" fmla="*/ 395665313 w 436"/>
              <a:gd name="T1" fmla="*/ 0 h 811"/>
              <a:gd name="T2" fmla="*/ 395665313 w 436"/>
              <a:gd name="T3" fmla="*/ 1096266816 h 811"/>
              <a:gd name="T4" fmla="*/ 0 w 436"/>
              <a:gd name="T5" fmla="*/ 1096266816 h 811"/>
              <a:gd name="T6" fmla="*/ 1096268852 w 436"/>
              <a:gd name="T7" fmla="*/ 2041325949 h 811"/>
              <a:gd name="T8" fmla="*/ 0 60000 65536"/>
              <a:gd name="T9" fmla="*/ 0 60000 65536"/>
              <a:gd name="T10" fmla="*/ 0 60000 65536"/>
              <a:gd name="T11" fmla="*/ 0 60000 65536"/>
              <a:gd name="T12" fmla="*/ 0 w 436"/>
              <a:gd name="T13" fmla="*/ 0 h 811"/>
              <a:gd name="T14" fmla="*/ 436 w 436"/>
              <a:gd name="T15" fmla="*/ 811 h 8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6" h="811">
                <a:moveTo>
                  <a:pt x="157" y="0"/>
                </a:moveTo>
                <a:lnTo>
                  <a:pt x="157" y="435"/>
                </a:lnTo>
                <a:lnTo>
                  <a:pt x="0" y="435"/>
                </a:lnTo>
                <a:lnTo>
                  <a:pt x="435" y="810"/>
                </a:lnTo>
              </a:path>
            </a:pathLst>
          </a:custGeom>
          <a:noFill/>
          <a:ln w="25400" cap="rnd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29" name="Arc 6"/>
          <p:cNvSpPr>
            <a:spLocks/>
          </p:cNvSpPr>
          <p:nvPr/>
        </p:nvSpPr>
        <p:spPr bwMode="auto">
          <a:xfrm rot="10800000">
            <a:off x="3203575" y="3714750"/>
            <a:ext cx="935038" cy="785813"/>
          </a:xfrm>
          <a:custGeom>
            <a:avLst/>
            <a:gdLst>
              <a:gd name="T0" fmla="*/ 963929716 w 29122"/>
              <a:gd name="T1" fmla="*/ 0 h 21600"/>
              <a:gd name="T2" fmla="*/ 0 w 29122"/>
              <a:gd name="T3" fmla="*/ 974941247 h 21600"/>
              <a:gd name="T4" fmla="*/ 248975425 w 29122"/>
              <a:gd name="T5" fmla="*/ 0 h 21600"/>
              <a:gd name="T6" fmla="*/ 0 60000 65536"/>
              <a:gd name="T7" fmla="*/ 0 60000 65536"/>
              <a:gd name="T8" fmla="*/ 0 60000 65536"/>
              <a:gd name="T9" fmla="*/ 0 w 29122"/>
              <a:gd name="T10" fmla="*/ 0 h 21600"/>
              <a:gd name="T11" fmla="*/ 29122 w 2912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122" h="21600" fill="none" extrusionOk="0">
                <a:moveTo>
                  <a:pt x="29122" y="0"/>
                </a:moveTo>
                <a:cubicBezTo>
                  <a:pt x="29122" y="11929"/>
                  <a:pt x="19451" y="21600"/>
                  <a:pt x="7522" y="21600"/>
                </a:cubicBezTo>
                <a:cubicBezTo>
                  <a:pt x="4954" y="21600"/>
                  <a:pt x="2407" y="21142"/>
                  <a:pt x="0" y="20247"/>
                </a:cubicBezTo>
              </a:path>
              <a:path w="29122" h="21600" stroke="0" extrusionOk="0">
                <a:moveTo>
                  <a:pt x="29122" y="0"/>
                </a:moveTo>
                <a:cubicBezTo>
                  <a:pt x="29122" y="11929"/>
                  <a:pt x="19451" y="21600"/>
                  <a:pt x="7522" y="21600"/>
                </a:cubicBezTo>
                <a:cubicBezTo>
                  <a:pt x="4954" y="21600"/>
                  <a:pt x="2407" y="21142"/>
                  <a:pt x="0" y="20247"/>
                </a:cubicBezTo>
                <a:lnTo>
                  <a:pt x="7522" y="0"/>
                </a:lnTo>
                <a:close/>
              </a:path>
            </a:pathLst>
          </a:custGeom>
          <a:noFill/>
          <a:ln w="25400" cap="rnd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Freeform 7"/>
          <p:cNvSpPr>
            <a:spLocks/>
          </p:cNvSpPr>
          <p:nvPr/>
        </p:nvSpPr>
        <p:spPr bwMode="auto">
          <a:xfrm>
            <a:off x="2060575" y="4714875"/>
            <a:ext cx="692150" cy="1287463"/>
          </a:xfrm>
          <a:custGeom>
            <a:avLst/>
            <a:gdLst>
              <a:gd name="T0" fmla="*/ 395665313 w 436"/>
              <a:gd name="T1" fmla="*/ 0 h 811"/>
              <a:gd name="T2" fmla="*/ 395665313 w 436"/>
              <a:gd name="T3" fmla="*/ 1096269255 h 811"/>
              <a:gd name="T4" fmla="*/ 0 w 436"/>
              <a:gd name="T5" fmla="*/ 1096269255 h 811"/>
              <a:gd name="T6" fmla="*/ 1096268852 w 436"/>
              <a:gd name="T7" fmla="*/ 2041327535 h 811"/>
              <a:gd name="T8" fmla="*/ 0 60000 65536"/>
              <a:gd name="T9" fmla="*/ 0 60000 65536"/>
              <a:gd name="T10" fmla="*/ 0 60000 65536"/>
              <a:gd name="T11" fmla="*/ 0 60000 65536"/>
              <a:gd name="T12" fmla="*/ 0 w 436"/>
              <a:gd name="T13" fmla="*/ 0 h 811"/>
              <a:gd name="T14" fmla="*/ 436 w 436"/>
              <a:gd name="T15" fmla="*/ 811 h 8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6" h="811">
                <a:moveTo>
                  <a:pt x="157" y="0"/>
                </a:moveTo>
                <a:lnTo>
                  <a:pt x="157" y="435"/>
                </a:lnTo>
                <a:lnTo>
                  <a:pt x="0" y="435"/>
                </a:lnTo>
                <a:lnTo>
                  <a:pt x="435" y="810"/>
                </a:lnTo>
              </a:path>
            </a:pathLst>
          </a:custGeom>
          <a:noFill/>
          <a:ln w="25400" cap="rnd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31" name="Freeform 8"/>
          <p:cNvSpPr>
            <a:spLocks/>
          </p:cNvSpPr>
          <p:nvPr/>
        </p:nvSpPr>
        <p:spPr bwMode="auto">
          <a:xfrm>
            <a:off x="2759075" y="4713288"/>
            <a:ext cx="692150" cy="1289050"/>
          </a:xfrm>
          <a:custGeom>
            <a:avLst/>
            <a:gdLst>
              <a:gd name="T0" fmla="*/ 700603440 w 436"/>
              <a:gd name="T1" fmla="*/ 0 h 812"/>
              <a:gd name="T2" fmla="*/ 700603440 w 436"/>
              <a:gd name="T3" fmla="*/ 1096267242 h 812"/>
              <a:gd name="T4" fmla="*/ 1096268852 w 436"/>
              <a:gd name="T5" fmla="*/ 1096267242 h 812"/>
              <a:gd name="T6" fmla="*/ 0 w 436"/>
              <a:gd name="T7" fmla="*/ 2041326742 h 812"/>
              <a:gd name="T8" fmla="*/ 5040313 w 436"/>
              <a:gd name="T9" fmla="*/ 2043847692 h 8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6"/>
              <a:gd name="T16" fmla="*/ 0 h 812"/>
              <a:gd name="T17" fmla="*/ 436 w 436"/>
              <a:gd name="T18" fmla="*/ 812 h 8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6" h="812">
                <a:moveTo>
                  <a:pt x="278" y="0"/>
                </a:moveTo>
                <a:lnTo>
                  <a:pt x="278" y="435"/>
                </a:lnTo>
                <a:lnTo>
                  <a:pt x="435" y="435"/>
                </a:lnTo>
                <a:lnTo>
                  <a:pt x="0" y="810"/>
                </a:lnTo>
                <a:lnTo>
                  <a:pt x="2" y="811"/>
                </a:lnTo>
              </a:path>
            </a:pathLst>
          </a:custGeom>
          <a:noFill/>
          <a:ln w="25400" cap="rnd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32" name="Arc 9"/>
          <p:cNvSpPr>
            <a:spLocks/>
          </p:cNvSpPr>
          <p:nvPr/>
        </p:nvSpPr>
        <p:spPr bwMode="auto">
          <a:xfrm>
            <a:off x="3722688" y="2489200"/>
            <a:ext cx="439737" cy="439738"/>
          </a:xfrm>
          <a:custGeom>
            <a:avLst/>
            <a:gdLst>
              <a:gd name="T0" fmla="*/ 182251621 w 21600"/>
              <a:gd name="T1" fmla="*/ 0 h 21600"/>
              <a:gd name="T2" fmla="*/ 0 w 21600"/>
              <a:gd name="T3" fmla="*/ 18225285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3" name="Arc 10"/>
          <p:cNvSpPr>
            <a:spLocks/>
          </p:cNvSpPr>
          <p:nvPr/>
        </p:nvSpPr>
        <p:spPr bwMode="auto">
          <a:xfrm>
            <a:off x="2311400" y="2932113"/>
            <a:ext cx="1082675" cy="1082675"/>
          </a:xfrm>
          <a:custGeom>
            <a:avLst/>
            <a:gdLst>
              <a:gd name="T0" fmla="*/ 0 w 21600"/>
              <a:gd name="T1" fmla="*/ 2147483647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683"/>
                  <a:pt x="9651" y="17"/>
                  <a:pt x="21568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3"/>
                  <a:pt x="9651" y="17"/>
                  <a:pt x="21568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4" name="Line 11"/>
          <p:cNvSpPr>
            <a:spLocks noChangeShapeType="1"/>
          </p:cNvSpPr>
          <p:nvPr/>
        </p:nvSpPr>
        <p:spPr bwMode="auto">
          <a:xfrm>
            <a:off x="2309813" y="4016375"/>
            <a:ext cx="0" cy="7127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5" name="Line 12"/>
          <p:cNvSpPr>
            <a:spLocks noChangeShapeType="1"/>
          </p:cNvSpPr>
          <p:nvPr/>
        </p:nvSpPr>
        <p:spPr bwMode="auto">
          <a:xfrm>
            <a:off x="3200400" y="4518025"/>
            <a:ext cx="0" cy="18891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6" name="Freeform 13"/>
          <p:cNvSpPr>
            <a:spLocks/>
          </p:cNvSpPr>
          <p:nvPr/>
        </p:nvSpPr>
        <p:spPr bwMode="auto">
          <a:xfrm>
            <a:off x="4591050" y="3778250"/>
            <a:ext cx="692150" cy="1287463"/>
          </a:xfrm>
          <a:custGeom>
            <a:avLst/>
            <a:gdLst>
              <a:gd name="T0" fmla="*/ 700603440 w 436"/>
              <a:gd name="T1" fmla="*/ 0 h 811"/>
              <a:gd name="T2" fmla="*/ 700603440 w 436"/>
              <a:gd name="T3" fmla="*/ 1096269255 h 811"/>
              <a:gd name="T4" fmla="*/ 1096268852 w 436"/>
              <a:gd name="T5" fmla="*/ 1096269255 h 811"/>
              <a:gd name="T6" fmla="*/ 0 w 436"/>
              <a:gd name="T7" fmla="*/ 2041327535 h 811"/>
              <a:gd name="T8" fmla="*/ 0 60000 65536"/>
              <a:gd name="T9" fmla="*/ 0 60000 65536"/>
              <a:gd name="T10" fmla="*/ 0 60000 65536"/>
              <a:gd name="T11" fmla="*/ 0 60000 65536"/>
              <a:gd name="T12" fmla="*/ 0 w 436"/>
              <a:gd name="T13" fmla="*/ 0 h 811"/>
              <a:gd name="T14" fmla="*/ 436 w 436"/>
              <a:gd name="T15" fmla="*/ 811 h 8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6" h="811">
                <a:moveTo>
                  <a:pt x="278" y="0"/>
                </a:moveTo>
                <a:lnTo>
                  <a:pt x="278" y="435"/>
                </a:lnTo>
                <a:lnTo>
                  <a:pt x="435" y="435"/>
                </a:lnTo>
                <a:lnTo>
                  <a:pt x="0" y="810"/>
                </a:lnTo>
              </a:path>
            </a:pathLst>
          </a:custGeom>
          <a:noFill/>
          <a:ln w="25400" cap="rnd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37" name="Arc 14"/>
          <p:cNvSpPr>
            <a:spLocks/>
          </p:cNvSpPr>
          <p:nvPr/>
        </p:nvSpPr>
        <p:spPr bwMode="auto">
          <a:xfrm rot="10800000">
            <a:off x="5051425" y="3713163"/>
            <a:ext cx="931863" cy="785812"/>
          </a:xfrm>
          <a:custGeom>
            <a:avLst/>
            <a:gdLst>
              <a:gd name="T0" fmla="*/ 959870175 w 29035"/>
              <a:gd name="T1" fmla="*/ 976477869 h 21600"/>
              <a:gd name="T2" fmla="*/ 0 w 29035"/>
              <a:gd name="T3" fmla="*/ 0 h 21600"/>
              <a:gd name="T4" fmla="*/ 714076395 w 29035"/>
              <a:gd name="T5" fmla="*/ 0 h 21600"/>
              <a:gd name="T6" fmla="*/ 0 60000 65536"/>
              <a:gd name="T7" fmla="*/ 0 60000 65536"/>
              <a:gd name="T8" fmla="*/ 0 60000 65536"/>
              <a:gd name="T9" fmla="*/ 0 w 29035"/>
              <a:gd name="T10" fmla="*/ 0 h 21600"/>
              <a:gd name="T11" fmla="*/ 29035 w 2903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035" h="21600" fill="none" extrusionOk="0">
                <a:moveTo>
                  <a:pt x="29035" y="20280"/>
                </a:moveTo>
                <a:cubicBezTo>
                  <a:pt x="26653" y="21153"/>
                  <a:pt x="24136" y="21599"/>
                  <a:pt x="21600" y="21600"/>
                </a:cubicBezTo>
                <a:cubicBezTo>
                  <a:pt x="9670" y="21600"/>
                  <a:pt x="0" y="11929"/>
                  <a:pt x="0" y="0"/>
                </a:cubicBezTo>
              </a:path>
              <a:path w="29035" h="21600" stroke="0" extrusionOk="0">
                <a:moveTo>
                  <a:pt x="29035" y="20280"/>
                </a:moveTo>
                <a:cubicBezTo>
                  <a:pt x="26653" y="21153"/>
                  <a:pt x="24136" y="21599"/>
                  <a:pt x="21600" y="21600"/>
                </a:cubicBez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8" name="Freeform 15"/>
          <p:cNvSpPr>
            <a:spLocks/>
          </p:cNvSpPr>
          <p:nvPr/>
        </p:nvSpPr>
        <p:spPr bwMode="auto">
          <a:xfrm>
            <a:off x="6426200" y="4713288"/>
            <a:ext cx="692150" cy="1287462"/>
          </a:xfrm>
          <a:custGeom>
            <a:avLst/>
            <a:gdLst>
              <a:gd name="T0" fmla="*/ 700603440 w 436"/>
              <a:gd name="T1" fmla="*/ 0 h 811"/>
              <a:gd name="T2" fmla="*/ 700603440 w 436"/>
              <a:gd name="T3" fmla="*/ 1096266816 h 811"/>
              <a:gd name="T4" fmla="*/ 1096268852 w 436"/>
              <a:gd name="T5" fmla="*/ 1096266816 h 811"/>
              <a:gd name="T6" fmla="*/ 0 w 436"/>
              <a:gd name="T7" fmla="*/ 2041325949 h 811"/>
              <a:gd name="T8" fmla="*/ 0 60000 65536"/>
              <a:gd name="T9" fmla="*/ 0 60000 65536"/>
              <a:gd name="T10" fmla="*/ 0 60000 65536"/>
              <a:gd name="T11" fmla="*/ 0 60000 65536"/>
              <a:gd name="T12" fmla="*/ 0 w 436"/>
              <a:gd name="T13" fmla="*/ 0 h 811"/>
              <a:gd name="T14" fmla="*/ 436 w 436"/>
              <a:gd name="T15" fmla="*/ 811 h 8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6" h="811">
                <a:moveTo>
                  <a:pt x="278" y="0"/>
                </a:moveTo>
                <a:lnTo>
                  <a:pt x="278" y="435"/>
                </a:lnTo>
                <a:lnTo>
                  <a:pt x="435" y="435"/>
                </a:lnTo>
                <a:lnTo>
                  <a:pt x="0" y="810"/>
                </a:lnTo>
              </a:path>
            </a:pathLst>
          </a:custGeom>
          <a:noFill/>
          <a:ln w="25400" cap="rnd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39" name="Freeform 16"/>
          <p:cNvSpPr>
            <a:spLocks/>
          </p:cNvSpPr>
          <p:nvPr/>
        </p:nvSpPr>
        <p:spPr bwMode="auto">
          <a:xfrm>
            <a:off x="5727700" y="4711700"/>
            <a:ext cx="692150" cy="1289050"/>
          </a:xfrm>
          <a:custGeom>
            <a:avLst/>
            <a:gdLst>
              <a:gd name="T0" fmla="*/ 395665313 w 436"/>
              <a:gd name="T1" fmla="*/ 0 h 812"/>
              <a:gd name="T2" fmla="*/ 395665313 w 436"/>
              <a:gd name="T3" fmla="*/ 1096267242 h 812"/>
              <a:gd name="T4" fmla="*/ 0 w 436"/>
              <a:gd name="T5" fmla="*/ 1096267242 h 812"/>
              <a:gd name="T6" fmla="*/ 1096268852 w 436"/>
              <a:gd name="T7" fmla="*/ 2041326742 h 812"/>
              <a:gd name="T8" fmla="*/ 1091228541 w 436"/>
              <a:gd name="T9" fmla="*/ 2043847692 h 8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6"/>
              <a:gd name="T16" fmla="*/ 0 h 812"/>
              <a:gd name="T17" fmla="*/ 436 w 436"/>
              <a:gd name="T18" fmla="*/ 812 h 8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6" h="812">
                <a:moveTo>
                  <a:pt x="157" y="0"/>
                </a:moveTo>
                <a:lnTo>
                  <a:pt x="157" y="435"/>
                </a:lnTo>
                <a:lnTo>
                  <a:pt x="0" y="435"/>
                </a:lnTo>
                <a:lnTo>
                  <a:pt x="435" y="810"/>
                </a:lnTo>
                <a:lnTo>
                  <a:pt x="433" y="811"/>
                </a:lnTo>
              </a:path>
            </a:pathLst>
          </a:custGeom>
          <a:noFill/>
          <a:ln w="25400" cap="rnd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40" name="Arc 17"/>
          <p:cNvSpPr>
            <a:spLocks/>
          </p:cNvSpPr>
          <p:nvPr/>
        </p:nvSpPr>
        <p:spPr bwMode="auto">
          <a:xfrm>
            <a:off x="5032375" y="2487613"/>
            <a:ext cx="439738" cy="439737"/>
          </a:xfrm>
          <a:custGeom>
            <a:avLst/>
            <a:gdLst>
              <a:gd name="T0" fmla="*/ 182252850 w 21600"/>
              <a:gd name="T1" fmla="*/ 182251621 h 21600"/>
              <a:gd name="T2" fmla="*/ 0 w 21600"/>
              <a:gd name="T3" fmla="*/ 0 h 21600"/>
              <a:gd name="T4" fmla="*/ 18225285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1" name="Arc 18"/>
          <p:cNvSpPr>
            <a:spLocks/>
          </p:cNvSpPr>
          <p:nvPr/>
        </p:nvSpPr>
        <p:spPr bwMode="auto">
          <a:xfrm>
            <a:off x="5784850" y="2930525"/>
            <a:ext cx="1082675" cy="10826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 cap="rnd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2" name="Line 19"/>
          <p:cNvSpPr>
            <a:spLocks noChangeShapeType="1"/>
          </p:cNvSpPr>
          <p:nvPr/>
        </p:nvSpPr>
        <p:spPr bwMode="auto">
          <a:xfrm>
            <a:off x="6867525" y="4014788"/>
            <a:ext cx="0" cy="712787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3" name="Line 20"/>
          <p:cNvSpPr>
            <a:spLocks noChangeShapeType="1"/>
          </p:cNvSpPr>
          <p:nvPr/>
        </p:nvSpPr>
        <p:spPr bwMode="auto">
          <a:xfrm>
            <a:off x="5976938" y="4516438"/>
            <a:ext cx="0" cy="188912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4" name="Line 21"/>
          <p:cNvSpPr>
            <a:spLocks noChangeShapeType="1"/>
          </p:cNvSpPr>
          <p:nvPr/>
        </p:nvSpPr>
        <p:spPr bwMode="auto">
          <a:xfrm>
            <a:off x="3395663" y="2928938"/>
            <a:ext cx="30797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5" name="Line 22"/>
          <p:cNvSpPr>
            <a:spLocks noChangeShapeType="1"/>
          </p:cNvSpPr>
          <p:nvPr/>
        </p:nvSpPr>
        <p:spPr bwMode="auto">
          <a:xfrm>
            <a:off x="5462588" y="2919413"/>
            <a:ext cx="30797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6" name="Rectangle 23"/>
          <p:cNvSpPr>
            <a:spLocks noChangeArrowheads="1"/>
          </p:cNvSpPr>
          <p:nvPr/>
        </p:nvSpPr>
        <p:spPr bwMode="auto">
          <a:xfrm>
            <a:off x="4038600" y="4997450"/>
            <a:ext cx="115728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/>
            <a:r>
              <a:rPr lang="en-US" sz="1800">
                <a:latin typeface="Arial" charset="0"/>
              </a:rPr>
              <a:t>Pakësimi</a:t>
            </a:r>
          </a:p>
        </p:txBody>
      </p:sp>
      <p:sp>
        <p:nvSpPr>
          <p:cNvPr id="52247" name="Rectangle 24"/>
          <p:cNvSpPr>
            <a:spLocks noChangeArrowheads="1"/>
          </p:cNvSpPr>
          <p:nvPr/>
        </p:nvSpPr>
        <p:spPr bwMode="auto">
          <a:xfrm>
            <a:off x="1509713" y="5940425"/>
            <a:ext cx="2471737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en-US" sz="1800">
                <a:latin typeface="Arial" charset="0"/>
              </a:rPr>
              <a:t>Rivendosje graduale strategjike</a:t>
            </a:r>
          </a:p>
        </p:txBody>
      </p:sp>
      <p:sp>
        <p:nvSpPr>
          <p:cNvPr id="52248" name="Rectangle 25"/>
          <p:cNvSpPr>
            <a:spLocks noChangeArrowheads="1"/>
          </p:cNvSpPr>
          <p:nvPr/>
        </p:nvSpPr>
        <p:spPr bwMode="auto">
          <a:xfrm>
            <a:off x="5187950" y="5940425"/>
            <a:ext cx="2471738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en-US" sz="1800">
                <a:latin typeface="Arial" charset="0"/>
              </a:rPr>
              <a:t>Rivendosje radikale strategjike</a:t>
            </a:r>
          </a:p>
        </p:txBody>
      </p:sp>
      <p:sp>
        <p:nvSpPr>
          <p:cNvPr id="52249" name="Rectangle 26"/>
          <p:cNvSpPr>
            <a:spLocks noChangeArrowheads="1"/>
          </p:cNvSpPr>
          <p:nvPr/>
        </p:nvSpPr>
        <p:spPr bwMode="auto">
          <a:xfrm>
            <a:off x="3355975" y="960438"/>
            <a:ext cx="2468563" cy="37623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 eaLnBrk="0" hangingPunct="0"/>
            <a:r>
              <a:rPr lang="en-US" sz="1800">
                <a:latin typeface="Arial" charset="0"/>
              </a:rPr>
              <a:t>Ndryshimet në Mjedis</a:t>
            </a:r>
          </a:p>
        </p:txBody>
      </p:sp>
      <p:sp>
        <p:nvSpPr>
          <p:cNvPr id="52250" name="Rectangle 27"/>
          <p:cNvSpPr>
            <a:spLocks noChangeArrowheads="1"/>
          </p:cNvSpPr>
          <p:nvPr/>
        </p:nvSpPr>
        <p:spPr bwMode="auto">
          <a:xfrm>
            <a:off x="217488" y="1482725"/>
            <a:ext cx="8709025" cy="37623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 eaLnBrk="0" hangingPunct="0"/>
            <a:r>
              <a:rPr lang="en-US" sz="1800">
                <a:latin typeface="Arial" charset="0"/>
              </a:rPr>
              <a:t>Injorancë</a:t>
            </a:r>
          </a:p>
        </p:txBody>
      </p:sp>
      <p:sp>
        <p:nvSpPr>
          <p:cNvPr id="52251" name="Rectangle 28"/>
          <p:cNvSpPr>
            <a:spLocks noChangeArrowheads="1"/>
          </p:cNvSpPr>
          <p:nvPr/>
        </p:nvSpPr>
        <p:spPr bwMode="auto">
          <a:xfrm>
            <a:off x="282575" y="2063750"/>
            <a:ext cx="8580438" cy="37623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 eaLnBrk="0" hangingPunct="0"/>
            <a:r>
              <a:rPr lang="en-US" sz="1800">
                <a:latin typeface="Arial" charset="0"/>
              </a:rPr>
              <a:t>Vonesa</a:t>
            </a:r>
          </a:p>
        </p:txBody>
      </p:sp>
      <p:sp>
        <p:nvSpPr>
          <p:cNvPr id="52252" name="Rectangle 29"/>
          <p:cNvSpPr>
            <a:spLocks noChangeArrowheads="1"/>
          </p:cNvSpPr>
          <p:nvPr/>
        </p:nvSpPr>
        <p:spPr bwMode="auto">
          <a:xfrm>
            <a:off x="6738938" y="1674813"/>
            <a:ext cx="1350962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en-US" sz="1800">
                <a:latin typeface="Arial" charset="0"/>
              </a:rPr>
              <a:t>Pengesat për të ndryshuar</a:t>
            </a:r>
          </a:p>
        </p:txBody>
      </p:sp>
      <p:grpSp>
        <p:nvGrpSpPr>
          <p:cNvPr id="52253" name="Group 33"/>
          <p:cNvGrpSpPr>
            <a:grpSpLocks/>
          </p:cNvGrpSpPr>
          <p:nvPr/>
        </p:nvGrpSpPr>
        <p:grpSpPr bwMode="auto">
          <a:xfrm>
            <a:off x="4162425" y="1266825"/>
            <a:ext cx="0" cy="1203325"/>
            <a:chOff x="2622" y="798"/>
            <a:chExt cx="0" cy="758"/>
          </a:xfrm>
        </p:grpSpPr>
        <p:sp>
          <p:nvSpPr>
            <p:cNvPr id="52274" name="Line 30"/>
            <p:cNvSpPr>
              <a:spLocks noChangeShapeType="1"/>
            </p:cNvSpPr>
            <p:nvPr/>
          </p:nvSpPr>
          <p:spPr bwMode="auto">
            <a:xfrm>
              <a:off x="2622" y="1168"/>
              <a:ext cx="0" cy="14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5" name="Line 31"/>
            <p:cNvSpPr>
              <a:spLocks noChangeShapeType="1"/>
            </p:cNvSpPr>
            <p:nvPr/>
          </p:nvSpPr>
          <p:spPr bwMode="auto">
            <a:xfrm>
              <a:off x="2622" y="1532"/>
              <a:ext cx="0" cy="2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6" name="Line 32"/>
            <p:cNvSpPr>
              <a:spLocks noChangeShapeType="1"/>
            </p:cNvSpPr>
            <p:nvPr/>
          </p:nvSpPr>
          <p:spPr bwMode="auto">
            <a:xfrm>
              <a:off x="2622" y="798"/>
              <a:ext cx="0" cy="14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254" name="Group 37"/>
          <p:cNvGrpSpPr>
            <a:grpSpLocks/>
          </p:cNvGrpSpPr>
          <p:nvPr/>
        </p:nvGrpSpPr>
        <p:grpSpPr bwMode="auto">
          <a:xfrm>
            <a:off x="5027613" y="1266825"/>
            <a:ext cx="0" cy="1203325"/>
            <a:chOff x="3167" y="798"/>
            <a:chExt cx="0" cy="758"/>
          </a:xfrm>
        </p:grpSpPr>
        <p:sp>
          <p:nvSpPr>
            <p:cNvPr id="52271" name="Line 34"/>
            <p:cNvSpPr>
              <a:spLocks noChangeShapeType="1"/>
            </p:cNvSpPr>
            <p:nvPr/>
          </p:nvSpPr>
          <p:spPr bwMode="auto">
            <a:xfrm>
              <a:off x="3167" y="1168"/>
              <a:ext cx="0" cy="14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2" name="Line 35"/>
            <p:cNvSpPr>
              <a:spLocks noChangeShapeType="1"/>
            </p:cNvSpPr>
            <p:nvPr/>
          </p:nvSpPr>
          <p:spPr bwMode="auto">
            <a:xfrm>
              <a:off x="3167" y="1532"/>
              <a:ext cx="0" cy="2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3" name="Line 36"/>
            <p:cNvSpPr>
              <a:spLocks noChangeShapeType="1"/>
            </p:cNvSpPr>
            <p:nvPr/>
          </p:nvSpPr>
          <p:spPr bwMode="auto">
            <a:xfrm>
              <a:off x="3167" y="798"/>
              <a:ext cx="0" cy="14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255" name="Group 41"/>
          <p:cNvGrpSpPr>
            <a:grpSpLocks/>
          </p:cNvGrpSpPr>
          <p:nvPr/>
        </p:nvGrpSpPr>
        <p:grpSpPr bwMode="auto">
          <a:xfrm>
            <a:off x="2279650" y="1508125"/>
            <a:ext cx="4419600" cy="0"/>
            <a:chOff x="1436" y="950"/>
            <a:chExt cx="2784" cy="0"/>
          </a:xfrm>
        </p:grpSpPr>
        <p:sp>
          <p:nvSpPr>
            <p:cNvPr id="52268" name="Line 38"/>
            <p:cNvSpPr>
              <a:spLocks noChangeShapeType="1"/>
            </p:cNvSpPr>
            <p:nvPr/>
          </p:nvSpPr>
          <p:spPr bwMode="auto">
            <a:xfrm flipH="1">
              <a:off x="1436" y="950"/>
              <a:ext cx="1201" cy="0"/>
            </a:xfrm>
            <a:prstGeom prst="line">
              <a:avLst/>
            </a:prstGeom>
            <a:noFill/>
            <a:ln w="25400">
              <a:solidFill>
                <a:srgbClr val="FF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9" name="Line 39"/>
            <p:cNvSpPr>
              <a:spLocks noChangeShapeType="1"/>
            </p:cNvSpPr>
            <p:nvPr/>
          </p:nvSpPr>
          <p:spPr bwMode="auto">
            <a:xfrm flipH="1">
              <a:off x="2642" y="950"/>
              <a:ext cx="511" cy="0"/>
            </a:xfrm>
            <a:prstGeom prst="line">
              <a:avLst/>
            </a:prstGeom>
            <a:noFill/>
            <a:ln w="25400">
              <a:solidFill>
                <a:srgbClr val="FF0033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0" name="Line 40"/>
            <p:cNvSpPr>
              <a:spLocks noChangeShapeType="1"/>
            </p:cNvSpPr>
            <p:nvPr/>
          </p:nvSpPr>
          <p:spPr bwMode="auto">
            <a:xfrm flipH="1">
              <a:off x="3158" y="950"/>
              <a:ext cx="1062" cy="0"/>
            </a:xfrm>
            <a:prstGeom prst="line">
              <a:avLst/>
            </a:prstGeom>
            <a:noFill/>
            <a:ln w="25400">
              <a:solidFill>
                <a:srgbClr val="FF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256" name="Group 45"/>
          <p:cNvGrpSpPr>
            <a:grpSpLocks/>
          </p:cNvGrpSpPr>
          <p:nvPr/>
        </p:nvGrpSpPr>
        <p:grpSpPr bwMode="auto">
          <a:xfrm>
            <a:off x="2279650" y="1844675"/>
            <a:ext cx="4419600" cy="0"/>
            <a:chOff x="1436" y="1162"/>
            <a:chExt cx="2784" cy="0"/>
          </a:xfrm>
        </p:grpSpPr>
        <p:sp>
          <p:nvSpPr>
            <p:cNvPr id="52265" name="Line 42"/>
            <p:cNvSpPr>
              <a:spLocks noChangeShapeType="1"/>
            </p:cNvSpPr>
            <p:nvPr/>
          </p:nvSpPr>
          <p:spPr bwMode="auto">
            <a:xfrm flipH="1">
              <a:off x="1436" y="1162"/>
              <a:ext cx="1201" cy="0"/>
            </a:xfrm>
            <a:prstGeom prst="line">
              <a:avLst/>
            </a:prstGeom>
            <a:noFill/>
            <a:ln w="25400">
              <a:solidFill>
                <a:srgbClr val="FF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6" name="Line 43"/>
            <p:cNvSpPr>
              <a:spLocks noChangeShapeType="1"/>
            </p:cNvSpPr>
            <p:nvPr/>
          </p:nvSpPr>
          <p:spPr bwMode="auto">
            <a:xfrm flipH="1">
              <a:off x="2642" y="1162"/>
              <a:ext cx="511" cy="0"/>
            </a:xfrm>
            <a:prstGeom prst="line">
              <a:avLst/>
            </a:prstGeom>
            <a:noFill/>
            <a:ln w="25400">
              <a:solidFill>
                <a:srgbClr val="FF0033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7" name="Line 44"/>
            <p:cNvSpPr>
              <a:spLocks noChangeShapeType="1"/>
            </p:cNvSpPr>
            <p:nvPr/>
          </p:nvSpPr>
          <p:spPr bwMode="auto">
            <a:xfrm flipH="1">
              <a:off x="3158" y="1162"/>
              <a:ext cx="1062" cy="0"/>
            </a:xfrm>
            <a:prstGeom prst="line">
              <a:avLst/>
            </a:prstGeom>
            <a:noFill/>
            <a:ln w="25400">
              <a:solidFill>
                <a:srgbClr val="FF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257" name="Group 49"/>
          <p:cNvGrpSpPr>
            <a:grpSpLocks/>
          </p:cNvGrpSpPr>
          <p:nvPr/>
        </p:nvGrpSpPr>
        <p:grpSpPr bwMode="auto">
          <a:xfrm>
            <a:off x="2279650" y="2089150"/>
            <a:ext cx="4419600" cy="0"/>
            <a:chOff x="1436" y="1316"/>
            <a:chExt cx="2784" cy="0"/>
          </a:xfrm>
        </p:grpSpPr>
        <p:sp>
          <p:nvSpPr>
            <p:cNvPr id="52262" name="Line 46"/>
            <p:cNvSpPr>
              <a:spLocks noChangeShapeType="1"/>
            </p:cNvSpPr>
            <p:nvPr/>
          </p:nvSpPr>
          <p:spPr bwMode="auto">
            <a:xfrm flipH="1">
              <a:off x="1436" y="1316"/>
              <a:ext cx="1201" cy="0"/>
            </a:xfrm>
            <a:prstGeom prst="line">
              <a:avLst/>
            </a:prstGeom>
            <a:noFill/>
            <a:ln w="25400">
              <a:solidFill>
                <a:srgbClr val="FF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3" name="Line 47"/>
            <p:cNvSpPr>
              <a:spLocks noChangeShapeType="1"/>
            </p:cNvSpPr>
            <p:nvPr/>
          </p:nvSpPr>
          <p:spPr bwMode="auto">
            <a:xfrm flipH="1">
              <a:off x="2642" y="1316"/>
              <a:ext cx="511" cy="0"/>
            </a:xfrm>
            <a:prstGeom prst="line">
              <a:avLst/>
            </a:prstGeom>
            <a:noFill/>
            <a:ln w="25400">
              <a:solidFill>
                <a:srgbClr val="FF0033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4" name="Line 48"/>
            <p:cNvSpPr>
              <a:spLocks noChangeShapeType="1"/>
            </p:cNvSpPr>
            <p:nvPr/>
          </p:nvSpPr>
          <p:spPr bwMode="auto">
            <a:xfrm flipH="1">
              <a:off x="3158" y="1316"/>
              <a:ext cx="1062" cy="0"/>
            </a:xfrm>
            <a:prstGeom prst="line">
              <a:avLst/>
            </a:prstGeom>
            <a:noFill/>
            <a:ln w="25400">
              <a:solidFill>
                <a:srgbClr val="FF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258" name="Group 53"/>
          <p:cNvGrpSpPr>
            <a:grpSpLocks/>
          </p:cNvGrpSpPr>
          <p:nvPr/>
        </p:nvGrpSpPr>
        <p:grpSpPr bwMode="auto">
          <a:xfrm>
            <a:off x="2279650" y="2430463"/>
            <a:ext cx="4419600" cy="0"/>
            <a:chOff x="1436" y="1531"/>
            <a:chExt cx="2784" cy="0"/>
          </a:xfrm>
        </p:grpSpPr>
        <p:sp>
          <p:nvSpPr>
            <p:cNvPr id="52259" name="Line 50"/>
            <p:cNvSpPr>
              <a:spLocks noChangeShapeType="1"/>
            </p:cNvSpPr>
            <p:nvPr/>
          </p:nvSpPr>
          <p:spPr bwMode="auto">
            <a:xfrm flipH="1">
              <a:off x="1436" y="1531"/>
              <a:ext cx="1201" cy="0"/>
            </a:xfrm>
            <a:prstGeom prst="line">
              <a:avLst/>
            </a:prstGeom>
            <a:noFill/>
            <a:ln w="25400">
              <a:solidFill>
                <a:srgbClr val="FF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0" name="Line 51"/>
            <p:cNvSpPr>
              <a:spLocks noChangeShapeType="1"/>
            </p:cNvSpPr>
            <p:nvPr/>
          </p:nvSpPr>
          <p:spPr bwMode="auto">
            <a:xfrm flipH="1">
              <a:off x="2642" y="1531"/>
              <a:ext cx="511" cy="0"/>
            </a:xfrm>
            <a:prstGeom prst="line">
              <a:avLst/>
            </a:prstGeom>
            <a:noFill/>
            <a:ln w="25400">
              <a:solidFill>
                <a:srgbClr val="FF0033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1" name="Line 52"/>
            <p:cNvSpPr>
              <a:spLocks noChangeShapeType="1"/>
            </p:cNvSpPr>
            <p:nvPr/>
          </p:nvSpPr>
          <p:spPr bwMode="auto">
            <a:xfrm flipH="1">
              <a:off x="3158" y="1531"/>
              <a:ext cx="1062" cy="0"/>
            </a:xfrm>
            <a:prstGeom prst="line">
              <a:avLst/>
            </a:prstGeom>
            <a:noFill/>
            <a:ln w="25400">
              <a:solidFill>
                <a:srgbClr val="FF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sz="2000" b="1" smtClean="0">
                <a:latin typeface="Tahoma" pitchFamily="34" charset="0"/>
                <a:cs typeface="Tahoma" pitchFamily="34" charset="0"/>
              </a:rPr>
              <a:t>Business Strategic-Planning Process</a:t>
            </a:r>
            <a:r>
              <a:rPr lang="en-US" b="1" smtClean="0">
                <a:latin typeface="Tahoma" pitchFamily="34" charset="0"/>
                <a:cs typeface="Tahoma" pitchFamily="34" charset="0"/>
              </a:rPr>
              <a:t/>
            </a:r>
            <a:br>
              <a:rPr lang="en-US" b="1" smtClean="0">
                <a:latin typeface="Tahoma" pitchFamily="34" charset="0"/>
                <a:cs typeface="Tahoma" pitchFamily="34" charset="0"/>
              </a:rPr>
            </a:br>
            <a:r>
              <a:rPr lang="en-US" sz="2800" b="1" smtClean="0">
                <a:latin typeface="Tahoma" pitchFamily="34" charset="0"/>
                <a:cs typeface="Tahoma" pitchFamily="34" charset="0"/>
              </a:rPr>
              <a:t>Procesi I Planifikimit të Biznesit Strategjik</a:t>
            </a:r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3048000" y="1143000"/>
            <a:ext cx="2590800" cy="1447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r>
              <a:rPr lang="en-US" sz="1800" b="1">
                <a:latin typeface="Arial" charset="0"/>
              </a:rPr>
              <a:t>Mjedisi I jashtëm </a:t>
            </a:r>
          </a:p>
          <a:p>
            <a:pPr algn="ctr">
              <a:lnSpc>
                <a:spcPct val="150000"/>
              </a:lnSpc>
            </a:pPr>
            <a:r>
              <a:rPr lang="en-US" sz="1000" b="1">
                <a:latin typeface="Arial" charset="0"/>
              </a:rPr>
              <a:t>(External environment)</a:t>
            </a:r>
            <a:r>
              <a:rPr lang="en-US" sz="1800">
                <a:latin typeface="Arial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1000">
                <a:latin typeface="Arial" charset="0"/>
              </a:rPr>
              <a:t>(Opportunity –Threat analysis</a:t>
            </a:r>
          </a:p>
          <a:p>
            <a:pPr algn="ctr">
              <a:lnSpc>
                <a:spcPct val="150000"/>
              </a:lnSpc>
            </a:pPr>
            <a:r>
              <a:rPr lang="en-US" sz="1000">
                <a:latin typeface="Arial" charset="0"/>
              </a:rPr>
              <a:t> Analaiza -mundësite &amp; rreziqet )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2786063" y="4579938"/>
            <a:ext cx="3352800" cy="167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200000"/>
              </a:lnSpc>
            </a:pPr>
            <a:r>
              <a:rPr lang="en-US" sz="1800" b="1">
                <a:latin typeface="Arial" charset="0"/>
              </a:rPr>
              <a:t>Mjedisi I Mbrendshëm</a:t>
            </a:r>
          </a:p>
          <a:p>
            <a:pPr algn="ctr">
              <a:lnSpc>
                <a:spcPct val="200000"/>
              </a:lnSpc>
            </a:pPr>
            <a:r>
              <a:rPr lang="en-US" sz="1200" b="1">
                <a:latin typeface="Arial" charset="0"/>
              </a:rPr>
              <a:t>Internal Environment</a:t>
            </a:r>
            <a:r>
              <a:rPr lang="en-US" sz="1800">
                <a:latin typeface="Arial" charset="0"/>
              </a:rPr>
              <a:t> </a:t>
            </a:r>
          </a:p>
          <a:p>
            <a:pPr algn="ctr">
              <a:lnSpc>
                <a:spcPct val="200000"/>
              </a:lnSpc>
            </a:pPr>
            <a:r>
              <a:rPr lang="en-US" sz="1000">
                <a:latin typeface="Arial" charset="0"/>
              </a:rPr>
              <a:t>(Strength/ Weakness analysis-</a:t>
            </a:r>
          </a:p>
          <a:p>
            <a:pPr algn="ctr">
              <a:lnSpc>
                <a:spcPct val="200000"/>
              </a:lnSpc>
            </a:pPr>
            <a:r>
              <a:rPr lang="en-US" sz="1000">
                <a:latin typeface="Arial" charset="0"/>
              </a:rPr>
              <a:t>Analiza e Përparsive dhe Dobësive )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6985000" y="2578100"/>
            <a:ext cx="1905000" cy="1676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latin typeface="Arial" charset="0"/>
              </a:rPr>
              <a:t>Goal Formulation</a:t>
            </a:r>
          </a:p>
          <a:p>
            <a:pPr algn="ctr"/>
            <a:r>
              <a:rPr lang="en-US" sz="1800" b="1">
                <a:latin typeface="Arial" charset="0"/>
              </a:rPr>
              <a:t>Formulimi</a:t>
            </a:r>
          </a:p>
          <a:p>
            <a:pPr algn="ctr"/>
            <a:r>
              <a:rPr lang="en-US" sz="1800" b="1">
                <a:latin typeface="Arial" charset="0"/>
              </a:rPr>
              <a:t> I QËLLIMIT</a:t>
            </a: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85725" y="2590800"/>
            <a:ext cx="2124075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latin typeface="Arial" charset="0"/>
              </a:rPr>
              <a:t>Business</a:t>
            </a:r>
            <a:r>
              <a:rPr lang="en-US" sz="1800">
                <a:latin typeface="Arial" charset="0"/>
              </a:rPr>
              <a:t> </a:t>
            </a:r>
            <a:r>
              <a:rPr lang="en-US" sz="1800" b="1">
                <a:latin typeface="Arial" charset="0"/>
              </a:rPr>
              <a:t>Mission</a:t>
            </a:r>
          </a:p>
          <a:p>
            <a:pPr algn="ctr"/>
            <a:r>
              <a:rPr lang="en-US" sz="1800" b="1">
                <a:latin typeface="Arial" charset="0"/>
              </a:rPr>
              <a:t>Misioni I Biznesit</a:t>
            </a:r>
          </a:p>
        </p:txBody>
      </p:sp>
      <p:sp>
        <p:nvSpPr>
          <p:cNvPr id="19462" name="Line 7"/>
          <p:cNvSpPr>
            <a:spLocks noChangeShapeType="1"/>
          </p:cNvSpPr>
          <p:nvPr/>
        </p:nvSpPr>
        <p:spPr bwMode="auto">
          <a:xfrm>
            <a:off x="1295400" y="6553200"/>
            <a:ext cx="609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Line 8"/>
          <p:cNvSpPr>
            <a:spLocks noChangeShapeType="1"/>
          </p:cNvSpPr>
          <p:nvPr/>
        </p:nvSpPr>
        <p:spPr bwMode="auto">
          <a:xfrm flipV="1">
            <a:off x="7391400" y="42672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Line 9"/>
          <p:cNvSpPr>
            <a:spLocks noChangeShapeType="1"/>
          </p:cNvSpPr>
          <p:nvPr/>
        </p:nvSpPr>
        <p:spPr bwMode="auto">
          <a:xfrm flipH="1" flipV="1">
            <a:off x="1295400" y="42672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5" name="Line 10"/>
          <p:cNvSpPr>
            <a:spLocks noChangeShapeType="1"/>
          </p:cNvSpPr>
          <p:nvPr/>
        </p:nvSpPr>
        <p:spPr bwMode="auto">
          <a:xfrm flipV="1">
            <a:off x="4378325" y="62214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6" name="Line 11"/>
          <p:cNvSpPr>
            <a:spLocks noChangeShapeType="1"/>
          </p:cNvSpPr>
          <p:nvPr/>
        </p:nvSpPr>
        <p:spPr bwMode="auto">
          <a:xfrm>
            <a:off x="6477000" y="17526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Line 12"/>
          <p:cNvSpPr>
            <a:spLocks noChangeShapeType="1"/>
          </p:cNvSpPr>
          <p:nvPr/>
        </p:nvSpPr>
        <p:spPr bwMode="auto">
          <a:xfrm>
            <a:off x="6172200" y="5257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8" name="Line 13"/>
          <p:cNvSpPr>
            <a:spLocks noChangeShapeType="1"/>
          </p:cNvSpPr>
          <p:nvPr/>
        </p:nvSpPr>
        <p:spPr bwMode="auto">
          <a:xfrm>
            <a:off x="5638800" y="1752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9" name="Line 14"/>
          <p:cNvSpPr>
            <a:spLocks noChangeShapeType="1"/>
          </p:cNvSpPr>
          <p:nvPr/>
        </p:nvSpPr>
        <p:spPr bwMode="auto">
          <a:xfrm>
            <a:off x="6477000" y="3429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0" name="Line 15"/>
          <p:cNvSpPr>
            <a:spLocks noChangeShapeType="1"/>
          </p:cNvSpPr>
          <p:nvPr/>
        </p:nvSpPr>
        <p:spPr bwMode="auto">
          <a:xfrm>
            <a:off x="2438400" y="17526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1" name="Line 16"/>
          <p:cNvSpPr>
            <a:spLocks noChangeShapeType="1"/>
          </p:cNvSpPr>
          <p:nvPr/>
        </p:nvSpPr>
        <p:spPr bwMode="auto">
          <a:xfrm>
            <a:off x="2438400" y="52435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2" name="Line 17"/>
          <p:cNvSpPr>
            <a:spLocks noChangeShapeType="1"/>
          </p:cNvSpPr>
          <p:nvPr/>
        </p:nvSpPr>
        <p:spPr bwMode="auto">
          <a:xfrm>
            <a:off x="2438400" y="1752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3" name="Line 18"/>
          <p:cNvSpPr>
            <a:spLocks noChangeShapeType="1"/>
          </p:cNvSpPr>
          <p:nvPr/>
        </p:nvSpPr>
        <p:spPr bwMode="auto">
          <a:xfrm flipH="1">
            <a:off x="2209800" y="3276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r>
              <a:rPr lang="en-US" sz="3000" b="1" smtClean="0">
                <a:latin typeface="Tahoma" pitchFamily="34" charset="0"/>
                <a:cs typeface="Tahoma" pitchFamily="34" charset="0"/>
              </a:rPr>
              <a:t>Strategy Formulation </a:t>
            </a:r>
            <a:r>
              <a:rPr lang="en-US" sz="3200" smtClean="0">
                <a:solidFill>
                  <a:schemeClr val="tx1"/>
                </a:solidFill>
              </a:rPr>
              <a:t>si”</a:t>
            </a: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646113" y="792163"/>
            <a:ext cx="3048000" cy="6445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Analiza e Mjedisit </a:t>
            </a:r>
          </a:p>
          <a:p>
            <a:pPr algn="ctr"/>
            <a:r>
              <a:rPr lang="en-US" sz="1000">
                <a:latin typeface="Arial" charset="0"/>
              </a:rPr>
              <a:t>nvironmental Analysis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5330825" y="1143000"/>
            <a:ext cx="30480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Analiza e Mbrendshme</a:t>
            </a:r>
          </a:p>
          <a:p>
            <a:pPr algn="ctr"/>
            <a:r>
              <a:rPr lang="en-US" sz="1800">
                <a:latin typeface="Arial" charset="0"/>
              </a:rPr>
              <a:t> </a:t>
            </a:r>
            <a:r>
              <a:rPr lang="en-US" sz="1000">
                <a:latin typeface="Arial" charset="0"/>
              </a:rPr>
              <a:t>Internal Analysis</a:t>
            </a: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646113" y="1447800"/>
            <a:ext cx="30480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  <a:p>
            <a:pPr algn="ctr"/>
            <a:r>
              <a:rPr lang="en-US" sz="1800">
                <a:latin typeface="Arial" charset="0"/>
              </a:rPr>
              <a:t>Konkurrenti </a:t>
            </a:r>
            <a:r>
              <a:rPr lang="en-US" sz="1000">
                <a:latin typeface="Arial" charset="0"/>
              </a:rPr>
              <a:t>Competitor</a:t>
            </a:r>
          </a:p>
          <a:p>
            <a:pPr algn="ctr"/>
            <a:r>
              <a:rPr lang="en-US" sz="1800">
                <a:latin typeface="Arial" charset="0"/>
              </a:rPr>
              <a:t>Konsumatori </a:t>
            </a:r>
            <a:r>
              <a:rPr lang="en-US" sz="1000">
                <a:latin typeface="Arial" charset="0"/>
              </a:rPr>
              <a:t>Customer</a:t>
            </a:r>
          </a:p>
          <a:p>
            <a:pPr algn="ctr"/>
            <a:r>
              <a:rPr lang="en-US" sz="1800">
                <a:latin typeface="Arial" charset="0"/>
              </a:rPr>
              <a:t>Furnizuesi</a:t>
            </a:r>
            <a:r>
              <a:rPr lang="en-US" sz="1000">
                <a:latin typeface="Arial" charset="0"/>
              </a:rPr>
              <a:t>Supplier</a:t>
            </a:r>
          </a:p>
          <a:p>
            <a:pPr algn="ctr"/>
            <a:r>
              <a:rPr lang="en-US" sz="1800">
                <a:latin typeface="Arial" charset="0"/>
              </a:rPr>
              <a:t>Rregullatori </a:t>
            </a:r>
            <a:r>
              <a:rPr lang="en-US" sz="1000">
                <a:latin typeface="Arial" charset="0"/>
              </a:rPr>
              <a:t>Regulatory</a:t>
            </a:r>
          </a:p>
          <a:p>
            <a:pPr algn="ctr"/>
            <a:r>
              <a:rPr lang="en-US" sz="1800">
                <a:latin typeface="Arial" charset="0"/>
              </a:rPr>
              <a:t>Shoqëroro-Politik </a:t>
            </a:r>
            <a:r>
              <a:rPr lang="en-US" sz="1000">
                <a:latin typeface="Arial" charset="0"/>
              </a:rPr>
              <a:t>Social/ Political</a:t>
            </a:r>
          </a:p>
          <a:p>
            <a:pPr algn="ctr"/>
            <a:endParaRPr lang="en-US" sz="1000">
              <a:latin typeface="Arial" charset="0"/>
            </a:endParaRPr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5330825" y="2057400"/>
            <a:ext cx="3048000" cy="1169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Teknologjia</a:t>
            </a:r>
          </a:p>
          <a:p>
            <a:pPr algn="ctr"/>
            <a:r>
              <a:rPr lang="en-US" sz="1800">
                <a:latin typeface="Arial" charset="0"/>
              </a:rPr>
              <a:t>Prodhimtaria </a:t>
            </a:r>
            <a:r>
              <a:rPr lang="en-US" sz="1000">
                <a:latin typeface="Arial" charset="0"/>
              </a:rPr>
              <a:t>Manufacturing</a:t>
            </a:r>
            <a:endParaRPr lang="en-US" sz="1800">
              <a:latin typeface="Arial" charset="0"/>
            </a:endParaRPr>
          </a:p>
          <a:p>
            <a:pPr algn="ctr"/>
            <a:r>
              <a:rPr lang="en-US" sz="1800">
                <a:latin typeface="Arial" charset="0"/>
              </a:rPr>
              <a:t>Marketingu</a:t>
            </a:r>
          </a:p>
          <a:p>
            <a:pPr algn="ctr"/>
            <a:r>
              <a:rPr lang="en-US" sz="1800">
                <a:latin typeface="Arial" charset="0"/>
              </a:rPr>
              <a:t>Distribucioni</a:t>
            </a:r>
          </a:p>
          <a:p>
            <a:pPr algn="ctr"/>
            <a:endParaRPr lang="en-US"/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5330825" y="3200400"/>
            <a:ext cx="30480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Logjistika </a:t>
            </a:r>
          </a:p>
          <a:p>
            <a:pPr algn="ctr"/>
            <a:r>
              <a:rPr lang="en-US" sz="1000">
                <a:latin typeface="Arial" charset="0"/>
              </a:rPr>
              <a:t>Logistics</a:t>
            </a:r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5330825" y="3657600"/>
            <a:ext cx="3048000" cy="5334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Përparsitë dhe dobësitë</a:t>
            </a:r>
          </a:p>
          <a:p>
            <a:pPr algn="ctr"/>
            <a:r>
              <a:rPr lang="en-US" sz="1000">
                <a:latin typeface="Arial" charset="0"/>
              </a:rPr>
              <a:t>Strength &amp; Weaknesses</a:t>
            </a:r>
          </a:p>
        </p:txBody>
      </p:sp>
      <p:sp>
        <p:nvSpPr>
          <p:cNvPr id="20488" name="Rectangle 9"/>
          <p:cNvSpPr>
            <a:spLocks noChangeArrowheads="1"/>
          </p:cNvSpPr>
          <p:nvPr/>
        </p:nvSpPr>
        <p:spPr bwMode="auto">
          <a:xfrm>
            <a:off x="5330825" y="4191000"/>
            <a:ext cx="3048000" cy="609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Arial" charset="0"/>
              </a:rPr>
              <a:t>Kompetencat Kryesore “të Identifikimit</a:t>
            </a:r>
            <a:r>
              <a:rPr lang="en-US" sz="1800">
                <a:latin typeface="Arial" charset="0"/>
              </a:rPr>
              <a:t>”</a:t>
            </a:r>
          </a:p>
          <a:p>
            <a:pPr algn="ctr"/>
            <a:r>
              <a:rPr lang="en-US" sz="1000">
                <a:latin typeface="Arial" charset="0"/>
              </a:rPr>
              <a:t>Identity Core Competencies</a:t>
            </a:r>
          </a:p>
        </p:txBody>
      </p:sp>
      <p:sp>
        <p:nvSpPr>
          <p:cNvPr id="20489" name="Rectangle 10"/>
          <p:cNvSpPr>
            <a:spLocks noChangeArrowheads="1"/>
          </p:cNvSpPr>
          <p:nvPr/>
        </p:nvSpPr>
        <p:spPr bwMode="auto">
          <a:xfrm>
            <a:off x="647700" y="3276600"/>
            <a:ext cx="3048000" cy="9144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Opportunities &amp; Threats</a:t>
            </a:r>
          </a:p>
        </p:txBody>
      </p:sp>
      <p:sp>
        <p:nvSpPr>
          <p:cNvPr id="20490" name="Rectangle 11"/>
          <p:cNvSpPr>
            <a:spLocks noChangeArrowheads="1"/>
          </p:cNvSpPr>
          <p:nvPr/>
        </p:nvSpPr>
        <p:spPr bwMode="auto">
          <a:xfrm>
            <a:off x="647700" y="4191000"/>
            <a:ext cx="3048000" cy="914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Identify opportunity</a:t>
            </a:r>
          </a:p>
        </p:txBody>
      </p:sp>
      <p:sp>
        <p:nvSpPr>
          <p:cNvPr id="20491" name="Rectangle 12"/>
          <p:cNvSpPr>
            <a:spLocks noChangeArrowheads="1"/>
          </p:cNvSpPr>
          <p:nvPr/>
        </p:nvSpPr>
        <p:spPr bwMode="auto">
          <a:xfrm>
            <a:off x="1333500" y="5486400"/>
            <a:ext cx="6629400" cy="457200"/>
          </a:xfrm>
          <a:prstGeom prst="rect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Arial" charset="0"/>
              </a:rPr>
              <a:t>Adapto ( “gatuje”) Kompetencat e mbrendshme me mundësitë e jashtëme</a:t>
            </a:r>
            <a:r>
              <a:rPr lang="en-US" sz="1800">
                <a:solidFill>
                  <a:srgbClr val="FFFFFF"/>
                </a:solidFill>
                <a:latin typeface="Arial" charset="0"/>
              </a:rPr>
              <a:t> </a:t>
            </a:r>
          </a:p>
          <a:p>
            <a:pPr algn="ctr"/>
            <a:r>
              <a:rPr lang="en-US" sz="1000">
                <a:solidFill>
                  <a:srgbClr val="FFFFFF"/>
                </a:solidFill>
                <a:latin typeface="Arial" charset="0"/>
              </a:rPr>
              <a:t>Fit internal Competencies with external opportunities</a:t>
            </a:r>
          </a:p>
        </p:txBody>
      </p:sp>
      <p:sp>
        <p:nvSpPr>
          <p:cNvPr id="20492" name="Line 13"/>
          <p:cNvSpPr>
            <a:spLocks noChangeShapeType="1"/>
          </p:cNvSpPr>
          <p:nvPr/>
        </p:nvSpPr>
        <p:spPr bwMode="auto">
          <a:xfrm>
            <a:off x="2171700" y="5105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3" name="Line 14"/>
          <p:cNvSpPr>
            <a:spLocks noChangeShapeType="1"/>
          </p:cNvSpPr>
          <p:nvPr/>
        </p:nvSpPr>
        <p:spPr bwMode="auto">
          <a:xfrm>
            <a:off x="2152650" y="2895600"/>
            <a:ext cx="3651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Line 15"/>
          <p:cNvSpPr>
            <a:spLocks noChangeShapeType="1"/>
          </p:cNvSpPr>
          <p:nvPr/>
        </p:nvSpPr>
        <p:spPr bwMode="auto">
          <a:xfrm flipH="1">
            <a:off x="6854825" y="4800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Rectangle 16"/>
          <p:cNvSpPr>
            <a:spLocks noChangeArrowheads="1"/>
          </p:cNvSpPr>
          <p:nvPr/>
        </p:nvSpPr>
        <p:spPr bwMode="auto">
          <a:xfrm>
            <a:off x="1333500" y="6359525"/>
            <a:ext cx="6629400" cy="457200"/>
          </a:xfrm>
          <a:prstGeom prst="rect">
            <a:avLst/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FFFFFF"/>
                </a:solidFill>
                <a:latin typeface="Arial" charset="0"/>
              </a:rPr>
              <a:t>Strategjia e Firmës </a:t>
            </a:r>
          </a:p>
          <a:p>
            <a:pPr algn="ctr"/>
            <a:r>
              <a:rPr lang="en-US" sz="1000" b="1">
                <a:solidFill>
                  <a:srgbClr val="FFFFFF"/>
                </a:solidFill>
                <a:latin typeface="Arial" charset="0"/>
              </a:rPr>
              <a:t>Firm Strategies</a:t>
            </a:r>
          </a:p>
        </p:txBody>
      </p:sp>
      <p:sp>
        <p:nvSpPr>
          <p:cNvPr id="20496" name="Line 17"/>
          <p:cNvSpPr>
            <a:spLocks noChangeShapeType="1"/>
          </p:cNvSpPr>
          <p:nvPr/>
        </p:nvSpPr>
        <p:spPr bwMode="auto">
          <a:xfrm>
            <a:off x="4648200" y="5943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Rectangle 18"/>
          <p:cNvSpPr>
            <a:spLocks noChangeArrowheads="1"/>
          </p:cNvSpPr>
          <p:nvPr/>
        </p:nvSpPr>
        <p:spPr bwMode="auto">
          <a:xfrm rot="-5400000">
            <a:off x="7612063" y="2081212"/>
            <a:ext cx="2241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Know-How “ Me ditë si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en-US" b="1" smtClean="0">
                <a:latin typeface="Tahoma" pitchFamily="34" charset="0"/>
                <a:cs typeface="Tahoma" pitchFamily="34" charset="0"/>
              </a:rPr>
              <a:t>The Marketing Plan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sq-AL" smtClean="0"/>
              <a:t>Një dokument </a:t>
            </a:r>
            <a:r>
              <a:rPr lang="en-US" smtClean="0"/>
              <a:t>i</a:t>
            </a:r>
            <a:r>
              <a:rPr lang="sq-AL" smtClean="0"/>
              <a:t> shkruar që vepron si një libër udhërrëfyes </a:t>
            </a:r>
            <a:r>
              <a:rPr lang="en-US" sz="1800" smtClean="0"/>
              <a:t>( “GPS” – Tom Tom)</a:t>
            </a:r>
            <a:r>
              <a:rPr lang="en-US" smtClean="0"/>
              <a:t> i</a:t>
            </a:r>
            <a:r>
              <a:rPr lang="sq-AL" smtClean="0"/>
              <a:t> aktiviteteve të marketingut për drejtori</a:t>
            </a:r>
            <a:r>
              <a:rPr lang="en-US" smtClean="0"/>
              <a:t>n</a:t>
            </a:r>
            <a:r>
              <a:rPr lang="sq-AL" smtClean="0"/>
              <a:t> </a:t>
            </a:r>
            <a:r>
              <a:rPr lang="en-US" smtClean="0"/>
              <a:t>e</a:t>
            </a:r>
            <a:r>
              <a:rPr lang="sq-AL" smtClean="0"/>
              <a:t> marketingut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/>
          <a:p>
            <a:pPr algn="ctr" defTabSz="762000" eaLnBrk="0" hangingPunct="0">
              <a:defRPr/>
            </a:pPr>
            <a:r>
              <a:rPr lang="en-US" sz="3200" b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CONTENTS of  MARKETING PLAN 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914400" y="1104900"/>
            <a:ext cx="77724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Char char="l"/>
            </a:pPr>
            <a:r>
              <a:rPr lang="en-US" sz="1600">
                <a:latin typeface="Arial" charset="0"/>
                <a:cs typeface="Arial" charset="0"/>
              </a:rPr>
              <a:t>Business Mission Statement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Char char="l"/>
            </a:pPr>
            <a:r>
              <a:rPr lang="en-US" sz="1600">
                <a:latin typeface="Arial" charset="0"/>
                <a:cs typeface="Arial" charset="0"/>
              </a:rPr>
              <a:t>Objectives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Char char="l"/>
            </a:pPr>
            <a:r>
              <a:rPr lang="en-US" sz="1600">
                <a:latin typeface="Arial" charset="0"/>
                <a:cs typeface="Arial" charset="0"/>
              </a:rPr>
              <a:t>Situation Analysis (SWOT)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Char char="l"/>
            </a:pPr>
            <a:r>
              <a:rPr lang="en-US" sz="1600">
                <a:latin typeface="Arial" charset="0"/>
                <a:cs typeface="Arial" charset="0"/>
              </a:rPr>
              <a:t>Marketing Strategy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FFFF66"/>
              </a:buClr>
              <a:buFont typeface="Monotype Sorts"/>
              <a:buChar char="l"/>
            </a:pPr>
            <a:r>
              <a:rPr lang="en-US" sz="1800">
                <a:latin typeface="Arial" charset="0"/>
                <a:cs typeface="Arial" charset="0"/>
              </a:rPr>
              <a:t>Target Market Strategy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FFFF66"/>
              </a:buClr>
              <a:buFont typeface="Monotype Sorts"/>
              <a:buChar char="l"/>
            </a:pPr>
            <a:r>
              <a:rPr lang="en-US" sz="1800">
                <a:latin typeface="Arial" charset="0"/>
                <a:cs typeface="Arial" charset="0"/>
              </a:rPr>
              <a:t>Marketing Mix</a:t>
            </a:r>
          </a:p>
          <a:p>
            <a:pPr marL="1322388" lvl="2" indent="-465138"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è"/>
            </a:pPr>
            <a:r>
              <a:rPr lang="en-US" sz="1700">
                <a:latin typeface="Arial" charset="0"/>
                <a:cs typeface="Arial" charset="0"/>
              </a:rPr>
              <a:t>Positioning</a:t>
            </a:r>
          </a:p>
          <a:p>
            <a:pPr marL="1322388" lvl="2" indent="-465138"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è"/>
            </a:pPr>
            <a:r>
              <a:rPr lang="en-US" sz="1700">
                <a:latin typeface="Arial" charset="0"/>
                <a:cs typeface="Arial" charset="0"/>
              </a:rPr>
              <a:t>Product</a:t>
            </a:r>
          </a:p>
          <a:p>
            <a:pPr marL="1322388" lvl="2" indent="-465138"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è"/>
            </a:pPr>
            <a:r>
              <a:rPr lang="en-US" sz="1700">
                <a:latin typeface="Arial" charset="0"/>
                <a:cs typeface="Arial" charset="0"/>
              </a:rPr>
              <a:t>Promotion</a:t>
            </a:r>
          </a:p>
          <a:p>
            <a:pPr marL="1322388" lvl="2" indent="-465138"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è"/>
            </a:pPr>
            <a:r>
              <a:rPr lang="en-US" sz="1700">
                <a:latin typeface="Arial" charset="0"/>
                <a:cs typeface="Arial" charset="0"/>
              </a:rPr>
              <a:t>Price</a:t>
            </a:r>
          </a:p>
          <a:p>
            <a:pPr marL="1322388" lvl="2" indent="-465138"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è"/>
            </a:pPr>
            <a:r>
              <a:rPr lang="en-US" sz="1700">
                <a:latin typeface="Arial" charset="0"/>
                <a:cs typeface="Arial" charset="0"/>
              </a:rPr>
              <a:t>Place – Distribution</a:t>
            </a:r>
          </a:p>
          <a:p>
            <a:pPr marL="1322388" lvl="2" indent="-465138"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è"/>
            </a:pPr>
            <a:r>
              <a:rPr lang="en-US" sz="1700">
                <a:latin typeface="Arial" charset="0"/>
                <a:cs typeface="Arial" charset="0"/>
              </a:rPr>
              <a:t>People</a:t>
            </a:r>
          </a:p>
          <a:p>
            <a:pPr marL="1322388" lvl="2" indent="-465138" eaLnBrk="0" hangingPunct="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è"/>
            </a:pPr>
            <a:r>
              <a:rPr lang="en-US" sz="1700">
                <a:latin typeface="Arial" charset="0"/>
                <a:cs typeface="Arial" charset="0"/>
              </a:rPr>
              <a:t>Process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/>
              <a:buChar char="l"/>
            </a:pPr>
            <a:r>
              <a:rPr lang="en-US" sz="1600">
                <a:latin typeface="Arial" charset="0"/>
                <a:cs typeface="Arial" charset="0"/>
              </a:rPr>
              <a:t>Implementation, Evaluation and Control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 autoUpdateAnimBg="0" advAuto="0"/>
      <p:bldP spid="2867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Line 2"/>
          <p:cNvSpPr>
            <a:spLocks noChangeShapeType="1"/>
          </p:cNvSpPr>
          <p:nvPr/>
        </p:nvSpPr>
        <p:spPr bwMode="auto">
          <a:xfrm>
            <a:off x="4572000" y="1619250"/>
            <a:ext cx="0" cy="4476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617788" y="1463675"/>
            <a:ext cx="3908425" cy="4911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60363" y="228600"/>
            <a:ext cx="5021262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47625" tIns="19050" rIns="47625" bIns="19050">
            <a:spAutoFit/>
          </a:bodyPr>
          <a:lstStyle/>
          <a:p>
            <a:pPr algn="ctr" defTabSz="762000" eaLnBrk="0" hangingPunct="0">
              <a:defRPr/>
            </a:pPr>
            <a:r>
              <a:rPr lang="en-US" sz="3400" b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The Marketing Process</a:t>
            </a:r>
          </a:p>
        </p:txBody>
      </p:sp>
      <p:grpSp>
        <p:nvGrpSpPr>
          <p:cNvPr id="29701" name="Group 5"/>
          <p:cNvGrpSpPr>
            <a:grpSpLocks/>
          </p:cNvGrpSpPr>
          <p:nvPr/>
        </p:nvGrpSpPr>
        <p:grpSpPr bwMode="auto">
          <a:xfrm>
            <a:off x="2590800" y="1219200"/>
            <a:ext cx="3927475" cy="1998663"/>
            <a:chOff x="1642" y="746"/>
            <a:chExt cx="2474" cy="1259"/>
          </a:xfrm>
        </p:grpSpPr>
        <p:sp>
          <p:nvSpPr>
            <p:cNvPr id="23575" name="Line 6"/>
            <p:cNvSpPr>
              <a:spLocks noChangeShapeType="1"/>
            </p:cNvSpPr>
            <p:nvPr/>
          </p:nvSpPr>
          <p:spPr bwMode="auto">
            <a:xfrm>
              <a:off x="1647" y="1813"/>
              <a:ext cx="24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6" name="Line 7"/>
            <p:cNvSpPr>
              <a:spLocks noChangeShapeType="1"/>
            </p:cNvSpPr>
            <p:nvPr/>
          </p:nvSpPr>
          <p:spPr bwMode="auto">
            <a:xfrm>
              <a:off x="1642" y="1360"/>
              <a:ext cx="24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2498" y="746"/>
              <a:ext cx="771" cy="357"/>
            </a:xfrm>
            <a:prstGeom prst="rect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FF33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78" name="Rectangle 9"/>
            <p:cNvSpPr>
              <a:spLocks noChangeArrowheads="1"/>
            </p:cNvSpPr>
            <p:nvPr/>
          </p:nvSpPr>
          <p:spPr bwMode="auto">
            <a:xfrm>
              <a:off x="2606" y="755"/>
              <a:ext cx="548" cy="4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200">
                  <a:solidFill>
                    <a:srgbClr val="000000"/>
                  </a:solidFill>
                  <a:latin typeface="Tahoma" pitchFamily="34" charset="0"/>
                </a:rPr>
                <a:t>Business Mission Statement</a:t>
              </a: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2495" y="1186"/>
              <a:ext cx="771" cy="357"/>
            </a:xfrm>
            <a:prstGeom prst="rect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FF33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80" name="Rectangle 11"/>
            <p:cNvSpPr>
              <a:spLocks noChangeArrowheads="1"/>
            </p:cNvSpPr>
            <p:nvPr/>
          </p:nvSpPr>
          <p:spPr bwMode="auto">
            <a:xfrm>
              <a:off x="2603" y="1286"/>
              <a:ext cx="548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200">
                  <a:solidFill>
                    <a:srgbClr val="000000"/>
                  </a:solidFill>
                  <a:latin typeface="Tahoma" pitchFamily="34" charset="0"/>
                </a:rPr>
                <a:t>Objectives</a:t>
              </a: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2495" y="1628"/>
              <a:ext cx="771" cy="357"/>
            </a:xfrm>
            <a:prstGeom prst="rect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FF33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82" name="Rectangle 13"/>
            <p:cNvSpPr>
              <a:spLocks noChangeArrowheads="1"/>
            </p:cNvSpPr>
            <p:nvPr/>
          </p:nvSpPr>
          <p:spPr bwMode="auto">
            <a:xfrm>
              <a:off x="2603" y="1637"/>
              <a:ext cx="548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200">
                  <a:solidFill>
                    <a:srgbClr val="000000"/>
                  </a:solidFill>
                  <a:latin typeface="Tahoma" pitchFamily="34" charset="0"/>
                </a:rPr>
                <a:t>Situation or SWOT Analysis</a:t>
              </a:r>
            </a:p>
          </p:txBody>
        </p:sp>
      </p:grpSp>
      <p:grpSp>
        <p:nvGrpSpPr>
          <p:cNvPr id="23557" name="Group 14"/>
          <p:cNvGrpSpPr>
            <a:grpSpLocks/>
          </p:cNvGrpSpPr>
          <p:nvPr/>
        </p:nvGrpSpPr>
        <p:grpSpPr bwMode="auto">
          <a:xfrm>
            <a:off x="3825875" y="6049963"/>
            <a:ext cx="1492250" cy="566737"/>
            <a:chOff x="2410" y="3811"/>
            <a:chExt cx="940" cy="357"/>
          </a:xfrm>
        </p:grpSpPr>
        <p:sp>
          <p:nvSpPr>
            <p:cNvPr id="29711" name="Rectangle 15"/>
            <p:cNvSpPr>
              <a:spLocks noChangeArrowheads="1"/>
            </p:cNvSpPr>
            <p:nvPr/>
          </p:nvSpPr>
          <p:spPr bwMode="auto">
            <a:xfrm>
              <a:off x="2424" y="3811"/>
              <a:ext cx="912" cy="357"/>
            </a:xfrm>
            <a:prstGeom prst="rect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89803" dir="2700000" algn="ctr" rotWithShape="0">
                <a:srgbClr val="FF33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574" name="Rectangle 16"/>
            <p:cNvSpPr>
              <a:spLocks noChangeArrowheads="1"/>
            </p:cNvSpPr>
            <p:nvPr/>
          </p:nvSpPr>
          <p:spPr bwMode="auto">
            <a:xfrm>
              <a:off x="2410" y="3840"/>
              <a:ext cx="940" cy="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200">
                  <a:solidFill>
                    <a:srgbClr val="000000"/>
                  </a:solidFill>
                  <a:latin typeface="Tahoma" pitchFamily="34" charset="0"/>
                </a:rPr>
                <a:t>Implementation Evaluation, Control</a:t>
              </a:r>
            </a:p>
          </p:txBody>
        </p:sp>
      </p:grpSp>
      <p:sp>
        <p:nvSpPr>
          <p:cNvPr id="23558" name="Line 17"/>
          <p:cNvSpPr>
            <a:spLocks noChangeShapeType="1"/>
          </p:cNvSpPr>
          <p:nvPr/>
        </p:nvSpPr>
        <p:spPr bwMode="auto">
          <a:xfrm>
            <a:off x="2613025" y="4513263"/>
            <a:ext cx="39195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2928938" y="3268663"/>
            <a:ext cx="3286125" cy="2593975"/>
          </a:xfrm>
          <a:prstGeom prst="rect">
            <a:avLst/>
          </a:prstGeom>
          <a:solidFill>
            <a:srgbClr val="CC99FF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3960813" y="3716338"/>
            <a:ext cx="1223962" cy="566737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89803" dir="2700000" algn="ctr" rotWithShape="0">
              <a:srgbClr val="BBA69C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561" name="Rectangle 20"/>
          <p:cNvSpPr>
            <a:spLocks noChangeArrowheads="1"/>
          </p:cNvSpPr>
          <p:nvPr/>
        </p:nvSpPr>
        <p:spPr bwMode="auto">
          <a:xfrm>
            <a:off x="3776663" y="3787775"/>
            <a:ext cx="1592262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200">
                <a:solidFill>
                  <a:srgbClr val="000000"/>
                </a:solidFill>
                <a:latin typeface="Tahoma" pitchFamily="34" charset="0"/>
              </a:rPr>
              <a:t>Target Market Strategy</a:t>
            </a:r>
          </a:p>
        </p:txBody>
      </p:sp>
      <p:sp>
        <p:nvSpPr>
          <p:cNvPr id="23562" name="Rectangle 21"/>
          <p:cNvSpPr>
            <a:spLocks noChangeArrowheads="1"/>
          </p:cNvSpPr>
          <p:nvPr/>
        </p:nvSpPr>
        <p:spPr bwMode="auto">
          <a:xfrm>
            <a:off x="3165475" y="3303588"/>
            <a:ext cx="2640013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2000" b="1">
                <a:solidFill>
                  <a:srgbClr val="000000"/>
                </a:solidFill>
                <a:latin typeface="Tahoma" pitchFamily="34" charset="0"/>
              </a:rPr>
              <a:t>Marketing Strategy</a:t>
            </a: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3275013" y="4394200"/>
            <a:ext cx="2593975" cy="132397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89803" dir="2700000" algn="ctr" rotWithShape="0">
              <a:srgbClr val="BBA69C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3470275" y="4862513"/>
            <a:ext cx="990600" cy="331787"/>
          </a:xfrm>
          <a:prstGeom prst="rect">
            <a:avLst/>
          </a:prstGeom>
          <a:solidFill>
            <a:srgbClr val="DBFFB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565" name="Rectangle 24"/>
          <p:cNvSpPr>
            <a:spLocks noChangeArrowheads="1"/>
          </p:cNvSpPr>
          <p:nvPr/>
        </p:nvSpPr>
        <p:spPr bwMode="auto">
          <a:xfrm>
            <a:off x="3609975" y="4911725"/>
            <a:ext cx="693738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200">
                <a:solidFill>
                  <a:srgbClr val="000000"/>
                </a:solidFill>
                <a:latin typeface="Tahoma" pitchFamily="34" charset="0"/>
              </a:rPr>
              <a:t>Product</a:t>
            </a:r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3465513" y="5305425"/>
            <a:ext cx="990600" cy="331788"/>
          </a:xfrm>
          <a:prstGeom prst="rect">
            <a:avLst/>
          </a:prstGeom>
          <a:solidFill>
            <a:srgbClr val="DBFFB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567" name="Rectangle 26"/>
          <p:cNvSpPr>
            <a:spLocks noChangeArrowheads="1"/>
          </p:cNvSpPr>
          <p:nvPr/>
        </p:nvSpPr>
        <p:spPr bwMode="auto">
          <a:xfrm>
            <a:off x="3517900" y="5354638"/>
            <a:ext cx="868363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200">
                <a:solidFill>
                  <a:srgbClr val="000000"/>
                </a:solidFill>
                <a:latin typeface="Tahoma" pitchFamily="34" charset="0"/>
              </a:rPr>
              <a:t>Promotion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4572000" y="4848225"/>
            <a:ext cx="1219200" cy="331788"/>
          </a:xfrm>
          <a:prstGeom prst="rect">
            <a:avLst/>
          </a:prstGeom>
          <a:solidFill>
            <a:srgbClr val="DBFFB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569" name="Rectangle 28"/>
          <p:cNvSpPr>
            <a:spLocks noChangeArrowheads="1"/>
          </p:cNvSpPr>
          <p:nvPr/>
        </p:nvSpPr>
        <p:spPr bwMode="auto">
          <a:xfrm>
            <a:off x="4503738" y="4897438"/>
            <a:ext cx="1360487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200">
                <a:solidFill>
                  <a:srgbClr val="000000"/>
                </a:solidFill>
                <a:latin typeface="Tahoma" pitchFamily="34" charset="0"/>
              </a:rPr>
              <a:t>Place/Distribution</a:t>
            </a:r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4572000" y="5291138"/>
            <a:ext cx="1219200" cy="331787"/>
          </a:xfrm>
          <a:prstGeom prst="rect">
            <a:avLst/>
          </a:prstGeom>
          <a:solidFill>
            <a:srgbClr val="DBFFB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571" name="Rectangle 30"/>
          <p:cNvSpPr>
            <a:spLocks noChangeArrowheads="1"/>
          </p:cNvSpPr>
          <p:nvPr/>
        </p:nvSpPr>
        <p:spPr bwMode="auto">
          <a:xfrm>
            <a:off x="4916488" y="5340350"/>
            <a:ext cx="506412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200">
                <a:solidFill>
                  <a:srgbClr val="000000"/>
                </a:solidFill>
                <a:latin typeface="Tahoma" pitchFamily="34" charset="0"/>
              </a:rPr>
              <a:t>Price</a:t>
            </a:r>
          </a:p>
        </p:txBody>
      </p:sp>
      <p:sp>
        <p:nvSpPr>
          <p:cNvPr id="23572" name="Rectangle 31"/>
          <p:cNvSpPr>
            <a:spLocks noChangeArrowheads="1"/>
          </p:cNvSpPr>
          <p:nvPr/>
        </p:nvSpPr>
        <p:spPr bwMode="auto">
          <a:xfrm>
            <a:off x="3541713" y="4468813"/>
            <a:ext cx="2008187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2000" b="1">
                <a:solidFill>
                  <a:srgbClr val="000000"/>
                </a:solidFill>
                <a:latin typeface="Tahoma" pitchFamily="34" charset="0"/>
              </a:rPr>
              <a:t>Marketing Mix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0"/>
            <a:ext cx="8229600" cy="3124200"/>
          </a:xfrm>
        </p:spPr>
        <p:txBody>
          <a:bodyPr/>
          <a:lstStyle/>
          <a:p>
            <a:pPr algn="justLow">
              <a:lnSpc>
                <a:spcPct val="105000"/>
              </a:lnSpc>
              <a:spcAft>
                <a:spcPct val="15000"/>
              </a:spcAft>
            </a:pPr>
            <a:r>
              <a:rPr lang="en-GB" sz="3200" smtClean="0">
                <a:solidFill>
                  <a:srgbClr val="EBFD3D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GB" sz="3200" smtClean="0">
                <a:solidFill>
                  <a:srgbClr val="EBFD3D"/>
                </a:solidFill>
                <a:latin typeface="Tahoma" pitchFamily="34" charset="0"/>
                <a:cs typeface="Tahoma" pitchFamily="34" charset="0"/>
              </a:rPr>
            </a:br>
            <a:r>
              <a:rPr lang="sq-AL" smtClean="0"/>
              <a:t>Pse një produkt si radio </a:t>
            </a:r>
            <a:r>
              <a:rPr lang="en-US" smtClean="0"/>
              <a:t>njëher “nuk u akceptu”</a:t>
            </a:r>
            <a:r>
              <a:rPr lang="sq-AL" smtClean="0"/>
              <a:t> dhe tani edhe një herë del si një medium argëtim</a:t>
            </a:r>
            <a:r>
              <a:rPr lang="en-US" smtClean="0"/>
              <a:t>i</a:t>
            </a:r>
            <a:r>
              <a:rPr lang="sq-AL" smtClean="0"/>
              <a:t>?</a:t>
            </a:r>
            <a:r>
              <a:rPr lang="en-US" smtClean="0"/>
              <a:t> ( me tepër ne Perendim – ndonje shembull ne KS?)</a:t>
            </a:r>
            <a:endParaRPr lang="en-GB" smtClean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1859</TotalTime>
  <Pages>8899508</Pages>
  <Words>1052</Words>
  <Application>Microsoft Office PowerPoint</Application>
  <PresentationFormat>On-screen Show (4:3)</PresentationFormat>
  <Paragraphs>275</Paragraphs>
  <Slides>32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Times New Roman</vt:lpstr>
      <vt:lpstr>Arial</vt:lpstr>
      <vt:lpstr>Monotype Sorts</vt:lpstr>
      <vt:lpstr>Tahoma</vt:lpstr>
      <vt:lpstr>Wingdings</vt:lpstr>
      <vt:lpstr>temp</vt:lpstr>
      <vt:lpstr>WordArt 3.0</vt:lpstr>
      <vt:lpstr>Photo Editor Photo</vt:lpstr>
      <vt:lpstr>Bazat e Marketingut</vt:lpstr>
      <vt:lpstr>Objektivat Mesimore </vt:lpstr>
      <vt:lpstr>Slide 3</vt:lpstr>
      <vt:lpstr>Business Strategic-Planning Process Procesi I Planifikimit të Biznesit Strategjik</vt:lpstr>
      <vt:lpstr>Strategy Formulation si”</vt:lpstr>
      <vt:lpstr>The Marketing Plan</vt:lpstr>
      <vt:lpstr>Slide 7</vt:lpstr>
      <vt:lpstr>Slide 8</vt:lpstr>
      <vt:lpstr> Pse një produkt si radio njëher “nuk u akceptu” dhe tani edhe një herë del si një medium argëtimi? ( me tepër ne Perendim – ndonje shembull ne KS?)</vt:lpstr>
      <vt:lpstr>Cilat ishin shtytësit (Drivers) të këtij ndryshimi? </vt:lpstr>
      <vt:lpstr>Slide 11</vt:lpstr>
      <vt:lpstr>The Marketing Environment</vt:lpstr>
      <vt:lpstr>Slide 13</vt:lpstr>
      <vt:lpstr>Slide 14</vt:lpstr>
      <vt:lpstr>Mjedisi Marketing</vt:lpstr>
      <vt:lpstr>The External Microenvironment</vt:lpstr>
      <vt:lpstr>Slide 17</vt:lpstr>
      <vt:lpstr>Demographic factors</vt:lpstr>
      <vt:lpstr>Changing Demographics</vt:lpstr>
      <vt:lpstr>Changing Ethnic Mix</vt:lpstr>
      <vt:lpstr>Economic Change</vt:lpstr>
      <vt:lpstr>Competitive Change </vt:lpstr>
      <vt:lpstr>Social and Cultural Change</vt:lpstr>
      <vt:lpstr>Technological Change</vt:lpstr>
      <vt:lpstr>Political and Legal Change</vt:lpstr>
      <vt:lpstr>The external macro-environment</vt:lpstr>
      <vt:lpstr>The Company’s Marketing Program</vt:lpstr>
      <vt:lpstr>Slide 28</vt:lpstr>
      <vt:lpstr>The Internal Market</vt:lpstr>
      <vt:lpstr>A firm’s complete marketing environment</vt:lpstr>
      <vt:lpstr>Strategjia e Marketingut të Përshtatshëm</vt:lpstr>
      <vt:lpstr>Reagimet ndaj ndryshimeve në mjedis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Jobber: Marketing Chapter 5</dc:title>
  <dc:subject>The Marketing Environment</dc:subject>
  <dc:creator>Mike Cotterell</dc:creator>
  <cp:keywords/>
  <dc:description/>
  <cp:lastModifiedBy>dsahiti</cp:lastModifiedBy>
  <cp:revision>15</cp:revision>
  <cp:lastPrinted>1998-09-23T11:34:46Z</cp:lastPrinted>
  <dcterms:created xsi:type="dcterms:W3CDTF">1998-02-06T07:36:54Z</dcterms:created>
  <dcterms:modified xsi:type="dcterms:W3CDTF">2011-11-03T14:39:21Z</dcterms:modified>
</cp:coreProperties>
</file>