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6" r:id="rId3"/>
    <p:sldId id="27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kinsoku lang="ja-JP" invalStChars="" invalEndChars="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33"/>
    <a:srgbClr val="000080"/>
    <a:srgbClr val="FFFF99"/>
    <a:srgbClr val="FFFFCC"/>
    <a:srgbClr val="CCEC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1" d="100"/>
          <a:sy n="61" d="100"/>
        </p:scale>
        <p:origin x="-75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359275"/>
            <a:ext cx="4960938" cy="4078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890963" y="0"/>
            <a:ext cx="2944812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890963" y="8648700"/>
            <a:ext cx="29448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defTabSz="762000"/>
            <a:r>
              <a:rPr lang="en-US" sz="1000" i="1"/>
              <a:t>1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7463" y="8648700"/>
            <a:ext cx="29448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7463" y="0"/>
            <a:ext cx="2944812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31" name="Rectangle 11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9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51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10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11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12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13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14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5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15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16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17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18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The Relationship between marketing charachteristics,</a:t>
            </a:r>
            <a:r>
              <a:rPr lang="de-AT" baseline="0" dirty="0" smtClean="0"/>
              <a:t> market orientation, adaption of a marketing philosophy and business performance 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19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20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2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3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4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5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6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7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/>
              <a:t>8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6350"/>
            <a:ext cx="1946275" cy="6089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513" y="6350"/>
            <a:ext cx="5688012" cy="6089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13" y="63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635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95250" y="6591300"/>
            <a:ext cx="894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9" name="Picture 5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18513" y="0"/>
            <a:ext cx="723900" cy="733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Monotype Sort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Monotype Sorts" pitchFamily="2" charset="2"/>
        <a:buChar char="l"/>
        <a:defRPr sz="24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1981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1000">
                <a:latin typeface="Arial" charset="0"/>
              </a:rPr>
              <a:t>1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000" dirty="0">
                <a:latin typeface="Arial" charset="0"/>
              </a:rPr>
              <a:t>D Jobber, Principles and Practice of Marketing, © 1998 </a:t>
            </a:r>
            <a:r>
              <a:rPr lang="en-US" sz="1000" dirty="0" err="1" smtClean="0">
                <a:latin typeface="Arial" charset="0"/>
              </a:rPr>
              <a:t>McGraë</a:t>
            </a:r>
            <a:r>
              <a:rPr lang="en-US" sz="1000" dirty="0" smtClean="0">
                <a:latin typeface="Arial" charset="0"/>
              </a:rPr>
              <a:t>-Hill</a:t>
            </a:r>
            <a:endParaRPr lang="en-US" sz="1000" dirty="0">
              <a:latin typeface="Arial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2413" cy="68564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01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9500" y="4371975"/>
            <a:ext cx="1895475" cy="191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76200" y="322263"/>
            <a:ext cx="901065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 defTabSz="762000"/>
            <a:r>
              <a:rPr lang="en-US" sz="3600" b="1" dirty="0" err="1" smtClean="0">
                <a:solidFill>
                  <a:schemeClr val="tx2"/>
                </a:solidFill>
                <a:latin typeface="Arial" charset="0"/>
              </a:rPr>
              <a:t>Bazat</a:t>
            </a:r>
            <a:r>
              <a:rPr lang="en-US" sz="3600" b="1" dirty="0" smtClean="0">
                <a:solidFill>
                  <a:schemeClr val="tx2"/>
                </a:solidFill>
                <a:latin typeface="Arial" charset="0"/>
              </a:rPr>
              <a:t> e </a:t>
            </a:r>
            <a:r>
              <a:rPr lang="en-US" sz="3600" b="1" dirty="0" err="1" smtClean="0">
                <a:solidFill>
                  <a:schemeClr val="tx2"/>
                </a:solidFill>
                <a:latin typeface="Arial" charset="0"/>
              </a:rPr>
              <a:t>Marketingut</a:t>
            </a:r>
            <a:endParaRPr lang="en-US" sz="36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371600" y="1366838"/>
            <a:ext cx="6400800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ctr" defTabSz="762000">
              <a:lnSpc>
                <a:spcPct val="60000"/>
              </a:lnSpc>
              <a:spcBef>
                <a:spcPct val="20000"/>
              </a:spcBef>
            </a:pPr>
            <a:r>
              <a:rPr lang="en-US">
                <a:latin typeface="Arial" charset="0"/>
              </a:rPr>
              <a:t>David Jobber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5875" y="2414588"/>
            <a:ext cx="9113838" cy="1125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3600" b="1" dirty="0" err="1" smtClean="0">
                <a:solidFill>
                  <a:srgbClr val="FF0033"/>
                </a:solidFill>
                <a:latin typeface="Arial" charset="0"/>
              </a:rPr>
              <a:t>Kapitulli</a:t>
            </a:r>
            <a:r>
              <a:rPr lang="en-US" sz="3600" b="1" dirty="0" smtClean="0">
                <a:solidFill>
                  <a:srgbClr val="FF0033"/>
                </a:solidFill>
                <a:latin typeface="Arial" charset="0"/>
              </a:rPr>
              <a:t> </a:t>
            </a:r>
            <a:r>
              <a:rPr lang="en-US" sz="3600" b="1" dirty="0">
                <a:solidFill>
                  <a:srgbClr val="FF0033"/>
                </a:solidFill>
                <a:latin typeface="Arial" charset="0"/>
              </a:rPr>
              <a:t>1</a:t>
            </a:r>
            <a:r>
              <a:rPr lang="en-US" sz="3600" dirty="0">
                <a:latin typeface="Arial" charset="0"/>
              </a:rPr>
              <a:t/>
            </a:r>
            <a:br>
              <a:rPr lang="en-US" sz="3600" dirty="0">
                <a:latin typeface="Arial" charset="0"/>
              </a:rPr>
            </a:br>
            <a:r>
              <a:rPr lang="en-US" sz="3200" dirty="0" err="1" smtClean="0">
                <a:latin typeface="Arial" charset="0"/>
              </a:rPr>
              <a:t>Marketingu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në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firmë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moderne</a:t>
            </a:r>
            <a:endParaRPr lang="en-US" sz="320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1000">
                <a:latin typeface="Arial" charset="0"/>
              </a:rPr>
              <a:t>8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000" dirty="0">
                <a:latin typeface="Arial" charset="0"/>
              </a:rPr>
              <a:t>D Jobber, Principles and Practice of Marketing, © 1998 </a:t>
            </a:r>
            <a:r>
              <a:rPr lang="en-US" sz="1000" dirty="0" err="1" smtClean="0">
                <a:latin typeface="Arial" charset="0"/>
              </a:rPr>
              <a:t>McGraë</a:t>
            </a:r>
            <a:r>
              <a:rPr lang="en-US" sz="1000" dirty="0" smtClean="0">
                <a:latin typeface="Arial" charset="0"/>
              </a:rPr>
              <a:t>-Hill</a:t>
            </a:r>
            <a:endParaRPr lang="en-US" sz="1000" dirty="0">
              <a:latin typeface="Arial" charset="0"/>
            </a:endParaRPr>
          </a:p>
        </p:txBody>
      </p:sp>
      <p:sp>
        <p:nvSpPr>
          <p:cNvPr id="18436" name="Freeform 4"/>
          <p:cNvSpPr>
            <a:spLocks/>
          </p:cNvSpPr>
          <p:nvPr/>
        </p:nvSpPr>
        <p:spPr bwMode="auto">
          <a:xfrm>
            <a:off x="4075113" y="3244850"/>
            <a:ext cx="1096962" cy="773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90" y="0"/>
              </a:cxn>
              <a:cxn ang="0">
                <a:pos x="690" y="486"/>
              </a:cxn>
            </a:cxnLst>
            <a:rect l="0" t="0" r="r" b="b"/>
            <a:pathLst>
              <a:path w="691" h="487">
                <a:moveTo>
                  <a:pt x="0" y="0"/>
                </a:moveTo>
                <a:lnTo>
                  <a:pt x="690" y="0"/>
                </a:lnTo>
                <a:lnTo>
                  <a:pt x="690" y="486"/>
                </a:lnTo>
              </a:path>
            </a:pathLst>
          </a:custGeom>
          <a:noFill/>
          <a:ln w="25400" cap="rnd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347913" y="2832100"/>
            <a:ext cx="1765300" cy="896938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Freeform 6"/>
          <p:cNvSpPr>
            <a:spLocks/>
          </p:cNvSpPr>
          <p:nvPr/>
        </p:nvSpPr>
        <p:spPr bwMode="auto">
          <a:xfrm>
            <a:off x="5988050" y="4451350"/>
            <a:ext cx="1096963" cy="773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90" y="0"/>
              </a:cxn>
              <a:cxn ang="0">
                <a:pos x="690" y="486"/>
              </a:cxn>
            </a:cxnLst>
            <a:rect l="0" t="0" r="r" b="b"/>
            <a:pathLst>
              <a:path w="691" h="487">
                <a:moveTo>
                  <a:pt x="0" y="0"/>
                </a:moveTo>
                <a:lnTo>
                  <a:pt x="690" y="0"/>
                </a:lnTo>
                <a:lnTo>
                  <a:pt x="690" y="486"/>
                </a:lnTo>
              </a:path>
            </a:pathLst>
          </a:custGeom>
          <a:noFill/>
          <a:ln w="25400" cap="rnd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9" name="Freeform 7"/>
          <p:cNvSpPr>
            <a:spLocks/>
          </p:cNvSpPr>
          <p:nvPr/>
        </p:nvSpPr>
        <p:spPr bwMode="auto">
          <a:xfrm>
            <a:off x="2162175" y="2052638"/>
            <a:ext cx="1096963" cy="773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90" y="0"/>
              </a:cxn>
              <a:cxn ang="0">
                <a:pos x="690" y="486"/>
              </a:cxn>
            </a:cxnLst>
            <a:rect l="0" t="0" r="r" b="b"/>
            <a:pathLst>
              <a:path w="691" h="487">
                <a:moveTo>
                  <a:pt x="0" y="0"/>
                </a:moveTo>
                <a:lnTo>
                  <a:pt x="690" y="0"/>
                </a:lnTo>
                <a:lnTo>
                  <a:pt x="690" y="486"/>
                </a:lnTo>
              </a:path>
            </a:pathLst>
          </a:custGeom>
          <a:noFill/>
          <a:ln w="25400" cap="rnd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Marketing Orientation</a:t>
            </a:r>
          </a:p>
        </p:txBody>
      </p:sp>
      <p:grpSp>
        <p:nvGrpSpPr>
          <p:cNvPr id="18443" name="Group 11"/>
          <p:cNvGrpSpPr>
            <a:grpSpLocks/>
          </p:cNvGrpSpPr>
          <p:nvPr/>
        </p:nvGrpSpPr>
        <p:grpSpPr bwMode="auto">
          <a:xfrm>
            <a:off x="630239" y="1609726"/>
            <a:ext cx="1731962" cy="981076"/>
            <a:chOff x="397" y="1014"/>
            <a:chExt cx="1139" cy="618"/>
          </a:xfrm>
        </p:grpSpPr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397" y="1014"/>
              <a:ext cx="1139" cy="618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437" y="1072"/>
              <a:ext cx="1099" cy="444"/>
            </a:xfrm>
            <a:prstGeom prst="rect">
              <a:avLst/>
            </a:prstGeom>
            <a:solidFill>
              <a:srgbClr val="FFFF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en-US" sz="2000" dirty="0" err="1" smtClean="0">
                  <a:latin typeface="Arial" charset="0"/>
                </a:rPr>
                <a:t>Nevojat</a:t>
              </a:r>
              <a:r>
                <a:rPr lang="en-US" sz="2000" dirty="0" smtClean="0">
                  <a:latin typeface="Arial" charset="0"/>
                </a:rPr>
                <a:t> </a:t>
              </a:r>
              <a:r>
                <a:rPr lang="en-US" sz="2000" dirty="0" err="1" smtClean="0">
                  <a:latin typeface="Arial" charset="0"/>
                </a:rPr>
                <a:t>konsumatore</a:t>
              </a:r>
              <a:endParaRPr lang="en-US" sz="2000" dirty="0">
                <a:latin typeface="Arial" charset="0"/>
              </a:endParaRPr>
            </a:p>
          </p:txBody>
        </p:sp>
      </p:grp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2287588" y="2822575"/>
            <a:ext cx="1885950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lnSpc>
                <a:spcPct val="90000"/>
              </a:lnSpc>
              <a:spcBef>
                <a:spcPct val="50000"/>
              </a:spcBef>
            </a:pPr>
            <a:r>
              <a:rPr lang="en-US" sz="2000" dirty="0" err="1" smtClean="0">
                <a:latin typeface="Arial" charset="0"/>
              </a:rPr>
              <a:t>Mundësitë</a:t>
            </a:r>
            <a:r>
              <a:rPr lang="en-US" sz="2000" dirty="0" smtClean="0">
                <a:latin typeface="Arial" charset="0"/>
              </a:rPr>
              <a:t> e </a:t>
            </a:r>
            <a:r>
              <a:rPr lang="en-US" sz="2000" dirty="0" err="1" smtClean="0">
                <a:latin typeface="Arial" charset="0"/>
              </a:rPr>
              <a:t>mundshme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në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treg</a:t>
            </a:r>
            <a:endParaRPr lang="en-US" sz="2000" dirty="0">
              <a:latin typeface="Arial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4313238" y="4043363"/>
            <a:ext cx="1765300" cy="1138237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4376738" y="4116388"/>
            <a:ext cx="1639887" cy="10746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lnSpc>
                <a:spcPct val="80000"/>
              </a:lnSpc>
              <a:spcBef>
                <a:spcPct val="50000"/>
              </a:spcBef>
            </a:pPr>
            <a:r>
              <a:rPr lang="en-US" sz="2000" dirty="0" err="1" smtClean="0">
                <a:latin typeface="Arial" charset="0"/>
              </a:rPr>
              <a:t>Produktet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dhe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Shërbimet</a:t>
            </a:r>
            <a:r>
              <a:rPr lang="en-US" sz="2000" dirty="0" smtClean="0">
                <a:latin typeface="Arial" charset="0"/>
              </a:rPr>
              <a:t> e </a:t>
            </a:r>
            <a:r>
              <a:rPr lang="en-US" sz="2000" dirty="0" err="1" smtClean="0">
                <a:latin typeface="Arial" charset="0"/>
              </a:rPr>
              <a:t>Marketingut</a:t>
            </a:r>
            <a:endParaRPr lang="en-US" sz="2000" dirty="0">
              <a:latin typeface="Arial" charset="0"/>
            </a:endParaRPr>
          </a:p>
        </p:txBody>
      </p:sp>
      <p:grpSp>
        <p:nvGrpSpPr>
          <p:cNvPr id="18449" name="Group 17"/>
          <p:cNvGrpSpPr>
            <a:grpSpLocks/>
          </p:cNvGrpSpPr>
          <p:nvPr/>
        </p:nvGrpSpPr>
        <p:grpSpPr bwMode="auto">
          <a:xfrm>
            <a:off x="6356350" y="5257803"/>
            <a:ext cx="2025650" cy="854075"/>
            <a:chOff x="4004" y="3312"/>
            <a:chExt cx="1324" cy="538"/>
          </a:xfrm>
        </p:grpSpPr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4004" y="3312"/>
              <a:ext cx="1324" cy="538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4044" y="3439"/>
              <a:ext cx="1188" cy="250"/>
            </a:xfrm>
            <a:prstGeom prst="rect">
              <a:avLst/>
            </a:prstGeom>
            <a:solidFill>
              <a:srgbClr val="FFFF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en-US" sz="2000" dirty="0" err="1" smtClean="0">
                  <a:latin typeface="Arial" charset="0"/>
                </a:rPr>
                <a:t>Konsumatorët</a:t>
              </a:r>
              <a:endParaRPr lang="en-US" sz="2000" dirty="0">
                <a:latin typeface="Arial" charset="0"/>
              </a:endParaRPr>
            </a:p>
          </p:txBody>
        </p:sp>
      </p:grp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1000">
                <a:latin typeface="Arial" charset="0"/>
              </a:rPr>
              <a:t>9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000" dirty="0">
                <a:latin typeface="Arial" charset="0"/>
              </a:rPr>
              <a:t>D Jobber, Principles and Practice of Marketing, © 1998 </a:t>
            </a:r>
            <a:r>
              <a:rPr lang="en-US" sz="1000" dirty="0" err="1" smtClean="0">
                <a:latin typeface="Arial" charset="0"/>
              </a:rPr>
              <a:t>McGraë</a:t>
            </a:r>
            <a:r>
              <a:rPr lang="en-US" sz="1000" dirty="0" smtClean="0">
                <a:latin typeface="Arial" charset="0"/>
              </a:rPr>
              <a:t>-Hill</a:t>
            </a:r>
            <a:endParaRPr lang="en-US" sz="1000" dirty="0">
              <a:latin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244850" y="2592388"/>
            <a:ext cx="5151438" cy="277018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Efikasiteti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Efektiviteti</a:t>
            </a:r>
            <a:endParaRPr lang="en-US" dirty="0"/>
          </a:p>
        </p:txBody>
      </p:sp>
      <p:graphicFrame>
        <p:nvGraphicFramePr>
          <p:cNvPr id="20486" name="Object 6">
            <a:hlinkClick r:id="" action="ppaction://ole?verb=0"/>
          </p:cNvPr>
          <p:cNvGraphicFramePr>
            <a:graphicFrameLocks/>
          </p:cNvGraphicFramePr>
          <p:nvPr>
            <p:ph type="tbl" idx="1"/>
          </p:nvPr>
        </p:nvGraphicFramePr>
        <p:xfrm>
          <a:off x="696913" y="1690688"/>
          <a:ext cx="7812087" cy="4367212"/>
        </p:xfrm>
        <a:graphic>
          <a:graphicData uri="http://schemas.openxmlformats.org/presentationml/2006/ole">
            <p:oleObj spid="_x0000_s20486" name="Document" r:id="rId4" imgW="7874615" imgH="4402656" progId="Word.Document.8">
              <p:embed/>
            </p:oleObj>
          </a:graphicData>
        </a:graphic>
      </p:graphicFrame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1000">
                <a:latin typeface="Arial" charset="0"/>
              </a:rPr>
              <a:t>10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000" dirty="0">
                <a:latin typeface="Arial" charset="0"/>
              </a:rPr>
              <a:t>D Jobber, Principles and Practice of Marketing, © 1998 </a:t>
            </a:r>
            <a:r>
              <a:rPr lang="en-US" sz="1000" dirty="0" err="1" smtClean="0">
                <a:latin typeface="Arial" charset="0"/>
              </a:rPr>
              <a:t>McGraë</a:t>
            </a:r>
            <a:r>
              <a:rPr lang="en-US" sz="1000" dirty="0" smtClean="0">
                <a:latin typeface="Arial" charset="0"/>
              </a:rPr>
              <a:t>-Hill</a:t>
            </a:r>
            <a:endParaRPr lang="en-US" sz="1000" dirty="0">
              <a:latin typeface="Arial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 flipV="1">
            <a:off x="5400675" y="3441700"/>
            <a:ext cx="1482725" cy="65881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2263775" y="3441700"/>
            <a:ext cx="1431925" cy="65881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H="1">
            <a:off x="5461000" y="2308225"/>
            <a:ext cx="1531938" cy="5873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216150" y="2287588"/>
            <a:ext cx="1431925" cy="60801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3676650" y="4692650"/>
            <a:ext cx="1792288" cy="1792288"/>
          </a:xfrm>
          <a:prstGeom prst="ellipse">
            <a:avLst/>
          </a:prstGeom>
          <a:solidFill>
            <a:srgbClr val="FFFFCC"/>
          </a:solidFill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3" name="Group 15"/>
          <p:cNvGrpSpPr>
            <a:grpSpLocks/>
          </p:cNvGrpSpPr>
          <p:nvPr/>
        </p:nvGrpSpPr>
        <p:grpSpPr bwMode="auto">
          <a:xfrm>
            <a:off x="641350" y="1047750"/>
            <a:ext cx="7861300" cy="4297363"/>
            <a:chOff x="404" y="660"/>
            <a:chExt cx="4952" cy="2707"/>
          </a:xfrm>
        </p:grpSpPr>
        <p:grpSp>
          <p:nvGrpSpPr>
            <p:cNvPr id="22539" name="Group 11"/>
            <p:cNvGrpSpPr>
              <a:grpSpLocks/>
            </p:cNvGrpSpPr>
            <p:nvPr/>
          </p:nvGrpSpPr>
          <p:grpSpPr bwMode="auto">
            <a:xfrm>
              <a:off x="404" y="660"/>
              <a:ext cx="4952" cy="1129"/>
              <a:chOff x="404" y="660"/>
              <a:chExt cx="4952" cy="1129"/>
            </a:xfrm>
          </p:grpSpPr>
          <p:sp>
            <p:nvSpPr>
              <p:cNvPr id="22537" name="Oval 9"/>
              <p:cNvSpPr>
                <a:spLocks noChangeArrowheads="1"/>
              </p:cNvSpPr>
              <p:nvPr/>
            </p:nvSpPr>
            <p:spPr bwMode="auto">
              <a:xfrm>
                <a:off x="404" y="660"/>
                <a:ext cx="1129" cy="1129"/>
              </a:xfrm>
              <a:prstGeom prst="ellipse">
                <a:avLst/>
              </a:prstGeom>
              <a:solidFill>
                <a:srgbClr val="FFFFCC"/>
              </a:solidFill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8" name="Oval 10"/>
              <p:cNvSpPr>
                <a:spLocks noChangeArrowheads="1"/>
              </p:cNvSpPr>
              <p:nvPr/>
            </p:nvSpPr>
            <p:spPr bwMode="auto">
              <a:xfrm>
                <a:off x="4227" y="660"/>
                <a:ext cx="1129" cy="1129"/>
              </a:xfrm>
              <a:prstGeom prst="ellipse">
                <a:avLst/>
              </a:prstGeom>
              <a:solidFill>
                <a:srgbClr val="FFFFCC"/>
              </a:solidFill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42" name="Group 14"/>
            <p:cNvGrpSpPr>
              <a:grpSpLocks/>
            </p:cNvGrpSpPr>
            <p:nvPr/>
          </p:nvGrpSpPr>
          <p:grpSpPr bwMode="auto">
            <a:xfrm>
              <a:off x="404" y="2238"/>
              <a:ext cx="4952" cy="1129"/>
              <a:chOff x="404" y="2238"/>
              <a:chExt cx="4952" cy="1129"/>
            </a:xfrm>
          </p:grpSpPr>
          <p:sp>
            <p:nvSpPr>
              <p:cNvPr id="22540" name="Oval 12"/>
              <p:cNvSpPr>
                <a:spLocks noChangeArrowheads="1"/>
              </p:cNvSpPr>
              <p:nvPr/>
            </p:nvSpPr>
            <p:spPr bwMode="auto">
              <a:xfrm>
                <a:off x="404" y="2238"/>
                <a:ext cx="1129" cy="1129"/>
              </a:xfrm>
              <a:prstGeom prst="ellipse">
                <a:avLst/>
              </a:prstGeom>
              <a:solidFill>
                <a:srgbClr val="FFFFCC"/>
              </a:solidFill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1" name="Oval 13"/>
              <p:cNvSpPr>
                <a:spLocks noChangeArrowheads="1"/>
              </p:cNvSpPr>
              <p:nvPr/>
            </p:nvSpPr>
            <p:spPr bwMode="auto">
              <a:xfrm>
                <a:off x="4227" y="2238"/>
                <a:ext cx="1129" cy="1129"/>
              </a:xfrm>
              <a:prstGeom prst="ellipse">
                <a:avLst/>
              </a:prstGeom>
              <a:solidFill>
                <a:srgbClr val="FFFFCC"/>
              </a:solidFill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3676650" y="2197100"/>
            <a:ext cx="1792288" cy="1792288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Rectangle 1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Menaxhmenti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shtyrë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Tregu</a:t>
            </a:r>
            <a:endParaRPr lang="en-US" dirty="0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722312" y="1517650"/>
            <a:ext cx="1639887" cy="119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 defTabSz="762000"/>
            <a:r>
              <a:rPr lang="en-US" sz="1800" b="1" dirty="0" err="1" smtClean="0">
                <a:latin typeface="Arial" charset="0"/>
              </a:rPr>
              <a:t>Vlerat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dhe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besimet</a:t>
            </a:r>
            <a:r>
              <a:rPr lang="en-US" sz="1800" b="1" dirty="0" smtClean="0">
                <a:latin typeface="Arial" charset="0"/>
              </a:rPr>
              <a:t> e </a:t>
            </a:r>
            <a:r>
              <a:rPr lang="en-US" sz="1800" b="1" dirty="0" err="1" smtClean="0">
                <a:latin typeface="Arial" charset="0"/>
              </a:rPr>
              <a:t>përbashkëta</a:t>
            </a:r>
            <a:endParaRPr lang="en-US" sz="1800" b="1" dirty="0">
              <a:latin typeface="Arial" charset="0"/>
            </a:endParaRPr>
          </a:p>
          <a:p>
            <a:pPr algn="ctr" defTabSz="762000" latinLnBrk="1"/>
            <a:endParaRPr lang="en-US" sz="1800" b="1" dirty="0">
              <a:latin typeface="Arial" charset="0"/>
            </a:endParaRP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3776662" y="2820988"/>
            <a:ext cx="1633537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 defTabSz="762000"/>
            <a:r>
              <a:rPr lang="en-US" sz="1800" b="1" dirty="0" err="1" smtClean="0">
                <a:latin typeface="Arial" charset="0"/>
              </a:rPr>
              <a:t>Fokusi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te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Konsumatori</a:t>
            </a:r>
            <a:endParaRPr lang="en-US" sz="1800" b="1" dirty="0">
              <a:latin typeface="Arial" charset="0"/>
            </a:endParaRPr>
          </a:p>
          <a:p>
            <a:pPr algn="ctr" defTabSz="762000" latinLnBrk="1"/>
            <a:endParaRPr lang="en-US" sz="1800" b="1" dirty="0">
              <a:latin typeface="Arial" charset="0"/>
            </a:endParaRP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787400" y="4106863"/>
            <a:ext cx="1530350" cy="119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/>
            <a:r>
              <a:rPr lang="en-US" sz="1800" b="1" dirty="0" err="1" smtClean="0">
                <a:latin typeface="Arial" charset="0"/>
              </a:rPr>
              <a:t>Strategjia</a:t>
            </a:r>
            <a:r>
              <a:rPr lang="en-US" sz="1800" b="1" dirty="0" smtClean="0">
                <a:latin typeface="Arial" charset="0"/>
              </a:rPr>
              <a:t> e </a:t>
            </a:r>
            <a:r>
              <a:rPr lang="en-US" sz="1800" b="1" dirty="0" err="1" smtClean="0">
                <a:latin typeface="Arial" charset="0"/>
              </a:rPr>
              <a:t>udhëhequr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nga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Tregu</a:t>
            </a:r>
            <a:endParaRPr lang="en-US" sz="1800" b="1" dirty="0">
              <a:latin typeface="Arial" charset="0"/>
            </a:endParaRPr>
          </a:p>
          <a:p>
            <a:pPr algn="ctr" defTabSz="762000" latinLnBrk="1"/>
            <a:endParaRPr lang="en-US" sz="1800" b="1" dirty="0">
              <a:latin typeface="Arial" charset="0"/>
            </a:endParaRP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3843338" y="5186363"/>
            <a:ext cx="1511300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800" b="1" dirty="0" err="1" smtClean="0">
                <a:latin typeface="Arial" charset="0"/>
              </a:rPr>
              <a:t>Struktura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dhe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Sistemet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6664325" y="4268788"/>
            <a:ext cx="1906588" cy="37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800" b="1" dirty="0" err="1" smtClean="0">
                <a:latin typeface="Arial" charset="0"/>
              </a:rPr>
              <a:t>Implementimi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6832600" y="1609725"/>
            <a:ext cx="1530350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/>
            <a:r>
              <a:rPr lang="en-US" sz="1800" b="1" dirty="0" err="1" smtClean="0">
                <a:latin typeface="Arial" charset="0"/>
              </a:rPr>
              <a:t>Inteligjenca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në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Treg</a:t>
            </a:r>
            <a:endParaRPr lang="en-US" sz="1800" b="1" dirty="0">
              <a:latin typeface="Arial" charset="0"/>
            </a:endParaRPr>
          </a:p>
          <a:p>
            <a:pPr algn="ctr" defTabSz="762000" latinLnBrk="1"/>
            <a:endParaRPr lang="en-US" sz="1800" b="1" dirty="0">
              <a:latin typeface="Arial" charset="0"/>
            </a:endParaRPr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2419350" y="1639888"/>
            <a:ext cx="4230688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1506538" y="2832100"/>
            <a:ext cx="0" cy="685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7602538" y="2870200"/>
            <a:ext cx="0" cy="685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2389188" y="4908550"/>
            <a:ext cx="1241425" cy="6032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 flipH="1">
            <a:off x="5497513" y="4908550"/>
            <a:ext cx="1292225" cy="6032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59" name="Group 31"/>
          <p:cNvGrpSpPr>
            <a:grpSpLocks/>
          </p:cNvGrpSpPr>
          <p:nvPr/>
        </p:nvGrpSpPr>
        <p:grpSpPr bwMode="auto">
          <a:xfrm>
            <a:off x="14288" y="25400"/>
            <a:ext cx="107950" cy="82550"/>
            <a:chOff x="9" y="16"/>
            <a:chExt cx="68" cy="52"/>
          </a:xfrm>
        </p:grpSpPr>
        <p:sp>
          <p:nvSpPr>
            <p:cNvPr id="22557" name="Line 29"/>
            <p:cNvSpPr>
              <a:spLocks noChangeShapeType="1"/>
            </p:cNvSpPr>
            <p:nvPr/>
          </p:nvSpPr>
          <p:spPr bwMode="auto">
            <a:xfrm>
              <a:off x="43" y="16"/>
              <a:ext cx="0" cy="52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8" name="Line 30"/>
            <p:cNvSpPr>
              <a:spLocks noChangeShapeType="1"/>
            </p:cNvSpPr>
            <p:nvPr/>
          </p:nvSpPr>
          <p:spPr bwMode="auto">
            <a:xfrm flipH="1">
              <a:off x="9" y="42"/>
              <a:ext cx="68" cy="0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1000">
                <a:latin typeface="Arial" charset="0"/>
              </a:rPr>
              <a:t>11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000" dirty="0">
                <a:latin typeface="Arial" charset="0"/>
              </a:rPr>
              <a:t>D Jobber, Principles and Practice of Marketing, © 1998 </a:t>
            </a:r>
            <a:r>
              <a:rPr lang="en-US" sz="1000" dirty="0" err="1" smtClean="0">
                <a:latin typeface="Arial" charset="0"/>
              </a:rPr>
              <a:t>McGraë</a:t>
            </a:r>
            <a:r>
              <a:rPr lang="en-US" sz="1000" dirty="0" smtClean="0">
                <a:latin typeface="Arial" charset="0"/>
              </a:rPr>
              <a:t>-Hill</a:t>
            </a:r>
            <a:endParaRPr lang="en-US" sz="1000" dirty="0">
              <a:latin typeface="Arial" charset="0"/>
            </a:endParaRP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H="1" flipV="1">
            <a:off x="5400675" y="3441700"/>
            <a:ext cx="1482725" cy="65881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2263775" y="3441700"/>
            <a:ext cx="1431925" cy="65881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H="1">
            <a:off x="5461000" y="2308225"/>
            <a:ext cx="1531938" cy="5873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3676650" y="4692650"/>
            <a:ext cx="1792288" cy="1792288"/>
          </a:xfrm>
          <a:prstGeom prst="ellipse">
            <a:avLst/>
          </a:prstGeom>
          <a:solidFill>
            <a:srgbClr val="FFFFCC"/>
          </a:solidFill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710363" y="1047750"/>
            <a:ext cx="1792287" cy="1792288"/>
          </a:xfrm>
          <a:prstGeom prst="ellipse">
            <a:avLst/>
          </a:prstGeom>
          <a:solidFill>
            <a:srgbClr val="FFFFCC"/>
          </a:solidFill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87" name="Group 11"/>
          <p:cNvGrpSpPr>
            <a:grpSpLocks/>
          </p:cNvGrpSpPr>
          <p:nvPr/>
        </p:nvGrpSpPr>
        <p:grpSpPr bwMode="auto">
          <a:xfrm>
            <a:off x="641350" y="3552825"/>
            <a:ext cx="7861300" cy="1792288"/>
            <a:chOff x="404" y="2238"/>
            <a:chExt cx="4952" cy="1129"/>
          </a:xfrm>
        </p:grpSpPr>
        <p:sp>
          <p:nvSpPr>
            <p:cNvPr id="24585" name="Oval 9"/>
            <p:cNvSpPr>
              <a:spLocks noChangeArrowheads="1"/>
            </p:cNvSpPr>
            <p:nvPr/>
          </p:nvSpPr>
          <p:spPr bwMode="auto">
            <a:xfrm>
              <a:off x="404" y="2238"/>
              <a:ext cx="1129" cy="1129"/>
            </a:xfrm>
            <a:prstGeom prst="ellipse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Oval 10"/>
            <p:cNvSpPr>
              <a:spLocks noChangeArrowheads="1"/>
            </p:cNvSpPr>
            <p:nvPr/>
          </p:nvSpPr>
          <p:spPr bwMode="auto">
            <a:xfrm>
              <a:off x="4227" y="2238"/>
              <a:ext cx="1129" cy="1129"/>
            </a:xfrm>
            <a:prstGeom prst="ellipse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3676650" y="2197100"/>
            <a:ext cx="1792288" cy="1792288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Menaxhmenti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shtyrë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Tregu</a:t>
            </a:r>
            <a:endParaRPr lang="en-US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3776662" y="2820988"/>
            <a:ext cx="1709737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 defTabSz="762000"/>
            <a:r>
              <a:rPr lang="en-US" sz="1800" b="1" dirty="0" err="1" smtClean="0">
                <a:latin typeface="Arial" charset="0"/>
              </a:rPr>
              <a:t>Fokusi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te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Konsumatori</a:t>
            </a:r>
            <a:endParaRPr lang="en-US" sz="1800" b="1" dirty="0" smtClean="0">
              <a:latin typeface="Arial" charset="0"/>
            </a:endParaRPr>
          </a:p>
          <a:p>
            <a:pPr algn="ctr" defTabSz="762000" latinLnBrk="1"/>
            <a:endParaRPr lang="en-US" sz="1800" b="1" dirty="0">
              <a:latin typeface="Arial" charset="0"/>
            </a:endParaRP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787400" y="4106863"/>
            <a:ext cx="1530350" cy="119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/>
            <a:r>
              <a:rPr lang="en-US" sz="1800" b="1" dirty="0" err="1" smtClean="0">
                <a:latin typeface="Arial" charset="0"/>
              </a:rPr>
              <a:t>Strategjia</a:t>
            </a:r>
            <a:r>
              <a:rPr lang="en-US" sz="1800" b="1" dirty="0" smtClean="0">
                <a:latin typeface="Arial" charset="0"/>
              </a:rPr>
              <a:t> e </a:t>
            </a:r>
            <a:r>
              <a:rPr lang="en-US" sz="1800" b="1" dirty="0" err="1" smtClean="0">
                <a:latin typeface="Arial" charset="0"/>
              </a:rPr>
              <a:t>udhëhequr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nga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Tregu</a:t>
            </a:r>
            <a:endParaRPr lang="en-US" sz="1800" b="1" dirty="0" smtClean="0">
              <a:latin typeface="Arial" charset="0"/>
            </a:endParaRPr>
          </a:p>
          <a:p>
            <a:pPr algn="ctr" defTabSz="762000" latinLnBrk="1"/>
            <a:endParaRPr lang="en-US" sz="1800" b="1" dirty="0">
              <a:latin typeface="Arial" charset="0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3843338" y="5186363"/>
            <a:ext cx="1511300" cy="925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800" b="1" dirty="0" err="1" smtClean="0">
                <a:latin typeface="Arial" charset="0"/>
              </a:rPr>
              <a:t>Struktura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dhe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Sistemet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6664325" y="4268788"/>
            <a:ext cx="1906588" cy="37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800" b="1" dirty="0" err="1" smtClean="0">
                <a:latin typeface="Arial" charset="0"/>
              </a:rPr>
              <a:t>Implementimi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6832600" y="1609725"/>
            <a:ext cx="1530350" cy="925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/>
            <a:r>
              <a:rPr lang="en-US" sz="1800" b="1" dirty="0" err="1" smtClean="0">
                <a:latin typeface="Arial" charset="0"/>
              </a:rPr>
              <a:t>Inteligjenca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në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Treg</a:t>
            </a:r>
            <a:endParaRPr lang="en-US" sz="1800" b="1" dirty="0" smtClean="0">
              <a:latin typeface="Arial" charset="0"/>
            </a:endParaRPr>
          </a:p>
          <a:p>
            <a:pPr algn="ctr" defTabSz="762000" latinLnBrk="1"/>
            <a:endParaRPr lang="en-US" sz="1800" b="1" dirty="0">
              <a:latin typeface="Arial" charset="0"/>
            </a:endParaRPr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987425" y="2951163"/>
            <a:ext cx="0" cy="7683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7602538" y="2870200"/>
            <a:ext cx="0" cy="685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2389188" y="4908550"/>
            <a:ext cx="1241425" cy="6032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5497513" y="4908550"/>
            <a:ext cx="1292225" cy="6032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3168650" y="1633538"/>
            <a:ext cx="3459163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00" name="Oval 24"/>
          <p:cNvSpPr>
            <a:spLocks noChangeArrowheads="1"/>
          </p:cNvSpPr>
          <p:nvPr/>
        </p:nvSpPr>
        <p:spPr bwMode="auto">
          <a:xfrm>
            <a:off x="657225" y="788988"/>
            <a:ext cx="2501900" cy="2501900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609600" y="1447800"/>
            <a:ext cx="2511425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 defTabSz="762000"/>
            <a:r>
              <a:rPr lang="en-US" sz="2000" b="1" dirty="0" err="1" smtClean="0">
                <a:latin typeface="Arial" charset="0"/>
              </a:rPr>
              <a:t>Vlerat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sz="2000" b="1" dirty="0" err="1" smtClean="0">
                <a:latin typeface="Arial" charset="0"/>
              </a:rPr>
              <a:t>dhe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sz="2000" b="1" dirty="0" err="1" smtClean="0">
                <a:latin typeface="Arial" charset="0"/>
              </a:rPr>
              <a:t>besimet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sz="2000" b="1" dirty="0" err="1" smtClean="0">
                <a:latin typeface="Arial" charset="0"/>
              </a:rPr>
              <a:t>përbashkëta</a:t>
            </a:r>
            <a:endParaRPr lang="en-US" sz="2000" b="1" dirty="0" smtClean="0">
              <a:latin typeface="Arial" charset="0"/>
            </a:endParaRPr>
          </a:p>
          <a:p>
            <a:pPr algn="ctr" defTabSz="762000" latinLnBrk="1"/>
            <a:endParaRPr lang="en-US" sz="2000" b="1" dirty="0">
              <a:latin typeface="Arial" charset="0"/>
            </a:endParaRP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846138" y="2228850"/>
            <a:ext cx="2041525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defTabSz="762000"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2" charset="2"/>
              <a:buChar char="l"/>
            </a:pPr>
            <a:r>
              <a:rPr lang="en-US" sz="1800" dirty="0" err="1" smtClean="0">
                <a:latin typeface="Arial" charset="0"/>
              </a:rPr>
              <a:t>Konsumatori</a:t>
            </a:r>
            <a:r>
              <a:rPr lang="en-US" sz="1800" dirty="0" smtClean="0">
                <a:latin typeface="Arial" charset="0"/>
              </a:rPr>
              <a:t> ka </a:t>
            </a:r>
            <a:r>
              <a:rPr lang="en-US" sz="1800" dirty="0" err="1" smtClean="0">
                <a:latin typeface="Arial" charset="0"/>
              </a:rPr>
              <a:t>të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drejtë</a:t>
            </a:r>
            <a:endParaRPr lang="en-US" sz="1800" dirty="0">
              <a:latin typeface="Arial" charset="0"/>
            </a:endParaRPr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3041650" y="2606675"/>
            <a:ext cx="606425" cy="2889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606" name="Group 30"/>
          <p:cNvGrpSpPr>
            <a:grpSpLocks/>
          </p:cNvGrpSpPr>
          <p:nvPr/>
        </p:nvGrpSpPr>
        <p:grpSpPr bwMode="auto">
          <a:xfrm>
            <a:off x="14288" y="25400"/>
            <a:ext cx="107950" cy="82550"/>
            <a:chOff x="9" y="16"/>
            <a:chExt cx="68" cy="52"/>
          </a:xfrm>
        </p:grpSpPr>
        <p:sp>
          <p:nvSpPr>
            <p:cNvPr id="24604" name="Line 28"/>
            <p:cNvSpPr>
              <a:spLocks noChangeShapeType="1"/>
            </p:cNvSpPr>
            <p:nvPr/>
          </p:nvSpPr>
          <p:spPr bwMode="auto">
            <a:xfrm>
              <a:off x="43" y="16"/>
              <a:ext cx="0" cy="52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Line 29"/>
            <p:cNvSpPr>
              <a:spLocks noChangeShapeType="1"/>
            </p:cNvSpPr>
            <p:nvPr/>
          </p:nvSpPr>
          <p:spPr bwMode="auto">
            <a:xfrm flipH="1">
              <a:off x="9" y="42"/>
              <a:ext cx="68" cy="0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1000">
                <a:latin typeface="Arial" charset="0"/>
              </a:rPr>
              <a:t>12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000" dirty="0">
                <a:latin typeface="Arial" charset="0"/>
              </a:rPr>
              <a:t>D Jobber, Principles and Practice of Marketing, © 1998 </a:t>
            </a:r>
            <a:r>
              <a:rPr lang="en-US" sz="1000" dirty="0" err="1" smtClean="0">
                <a:latin typeface="Arial" charset="0"/>
              </a:rPr>
              <a:t>McGraë</a:t>
            </a:r>
            <a:r>
              <a:rPr lang="en-US" sz="1000" dirty="0" smtClean="0">
                <a:latin typeface="Arial" charset="0"/>
              </a:rPr>
              <a:t>-Hill</a:t>
            </a:r>
            <a:endParaRPr lang="en-US" sz="1000" dirty="0">
              <a:latin typeface="Arial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Menaxhmenti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shtyrë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Tregu</a:t>
            </a:r>
            <a:endParaRPr lang="en-US" dirty="0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5461000" y="2308225"/>
            <a:ext cx="1531938" cy="5873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6219825" y="685800"/>
            <a:ext cx="2489200" cy="2489200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 flipV="1">
            <a:off x="5400675" y="3441700"/>
            <a:ext cx="1482725" cy="65881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2263775" y="3441700"/>
            <a:ext cx="1431925" cy="65881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2216150" y="2287588"/>
            <a:ext cx="1431925" cy="60801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3676650" y="4692650"/>
            <a:ext cx="1792288" cy="1792288"/>
          </a:xfrm>
          <a:prstGeom prst="ellipse">
            <a:avLst/>
          </a:prstGeom>
          <a:solidFill>
            <a:srgbClr val="FFFFCC"/>
          </a:solidFill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641350" y="1047750"/>
            <a:ext cx="1792288" cy="1792288"/>
          </a:xfrm>
          <a:prstGeom prst="ellipse">
            <a:avLst/>
          </a:prstGeom>
          <a:solidFill>
            <a:srgbClr val="FFFFCC"/>
          </a:solidFill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38" name="Group 14"/>
          <p:cNvGrpSpPr>
            <a:grpSpLocks/>
          </p:cNvGrpSpPr>
          <p:nvPr/>
        </p:nvGrpSpPr>
        <p:grpSpPr bwMode="auto">
          <a:xfrm>
            <a:off x="641350" y="3552825"/>
            <a:ext cx="7861300" cy="1792288"/>
            <a:chOff x="404" y="2238"/>
            <a:chExt cx="4952" cy="1129"/>
          </a:xfrm>
        </p:grpSpPr>
        <p:sp>
          <p:nvSpPr>
            <p:cNvPr id="26636" name="Oval 12"/>
            <p:cNvSpPr>
              <a:spLocks noChangeArrowheads="1"/>
            </p:cNvSpPr>
            <p:nvPr/>
          </p:nvSpPr>
          <p:spPr bwMode="auto">
            <a:xfrm>
              <a:off x="404" y="2238"/>
              <a:ext cx="1129" cy="1129"/>
            </a:xfrm>
            <a:prstGeom prst="ellipse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Oval 13"/>
            <p:cNvSpPr>
              <a:spLocks noChangeArrowheads="1"/>
            </p:cNvSpPr>
            <p:nvPr/>
          </p:nvSpPr>
          <p:spPr bwMode="auto">
            <a:xfrm>
              <a:off x="4227" y="2238"/>
              <a:ext cx="1129" cy="1129"/>
            </a:xfrm>
            <a:prstGeom prst="ellipse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3676650" y="2197100"/>
            <a:ext cx="1792288" cy="1792288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722313" y="1517650"/>
            <a:ext cx="1530350" cy="119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/>
            <a:r>
              <a:rPr lang="en-US" sz="1800" b="1" dirty="0" err="1" smtClean="0">
                <a:latin typeface="Arial" charset="0"/>
              </a:rPr>
              <a:t>Vlerat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dhe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besimet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përbashkëta</a:t>
            </a:r>
            <a:endParaRPr lang="en-US" sz="1800" b="1" dirty="0" smtClean="0">
              <a:latin typeface="Arial" charset="0"/>
            </a:endParaRPr>
          </a:p>
          <a:p>
            <a:pPr algn="ctr" defTabSz="762000" latinLnBrk="1"/>
            <a:endParaRPr lang="en-US" sz="1800" b="1" dirty="0">
              <a:latin typeface="Arial" charset="0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3776662" y="2820988"/>
            <a:ext cx="1633537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 defTabSz="762000"/>
            <a:r>
              <a:rPr lang="en-US" sz="1800" b="1" dirty="0" err="1" smtClean="0">
                <a:latin typeface="Arial" charset="0"/>
              </a:rPr>
              <a:t>Fokusi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te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Konsumatori</a:t>
            </a:r>
            <a:endParaRPr lang="en-US" sz="1800" b="1" dirty="0" smtClean="0">
              <a:latin typeface="Arial" charset="0"/>
            </a:endParaRPr>
          </a:p>
          <a:p>
            <a:pPr algn="ctr" defTabSz="762000" latinLnBrk="1"/>
            <a:endParaRPr lang="en-US" sz="1800" b="1" dirty="0">
              <a:latin typeface="Arial" charset="0"/>
            </a:endParaRP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787400" y="4106863"/>
            <a:ext cx="1530350" cy="119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/>
            <a:r>
              <a:rPr lang="en-US" sz="1800" b="1" dirty="0" err="1" smtClean="0">
                <a:latin typeface="Arial" charset="0"/>
              </a:rPr>
              <a:t>Strategjia</a:t>
            </a:r>
            <a:r>
              <a:rPr lang="en-US" sz="1800" b="1" dirty="0" smtClean="0">
                <a:latin typeface="Arial" charset="0"/>
              </a:rPr>
              <a:t> e </a:t>
            </a:r>
            <a:r>
              <a:rPr lang="en-US" sz="1800" b="1" dirty="0" err="1" smtClean="0">
                <a:latin typeface="Arial" charset="0"/>
              </a:rPr>
              <a:t>udhëhequr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nga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Tregu</a:t>
            </a:r>
            <a:endParaRPr lang="en-US" sz="1800" b="1" dirty="0" smtClean="0">
              <a:latin typeface="Arial" charset="0"/>
            </a:endParaRPr>
          </a:p>
          <a:p>
            <a:pPr algn="ctr" defTabSz="762000" latinLnBrk="1"/>
            <a:endParaRPr lang="en-US" sz="1800" b="1" dirty="0">
              <a:latin typeface="Arial" charset="0"/>
            </a:endParaRP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3843338" y="5186363"/>
            <a:ext cx="1511300" cy="925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800" b="1" dirty="0" err="1" smtClean="0">
                <a:latin typeface="Arial" charset="0"/>
              </a:rPr>
              <a:t>Struktura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dhe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Sistemet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6664325" y="4268788"/>
            <a:ext cx="1906588" cy="37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800" b="1" dirty="0" err="1" smtClean="0">
                <a:latin typeface="Arial" charset="0"/>
              </a:rPr>
              <a:t>Implementimi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V="1">
            <a:off x="2419350" y="1612900"/>
            <a:ext cx="3768725" cy="3968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1506538" y="2832100"/>
            <a:ext cx="0" cy="685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2389188" y="4908550"/>
            <a:ext cx="1241425" cy="6032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 flipH="1">
            <a:off x="5497513" y="4908550"/>
            <a:ext cx="1292225" cy="6032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8050213" y="3036888"/>
            <a:ext cx="0" cy="5905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52" name="Group 28"/>
          <p:cNvGrpSpPr>
            <a:grpSpLocks/>
          </p:cNvGrpSpPr>
          <p:nvPr/>
        </p:nvGrpSpPr>
        <p:grpSpPr bwMode="auto">
          <a:xfrm>
            <a:off x="14288" y="25400"/>
            <a:ext cx="107950" cy="82550"/>
            <a:chOff x="9" y="16"/>
            <a:chExt cx="68" cy="52"/>
          </a:xfrm>
        </p:grpSpPr>
        <p:sp>
          <p:nvSpPr>
            <p:cNvPr id="26650" name="Line 26"/>
            <p:cNvSpPr>
              <a:spLocks noChangeShapeType="1"/>
            </p:cNvSpPr>
            <p:nvPr/>
          </p:nvSpPr>
          <p:spPr bwMode="auto">
            <a:xfrm>
              <a:off x="43" y="16"/>
              <a:ext cx="0" cy="52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1" name="Line 27"/>
            <p:cNvSpPr>
              <a:spLocks noChangeShapeType="1"/>
            </p:cNvSpPr>
            <p:nvPr/>
          </p:nvSpPr>
          <p:spPr bwMode="auto">
            <a:xfrm flipH="1">
              <a:off x="9" y="42"/>
              <a:ext cx="68" cy="0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6146800" y="1118472"/>
            <a:ext cx="2636838" cy="18533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/>
            <a:r>
              <a:rPr lang="en-US" b="1" dirty="0" err="1" smtClean="0">
                <a:latin typeface="Arial" charset="0"/>
              </a:rPr>
              <a:t>Inteligjenca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në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Treg</a:t>
            </a:r>
            <a:endParaRPr lang="en-US" b="1" dirty="0" smtClean="0">
              <a:latin typeface="Arial" charset="0"/>
            </a:endParaRPr>
          </a:p>
          <a:p>
            <a:pPr algn="ctr" defTabSz="762000">
              <a:lnSpc>
                <a:spcPct val="80000"/>
              </a:lnSpc>
              <a:spcBef>
                <a:spcPct val="50000"/>
              </a:spcBef>
            </a:pPr>
            <a:r>
              <a:rPr lang="en-US" sz="1800" b="1" dirty="0" err="1" smtClean="0">
                <a:latin typeface="Arial" charset="0"/>
              </a:rPr>
              <a:t>Aftësitë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në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të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kuptuarit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dhe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t’u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përgjigjen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konsumatroëve</a:t>
            </a:r>
            <a:endParaRPr lang="en-US" sz="1800" b="1" dirty="0">
              <a:latin typeface="Arial" charset="0"/>
            </a:endParaRPr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1000">
                <a:latin typeface="Arial" charset="0"/>
              </a:rPr>
              <a:t>13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000" dirty="0">
                <a:latin typeface="Arial" charset="0"/>
              </a:rPr>
              <a:t>D Jobber, Principles and Practice of Marketing, © 1998 </a:t>
            </a:r>
            <a:r>
              <a:rPr lang="en-US" sz="1000" dirty="0" err="1" smtClean="0">
                <a:latin typeface="Arial" charset="0"/>
              </a:rPr>
              <a:t>McGraë</a:t>
            </a:r>
            <a:r>
              <a:rPr lang="en-US" sz="1000" dirty="0" smtClean="0">
                <a:latin typeface="Arial" charset="0"/>
              </a:rPr>
              <a:t>-Hill</a:t>
            </a:r>
            <a:endParaRPr lang="en-US" sz="1000" dirty="0">
              <a:latin typeface="Arial" charset="0"/>
            </a:endParaRP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H="1" flipV="1">
            <a:off x="5400675" y="3441700"/>
            <a:ext cx="1482725" cy="65881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2263775" y="3441700"/>
            <a:ext cx="1431925" cy="65881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H="1">
            <a:off x="5461000" y="2308225"/>
            <a:ext cx="1531938" cy="5873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216150" y="2287588"/>
            <a:ext cx="1431925" cy="60801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86" name="Group 14"/>
          <p:cNvGrpSpPr>
            <a:grpSpLocks/>
          </p:cNvGrpSpPr>
          <p:nvPr/>
        </p:nvGrpSpPr>
        <p:grpSpPr bwMode="auto">
          <a:xfrm>
            <a:off x="641350" y="1047750"/>
            <a:ext cx="7861300" cy="4297363"/>
            <a:chOff x="404" y="660"/>
            <a:chExt cx="4952" cy="2707"/>
          </a:xfrm>
        </p:grpSpPr>
        <p:grpSp>
          <p:nvGrpSpPr>
            <p:cNvPr id="28682" name="Group 10"/>
            <p:cNvGrpSpPr>
              <a:grpSpLocks/>
            </p:cNvGrpSpPr>
            <p:nvPr/>
          </p:nvGrpSpPr>
          <p:grpSpPr bwMode="auto">
            <a:xfrm>
              <a:off x="404" y="660"/>
              <a:ext cx="4952" cy="1129"/>
              <a:chOff x="404" y="660"/>
              <a:chExt cx="4952" cy="1129"/>
            </a:xfrm>
          </p:grpSpPr>
          <p:sp>
            <p:nvSpPr>
              <p:cNvPr id="28680" name="Oval 8"/>
              <p:cNvSpPr>
                <a:spLocks noChangeArrowheads="1"/>
              </p:cNvSpPr>
              <p:nvPr/>
            </p:nvSpPr>
            <p:spPr bwMode="auto">
              <a:xfrm>
                <a:off x="404" y="660"/>
                <a:ext cx="1129" cy="1129"/>
              </a:xfrm>
              <a:prstGeom prst="ellipse">
                <a:avLst/>
              </a:prstGeom>
              <a:solidFill>
                <a:srgbClr val="FFFFCC"/>
              </a:solidFill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1" name="Oval 9"/>
              <p:cNvSpPr>
                <a:spLocks noChangeArrowheads="1"/>
              </p:cNvSpPr>
              <p:nvPr/>
            </p:nvSpPr>
            <p:spPr bwMode="auto">
              <a:xfrm>
                <a:off x="4227" y="660"/>
                <a:ext cx="1129" cy="1129"/>
              </a:xfrm>
              <a:prstGeom prst="ellipse">
                <a:avLst/>
              </a:prstGeom>
              <a:solidFill>
                <a:srgbClr val="FFFFCC"/>
              </a:solidFill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685" name="Group 13"/>
            <p:cNvGrpSpPr>
              <a:grpSpLocks/>
            </p:cNvGrpSpPr>
            <p:nvPr/>
          </p:nvGrpSpPr>
          <p:grpSpPr bwMode="auto">
            <a:xfrm>
              <a:off x="404" y="2238"/>
              <a:ext cx="4952" cy="1129"/>
              <a:chOff x="404" y="2238"/>
              <a:chExt cx="4952" cy="1129"/>
            </a:xfrm>
          </p:grpSpPr>
          <p:sp>
            <p:nvSpPr>
              <p:cNvPr id="28683" name="Oval 11"/>
              <p:cNvSpPr>
                <a:spLocks noChangeArrowheads="1"/>
              </p:cNvSpPr>
              <p:nvPr/>
            </p:nvSpPr>
            <p:spPr bwMode="auto">
              <a:xfrm>
                <a:off x="404" y="2238"/>
                <a:ext cx="1129" cy="1129"/>
              </a:xfrm>
              <a:prstGeom prst="ellipse">
                <a:avLst/>
              </a:prstGeom>
              <a:solidFill>
                <a:srgbClr val="FFFFCC"/>
              </a:solidFill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4" name="Oval 12"/>
              <p:cNvSpPr>
                <a:spLocks noChangeArrowheads="1"/>
              </p:cNvSpPr>
              <p:nvPr/>
            </p:nvSpPr>
            <p:spPr bwMode="auto">
              <a:xfrm>
                <a:off x="4227" y="2238"/>
                <a:ext cx="1129" cy="1129"/>
              </a:xfrm>
              <a:prstGeom prst="ellipse">
                <a:avLst/>
              </a:prstGeom>
              <a:solidFill>
                <a:srgbClr val="FFFFCC"/>
              </a:solidFill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8687" name="Oval 15"/>
          <p:cNvSpPr>
            <a:spLocks noChangeArrowheads="1"/>
          </p:cNvSpPr>
          <p:nvPr/>
        </p:nvSpPr>
        <p:spPr bwMode="auto">
          <a:xfrm>
            <a:off x="3676650" y="2197100"/>
            <a:ext cx="1792288" cy="1792288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Rectangle 1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Menaxhmenti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shtyrë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Tregu</a:t>
            </a:r>
            <a:endParaRPr lang="en-US" dirty="0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722313" y="1517650"/>
            <a:ext cx="1530350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/>
            <a:r>
              <a:rPr lang="en-US" sz="1800" b="1" dirty="0" err="1" smtClean="0">
                <a:latin typeface="Arial" charset="0"/>
              </a:rPr>
              <a:t>Vlerat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dhe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besimet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përbashkëta</a:t>
            </a:r>
            <a:endParaRPr lang="en-US" sz="1800" b="1" dirty="0" smtClean="0">
              <a:latin typeface="Arial" charset="0"/>
            </a:endParaRPr>
          </a:p>
          <a:p>
            <a:pPr algn="ctr" defTabSz="762000" latinLnBrk="1"/>
            <a:endParaRPr lang="en-US" sz="1800" b="1" dirty="0">
              <a:latin typeface="Arial" charset="0"/>
            </a:endParaRP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733800" y="2667000"/>
            <a:ext cx="1600200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 defTabSz="762000"/>
            <a:r>
              <a:rPr lang="en-US" sz="1800" b="1" dirty="0" err="1" smtClean="0">
                <a:latin typeface="Arial" charset="0"/>
              </a:rPr>
              <a:t>Fokusi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te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Konsumatori</a:t>
            </a:r>
            <a:endParaRPr lang="en-US" sz="1800" b="1" dirty="0" smtClean="0">
              <a:latin typeface="Arial" charset="0"/>
            </a:endParaRPr>
          </a:p>
          <a:p>
            <a:pPr algn="ctr" defTabSz="762000" latinLnBrk="1"/>
            <a:endParaRPr lang="en-US" sz="1800" b="1" dirty="0">
              <a:latin typeface="Arial" charset="0"/>
            </a:endParaRP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787400" y="4106863"/>
            <a:ext cx="1530350" cy="119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/>
            <a:r>
              <a:rPr lang="en-US" sz="1800" b="1" dirty="0" err="1" smtClean="0">
                <a:latin typeface="Arial" charset="0"/>
              </a:rPr>
              <a:t>Strategjia</a:t>
            </a:r>
            <a:r>
              <a:rPr lang="en-US" sz="1800" b="1" dirty="0" smtClean="0">
                <a:latin typeface="Arial" charset="0"/>
              </a:rPr>
              <a:t> e </a:t>
            </a:r>
            <a:r>
              <a:rPr lang="en-US" sz="1800" b="1" dirty="0" err="1" smtClean="0">
                <a:latin typeface="Arial" charset="0"/>
              </a:rPr>
              <a:t>udhëhequr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nga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Tregu</a:t>
            </a:r>
            <a:endParaRPr lang="en-US" sz="1800" b="1" dirty="0" smtClean="0">
              <a:latin typeface="Arial" charset="0"/>
            </a:endParaRPr>
          </a:p>
          <a:p>
            <a:pPr algn="ctr" defTabSz="762000" latinLnBrk="1"/>
            <a:endParaRPr lang="en-US" sz="1800" b="1" dirty="0">
              <a:latin typeface="Arial" charset="0"/>
            </a:endParaRP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6664325" y="4268788"/>
            <a:ext cx="1906588" cy="37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800" b="1" dirty="0" err="1" smtClean="0">
                <a:latin typeface="Arial" charset="0"/>
              </a:rPr>
              <a:t>Implementimi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6832600" y="1609725"/>
            <a:ext cx="1530350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/>
            <a:r>
              <a:rPr lang="en-US" sz="1800" b="1" dirty="0" err="1" smtClean="0">
                <a:latin typeface="Arial" charset="0"/>
              </a:rPr>
              <a:t>Inteligjenca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në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Treg</a:t>
            </a:r>
            <a:endParaRPr lang="en-US" sz="1800" b="1" dirty="0">
              <a:latin typeface="Arial" charset="0"/>
            </a:endParaRPr>
          </a:p>
          <a:p>
            <a:pPr algn="ctr" defTabSz="762000" latinLnBrk="1"/>
            <a:endParaRPr lang="en-US" sz="1800" b="1" dirty="0">
              <a:latin typeface="Arial" charset="0"/>
            </a:endParaRPr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2419350" y="1639888"/>
            <a:ext cx="4230688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1506538" y="2832100"/>
            <a:ext cx="0" cy="685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7602538" y="2870200"/>
            <a:ext cx="0" cy="685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2389188" y="4908550"/>
            <a:ext cx="827087" cy="3968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 flipH="1">
            <a:off x="5943600" y="4908550"/>
            <a:ext cx="846138" cy="38258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703" name="Group 31"/>
          <p:cNvGrpSpPr>
            <a:grpSpLocks/>
          </p:cNvGrpSpPr>
          <p:nvPr/>
        </p:nvGrpSpPr>
        <p:grpSpPr bwMode="auto">
          <a:xfrm>
            <a:off x="3240088" y="3890963"/>
            <a:ext cx="3092450" cy="2687637"/>
            <a:chOff x="2041" y="2451"/>
            <a:chExt cx="1948" cy="1693"/>
          </a:xfrm>
        </p:grpSpPr>
        <p:sp>
          <p:nvSpPr>
            <p:cNvPr id="28699" name="Oval 27"/>
            <p:cNvSpPr>
              <a:spLocks noChangeArrowheads="1"/>
            </p:cNvSpPr>
            <p:nvPr/>
          </p:nvSpPr>
          <p:spPr bwMode="auto">
            <a:xfrm>
              <a:off x="2041" y="2451"/>
              <a:ext cx="1693" cy="1693"/>
            </a:xfrm>
            <a:prstGeom prst="ellipse">
              <a:avLst/>
            </a:prstGeom>
            <a:solidFill>
              <a:srgbClr val="FFFF99"/>
            </a:solidFill>
            <a:ln w="25400">
              <a:solidFill>
                <a:schemeClr val="accent2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702" name="Group 30"/>
            <p:cNvGrpSpPr>
              <a:grpSpLocks/>
            </p:cNvGrpSpPr>
            <p:nvPr/>
          </p:nvGrpSpPr>
          <p:grpSpPr bwMode="auto">
            <a:xfrm>
              <a:off x="2133" y="2783"/>
              <a:ext cx="1856" cy="1103"/>
              <a:chOff x="2133" y="2783"/>
              <a:chExt cx="1856" cy="1103"/>
            </a:xfrm>
          </p:grpSpPr>
          <p:sp>
            <p:nvSpPr>
              <p:cNvPr id="28700" name="Rectangle 28"/>
              <p:cNvSpPr>
                <a:spLocks noChangeArrowheads="1"/>
              </p:cNvSpPr>
              <p:nvPr/>
            </p:nvSpPr>
            <p:spPr bwMode="auto">
              <a:xfrm>
                <a:off x="2133" y="2783"/>
                <a:ext cx="1496" cy="4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pPr algn="ctr" defTabSz="762000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n-US" b="1" dirty="0" err="1" smtClean="0">
                    <a:latin typeface="Arial" charset="0"/>
                  </a:rPr>
                  <a:t>Struktura</a:t>
                </a:r>
                <a:r>
                  <a:rPr lang="en-US" b="1" dirty="0" smtClean="0">
                    <a:latin typeface="Arial" charset="0"/>
                  </a:rPr>
                  <a:t> </a:t>
                </a:r>
                <a:r>
                  <a:rPr lang="en-US" b="1" dirty="0" err="1" smtClean="0">
                    <a:latin typeface="Arial" charset="0"/>
                  </a:rPr>
                  <a:t>dhe</a:t>
                </a:r>
                <a:r>
                  <a:rPr lang="en-US" b="1" dirty="0" smtClean="0">
                    <a:latin typeface="Arial" charset="0"/>
                  </a:rPr>
                  <a:t> </a:t>
                </a:r>
                <a:r>
                  <a:rPr lang="en-US" b="1" dirty="0" err="1" smtClean="0">
                    <a:latin typeface="Arial" charset="0"/>
                  </a:rPr>
                  <a:t>Sistemet</a:t>
                </a:r>
                <a:endParaRPr lang="en-US" b="1" dirty="0">
                  <a:latin typeface="Arial" charset="0"/>
                </a:endParaRPr>
              </a:p>
            </p:txBody>
          </p:sp>
          <p:sp>
            <p:nvSpPr>
              <p:cNvPr id="28701" name="Rectangle 29"/>
              <p:cNvSpPr>
                <a:spLocks noChangeArrowheads="1"/>
              </p:cNvSpPr>
              <p:nvPr/>
            </p:nvSpPr>
            <p:spPr bwMode="auto">
              <a:xfrm>
                <a:off x="2136" y="3218"/>
                <a:ext cx="1853" cy="66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/>
              <a:lstStyle/>
              <a:p>
                <a:pPr marL="342900" indent="-342900" defTabSz="76200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Monotype Sorts" pitchFamily="2" charset="2"/>
                  <a:buChar char="l"/>
                </a:pPr>
                <a:r>
                  <a:rPr lang="en-US" sz="1800" dirty="0" err="1" smtClean="0">
                    <a:latin typeface="Arial" charset="0"/>
                  </a:rPr>
                  <a:t>Struktura</a:t>
                </a:r>
                <a:r>
                  <a:rPr lang="en-US" sz="1800" dirty="0" smtClean="0">
                    <a:latin typeface="Arial" charset="0"/>
                  </a:rPr>
                  <a:t> e </a:t>
                </a:r>
                <a:r>
                  <a:rPr lang="en-US" sz="1800" dirty="0" err="1" smtClean="0">
                    <a:latin typeface="Arial" charset="0"/>
                  </a:rPr>
                  <a:t>bazuar</a:t>
                </a:r>
                <a:r>
                  <a:rPr lang="en-US" sz="1800" dirty="0" smtClean="0">
                    <a:latin typeface="Arial" charset="0"/>
                  </a:rPr>
                  <a:t> </a:t>
                </a:r>
                <a:r>
                  <a:rPr lang="en-US" sz="1800" dirty="0" err="1" smtClean="0">
                    <a:latin typeface="Arial" charset="0"/>
                  </a:rPr>
                  <a:t>në</a:t>
                </a:r>
                <a:r>
                  <a:rPr lang="en-US" sz="1800" dirty="0" smtClean="0">
                    <a:latin typeface="Arial" charset="0"/>
                  </a:rPr>
                  <a:t> </a:t>
                </a:r>
                <a:r>
                  <a:rPr lang="en-US" sz="1800" dirty="0" err="1" smtClean="0">
                    <a:latin typeface="Arial" charset="0"/>
                  </a:rPr>
                  <a:t>Strategji</a:t>
                </a:r>
                <a:endParaRPr lang="en-US" sz="1800" dirty="0">
                  <a:latin typeface="Arial" charset="0"/>
                </a:endParaRPr>
              </a:p>
              <a:p>
                <a:pPr marL="342900" indent="-342900" defTabSz="76200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Monotype Sorts" pitchFamily="2" charset="2"/>
                  <a:buChar char="l"/>
                </a:pPr>
                <a:r>
                  <a:rPr lang="en-US" sz="1800" dirty="0" err="1" smtClean="0">
                    <a:latin typeface="Arial" charset="0"/>
                  </a:rPr>
                  <a:t>Puna</a:t>
                </a:r>
                <a:r>
                  <a:rPr lang="en-US" sz="1800" dirty="0" smtClean="0">
                    <a:latin typeface="Arial" charset="0"/>
                  </a:rPr>
                  <a:t> </a:t>
                </a:r>
                <a:r>
                  <a:rPr lang="en-US" sz="1800" dirty="0" err="1" smtClean="0">
                    <a:latin typeface="Arial" charset="0"/>
                  </a:rPr>
                  <a:t>ekipore</a:t>
                </a:r>
                <a:endParaRPr lang="en-US" sz="1800" dirty="0">
                  <a:latin typeface="Arial" charset="0"/>
                </a:endParaRPr>
              </a:p>
            </p:txBody>
          </p:sp>
        </p:grpSp>
      </p:grpSp>
      <p:grpSp>
        <p:nvGrpSpPr>
          <p:cNvPr id="28706" name="Group 34"/>
          <p:cNvGrpSpPr>
            <a:grpSpLocks/>
          </p:cNvGrpSpPr>
          <p:nvPr/>
        </p:nvGrpSpPr>
        <p:grpSpPr bwMode="auto">
          <a:xfrm>
            <a:off x="14288" y="25400"/>
            <a:ext cx="107950" cy="82550"/>
            <a:chOff x="9" y="16"/>
            <a:chExt cx="68" cy="52"/>
          </a:xfrm>
        </p:grpSpPr>
        <p:sp>
          <p:nvSpPr>
            <p:cNvPr id="28704" name="Line 32"/>
            <p:cNvSpPr>
              <a:spLocks noChangeShapeType="1"/>
            </p:cNvSpPr>
            <p:nvPr/>
          </p:nvSpPr>
          <p:spPr bwMode="auto">
            <a:xfrm>
              <a:off x="43" y="16"/>
              <a:ext cx="0" cy="52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5" name="Line 33"/>
            <p:cNvSpPr>
              <a:spLocks noChangeShapeType="1"/>
            </p:cNvSpPr>
            <p:nvPr/>
          </p:nvSpPr>
          <p:spPr bwMode="auto">
            <a:xfrm flipH="1">
              <a:off x="9" y="42"/>
              <a:ext cx="68" cy="0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1000">
                <a:latin typeface="Arial" charset="0"/>
              </a:rPr>
              <a:t>14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000" dirty="0">
                <a:latin typeface="Arial" charset="0"/>
              </a:rPr>
              <a:t>D Jobber, Principles and Practice of Marketing, © 1998 </a:t>
            </a:r>
            <a:r>
              <a:rPr lang="en-US" sz="1000" dirty="0" err="1" smtClean="0">
                <a:latin typeface="Arial" charset="0"/>
              </a:rPr>
              <a:t>McGraë</a:t>
            </a:r>
            <a:r>
              <a:rPr lang="en-US" sz="1000" dirty="0" smtClean="0">
                <a:latin typeface="Arial" charset="0"/>
              </a:rPr>
              <a:t>-Hill</a:t>
            </a:r>
            <a:endParaRPr lang="en-US" sz="1000" dirty="0">
              <a:latin typeface="Arial" charset="0"/>
            </a:endParaRPr>
          </a:p>
        </p:txBody>
      </p:sp>
      <p:grpSp>
        <p:nvGrpSpPr>
          <p:cNvPr id="30726" name="Group 6"/>
          <p:cNvGrpSpPr>
            <a:grpSpLocks/>
          </p:cNvGrpSpPr>
          <p:nvPr/>
        </p:nvGrpSpPr>
        <p:grpSpPr bwMode="auto">
          <a:xfrm>
            <a:off x="325438" y="3270250"/>
            <a:ext cx="2962275" cy="2962275"/>
            <a:chOff x="205" y="2060"/>
            <a:chExt cx="1866" cy="1866"/>
          </a:xfrm>
        </p:grpSpPr>
        <p:sp>
          <p:nvSpPr>
            <p:cNvPr id="30724" name="Oval 4"/>
            <p:cNvSpPr>
              <a:spLocks noChangeArrowheads="1"/>
            </p:cNvSpPr>
            <p:nvPr/>
          </p:nvSpPr>
          <p:spPr bwMode="auto">
            <a:xfrm>
              <a:off x="205" y="2060"/>
              <a:ext cx="1866" cy="1866"/>
            </a:xfrm>
            <a:prstGeom prst="ellipse">
              <a:avLst/>
            </a:prstGeom>
            <a:solidFill>
              <a:srgbClr val="FFFF99"/>
            </a:solidFill>
            <a:ln w="25400">
              <a:solidFill>
                <a:schemeClr val="accent2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397" y="2228"/>
              <a:ext cx="1496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defTabSz="762000"/>
              <a:r>
                <a:rPr lang="en-US" sz="1600" b="1" dirty="0" err="1" smtClean="0">
                  <a:latin typeface="Arial" charset="0"/>
                </a:rPr>
                <a:t>Strategjia</a:t>
              </a:r>
              <a:r>
                <a:rPr lang="en-US" sz="1600" b="1" dirty="0" smtClean="0">
                  <a:latin typeface="Arial" charset="0"/>
                </a:rPr>
                <a:t> e </a:t>
              </a:r>
              <a:r>
                <a:rPr lang="en-US" sz="1600" b="1" dirty="0" err="1" smtClean="0">
                  <a:latin typeface="Arial" charset="0"/>
                </a:rPr>
                <a:t>udhëhequr</a:t>
              </a:r>
              <a:r>
                <a:rPr lang="en-US" sz="1600" b="1" dirty="0" smtClean="0">
                  <a:latin typeface="Arial" charset="0"/>
                </a:rPr>
                <a:t> </a:t>
              </a:r>
              <a:r>
                <a:rPr lang="en-US" sz="1600" b="1" dirty="0" err="1" smtClean="0">
                  <a:latin typeface="Arial" charset="0"/>
                </a:rPr>
                <a:t>nga</a:t>
              </a:r>
              <a:r>
                <a:rPr lang="en-US" sz="1600" b="1" dirty="0" smtClean="0">
                  <a:latin typeface="Arial" charset="0"/>
                </a:rPr>
                <a:t> </a:t>
              </a:r>
              <a:r>
                <a:rPr lang="en-US" sz="1600" b="1" dirty="0" err="1" smtClean="0">
                  <a:latin typeface="Arial" charset="0"/>
                </a:rPr>
                <a:t>Tregu</a:t>
              </a:r>
              <a:endParaRPr lang="en-US" sz="1600" b="1" dirty="0" smtClean="0">
                <a:latin typeface="Arial" charset="0"/>
              </a:endParaRPr>
            </a:p>
          </p:txBody>
        </p:sp>
      </p:grp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01638" y="4186238"/>
            <a:ext cx="2941637" cy="1882775"/>
          </a:xfrm>
          <a:noFill/>
          <a:ln/>
        </p:spPr>
        <p:txBody>
          <a:bodyPr/>
          <a:lstStyle/>
          <a:p>
            <a:r>
              <a:rPr lang="en-US" sz="1800" dirty="0" err="1" smtClean="0"/>
              <a:t>Lidhja</a:t>
            </a:r>
            <a:r>
              <a:rPr lang="en-US" sz="1800" dirty="0" smtClean="0"/>
              <a:t> e </a:t>
            </a:r>
            <a:r>
              <a:rPr lang="en-US" sz="1800" dirty="0" err="1" smtClean="0"/>
              <a:t>kompetencave</a:t>
            </a:r>
            <a:r>
              <a:rPr lang="en-US" sz="1800" dirty="0" smtClean="0"/>
              <a:t> </a:t>
            </a:r>
            <a:r>
              <a:rPr lang="en-US" sz="1800" dirty="0" err="1" smtClean="0"/>
              <a:t>të</a:t>
            </a:r>
            <a:r>
              <a:rPr lang="en-US" sz="1800" dirty="0" smtClean="0"/>
              <a:t> </a:t>
            </a:r>
            <a:r>
              <a:rPr lang="en-US" sz="1800" dirty="0" err="1" smtClean="0"/>
              <a:t>vecanta</a:t>
            </a:r>
            <a:r>
              <a:rPr lang="en-US" sz="1800" dirty="0" smtClean="0"/>
              <a:t> </a:t>
            </a:r>
            <a:r>
              <a:rPr lang="en-US" sz="1800" dirty="0" err="1" smtClean="0"/>
              <a:t>për</a:t>
            </a:r>
            <a:r>
              <a:rPr lang="en-US" sz="1800" dirty="0" smtClean="0"/>
              <a:t> </a:t>
            </a:r>
            <a:r>
              <a:rPr lang="en-US" sz="1800" dirty="0" err="1" smtClean="0"/>
              <a:t>mundësitë</a:t>
            </a:r>
            <a:r>
              <a:rPr lang="en-US" sz="1800" dirty="0" smtClean="0"/>
              <a:t> e </a:t>
            </a:r>
            <a:r>
              <a:rPr lang="en-US" sz="1800" dirty="0" err="1" smtClean="0"/>
              <a:t>tregut</a:t>
            </a:r>
            <a:endParaRPr lang="en-US" sz="1800" dirty="0" smtClean="0"/>
          </a:p>
          <a:p>
            <a:r>
              <a:rPr lang="en-US" sz="1800" dirty="0" err="1" smtClean="0"/>
              <a:t>Përparësia</a:t>
            </a:r>
            <a:r>
              <a:rPr lang="en-US" sz="1800" dirty="0" smtClean="0"/>
              <a:t> </a:t>
            </a:r>
            <a:r>
              <a:rPr lang="en-US" sz="1800" dirty="0" err="1" smtClean="0"/>
              <a:t>konkurruese</a:t>
            </a:r>
            <a:r>
              <a:rPr lang="en-US" sz="1800" dirty="0" smtClean="0"/>
              <a:t> – </a:t>
            </a:r>
            <a:r>
              <a:rPr lang="en-US" sz="1800" dirty="0" err="1" smtClean="0"/>
              <a:t>forcë</a:t>
            </a:r>
            <a:r>
              <a:rPr lang="en-US" sz="1800" dirty="0" smtClean="0"/>
              <a:t> </a:t>
            </a:r>
            <a:r>
              <a:rPr lang="en-US" sz="1800" dirty="0" err="1" smtClean="0"/>
              <a:t>lëvizëse</a:t>
            </a:r>
            <a:endParaRPr lang="en-US" sz="1800" dirty="0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H="1" flipV="1">
            <a:off x="5400675" y="3441700"/>
            <a:ext cx="1482725" cy="65881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V="1">
            <a:off x="2940050" y="3441700"/>
            <a:ext cx="755650" cy="3524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H="1">
            <a:off x="5461000" y="2308225"/>
            <a:ext cx="1531938" cy="5873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2216150" y="2287588"/>
            <a:ext cx="1431925" cy="60801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Oval 12"/>
          <p:cNvSpPr>
            <a:spLocks noChangeArrowheads="1"/>
          </p:cNvSpPr>
          <p:nvPr/>
        </p:nvSpPr>
        <p:spPr bwMode="auto">
          <a:xfrm>
            <a:off x="3676650" y="4692650"/>
            <a:ext cx="1792288" cy="1792288"/>
          </a:xfrm>
          <a:prstGeom prst="ellipse">
            <a:avLst/>
          </a:prstGeom>
          <a:solidFill>
            <a:srgbClr val="FFFFCC"/>
          </a:solidFill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35" name="Group 15"/>
          <p:cNvGrpSpPr>
            <a:grpSpLocks/>
          </p:cNvGrpSpPr>
          <p:nvPr/>
        </p:nvGrpSpPr>
        <p:grpSpPr bwMode="auto">
          <a:xfrm>
            <a:off x="641350" y="1047750"/>
            <a:ext cx="7861300" cy="1792288"/>
            <a:chOff x="404" y="660"/>
            <a:chExt cx="4952" cy="1129"/>
          </a:xfrm>
        </p:grpSpPr>
        <p:sp>
          <p:nvSpPr>
            <p:cNvPr id="30733" name="Oval 13"/>
            <p:cNvSpPr>
              <a:spLocks noChangeArrowheads="1"/>
            </p:cNvSpPr>
            <p:nvPr/>
          </p:nvSpPr>
          <p:spPr bwMode="auto">
            <a:xfrm>
              <a:off x="404" y="660"/>
              <a:ext cx="1129" cy="1129"/>
            </a:xfrm>
            <a:prstGeom prst="ellipse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4" name="Oval 14"/>
            <p:cNvSpPr>
              <a:spLocks noChangeArrowheads="1"/>
            </p:cNvSpPr>
            <p:nvPr/>
          </p:nvSpPr>
          <p:spPr bwMode="auto">
            <a:xfrm>
              <a:off x="4227" y="660"/>
              <a:ext cx="1129" cy="1129"/>
            </a:xfrm>
            <a:prstGeom prst="ellipse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36" name="Oval 16"/>
          <p:cNvSpPr>
            <a:spLocks noChangeArrowheads="1"/>
          </p:cNvSpPr>
          <p:nvPr/>
        </p:nvSpPr>
        <p:spPr bwMode="auto">
          <a:xfrm>
            <a:off x="6710363" y="3552825"/>
            <a:ext cx="1792287" cy="1792288"/>
          </a:xfrm>
          <a:prstGeom prst="ellipse">
            <a:avLst/>
          </a:prstGeom>
          <a:solidFill>
            <a:srgbClr val="FFFFCC"/>
          </a:solidFill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Oval 17"/>
          <p:cNvSpPr>
            <a:spLocks noChangeArrowheads="1"/>
          </p:cNvSpPr>
          <p:nvPr/>
        </p:nvSpPr>
        <p:spPr bwMode="auto">
          <a:xfrm>
            <a:off x="3676650" y="2197100"/>
            <a:ext cx="1792288" cy="1792288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Rectangle 1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Market-driven Management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722313" y="1517650"/>
            <a:ext cx="1530350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/>
            <a:r>
              <a:rPr lang="en-US" sz="1800" b="1" dirty="0" err="1" smtClean="0">
                <a:latin typeface="Arial" charset="0"/>
              </a:rPr>
              <a:t>Vlerat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dhe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besimet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përbashkëta</a:t>
            </a:r>
            <a:endParaRPr lang="en-US" sz="1800" b="1" dirty="0" smtClean="0">
              <a:latin typeface="Arial" charset="0"/>
            </a:endParaRPr>
          </a:p>
          <a:p>
            <a:pPr algn="ctr" defTabSz="762000" latinLnBrk="1"/>
            <a:endParaRPr lang="en-US" sz="1800" b="1" dirty="0">
              <a:latin typeface="Arial" charset="0"/>
            </a:endParaRP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3776662" y="2820988"/>
            <a:ext cx="1633537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 defTabSz="762000"/>
            <a:r>
              <a:rPr lang="en-US" sz="1800" b="1" dirty="0" err="1" smtClean="0">
                <a:latin typeface="Arial" charset="0"/>
              </a:rPr>
              <a:t>Fokusi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te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Konsumatori</a:t>
            </a:r>
            <a:endParaRPr lang="en-US" sz="1800" b="1" dirty="0" smtClean="0">
              <a:latin typeface="Arial" charset="0"/>
            </a:endParaRPr>
          </a:p>
          <a:p>
            <a:pPr algn="ctr" defTabSz="762000" latinLnBrk="1"/>
            <a:endParaRPr lang="en-US" sz="1800" b="1" dirty="0">
              <a:latin typeface="Arial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3843338" y="5186363"/>
            <a:ext cx="1511300" cy="7545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lnSpc>
                <a:spcPct val="80000"/>
              </a:lnSpc>
              <a:spcBef>
                <a:spcPct val="50000"/>
              </a:spcBef>
            </a:pPr>
            <a:r>
              <a:rPr lang="en-US" sz="1800" b="1" dirty="0" err="1" smtClean="0">
                <a:latin typeface="Arial" charset="0"/>
              </a:rPr>
              <a:t>Struktura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dhe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Sistemet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6664325" y="4268788"/>
            <a:ext cx="1906588" cy="37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800" b="1" dirty="0" err="1" smtClean="0">
                <a:latin typeface="Arial" charset="0"/>
              </a:rPr>
              <a:t>Implementimi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6832600" y="1609725"/>
            <a:ext cx="1530350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/>
            <a:r>
              <a:rPr lang="en-US" sz="1800" b="1" dirty="0" err="1" smtClean="0">
                <a:latin typeface="Arial" charset="0"/>
              </a:rPr>
              <a:t>Inteligjenca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në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Treg</a:t>
            </a:r>
            <a:endParaRPr lang="en-US" sz="1800" b="1" dirty="0">
              <a:latin typeface="Arial" charset="0"/>
            </a:endParaRPr>
          </a:p>
          <a:p>
            <a:pPr algn="ctr" defTabSz="762000" latinLnBrk="1"/>
            <a:endParaRPr lang="en-US" sz="1800" b="1" dirty="0">
              <a:latin typeface="Arial" charset="0"/>
            </a:endParaRPr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2419350" y="1639888"/>
            <a:ext cx="4230688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1146175" y="2817813"/>
            <a:ext cx="0" cy="56991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>
            <a:off x="7602538" y="2870200"/>
            <a:ext cx="0" cy="685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 flipH="1">
            <a:off x="5497513" y="4908550"/>
            <a:ext cx="1292225" cy="6032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>
            <a:off x="3170238" y="5418138"/>
            <a:ext cx="506412" cy="2381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51" name="Group 31"/>
          <p:cNvGrpSpPr>
            <a:grpSpLocks/>
          </p:cNvGrpSpPr>
          <p:nvPr/>
        </p:nvGrpSpPr>
        <p:grpSpPr bwMode="auto">
          <a:xfrm>
            <a:off x="14288" y="25400"/>
            <a:ext cx="107950" cy="82550"/>
            <a:chOff x="9" y="16"/>
            <a:chExt cx="68" cy="52"/>
          </a:xfrm>
        </p:grpSpPr>
        <p:sp>
          <p:nvSpPr>
            <p:cNvPr id="30749" name="Line 29"/>
            <p:cNvSpPr>
              <a:spLocks noChangeShapeType="1"/>
            </p:cNvSpPr>
            <p:nvPr/>
          </p:nvSpPr>
          <p:spPr bwMode="auto">
            <a:xfrm>
              <a:off x="43" y="16"/>
              <a:ext cx="0" cy="52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0" name="Line 30"/>
            <p:cNvSpPr>
              <a:spLocks noChangeShapeType="1"/>
            </p:cNvSpPr>
            <p:nvPr/>
          </p:nvSpPr>
          <p:spPr bwMode="auto">
            <a:xfrm flipH="1">
              <a:off x="9" y="42"/>
              <a:ext cx="68" cy="0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1000">
                <a:latin typeface="Arial" charset="0"/>
              </a:rPr>
              <a:t>15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000" dirty="0">
                <a:latin typeface="Arial" charset="0"/>
              </a:rPr>
              <a:t>D Jobber, Principles and Practice of Marketing, © 1998 </a:t>
            </a:r>
            <a:r>
              <a:rPr lang="en-US" sz="1000" dirty="0" err="1" smtClean="0">
                <a:latin typeface="Arial" charset="0"/>
              </a:rPr>
              <a:t>McGraë</a:t>
            </a:r>
            <a:r>
              <a:rPr lang="en-US" sz="1000" dirty="0" smtClean="0">
                <a:latin typeface="Arial" charset="0"/>
              </a:rPr>
              <a:t>-Hill</a:t>
            </a:r>
            <a:endParaRPr lang="en-US" sz="1000" dirty="0">
              <a:latin typeface="Arial" charset="0"/>
            </a:endParaRPr>
          </a:p>
        </p:txBody>
      </p:sp>
      <p:grpSp>
        <p:nvGrpSpPr>
          <p:cNvPr id="32776" name="Group 8"/>
          <p:cNvGrpSpPr>
            <a:grpSpLocks/>
          </p:cNvGrpSpPr>
          <p:nvPr/>
        </p:nvGrpSpPr>
        <p:grpSpPr bwMode="auto">
          <a:xfrm>
            <a:off x="5938838" y="3182938"/>
            <a:ext cx="2962275" cy="3014662"/>
            <a:chOff x="3741" y="2005"/>
            <a:chExt cx="1866" cy="1899"/>
          </a:xfrm>
        </p:grpSpPr>
        <p:sp>
          <p:nvSpPr>
            <p:cNvPr id="32772" name="Oval 4"/>
            <p:cNvSpPr>
              <a:spLocks noChangeArrowheads="1"/>
            </p:cNvSpPr>
            <p:nvPr/>
          </p:nvSpPr>
          <p:spPr bwMode="auto">
            <a:xfrm>
              <a:off x="3741" y="2005"/>
              <a:ext cx="1866" cy="1866"/>
            </a:xfrm>
            <a:prstGeom prst="ellipse">
              <a:avLst/>
            </a:prstGeom>
            <a:solidFill>
              <a:srgbClr val="FFFF99"/>
            </a:solidFill>
            <a:ln w="25400">
              <a:solidFill>
                <a:schemeClr val="accent2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775" name="Group 7"/>
            <p:cNvGrpSpPr>
              <a:grpSpLocks/>
            </p:cNvGrpSpPr>
            <p:nvPr/>
          </p:nvGrpSpPr>
          <p:grpSpPr bwMode="auto">
            <a:xfrm>
              <a:off x="3905" y="2427"/>
              <a:ext cx="1650" cy="1477"/>
              <a:chOff x="3905" y="2427"/>
              <a:chExt cx="1650" cy="1477"/>
            </a:xfrm>
          </p:grpSpPr>
          <p:sp>
            <p:nvSpPr>
              <p:cNvPr id="32773" name="Rectangle 5"/>
              <p:cNvSpPr>
                <a:spLocks noChangeArrowheads="1"/>
              </p:cNvSpPr>
              <p:nvPr/>
            </p:nvSpPr>
            <p:spPr bwMode="auto">
              <a:xfrm>
                <a:off x="3905" y="2427"/>
                <a:ext cx="1650" cy="2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pPr algn="ctr" defTabSz="762000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n-US" b="1" dirty="0" err="1" smtClean="0">
                    <a:latin typeface="Arial" charset="0"/>
                  </a:rPr>
                  <a:t>Implementimi</a:t>
                </a:r>
                <a:endParaRPr lang="en-US" b="1" dirty="0">
                  <a:latin typeface="Arial" charset="0"/>
                </a:endParaRPr>
              </a:p>
            </p:txBody>
          </p:sp>
          <p:sp>
            <p:nvSpPr>
              <p:cNvPr id="32774" name="Rectangle 6"/>
              <p:cNvSpPr>
                <a:spLocks noChangeArrowheads="1"/>
              </p:cNvSpPr>
              <p:nvPr/>
            </p:nvSpPr>
            <p:spPr bwMode="auto">
              <a:xfrm>
                <a:off x="4005" y="2718"/>
                <a:ext cx="1546" cy="11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/>
              <a:lstStyle/>
              <a:p>
                <a:pPr marL="342900" indent="-342900" defTabSz="76200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Monotype Sorts" pitchFamily="2" charset="2"/>
                  <a:buChar char="l"/>
                </a:pPr>
                <a:r>
                  <a:rPr lang="en-US" sz="1800" dirty="0" err="1" smtClean="0">
                    <a:latin typeface="Arial" charset="0"/>
                  </a:rPr>
                  <a:t>njerëzit</a:t>
                </a:r>
                <a:endParaRPr lang="en-US" sz="1800" dirty="0">
                  <a:latin typeface="Arial" charset="0"/>
                </a:endParaRPr>
              </a:p>
              <a:p>
                <a:pPr marL="342900" indent="-342900" defTabSz="76200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Monotype Sorts" pitchFamily="2" charset="2"/>
                  <a:buChar char="l"/>
                </a:pPr>
                <a:r>
                  <a:rPr lang="en-US" sz="1800" dirty="0" err="1" smtClean="0">
                    <a:latin typeface="Arial" charset="0"/>
                  </a:rPr>
                  <a:t>stimulimi</a:t>
                </a:r>
                <a:endParaRPr lang="en-US" sz="1800" dirty="0">
                  <a:latin typeface="Arial" charset="0"/>
                </a:endParaRPr>
              </a:p>
              <a:p>
                <a:pPr marL="342900" indent="-342900" defTabSz="76200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Monotype Sorts" pitchFamily="2" charset="2"/>
                  <a:buChar char="l"/>
                </a:pPr>
                <a:r>
                  <a:rPr lang="en-US" sz="1800" dirty="0" err="1" smtClean="0">
                    <a:latin typeface="Arial" charset="0"/>
                  </a:rPr>
                  <a:t>komunikimi</a:t>
                </a:r>
                <a:endParaRPr lang="en-US" sz="1800" dirty="0">
                  <a:latin typeface="Arial" charset="0"/>
                </a:endParaRPr>
              </a:p>
              <a:p>
                <a:pPr marL="342900" indent="-342900" defTabSz="76200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Monotype Sorts" pitchFamily="2" charset="2"/>
                  <a:buChar char="l"/>
                </a:pPr>
                <a:r>
                  <a:rPr lang="en-US" sz="1800" dirty="0" err="1" smtClean="0">
                    <a:latin typeface="Arial" charset="0"/>
                  </a:rPr>
                  <a:t>bindjet</a:t>
                </a:r>
                <a:endParaRPr lang="en-US" sz="1800" dirty="0">
                  <a:latin typeface="Arial" charset="0"/>
                </a:endParaRPr>
              </a:p>
            </p:txBody>
          </p:sp>
        </p:grpSp>
      </p:grpSp>
      <p:sp>
        <p:nvSpPr>
          <p:cNvPr id="32777" name="Line 9"/>
          <p:cNvSpPr>
            <a:spLocks noChangeShapeType="1"/>
          </p:cNvSpPr>
          <p:nvPr/>
        </p:nvSpPr>
        <p:spPr bwMode="auto">
          <a:xfrm flipH="1" flipV="1">
            <a:off x="5400675" y="3441700"/>
            <a:ext cx="817563" cy="37623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V="1">
            <a:off x="2263775" y="3441700"/>
            <a:ext cx="1431925" cy="65881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5461000" y="2308225"/>
            <a:ext cx="1531938" cy="5873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2216150" y="2287588"/>
            <a:ext cx="1431925" cy="60801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Oval 13"/>
          <p:cNvSpPr>
            <a:spLocks noChangeArrowheads="1"/>
          </p:cNvSpPr>
          <p:nvPr/>
        </p:nvSpPr>
        <p:spPr bwMode="auto">
          <a:xfrm>
            <a:off x="3676650" y="4692650"/>
            <a:ext cx="1792288" cy="1792288"/>
          </a:xfrm>
          <a:prstGeom prst="ellipse">
            <a:avLst/>
          </a:prstGeom>
          <a:solidFill>
            <a:srgbClr val="FFFFCC"/>
          </a:solidFill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84" name="Group 16"/>
          <p:cNvGrpSpPr>
            <a:grpSpLocks/>
          </p:cNvGrpSpPr>
          <p:nvPr/>
        </p:nvGrpSpPr>
        <p:grpSpPr bwMode="auto">
          <a:xfrm>
            <a:off x="641350" y="1047750"/>
            <a:ext cx="7861300" cy="1792288"/>
            <a:chOff x="404" y="660"/>
            <a:chExt cx="4952" cy="1129"/>
          </a:xfrm>
        </p:grpSpPr>
        <p:sp>
          <p:nvSpPr>
            <p:cNvPr id="32782" name="Oval 14"/>
            <p:cNvSpPr>
              <a:spLocks noChangeArrowheads="1"/>
            </p:cNvSpPr>
            <p:nvPr/>
          </p:nvSpPr>
          <p:spPr bwMode="auto">
            <a:xfrm>
              <a:off x="404" y="660"/>
              <a:ext cx="1129" cy="1129"/>
            </a:xfrm>
            <a:prstGeom prst="ellipse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3" name="Oval 15"/>
            <p:cNvSpPr>
              <a:spLocks noChangeArrowheads="1"/>
            </p:cNvSpPr>
            <p:nvPr/>
          </p:nvSpPr>
          <p:spPr bwMode="auto">
            <a:xfrm>
              <a:off x="4227" y="660"/>
              <a:ext cx="1129" cy="1129"/>
            </a:xfrm>
            <a:prstGeom prst="ellipse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785" name="Oval 17"/>
          <p:cNvSpPr>
            <a:spLocks noChangeArrowheads="1"/>
          </p:cNvSpPr>
          <p:nvPr/>
        </p:nvSpPr>
        <p:spPr bwMode="auto">
          <a:xfrm>
            <a:off x="641350" y="3552825"/>
            <a:ext cx="1792288" cy="1792288"/>
          </a:xfrm>
          <a:prstGeom prst="ellipse">
            <a:avLst/>
          </a:prstGeom>
          <a:solidFill>
            <a:srgbClr val="FFFFCC"/>
          </a:solidFill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Oval 18"/>
          <p:cNvSpPr>
            <a:spLocks noChangeArrowheads="1"/>
          </p:cNvSpPr>
          <p:nvPr/>
        </p:nvSpPr>
        <p:spPr bwMode="auto">
          <a:xfrm>
            <a:off x="3676650" y="2197100"/>
            <a:ext cx="1792288" cy="1792288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Rectangle 1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Market-driven Management</a:t>
            </a:r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722313" y="1517650"/>
            <a:ext cx="1530350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/>
            <a:r>
              <a:rPr lang="en-US" sz="1800" b="1" dirty="0" err="1" smtClean="0">
                <a:latin typeface="Arial" charset="0"/>
              </a:rPr>
              <a:t>Vlerat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dhe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besimet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përbashkëta</a:t>
            </a:r>
            <a:endParaRPr lang="en-US" sz="1800" b="1" dirty="0" smtClean="0">
              <a:latin typeface="Arial" charset="0"/>
            </a:endParaRPr>
          </a:p>
          <a:p>
            <a:pPr algn="ctr" defTabSz="762000" latinLnBrk="1"/>
            <a:endParaRPr lang="en-US" sz="1800" b="1" dirty="0">
              <a:latin typeface="Arial" charset="0"/>
            </a:endParaRPr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3810000" y="2667000"/>
            <a:ext cx="1600200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 defTabSz="762000"/>
            <a:r>
              <a:rPr lang="en-US" sz="1800" b="1" dirty="0" err="1" smtClean="0">
                <a:latin typeface="Arial" charset="0"/>
              </a:rPr>
              <a:t>Fokusi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te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Konsumatori</a:t>
            </a:r>
            <a:endParaRPr lang="en-US" sz="1800" b="1" dirty="0" smtClean="0">
              <a:latin typeface="Arial" charset="0"/>
            </a:endParaRPr>
          </a:p>
          <a:p>
            <a:pPr algn="ctr" defTabSz="762000" latinLnBrk="1"/>
            <a:endParaRPr lang="en-US" sz="1800" b="1" dirty="0">
              <a:latin typeface="Arial" charset="0"/>
            </a:endParaRPr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787400" y="4106863"/>
            <a:ext cx="1530350" cy="119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/>
            <a:r>
              <a:rPr lang="en-US" sz="1800" b="1" dirty="0" err="1" smtClean="0">
                <a:latin typeface="Arial" charset="0"/>
              </a:rPr>
              <a:t>Strategjia</a:t>
            </a:r>
            <a:r>
              <a:rPr lang="en-US" sz="1800" b="1" dirty="0" smtClean="0">
                <a:latin typeface="Arial" charset="0"/>
              </a:rPr>
              <a:t> e </a:t>
            </a:r>
            <a:r>
              <a:rPr lang="en-US" sz="1800" b="1" dirty="0" err="1" smtClean="0">
                <a:latin typeface="Arial" charset="0"/>
              </a:rPr>
              <a:t>udhëhequr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nga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Tregu</a:t>
            </a:r>
            <a:endParaRPr lang="en-US" sz="1800" b="1" dirty="0" smtClean="0">
              <a:latin typeface="Arial" charset="0"/>
            </a:endParaRPr>
          </a:p>
          <a:p>
            <a:pPr algn="ctr" defTabSz="762000" latinLnBrk="1"/>
            <a:endParaRPr lang="en-US" sz="1800" b="1" dirty="0">
              <a:latin typeface="Arial" charset="0"/>
            </a:endParaRPr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3843338" y="5186363"/>
            <a:ext cx="1511300" cy="7545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lnSpc>
                <a:spcPct val="80000"/>
              </a:lnSpc>
              <a:spcBef>
                <a:spcPct val="50000"/>
              </a:spcBef>
            </a:pPr>
            <a:r>
              <a:rPr lang="en-US" sz="1800" b="1" dirty="0" err="1" smtClean="0">
                <a:latin typeface="Arial" charset="0"/>
              </a:rPr>
              <a:t>Struktura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dhe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Sistemet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32792" name="Rectangle 24"/>
          <p:cNvSpPr>
            <a:spLocks noChangeArrowheads="1"/>
          </p:cNvSpPr>
          <p:nvPr/>
        </p:nvSpPr>
        <p:spPr bwMode="auto">
          <a:xfrm>
            <a:off x="6832600" y="1609725"/>
            <a:ext cx="1530350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/>
            <a:r>
              <a:rPr lang="en-US" sz="1800" b="1" dirty="0" err="1" smtClean="0">
                <a:latin typeface="Arial" charset="0"/>
              </a:rPr>
              <a:t>Inteligjenca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në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Treg</a:t>
            </a:r>
            <a:endParaRPr lang="en-US" sz="1800" b="1" dirty="0">
              <a:latin typeface="Arial" charset="0"/>
            </a:endParaRPr>
          </a:p>
          <a:p>
            <a:pPr algn="ctr" defTabSz="762000" latinLnBrk="1"/>
            <a:endParaRPr lang="en-US" sz="1800" b="1" dirty="0">
              <a:latin typeface="Arial" charset="0"/>
            </a:endParaRPr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2419350" y="1639888"/>
            <a:ext cx="4230688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>
            <a:off x="1506538" y="2832100"/>
            <a:ext cx="0" cy="685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>
            <a:off x="8020050" y="2797175"/>
            <a:ext cx="0" cy="4746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6" name="Line 28"/>
          <p:cNvSpPr>
            <a:spLocks noChangeShapeType="1"/>
          </p:cNvSpPr>
          <p:nvPr/>
        </p:nvSpPr>
        <p:spPr bwMode="auto">
          <a:xfrm>
            <a:off x="2389188" y="4908550"/>
            <a:ext cx="1241425" cy="6032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97" name="Line 29"/>
          <p:cNvSpPr>
            <a:spLocks noChangeShapeType="1"/>
          </p:cNvSpPr>
          <p:nvPr/>
        </p:nvSpPr>
        <p:spPr bwMode="auto">
          <a:xfrm flipH="1">
            <a:off x="5497513" y="5273675"/>
            <a:ext cx="557212" cy="2381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1000">
                <a:latin typeface="Arial" charset="0"/>
              </a:rPr>
              <a:t>16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000" dirty="0">
                <a:latin typeface="Arial" charset="0"/>
              </a:rPr>
              <a:t>D Jobber, Principles and Practice of Marketing, © 1998 </a:t>
            </a:r>
            <a:r>
              <a:rPr lang="en-US" sz="1000" dirty="0" err="1" smtClean="0">
                <a:latin typeface="Arial" charset="0"/>
              </a:rPr>
              <a:t>McGraë</a:t>
            </a:r>
            <a:r>
              <a:rPr lang="en-US" sz="1000" dirty="0" smtClean="0">
                <a:latin typeface="Arial" charset="0"/>
              </a:rPr>
              <a:t>-Hill</a:t>
            </a:r>
            <a:endParaRPr lang="en-US" sz="1000" dirty="0">
              <a:latin typeface="Arial" charset="0"/>
            </a:endParaRPr>
          </a:p>
        </p:txBody>
      </p:sp>
      <p:sp>
        <p:nvSpPr>
          <p:cNvPr id="34820" name="Freeform 4"/>
          <p:cNvSpPr>
            <a:spLocks/>
          </p:cNvSpPr>
          <p:nvPr/>
        </p:nvSpPr>
        <p:spPr bwMode="auto">
          <a:xfrm>
            <a:off x="5573713" y="1606550"/>
            <a:ext cx="1330325" cy="2497138"/>
          </a:xfrm>
          <a:custGeom>
            <a:avLst/>
            <a:gdLst/>
            <a:ahLst/>
            <a:cxnLst>
              <a:cxn ang="0">
                <a:pos x="837" y="1572"/>
              </a:cxn>
              <a:cxn ang="0">
                <a:pos x="837" y="0"/>
              </a:cxn>
              <a:cxn ang="0">
                <a:pos x="0" y="0"/>
              </a:cxn>
            </a:cxnLst>
            <a:rect l="0" t="0" r="r" b="b"/>
            <a:pathLst>
              <a:path w="838" h="1573">
                <a:moveTo>
                  <a:pt x="837" y="1572"/>
                </a:moveTo>
                <a:lnTo>
                  <a:pt x="837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1" name="Freeform 5"/>
          <p:cNvSpPr>
            <a:spLocks/>
          </p:cNvSpPr>
          <p:nvPr/>
        </p:nvSpPr>
        <p:spPr bwMode="auto">
          <a:xfrm>
            <a:off x="2219325" y="1611313"/>
            <a:ext cx="1330325" cy="2497137"/>
          </a:xfrm>
          <a:custGeom>
            <a:avLst/>
            <a:gdLst/>
            <a:ahLst/>
            <a:cxnLst>
              <a:cxn ang="0">
                <a:pos x="0" y="1572"/>
              </a:cxn>
              <a:cxn ang="0">
                <a:pos x="0" y="0"/>
              </a:cxn>
              <a:cxn ang="0">
                <a:pos x="837" y="0"/>
              </a:cxn>
            </a:cxnLst>
            <a:rect l="0" t="0" r="r" b="b"/>
            <a:pathLst>
              <a:path w="838" h="1573">
                <a:moveTo>
                  <a:pt x="0" y="1572"/>
                </a:moveTo>
                <a:lnTo>
                  <a:pt x="0" y="0"/>
                </a:lnTo>
                <a:lnTo>
                  <a:pt x="837" y="0"/>
                </a:lnTo>
              </a:path>
            </a:pathLst>
          </a:custGeom>
          <a:noFill/>
          <a:ln w="25400" cap="rnd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Krijimi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Vlerës</a:t>
            </a:r>
            <a:r>
              <a:rPr lang="en-US" dirty="0" smtClean="0"/>
              <a:t> </a:t>
            </a:r>
            <a:r>
              <a:rPr lang="en-US" dirty="0" err="1" smtClean="0"/>
              <a:t>Konsumatore</a:t>
            </a: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087438" y="4144963"/>
            <a:ext cx="3810000" cy="1522412"/>
          </a:xfrm>
          <a:noFill/>
          <a:ln/>
        </p:spPr>
        <p:txBody>
          <a:bodyPr/>
          <a:lstStyle/>
          <a:p>
            <a:r>
              <a:rPr lang="en-US" sz="2000" dirty="0" err="1" smtClean="0"/>
              <a:t>Benefitet</a:t>
            </a:r>
            <a:r>
              <a:rPr lang="en-US" sz="2000" dirty="0" smtClean="0"/>
              <a:t> e </a:t>
            </a:r>
            <a:r>
              <a:rPr lang="en-US" sz="2000" dirty="0" err="1" smtClean="0"/>
              <a:t>produktit</a:t>
            </a:r>
            <a:endParaRPr lang="en-US" sz="2000" dirty="0"/>
          </a:p>
          <a:p>
            <a:r>
              <a:rPr lang="en-US" sz="2000" dirty="0" err="1" smtClean="0"/>
              <a:t>Benefitet</a:t>
            </a:r>
            <a:r>
              <a:rPr lang="en-US" sz="2000" dirty="0" smtClean="0"/>
              <a:t> e </a:t>
            </a:r>
            <a:r>
              <a:rPr lang="en-US" sz="2000" dirty="0" err="1" smtClean="0"/>
              <a:t>shërbimit</a:t>
            </a:r>
            <a:endParaRPr lang="en-US" sz="2000" dirty="0"/>
          </a:p>
          <a:p>
            <a:r>
              <a:rPr lang="en-US" sz="2000" dirty="0" err="1" smtClean="0"/>
              <a:t>Përfitimet</a:t>
            </a:r>
            <a:r>
              <a:rPr lang="en-US" sz="2000" dirty="0" smtClean="0"/>
              <a:t> </a:t>
            </a:r>
            <a:r>
              <a:rPr lang="en-US" sz="2000" dirty="0" err="1" smtClean="0"/>
              <a:t>relacionale</a:t>
            </a:r>
            <a:endParaRPr lang="en-US" sz="2000" dirty="0"/>
          </a:p>
          <a:p>
            <a:r>
              <a:rPr lang="en-US" sz="2000" dirty="0" err="1" smtClean="0"/>
              <a:t>Benefitet</a:t>
            </a:r>
            <a:r>
              <a:rPr lang="en-US" sz="2000" dirty="0" smtClean="0"/>
              <a:t> e </a:t>
            </a:r>
            <a:r>
              <a:rPr lang="en-US" sz="2000" dirty="0" err="1" smtClean="0"/>
              <a:t>imazhit</a:t>
            </a:r>
            <a:endParaRPr lang="en-US" sz="2000" dirty="0"/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5672138" y="4144963"/>
            <a:ext cx="3041650" cy="1506537"/>
          </a:xfrm>
          <a:noFill/>
          <a:ln/>
        </p:spPr>
        <p:txBody>
          <a:bodyPr/>
          <a:lstStyle/>
          <a:p>
            <a:r>
              <a:rPr lang="en-US" sz="2000" dirty="0" err="1" smtClean="0"/>
              <a:t>Shpenzimet</a:t>
            </a:r>
            <a:r>
              <a:rPr lang="en-US" sz="2000" dirty="0" smtClean="0"/>
              <a:t> </a:t>
            </a:r>
            <a:r>
              <a:rPr lang="en-US" sz="2000" dirty="0" err="1" smtClean="0"/>
              <a:t>monetare</a:t>
            </a:r>
            <a:endParaRPr lang="en-US" sz="2000" dirty="0"/>
          </a:p>
          <a:p>
            <a:r>
              <a:rPr lang="en-US" sz="2000" dirty="0" err="1" smtClean="0"/>
              <a:t>Kostot</a:t>
            </a:r>
            <a:r>
              <a:rPr lang="en-US" sz="2000" dirty="0" smtClean="0"/>
              <a:t> </a:t>
            </a:r>
            <a:r>
              <a:rPr lang="en-US" sz="2000" dirty="0" err="1" smtClean="0"/>
              <a:t>kohore</a:t>
            </a:r>
            <a:endParaRPr lang="en-US" sz="2000" dirty="0"/>
          </a:p>
          <a:p>
            <a:r>
              <a:rPr lang="en-US" sz="2000" dirty="0" err="1" smtClean="0"/>
              <a:t>Kostot</a:t>
            </a:r>
            <a:r>
              <a:rPr lang="en-US" sz="2000" dirty="0" smtClean="0"/>
              <a:t> e </a:t>
            </a:r>
            <a:r>
              <a:rPr lang="en-US" sz="2000" dirty="0" err="1" smtClean="0"/>
              <a:t>energjisë</a:t>
            </a:r>
            <a:endParaRPr lang="en-US" sz="2000" dirty="0"/>
          </a:p>
          <a:p>
            <a:r>
              <a:rPr lang="en-US" sz="2000" dirty="0" err="1" smtClean="0"/>
              <a:t>Kostot</a:t>
            </a:r>
            <a:r>
              <a:rPr lang="en-US" sz="2000" dirty="0" smtClean="0"/>
              <a:t> </a:t>
            </a:r>
            <a:r>
              <a:rPr lang="en-US" sz="2000" dirty="0" err="1" smtClean="0"/>
              <a:t>psikologjike</a:t>
            </a:r>
            <a:endParaRPr lang="en-US" sz="2000" dirty="0"/>
          </a:p>
        </p:txBody>
      </p:sp>
      <p:grpSp>
        <p:nvGrpSpPr>
          <p:cNvPr id="34827" name="Group 11"/>
          <p:cNvGrpSpPr>
            <a:grpSpLocks/>
          </p:cNvGrpSpPr>
          <p:nvPr/>
        </p:nvGrpSpPr>
        <p:grpSpPr bwMode="auto">
          <a:xfrm>
            <a:off x="3498850" y="1204913"/>
            <a:ext cx="2130425" cy="898525"/>
            <a:chOff x="2204" y="759"/>
            <a:chExt cx="1342" cy="566"/>
          </a:xfrm>
        </p:grpSpPr>
        <p:sp>
          <p:nvSpPr>
            <p:cNvPr id="34825" name="Rectangle 9"/>
            <p:cNvSpPr>
              <a:spLocks noChangeArrowheads="1"/>
            </p:cNvSpPr>
            <p:nvPr/>
          </p:nvSpPr>
          <p:spPr bwMode="auto">
            <a:xfrm>
              <a:off x="2251" y="759"/>
              <a:ext cx="1248" cy="566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6" name="Rectangle 10"/>
            <p:cNvSpPr>
              <a:spLocks noChangeArrowheads="1"/>
            </p:cNvSpPr>
            <p:nvPr/>
          </p:nvSpPr>
          <p:spPr bwMode="auto">
            <a:xfrm>
              <a:off x="2204" y="780"/>
              <a:ext cx="1342" cy="5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en-US" dirty="0" err="1" smtClean="0">
                  <a:latin typeface="Arial" charset="0"/>
                </a:rPr>
                <a:t>Vlera</a:t>
              </a:r>
              <a:r>
                <a:rPr lang="en-US" dirty="0" smtClean="0">
                  <a:latin typeface="Arial" charset="0"/>
                </a:rPr>
                <a:t> </a:t>
              </a:r>
              <a:r>
                <a:rPr lang="en-US" dirty="0" err="1" smtClean="0">
                  <a:latin typeface="Arial" charset="0"/>
                </a:rPr>
                <a:t>Konsumatore</a:t>
              </a:r>
              <a:endParaRPr lang="en-US" dirty="0">
                <a:latin typeface="Arial" charset="0"/>
              </a:endParaRPr>
            </a:p>
          </p:txBody>
        </p:sp>
      </p:grpSp>
      <p:grpSp>
        <p:nvGrpSpPr>
          <p:cNvPr id="34830" name="Group 14"/>
          <p:cNvGrpSpPr>
            <a:grpSpLocks/>
          </p:cNvGrpSpPr>
          <p:nvPr/>
        </p:nvGrpSpPr>
        <p:grpSpPr bwMode="auto">
          <a:xfrm>
            <a:off x="1127125" y="2684463"/>
            <a:ext cx="2130425" cy="898525"/>
            <a:chOff x="710" y="1691"/>
            <a:chExt cx="1342" cy="566"/>
          </a:xfrm>
        </p:grpSpPr>
        <p:sp>
          <p:nvSpPr>
            <p:cNvPr id="34828" name="Rectangle 12"/>
            <p:cNvSpPr>
              <a:spLocks noChangeArrowheads="1"/>
            </p:cNvSpPr>
            <p:nvPr/>
          </p:nvSpPr>
          <p:spPr bwMode="auto">
            <a:xfrm>
              <a:off x="757" y="1691"/>
              <a:ext cx="1248" cy="566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9" name="Rectangle 13"/>
            <p:cNvSpPr>
              <a:spLocks noChangeArrowheads="1"/>
            </p:cNvSpPr>
            <p:nvPr/>
          </p:nvSpPr>
          <p:spPr bwMode="auto">
            <a:xfrm>
              <a:off x="710" y="1712"/>
              <a:ext cx="1342" cy="5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en-US" dirty="0" err="1" smtClean="0">
                  <a:latin typeface="Arial" charset="0"/>
                </a:rPr>
                <a:t>Përfitimet</a:t>
              </a:r>
              <a:r>
                <a:rPr lang="en-US" dirty="0" smtClean="0">
                  <a:latin typeface="Arial" charset="0"/>
                </a:rPr>
                <a:t> e </a:t>
              </a:r>
              <a:r>
                <a:rPr lang="en-US" dirty="0" err="1" smtClean="0">
                  <a:latin typeface="Arial" charset="0"/>
                </a:rPr>
                <a:t>dalluara</a:t>
              </a:r>
              <a:endParaRPr lang="en-US" dirty="0">
                <a:latin typeface="Arial" charset="0"/>
              </a:endParaRPr>
            </a:p>
          </p:txBody>
        </p:sp>
      </p:grpSp>
      <p:grpSp>
        <p:nvGrpSpPr>
          <p:cNvPr id="34833" name="Group 17"/>
          <p:cNvGrpSpPr>
            <a:grpSpLocks/>
          </p:cNvGrpSpPr>
          <p:nvPr/>
        </p:nvGrpSpPr>
        <p:grpSpPr bwMode="auto">
          <a:xfrm>
            <a:off x="5872163" y="2698750"/>
            <a:ext cx="2130425" cy="898525"/>
            <a:chOff x="3699" y="1700"/>
            <a:chExt cx="1342" cy="566"/>
          </a:xfrm>
        </p:grpSpPr>
        <p:sp>
          <p:nvSpPr>
            <p:cNvPr id="34831" name="Rectangle 15"/>
            <p:cNvSpPr>
              <a:spLocks noChangeArrowheads="1"/>
            </p:cNvSpPr>
            <p:nvPr/>
          </p:nvSpPr>
          <p:spPr bwMode="auto">
            <a:xfrm>
              <a:off x="3746" y="1700"/>
              <a:ext cx="1248" cy="566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2" name="Rectangle 16"/>
            <p:cNvSpPr>
              <a:spLocks noChangeArrowheads="1"/>
            </p:cNvSpPr>
            <p:nvPr/>
          </p:nvSpPr>
          <p:spPr bwMode="auto">
            <a:xfrm>
              <a:off x="3699" y="1721"/>
              <a:ext cx="1342" cy="5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en-US" dirty="0" err="1" smtClean="0">
                  <a:latin typeface="Arial" charset="0"/>
                </a:rPr>
                <a:t>Sakrificë</a:t>
              </a:r>
              <a:r>
                <a:rPr lang="en-US" dirty="0" smtClean="0">
                  <a:latin typeface="Arial" charset="0"/>
                </a:rPr>
                <a:t> e </a:t>
              </a:r>
              <a:r>
                <a:rPr lang="en-US" dirty="0" err="1" smtClean="0">
                  <a:latin typeface="Arial" charset="0"/>
                </a:rPr>
                <a:t>përceptuar</a:t>
              </a:r>
              <a:endParaRPr lang="en-US" dirty="0">
                <a:latin typeface="Arial" charset="0"/>
              </a:endParaRPr>
            </a:p>
          </p:txBody>
        </p:sp>
      </p:grp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2101850" y="1289050"/>
            <a:ext cx="1193800" cy="37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sz="1800" b="1" dirty="0" err="1" smtClean="0">
                <a:latin typeface="Arial" charset="0"/>
              </a:rPr>
              <a:t>Pozitive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5846763" y="1281113"/>
            <a:ext cx="1193800" cy="37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sz="1800" b="1" dirty="0" smtClean="0">
                <a:latin typeface="Arial" charset="0"/>
              </a:rPr>
              <a:t>Negative</a:t>
            </a:r>
            <a:endParaRPr lang="en-US" sz="1800" b="1" dirty="0">
              <a:latin typeface="Arial" charset="0"/>
            </a:endParaRPr>
          </a:p>
        </p:txBody>
      </p:sp>
    </p:spTree>
  </p:cSld>
  <p:clrMapOvr>
    <a:masterClrMapping/>
  </p:clrMapOvr>
  <p:transition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1000">
                <a:latin typeface="Arial" charset="0"/>
              </a:rPr>
              <a:t>17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000" dirty="0">
                <a:latin typeface="Arial" charset="0"/>
              </a:rPr>
              <a:t>D Jobber, Principles and Practice of Marketing, © 1998 </a:t>
            </a:r>
            <a:r>
              <a:rPr lang="en-US" sz="1000" dirty="0" err="1" smtClean="0">
                <a:latin typeface="Arial" charset="0"/>
              </a:rPr>
              <a:t>McGraë</a:t>
            </a:r>
            <a:r>
              <a:rPr lang="en-US" sz="1000" dirty="0" smtClean="0">
                <a:latin typeface="Arial" charset="0"/>
              </a:rPr>
              <a:t>-Hill</a:t>
            </a:r>
            <a:endParaRPr lang="en-US" sz="1000" dirty="0">
              <a:latin typeface="Arial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219325" y="1149350"/>
            <a:ext cx="4632325" cy="4632325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Krijimi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satisfaksionit</a:t>
            </a:r>
            <a:r>
              <a:rPr lang="en-US" dirty="0" smtClean="0"/>
              <a:t> </a:t>
            </a:r>
            <a:r>
              <a:rPr lang="en-US" dirty="0" err="1" smtClean="0"/>
              <a:t>konsumator</a:t>
            </a:r>
            <a:endParaRPr lang="en-US" dirty="0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V="1">
            <a:off x="2382838" y="1257300"/>
            <a:ext cx="4316412" cy="434181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2211388" y="3465513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Arc 8"/>
          <p:cNvSpPr>
            <a:spLocks/>
          </p:cNvSpPr>
          <p:nvPr/>
        </p:nvSpPr>
        <p:spPr bwMode="auto">
          <a:xfrm>
            <a:off x="415925" y="109538"/>
            <a:ext cx="5940425" cy="3097212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036 w 20036"/>
              <a:gd name="T1" fmla="*/ 8069 h 20384"/>
              <a:gd name="T2" fmla="*/ 7145 w 20036"/>
              <a:gd name="T3" fmla="*/ 20384 h 20384"/>
              <a:gd name="T4" fmla="*/ 0 w 20036"/>
              <a:gd name="T5" fmla="*/ 0 h 20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36" h="20384" fill="none" extrusionOk="0">
                <a:moveTo>
                  <a:pt x="20036" y="8069"/>
                </a:moveTo>
                <a:cubicBezTo>
                  <a:pt x="17712" y="13838"/>
                  <a:pt x="13014" y="18326"/>
                  <a:pt x="7145" y="20384"/>
                </a:cubicBezTo>
              </a:path>
              <a:path w="20036" h="20384" stroke="0" extrusionOk="0">
                <a:moveTo>
                  <a:pt x="20036" y="8069"/>
                </a:moveTo>
                <a:cubicBezTo>
                  <a:pt x="17712" y="13838"/>
                  <a:pt x="13014" y="18326"/>
                  <a:pt x="7145" y="20384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rgbClr val="FF0033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Arc 9"/>
          <p:cNvSpPr>
            <a:spLocks/>
          </p:cNvSpPr>
          <p:nvPr/>
        </p:nvSpPr>
        <p:spPr bwMode="auto">
          <a:xfrm>
            <a:off x="2965450" y="3683000"/>
            <a:ext cx="3629025" cy="3175000"/>
          </a:xfrm>
          <a:custGeom>
            <a:avLst/>
            <a:gdLst>
              <a:gd name="G0" fmla="+- 18944 0 0"/>
              <a:gd name="G1" fmla="+- 21600 0 0"/>
              <a:gd name="G2" fmla="+- 21600 0 0"/>
              <a:gd name="T0" fmla="*/ 0 w 18944"/>
              <a:gd name="T1" fmla="*/ 11224 h 21600"/>
              <a:gd name="T2" fmla="*/ 18936 w 18944"/>
              <a:gd name="T3" fmla="*/ 0 h 21600"/>
              <a:gd name="T4" fmla="*/ 18944 w 1894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944" h="21600" fill="none" extrusionOk="0">
                <a:moveTo>
                  <a:pt x="-1" y="11223"/>
                </a:moveTo>
                <a:cubicBezTo>
                  <a:pt x="3788" y="4305"/>
                  <a:pt x="11047" y="2"/>
                  <a:pt x="18936" y="0"/>
                </a:cubicBezTo>
              </a:path>
              <a:path w="18944" h="21600" stroke="0" extrusionOk="0">
                <a:moveTo>
                  <a:pt x="-1" y="11223"/>
                </a:moveTo>
                <a:cubicBezTo>
                  <a:pt x="3788" y="4305"/>
                  <a:pt x="11047" y="2"/>
                  <a:pt x="18936" y="0"/>
                </a:cubicBezTo>
                <a:lnTo>
                  <a:pt x="18944" y="21600"/>
                </a:lnTo>
                <a:close/>
              </a:path>
            </a:pathLst>
          </a:custGeom>
          <a:noFill/>
          <a:ln w="12700" cap="rnd">
            <a:solidFill>
              <a:srgbClr val="FF0033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1219201" y="1085850"/>
            <a:ext cx="1163638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sz="1600" dirty="0" err="1" smtClean="0">
                <a:latin typeface="Arial" charset="0"/>
              </a:rPr>
              <a:t>Kënaqësi</a:t>
            </a:r>
            <a:endParaRPr lang="en-US" sz="1600" dirty="0">
              <a:latin typeface="Arial" charset="0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1295400" y="3276600"/>
            <a:ext cx="976313" cy="34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sz="1600" dirty="0" err="1" smtClean="0">
                <a:latin typeface="Arial" charset="0"/>
              </a:rPr>
              <a:t>Neutrale</a:t>
            </a:r>
            <a:endParaRPr lang="en-US" sz="1600" dirty="0">
              <a:latin typeface="Arial" charset="0"/>
            </a:endParaRP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785813" y="5546725"/>
            <a:ext cx="1684337" cy="34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sz="1600">
                <a:latin typeface="Arial" charset="0"/>
              </a:rPr>
              <a:t>Dissatisfaction</a:t>
            </a:r>
          </a:p>
        </p:txBody>
      </p:sp>
      <p:grpSp>
        <p:nvGrpSpPr>
          <p:cNvPr id="36881" name="Group 17"/>
          <p:cNvGrpSpPr>
            <a:grpSpLocks/>
          </p:cNvGrpSpPr>
          <p:nvPr/>
        </p:nvGrpSpPr>
        <p:grpSpPr bwMode="auto">
          <a:xfrm>
            <a:off x="2193925" y="5772150"/>
            <a:ext cx="4979988" cy="346075"/>
            <a:chOff x="1382" y="3636"/>
            <a:chExt cx="3137" cy="218"/>
          </a:xfrm>
        </p:grpSpPr>
        <p:grpSp>
          <p:nvGrpSpPr>
            <p:cNvPr id="36879" name="Group 15"/>
            <p:cNvGrpSpPr>
              <a:grpSpLocks/>
            </p:cNvGrpSpPr>
            <p:nvPr/>
          </p:nvGrpSpPr>
          <p:grpSpPr bwMode="auto">
            <a:xfrm>
              <a:off x="1382" y="3636"/>
              <a:ext cx="3137" cy="218"/>
              <a:chOff x="1382" y="3636"/>
              <a:chExt cx="3137" cy="218"/>
            </a:xfrm>
          </p:grpSpPr>
          <p:sp>
            <p:nvSpPr>
              <p:cNvPr id="36877" name="Rectangle 13"/>
              <p:cNvSpPr>
                <a:spLocks noChangeArrowheads="1"/>
              </p:cNvSpPr>
              <p:nvPr/>
            </p:nvSpPr>
            <p:spPr bwMode="auto">
              <a:xfrm>
                <a:off x="1382" y="3636"/>
                <a:ext cx="528" cy="21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pPr defTabSz="762000">
                  <a:spcBef>
                    <a:spcPct val="50000"/>
                  </a:spcBef>
                </a:pPr>
                <a:r>
                  <a:rPr lang="en-US" sz="1600">
                    <a:latin typeface="Arial" charset="0"/>
                  </a:rPr>
                  <a:t>Absent</a:t>
                </a:r>
              </a:p>
            </p:txBody>
          </p:sp>
          <p:sp>
            <p:nvSpPr>
              <p:cNvPr id="36878" name="Rectangle 14"/>
              <p:cNvSpPr>
                <a:spLocks noChangeArrowheads="1"/>
              </p:cNvSpPr>
              <p:nvPr/>
            </p:nvSpPr>
            <p:spPr bwMode="auto">
              <a:xfrm>
                <a:off x="3814" y="3636"/>
                <a:ext cx="705" cy="21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spAutoFit/>
              </a:bodyPr>
              <a:lstStyle/>
              <a:p>
                <a:pPr defTabSz="762000">
                  <a:spcBef>
                    <a:spcPct val="50000"/>
                  </a:spcBef>
                </a:pPr>
                <a:r>
                  <a:rPr lang="en-US" sz="1600">
                    <a:latin typeface="Arial" charset="0"/>
                  </a:rPr>
                  <a:t>Fulfilled</a:t>
                </a:r>
              </a:p>
            </p:txBody>
          </p:sp>
        </p:grpSp>
        <p:sp>
          <p:nvSpPr>
            <p:cNvPr id="36880" name="Line 16"/>
            <p:cNvSpPr>
              <a:spLocks noChangeShapeType="1"/>
            </p:cNvSpPr>
            <p:nvPr/>
          </p:nvSpPr>
          <p:spPr bwMode="auto">
            <a:xfrm>
              <a:off x="1874" y="3741"/>
              <a:ext cx="19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3038475" y="5949950"/>
            <a:ext cx="3082925" cy="34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600">
                <a:latin typeface="Arial" charset="0"/>
              </a:rPr>
              <a:t>Presence of the characteristic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 rot="16200000">
            <a:off x="-481012" y="3321050"/>
            <a:ext cx="3070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600" dirty="0" err="1" smtClean="0">
                <a:latin typeface="Arial" charset="0"/>
              </a:rPr>
              <a:t>Kënasësia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err="1" smtClean="0">
                <a:latin typeface="Arial" charset="0"/>
              </a:rPr>
              <a:t>konsumatore</a:t>
            </a:r>
            <a:endParaRPr lang="en-US" sz="1600" dirty="0">
              <a:latin typeface="Arial" charset="0"/>
            </a:endParaRP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3340100" y="1693863"/>
            <a:ext cx="191770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b="1" dirty="0" smtClean="0">
                <a:latin typeface="Arial" charset="0"/>
              </a:rPr>
              <a:t>‘</a:t>
            </a:r>
            <a:r>
              <a:rPr lang="en-US" sz="1800" b="1" dirty="0" err="1" smtClean="0">
                <a:latin typeface="Arial" charset="0"/>
              </a:rPr>
              <a:t>Të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Kënaqurit</a:t>
            </a:r>
            <a:r>
              <a:rPr lang="en-US" b="1" dirty="0" smtClean="0">
                <a:latin typeface="Arial" charset="0"/>
              </a:rPr>
              <a:t>’</a:t>
            </a:r>
            <a:endParaRPr lang="en-US" b="1" dirty="0">
              <a:latin typeface="Arial" charset="0"/>
            </a:endParaRP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4514850" y="3111500"/>
            <a:ext cx="230188" cy="303213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3048001" y="3043238"/>
            <a:ext cx="358140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b="1" dirty="0" smtClean="0">
                <a:latin typeface="Arial" charset="0"/>
              </a:rPr>
              <a:t>‘</a:t>
            </a:r>
            <a:r>
              <a:rPr lang="en-US" sz="1800" b="1" dirty="0" err="1" smtClean="0">
                <a:latin typeface="Arial" charset="0"/>
              </a:rPr>
              <a:t>Më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shumë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është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më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mirë</a:t>
            </a:r>
            <a:r>
              <a:rPr lang="en-US" b="1" dirty="0" smtClean="0">
                <a:latin typeface="Arial" charset="0"/>
              </a:rPr>
              <a:t>’</a:t>
            </a:r>
            <a:endParaRPr lang="en-US" b="1" dirty="0">
              <a:latin typeface="Arial" charset="0"/>
            </a:endParaRPr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3816350" y="4594225"/>
            <a:ext cx="2627313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b="1" dirty="0" smtClean="0">
                <a:latin typeface="Arial" charset="0"/>
              </a:rPr>
              <a:t>‘</a:t>
            </a:r>
            <a:r>
              <a:rPr lang="en-US" sz="1800" b="1" dirty="0" err="1" smtClean="0">
                <a:latin typeface="Arial" charset="0"/>
              </a:rPr>
              <a:t>Duhet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të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jetë</a:t>
            </a:r>
            <a:r>
              <a:rPr lang="en-US" b="1" dirty="0" smtClean="0">
                <a:latin typeface="Arial" charset="0"/>
              </a:rPr>
              <a:t>’</a:t>
            </a:r>
            <a:endParaRPr lang="en-US" b="1" dirty="0">
              <a:latin typeface="Arial" charset="0"/>
            </a:endParaRPr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43200" y="1066800"/>
            <a:ext cx="2805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Objektivat</a:t>
            </a:r>
            <a:r>
              <a:rPr lang="en-US" dirty="0" smtClean="0"/>
              <a:t> </a:t>
            </a:r>
            <a:r>
              <a:rPr lang="en-US" dirty="0" err="1" smtClean="0"/>
              <a:t>Mesimore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676400"/>
            <a:ext cx="7848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de-AT" sz="2000" dirty="0" smtClean="0"/>
              <a:t> </a:t>
            </a:r>
            <a:r>
              <a:rPr lang="sq-AL" sz="2000" dirty="0" smtClean="0"/>
              <a:t>Koncepti </a:t>
            </a:r>
            <a:r>
              <a:rPr lang="sq-AL" sz="2000" dirty="0" smtClean="0"/>
              <a:t>i marketingut: </a:t>
            </a:r>
            <a:r>
              <a:rPr lang="sq-AL" sz="2000" dirty="0" smtClean="0"/>
              <a:t> kuptim</a:t>
            </a:r>
            <a:r>
              <a:rPr lang="de-AT" sz="2000" dirty="0" smtClean="0"/>
              <a:t>i i</a:t>
            </a:r>
            <a:r>
              <a:rPr lang="sq-AL" sz="2000" dirty="0" smtClean="0"/>
              <a:t> </a:t>
            </a:r>
            <a:r>
              <a:rPr lang="sq-AL" sz="2000" dirty="0" smtClean="0"/>
              <a:t>natyrës së marketingut, përbërësit e tij </a:t>
            </a:r>
            <a:r>
              <a:rPr lang="de-AT" sz="2000" dirty="0" smtClean="0"/>
              <a:t>  </a:t>
            </a:r>
          </a:p>
          <a:p>
            <a:r>
              <a:rPr lang="de-AT" sz="2000" dirty="0" smtClean="0"/>
              <a:t> </a:t>
            </a:r>
            <a:r>
              <a:rPr lang="de-AT" sz="2000" dirty="0" smtClean="0"/>
              <a:t>  </a:t>
            </a:r>
            <a:r>
              <a:rPr lang="sq-AL" sz="2000" dirty="0" smtClean="0"/>
              <a:t>kryesorë </a:t>
            </a:r>
            <a:r>
              <a:rPr lang="sq-AL" sz="2000" dirty="0" smtClean="0"/>
              <a:t>dhe </a:t>
            </a:r>
            <a:r>
              <a:rPr lang="sq-AL" sz="2000" dirty="0" smtClean="0"/>
              <a:t>kufizimet</a:t>
            </a:r>
            <a:endParaRPr lang="de-AT" sz="2000" dirty="0" smtClean="0"/>
          </a:p>
          <a:p>
            <a:endParaRPr lang="de-AT" sz="2000" dirty="0" smtClean="0"/>
          </a:p>
          <a:p>
            <a:r>
              <a:rPr lang="sq-AL" sz="2000" dirty="0" smtClean="0"/>
              <a:t> </a:t>
            </a:r>
            <a:r>
              <a:rPr lang="de-AT" sz="2000" dirty="0" smtClean="0"/>
              <a:t>- </a:t>
            </a:r>
            <a:r>
              <a:rPr lang="sq-AL" sz="2000" dirty="0" smtClean="0"/>
              <a:t>Dallimi </a:t>
            </a:r>
            <a:r>
              <a:rPr lang="sq-AL" sz="2000" dirty="0" smtClean="0"/>
              <a:t>në mes të një </a:t>
            </a:r>
            <a:r>
              <a:rPr lang="sq-AL" sz="2000" dirty="0" smtClean="0"/>
              <a:t>orientim</a:t>
            </a:r>
            <a:r>
              <a:rPr lang="de-AT" sz="2000" dirty="0" smtClean="0"/>
              <a:t>i</a:t>
            </a:r>
            <a:r>
              <a:rPr lang="sq-AL" sz="2000" dirty="0" smtClean="0"/>
              <a:t> prodh</a:t>
            </a:r>
            <a:r>
              <a:rPr lang="de-AT" sz="2000" dirty="0" smtClean="0"/>
              <a:t>ues</a:t>
            </a:r>
            <a:r>
              <a:rPr lang="sq-AL" sz="2000" dirty="0" smtClean="0"/>
              <a:t> </a:t>
            </a:r>
            <a:r>
              <a:rPr lang="sq-AL" sz="2000" dirty="0" smtClean="0"/>
              <a:t>dhe </a:t>
            </a:r>
            <a:r>
              <a:rPr lang="sq-AL" sz="2000" dirty="0" smtClean="0"/>
              <a:t>orientimi</a:t>
            </a:r>
            <a:r>
              <a:rPr lang="de-AT" sz="2000" dirty="0" smtClean="0"/>
              <a:t>t</a:t>
            </a:r>
            <a:r>
              <a:rPr lang="sq-AL" sz="2000" dirty="0" smtClean="0"/>
              <a:t> </a:t>
            </a:r>
            <a:r>
              <a:rPr lang="de-AT" sz="2000" dirty="0" smtClean="0"/>
              <a:t>t</a:t>
            </a:r>
            <a:r>
              <a:rPr lang="sq-AL" sz="2000" dirty="0" smtClean="0"/>
              <a:t>e marketingut</a:t>
            </a:r>
            <a:endParaRPr lang="de-AT" sz="2000" dirty="0" smtClean="0"/>
          </a:p>
          <a:p>
            <a:endParaRPr lang="de-AT" sz="2000" dirty="0" smtClean="0"/>
          </a:p>
          <a:p>
            <a:pPr>
              <a:buFontTx/>
              <a:buChar char="-"/>
            </a:pPr>
            <a:r>
              <a:rPr lang="de-AT" sz="2000" dirty="0" smtClean="0"/>
              <a:t> </a:t>
            </a:r>
            <a:r>
              <a:rPr lang="sq-AL" sz="2000" dirty="0" smtClean="0"/>
              <a:t>Rolet </a:t>
            </a:r>
            <a:r>
              <a:rPr lang="sq-AL" sz="2000" dirty="0" smtClean="0"/>
              <a:t>e ndryshme të efikasitetit dhe efektivitetit në arritjen e suksesit të </a:t>
            </a:r>
            <a:r>
              <a:rPr lang="de-AT" sz="2000" dirty="0" smtClean="0"/>
              <a:t>  </a:t>
            </a:r>
          </a:p>
          <a:p>
            <a:r>
              <a:rPr lang="de-AT" sz="2000" dirty="0" smtClean="0"/>
              <a:t>  </a:t>
            </a:r>
            <a:r>
              <a:rPr lang="sq-AL" sz="2000" dirty="0" smtClean="0"/>
              <a:t>korporatave</a:t>
            </a:r>
            <a:endParaRPr lang="de-AT" sz="2000" dirty="0" smtClean="0"/>
          </a:p>
          <a:p>
            <a:r>
              <a:rPr lang="de-AT" sz="2000" dirty="0" smtClean="0"/>
              <a:t>- </a:t>
            </a:r>
            <a:r>
              <a:rPr lang="sq-AL" sz="2000" dirty="0" smtClean="0"/>
              <a:t>Dallimi në mes të </a:t>
            </a:r>
            <a:r>
              <a:rPr lang="sq-AL" sz="2000" dirty="0" smtClean="0"/>
              <a:t> </a:t>
            </a:r>
            <a:r>
              <a:rPr lang="sq-AL" sz="2000" dirty="0" smtClean="0"/>
              <a:t>bizneseve </a:t>
            </a:r>
            <a:r>
              <a:rPr lang="de-AT" sz="2000" dirty="0" smtClean="0"/>
              <a:t>te </a:t>
            </a:r>
            <a:r>
              <a:rPr lang="sq-AL" sz="2000" dirty="0" smtClean="0"/>
              <a:t>nxitur</a:t>
            </a:r>
            <a:r>
              <a:rPr lang="de-AT" sz="2000" dirty="0" smtClean="0"/>
              <a:t>a nga tregu </a:t>
            </a:r>
            <a:r>
              <a:rPr lang="sq-AL" sz="2000" dirty="0" smtClean="0"/>
              <a:t> dhe</a:t>
            </a:r>
            <a:r>
              <a:rPr lang="de-AT" sz="2000" dirty="0" smtClean="0"/>
              <a:t> ato te </a:t>
            </a:r>
            <a:r>
              <a:rPr lang="sq-AL" sz="2000" dirty="0" smtClean="0"/>
              <a:t> drejtuar</a:t>
            </a:r>
            <a:r>
              <a:rPr lang="de-AT" sz="2000" dirty="0" smtClean="0"/>
              <a:t>a  </a:t>
            </a:r>
          </a:p>
          <a:p>
            <a:r>
              <a:rPr lang="de-AT" sz="2000" dirty="0" smtClean="0"/>
              <a:t> </a:t>
            </a:r>
            <a:r>
              <a:rPr lang="de-AT" sz="2000" dirty="0" smtClean="0"/>
              <a:t> nga</a:t>
            </a:r>
            <a:r>
              <a:rPr lang="sq-AL" sz="2000" dirty="0" smtClean="0"/>
              <a:t> brenda</a:t>
            </a:r>
            <a:endParaRPr lang="de-AT" sz="2000" dirty="0" smtClean="0"/>
          </a:p>
          <a:p>
            <a:pPr>
              <a:buFontTx/>
              <a:buChar char="-"/>
            </a:pPr>
            <a:r>
              <a:rPr lang="de-AT" sz="2000" dirty="0" smtClean="0"/>
              <a:t> </a:t>
            </a:r>
            <a:r>
              <a:rPr lang="sq-AL" sz="2000" dirty="0" smtClean="0"/>
              <a:t>Dimensionet </a:t>
            </a:r>
            <a:r>
              <a:rPr lang="sq-AL" sz="2000" dirty="0" smtClean="0"/>
              <a:t>e menaxhimit të </a:t>
            </a:r>
            <a:r>
              <a:rPr lang="sq-AL" sz="2000" dirty="0" smtClean="0"/>
              <a:t>drejtuara</a:t>
            </a:r>
            <a:r>
              <a:rPr lang="de-AT" sz="2000" dirty="0" smtClean="0"/>
              <a:t>/ nxitura</a:t>
            </a:r>
            <a:r>
              <a:rPr lang="sq-AL" sz="2000" dirty="0" smtClean="0"/>
              <a:t> </a:t>
            </a:r>
            <a:r>
              <a:rPr lang="sq-AL" sz="2000" dirty="0" smtClean="0"/>
              <a:t>nga </a:t>
            </a:r>
            <a:r>
              <a:rPr lang="sq-AL" sz="2000" dirty="0" smtClean="0"/>
              <a:t>tregu</a:t>
            </a:r>
            <a:endParaRPr lang="de-AT" sz="2000" dirty="0" smtClean="0"/>
          </a:p>
          <a:p>
            <a:pPr>
              <a:buFontTx/>
              <a:buChar char="-"/>
            </a:pPr>
            <a:r>
              <a:rPr lang="de-AT" sz="2000" dirty="0" smtClean="0"/>
              <a:t> </a:t>
            </a:r>
            <a:r>
              <a:rPr lang="sq-AL" sz="2000" dirty="0" smtClean="0"/>
              <a:t>S</a:t>
            </a:r>
            <a:r>
              <a:rPr lang="de-AT" sz="2000" dirty="0" smtClean="0"/>
              <a:t>i efektive  eshte i disjanimi marketing mix-u (</a:t>
            </a:r>
            <a:r>
              <a:rPr lang="sq-AL" sz="2000" dirty="0" smtClean="0"/>
              <a:t>përzierj</a:t>
            </a:r>
            <a:r>
              <a:rPr lang="de-AT" sz="2000" dirty="0" smtClean="0"/>
              <a:t>a)</a:t>
            </a:r>
            <a:r>
              <a:rPr lang="sq-AL" sz="2000" dirty="0" smtClean="0"/>
              <a:t> dhe </a:t>
            </a:r>
            <a:r>
              <a:rPr lang="sq-AL" sz="2000" dirty="0" smtClean="0"/>
              <a:t>kritika e </a:t>
            </a:r>
            <a:r>
              <a:rPr lang="de-AT" sz="2000" dirty="0" smtClean="0"/>
              <a:t>    </a:t>
            </a:r>
          </a:p>
          <a:p>
            <a:r>
              <a:rPr lang="de-AT" sz="2000" dirty="0" smtClean="0"/>
              <a:t> </a:t>
            </a:r>
            <a:r>
              <a:rPr lang="de-AT" sz="2000" dirty="0" smtClean="0"/>
              <a:t>  </a:t>
            </a:r>
            <a:r>
              <a:rPr lang="sq-AL" sz="2000" dirty="0" smtClean="0"/>
              <a:t>qasjes</a:t>
            </a:r>
            <a:r>
              <a:rPr lang="de-AT" sz="2000" dirty="0" smtClean="0"/>
              <a:t> se</a:t>
            </a:r>
            <a:r>
              <a:rPr lang="sq-AL" sz="2000" dirty="0" smtClean="0"/>
              <a:t> 4P</a:t>
            </a:r>
            <a:r>
              <a:rPr lang="de-AT" sz="2000" dirty="0" smtClean="0"/>
              <a:t>ve</a:t>
            </a:r>
            <a:r>
              <a:rPr lang="sq-AL" sz="2000" dirty="0" smtClean="0"/>
              <a:t> </a:t>
            </a:r>
            <a:r>
              <a:rPr lang="de-AT" sz="2000" dirty="0" smtClean="0"/>
              <a:t>t</a:t>
            </a:r>
            <a:r>
              <a:rPr lang="sq-AL" sz="2000" dirty="0" smtClean="0"/>
              <a:t>ë marketing</a:t>
            </a:r>
            <a:r>
              <a:rPr lang="de-AT" sz="2000" dirty="0" smtClean="0"/>
              <a:t>ut</a:t>
            </a:r>
          </a:p>
          <a:p>
            <a:r>
              <a:rPr lang="de-AT" sz="2000" dirty="0" smtClean="0"/>
              <a:t>- </a:t>
            </a:r>
            <a:r>
              <a:rPr lang="sq-AL" sz="2000" dirty="0" smtClean="0"/>
              <a:t>Si </a:t>
            </a:r>
            <a:r>
              <a:rPr lang="sq-AL" sz="2000" dirty="0" smtClean="0"/>
              <a:t> </a:t>
            </a:r>
            <a:r>
              <a:rPr lang="sq-AL" sz="2000" dirty="0" smtClean="0"/>
              <a:t>të </a:t>
            </a:r>
            <a:r>
              <a:rPr lang="sq-AL" sz="2000" dirty="0" smtClean="0"/>
              <a:t>krij</a:t>
            </a:r>
            <a:r>
              <a:rPr lang="de-AT" sz="2000" dirty="0" smtClean="0"/>
              <a:t>ohet</a:t>
            </a:r>
            <a:r>
              <a:rPr lang="sq-AL" sz="2000" dirty="0" smtClean="0"/>
              <a:t> kënaqësi</a:t>
            </a:r>
            <a:r>
              <a:rPr lang="de-AT" sz="2000" dirty="0" smtClean="0"/>
              <a:t>a dhe  vlera </a:t>
            </a:r>
            <a:r>
              <a:rPr lang="sq-AL" sz="2000" dirty="0" smtClean="0"/>
              <a:t>e </a:t>
            </a:r>
            <a:r>
              <a:rPr lang="sq-AL" sz="2000" dirty="0" smtClean="0"/>
              <a:t>konsumatorit </a:t>
            </a:r>
            <a:endParaRPr lang="de-AT" sz="2000" dirty="0" smtClean="0"/>
          </a:p>
          <a:p>
            <a:r>
              <a:rPr lang="de-AT" sz="2000" dirty="0" smtClean="0"/>
              <a:t>-  </a:t>
            </a:r>
            <a:r>
              <a:rPr lang="sq-AL" sz="2000" dirty="0" smtClean="0"/>
              <a:t>Marrëdhënia në mes të karakteristikave të marketingut, orientimit drejt tregut, përshtatje e një filozofi të marketingut dhe të ecurisë së biznesit</a:t>
            </a:r>
            <a:endParaRPr lang="de-AT" sz="2000" dirty="0" smtClean="0"/>
          </a:p>
          <a:p>
            <a:pPr>
              <a:buFontTx/>
              <a:buChar char="-"/>
            </a:pPr>
            <a:endParaRPr lang="de-AT" sz="2000" dirty="0" smtClean="0"/>
          </a:p>
          <a:p>
            <a:pPr>
              <a:buFontTx/>
              <a:buChar char="-"/>
            </a:pPr>
            <a:endParaRPr lang="de-AT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1000">
                <a:latin typeface="Arial" charset="0"/>
              </a:rPr>
              <a:t>18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000" dirty="0">
                <a:latin typeface="Arial" charset="0"/>
              </a:rPr>
              <a:t>D Jobber, Principles and Practice of Marketing, © 1998 </a:t>
            </a:r>
            <a:r>
              <a:rPr lang="en-US" sz="1000" dirty="0" err="1" smtClean="0">
                <a:latin typeface="Arial" charset="0"/>
              </a:rPr>
              <a:t>McGraë</a:t>
            </a:r>
            <a:r>
              <a:rPr lang="en-US" sz="1000" dirty="0" smtClean="0">
                <a:latin typeface="Arial" charset="0"/>
              </a:rPr>
              <a:t>-Hill</a:t>
            </a:r>
            <a:endParaRPr lang="en-US" sz="1000" dirty="0">
              <a:latin typeface="Arial" charset="0"/>
            </a:endParaRP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8788" y="6350"/>
            <a:ext cx="7985125" cy="1143000"/>
          </a:xfrm>
          <a:noFill/>
          <a:ln/>
        </p:spPr>
        <p:txBody>
          <a:bodyPr/>
          <a:lstStyle/>
          <a:p>
            <a:r>
              <a:rPr lang="en-US" dirty="0" err="1" smtClean="0"/>
              <a:t>Një</a:t>
            </a:r>
            <a:r>
              <a:rPr lang="en-US" dirty="0" smtClean="0"/>
              <a:t> Marketing </a:t>
            </a:r>
            <a:r>
              <a:rPr lang="en-US" dirty="0" err="1" smtClean="0"/>
              <a:t>Miks</a:t>
            </a:r>
            <a:r>
              <a:rPr lang="en-US" dirty="0" smtClean="0"/>
              <a:t> </a:t>
            </a:r>
            <a:r>
              <a:rPr lang="en-US" dirty="0" err="1" smtClean="0"/>
              <a:t>Mjaft</a:t>
            </a:r>
            <a:r>
              <a:rPr lang="en-US" dirty="0" smtClean="0"/>
              <a:t> </a:t>
            </a:r>
            <a:r>
              <a:rPr lang="en-US" dirty="0" err="1" smtClean="0"/>
              <a:t>Efektiv</a:t>
            </a:r>
            <a:endParaRPr lang="en-US" dirty="0"/>
          </a:p>
        </p:txBody>
      </p:sp>
      <p:sp>
        <p:nvSpPr>
          <p:cNvPr id="38917" name="Freeform 5"/>
          <p:cNvSpPr>
            <a:spLocks/>
          </p:cNvSpPr>
          <p:nvPr/>
        </p:nvSpPr>
        <p:spPr bwMode="auto">
          <a:xfrm>
            <a:off x="2687638" y="1773238"/>
            <a:ext cx="3859212" cy="3998912"/>
          </a:xfrm>
          <a:custGeom>
            <a:avLst/>
            <a:gdLst/>
            <a:ahLst/>
            <a:cxnLst>
              <a:cxn ang="0">
                <a:pos x="1192" y="0"/>
              </a:cxn>
              <a:cxn ang="0">
                <a:pos x="706" y="706"/>
              </a:cxn>
              <a:cxn ang="0">
                <a:pos x="0" y="1236"/>
              </a:cxn>
              <a:cxn ang="0">
                <a:pos x="706" y="1767"/>
              </a:cxn>
              <a:cxn ang="0">
                <a:pos x="1192" y="2518"/>
              </a:cxn>
              <a:cxn ang="0">
                <a:pos x="1678" y="1767"/>
              </a:cxn>
              <a:cxn ang="0">
                <a:pos x="2430" y="1236"/>
              </a:cxn>
              <a:cxn ang="0">
                <a:pos x="1678" y="706"/>
              </a:cxn>
              <a:cxn ang="0">
                <a:pos x="1192" y="0"/>
              </a:cxn>
            </a:cxnLst>
            <a:rect l="0" t="0" r="r" b="b"/>
            <a:pathLst>
              <a:path w="2431" h="2519">
                <a:moveTo>
                  <a:pt x="1192" y="0"/>
                </a:moveTo>
                <a:lnTo>
                  <a:pt x="706" y="706"/>
                </a:lnTo>
                <a:lnTo>
                  <a:pt x="0" y="1236"/>
                </a:lnTo>
                <a:lnTo>
                  <a:pt x="706" y="1767"/>
                </a:lnTo>
                <a:lnTo>
                  <a:pt x="1192" y="2518"/>
                </a:lnTo>
                <a:lnTo>
                  <a:pt x="1678" y="1767"/>
                </a:lnTo>
                <a:lnTo>
                  <a:pt x="2430" y="1236"/>
                </a:lnTo>
                <a:lnTo>
                  <a:pt x="1678" y="706"/>
                </a:lnTo>
                <a:lnTo>
                  <a:pt x="1192" y="0"/>
                </a:lnTo>
              </a:path>
            </a:pathLst>
          </a:custGeom>
          <a:solidFill>
            <a:srgbClr val="FFFFCC"/>
          </a:solidFill>
          <a:ln w="25400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3786188" y="3173413"/>
            <a:ext cx="1660525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2000" b="1" dirty="0" err="1" smtClean="0">
                <a:latin typeface="Arial" charset="0"/>
              </a:rPr>
              <a:t>Marketingu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sz="2000" b="1" dirty="0" err="1" smtClean="0">
                <a:latin typeface="Arial" charset="0"/>
              </a:rPr>
              <a:t>Miks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sz="2000" b="1" dirty="0" err="1" smtClean="0">
                <a:latin typeface="Arial" charset="0"/>
              </a:rPr>
              <a:t>Efektiv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3548063" y="914400"/>
            <a:ext cx="2136775" cy="837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lnSpc>
                <a:spcPct val="90000"/>
              </a:lnSpc>
              <a:spcBef>
                <a:spcPct val="50000"/>
              </a:spcBef>
            </a:pPr>
            <a:r>
              <a:rPr lang="en-US" sz="1800" b="1" dirty="0" err="1" smtClean="0">
                <a:latin typeface="Arial" charset="0"/>
              </a:rPr>
              <a:t>Ndeshet</a:t>
            </a:r>
            <a:r>
              <a:rPr lang="en-US" sz="1800" b="1" dirty="0" smtClean="0">
                <a:latin typeface="Arial" charset="0"/>
              </a:rPr>
              <a:t> me </a:t>
            </a:r>
            <a:r>
              <a:rPr lang="en-US" sz="1800" b="1" dirty="0" err="1" smtClean="0">
                <a:latin typeface="Arial" charset="0"/>
              </a:rPr>
              <a:t>nevojat</a:t>
            </a:r>
            <a:r>
              <a:rPr lang="en-US" sz="1800" b="1" dirty="0" smtClean="0">
                <a:latin typeface="Arial" charset="0"/>
              </a:rPr>
              <a:t> e </a:t>
            </a:r>
            <a:r>
              <a:rPr lang="en-US" sz="1800" b="1" dirty="0" err="1" smtClean="0">
                <a:latin typeface="Arial" charset="0"/>
              </a:rPr>
              <a:t>konsumatorit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1238250" y="3265488"/>
            <a:ext cx="1660525" cy="837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762000">
              <a:lnSpc>
                <a:spcPct val="90000"/>
              </a:lnSpc>
              <a:spcBef>
                <a:spcPct val="50000"/>
              </a:spcBef>
            </a:pPr>
            <a:r>
              <a:rPr lang="en-US" sz="1800" b="1" dirty="0" err="1" smtClean="0">
                <a:latin typeface="Arial" charset="0"/>
              </a:rPr>
              <a:t>Krijon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një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përparësi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konkurruese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6618288" y="3443288"/>
            <a:ext cx="1687512" cy="5883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defTabSz="762000">
              <a:lnSpc>
                <a:spcPct val="90000"/>
              </a:lnSpc>
            </a:pPr>
            <a:r>
              <a:rPr lang="en-US" sz="1800" b="1" dirty="0" smtClean="0">
                <a:latin typeface="Arial" charset="0"/>
              </a:rPr>
              <a:t>I </a:t>
            </a:r>
            <a:r>
              <a:rPr lang="en-US" sz="1800" b="1" dirty="0" err="1" smtClean="0">
                <a:latin typeface="Arial" charset="0"/>
              </a:rPr>
              <a:t>balancuar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mirë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3373438" y="5837238"/>
            <a:ext cx="2486025" cy="5883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lnSpc>
                <a:spcPct val="90000"/>
              </a:lnSpc>
              <a:spcBef>
                <a:spcPct val="50000"/>
              </a:spcBef>
            </a:pPr>
            <a:r>
              <a:rPr lang="en-US" sz="1800" b="1" dirty="0" err="1" smtClean="0">
                <a:latin typeface="Arial" charset="0"/>
              </a:rPr>
              <a:t>Ndeshet</a:t>
            </a:r>
            <a:r>
              <a:rPr lang="en-US" sz="1800" b="1" dirty="0" smtClean="0">
                <a:latin typeface="Arial" charset="0"/>
              </a:rPr>
              <a:t> me </a:t>
            </a:r>
            <a:r>
              <a:rPr lang="en-US" sz="1800" b="1" dirty="0" err="1" smtClean="0">
                <a:latin typeface="Arial" charset="0"/>
              </a:rPr>
              <a:t>burimet</a:t>
            </a:r>
            <a:r>
              <a:rPr lang="en-US" sz="1800" b="1" dirty="0" smtClean="0">
                <a:latin typeface="Arial" charset="0"/>
              </a:rPr>
              <a:t> e </a:t>
            </a:r>
            <a:r>
              <a:rPr lang="en-US" sz="1800" b="1" dirty="0" err="1" smtClean="0">
                <a:latin typeface="Arial" charset="0"/>
              </a:rPr>
              <a:t>korporatës</a:t>
            </a:r>
            <a:endParaRPr lang="en-US" sz="1800" b="1" dirty="0">
              <a:latin typeface="Arial" charset="0"/>
            </a:endParaRPr>
          </a:p>
        </p:txBody>
      </p:sp>
    </p:spTree>
  </p:cSld>
  <p:clrMapOvr>
    <a:masterClrMapping/>
  </p:clrMapOvr>
  <p:transition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1000">
                <a:latin typeface="Arial" charset="0"/>
              </a:rPr>
              <a:t>19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000" dirty="0">
                <a:latin typeface="Arial" charset="0"/>
              </a:rPr>
              <a:t>D Jobber, Principles and Practice of Marketing, © 1998 </a:t>
            </a:r>
            <a:r>
              <a:rPr lang="en-US" sz="1000" dirty="0" err="1" smtClean="0">
                <a:latin typeface="Arial" charset="0"/>
              </a:rPr>
              <a:t>McGraë</a:t>
            </a:r>
            <a:r>
              <a:rPr lang="en-US" sz="1000" dirty="0" smtClean="0">
                <a:latin typeface="Arial" charset="0"/>
              </a:rPr>
              <a:t>-Hill</a:t>
            </a:r>
            <a:endParaRPr lang="en-US" sz="1000" dirty="0">
              <a:latin typeface="Arial" charset="0"/>
            </a:endParaRP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6635750" y="3429000"/>
            <a:ext cx="45085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543175" y="2917825"/>
            <a:ext cx="1736725" cy="1022350"/>
          </a:xfrm>
          <a:prstGeom prst="rect">
            <a:avLst/>
          </a:prstGeom>
          <a:solidFill>
            <a:schemeClr val="hlink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250825" y="2917825"/>
            <a:ext cx="1736725" cy="102235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4843463" y="2917825"/>
            <a:ext cx="1736725" cy="1022350"/>
          </a:xfrm>
          <a:prstGeom prst="rect">
            <a:avLst/>
          </a:prstGeom>
          <a:solidFill>
            <a:schemeClr val="hlink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7083425" y="2917825"/>
            <a:ext cx="1736725" cy="102235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6350"/>
            <a:ext cx="8443913" cy="1143000"/>
          </a:xfrm>
          <a:noFill/>
          <a:ln/>
        </p:spPr>
        <p:txBody>
          <a:bodyPr/>
          <a:lstStyle/>
          <a:p>
            <a:r>
              <a:rPr lang="en-US" dirty="0" err="1" smtClean="0"/>
              <a:t>Marketingu</a:t>
            </a:r>
            <a:r>
              <a:rPr lang="en-US" dirty="0" smtClean="0"/>
              <a:t> </a:t>
            </a:r>
            <a:r>
              <a:rPr lang="en-US" dirty="0" err="1" smtClean="0"/>
              <a:t>Miks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Nevojat</a:t>
            </a:r>
            <a:r>
              <a:rPr lang="en-US" dirty="0" smtClean="0"/>
              <a:t> </a:t>
            </a:r>
            <a:r>
              <a:rPr lang="en-US" dirty="0" err="1" smtClean="0"/>
              <a:t>Konsumatore</a:t>
            </a:r>
            <a:endParaRPr lang="en-US" dirty="0"/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233363" y="3103563"/>
            <a:ext cx="1755775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/>
            <a:r>
              <a:rPr lang="en-US" sz="1800" b="1" dirty="0" err="1" smtClean="0">
                <a:latin typeface="Arial" charset="0"/>
              </a:rPr>
              <a:t>Nevojat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konsumatore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2438400" y="2889235"/>
            <a:ext cx="1981200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800" b="1" dirty="0" err="1" smtClean="0">
                <a:latin typeface="Arial" charset="0"/>
              </a:rPr>
              <a:t>Kërkesat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kyce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të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konsumatorëve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4948238" y="3103563"/>
            <a:ext cx="1501775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sz="1800" b="1" dirty="0" err="1" smtClean="0">
                <a:latin typeface="Arial" charset="0"/>
              </a:rPr>
              <a:t>Avantazhi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konkurrues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7250112" y="3103563"/>
            <a:ext cx="1512887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800" b="1" dirty="0" err="1" smtClean="0">
                <a:latin typeface="Arial" charset="0"/>
              </a:rPr>
              <a:t>Marketingu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Miks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>
            <a:off x="2012950" y="3429000"/>
            <a:ext cx="45085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4324350" y="3429000"/>
            <a:ext cx="45085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978" name="Group 18"/>
          <p:cNvGrpSpPr>
            <a:grpSpLocks/>
          </p:cNvGrpSpPr>
          <p:nvPr/>
        </p:nvGrpSpPr>
        <p:grpSpPr bwMode="auto">
          <a:xfrm>
            <a:off x="14288" y="25400"/>
            <a:ext cx="107950" cy="82550"/>
            <a:chOff x="9" y="16"/>
            <a:chExt cx="68" cy="52"/>
          </a:xfrm>
        </p:grpSpPr>
        <p:sp>
          <p:nvSpPr>
            <p:cNvPr id="40976" name="Line 16"/>
            <p:cNvSpPr>
              <a:spLocks noChangeShapeType="1"/>
            </p:cNvSpPr>
            <p:nvPr/>
          </p:nvSpPr>
          <p:spPr bwMode="auto">
            <a:xfrm>
              <a:off x="43" y="16"/>
              <a:ext cx="0" cy="52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auto">
            <a:xfrm flipH="1">
              <a:off x="9" y="42"/>
              <a:ext cx="68" cy="0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1000">
                <a:latin typeface="Arial" charset="0"/>
              </a:rPr>
              <a:t>20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000" dirty="0">
                <a:latin typeface="Arial" charset="0"/>
              </a:rPr>
              <a:t>D Jobber, Principles and Practice of Marketing, © 1998 </a:t>
            </a:r>
            <a:r>
              <a:rPr lang="en-US" sz="1000" dirty="0" err="1" smtClean="0">
                <a:latin typeface="Arial" charset="0"/>
              </a:rPr>
              <a:t>McGraë</a:t>
            </a:r>
            <a:r>
              <a:rPr lang="en-US" sz="1000" dirty="0" smtClean="0">
                <a:latin typeface="Arial" charset="0"/>
              </a:rPr>
              <a:t>-Hill</a:t>
            </a:r>
            <a:endParaRPr lang="en-US" sz="1000" dirty="0">
              <a:latin typeface="Arial" charset="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6648450" y="1958975"/>
            <a:ext cx="2171700" cy="31877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6880225" y="3429000"/>
            <a:ext cx="1933575" cy="166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defTabSz="762000"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2" charset="2"/>
              <a:buChar char="l"/>
            </a:pPr>
            <a:r>
              <a:rPr lang="en-US" sz="2000" dirty="0" err="1" smtClean="0">
                <a:latin typeface="Arial" charset="0"/>
              </a:rPr>
              <a:t>Produkti</a:t>
            </a:r>
            <a:endParaRPr lang="en-US" sz="2000" dirty="0">
              <a:latin typeface="Arial" charset="0"/>
            </a:endParaRPr>
          </a:p>
          <a:p>
            <a:pPr marL="342900" indent="-342900" defTabSz="762000"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2" charset="2"/>
              <a:buChar char="l"/>
            </a:pPr>
            <a:r>
              <a:rPr lang="en-US" sz="2000" dirty="0" err="1" smtClean="0">
                <a:latin typeface="Arial" charset="0"/>
              </a:rPr>
              <a:t>Cmimi</a:t>
            </a:r>
            <a:endParaRPr lang="en-US" sz="2000" dirty="0">
              <a:latin typeface="Arial" charset="0"/>
            </a:endParaRPr>
          </a:p>
          <a:p>
            <a:pPr marL="342900" indent="-342900" defTabSz="762000"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2" charset="2"/>
              <a:buChar char="l"/>
            </a:pPr>
            <a:r>
              <a:rPr lang="en-US" sz="2000" dirty="0" err="1" smtClean="0">
                <a:latin typeface="Arial" charset="0"/>
              </a:rPr>
              <a:t>Promocioni</a:t>
            </a:r>
            <a:endParaRPr lang="en-US" sz="2000" dirty="0">
              <a:latin typeface="Arial" charset="0"/>
            </a:endParaRPr>
          </a:p>
          <a:p>
            <a:pPr marL="342900" indent="-342900" defTabSz="762000"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2" charset="2"/>
              <a:buChar char="l"/>
            </a:pPr>
            <a:r>
              <a:rPr lang="en-US" sz="2000" dirty="0" err="1" smtClean="0">
                <a:latin typeface="Arial" charset="0"/>
              </a:rPr>
              <a:t>Distribucioni</a:t>
            </a:r>
            <a:endParaRPr lang="en-US" sz="2000" dirty="0">
              <a:latin typeface="Arial" charset="0"/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6710363" y="2271713"/>
            <a:ext cx="2073275" cy="83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b="1">
                <a:latin typeface="Arial" charset="0"/>
              </a:rPr>
              <a:t>Marketing mix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Marketingu</a:t>
            </a:r>
            <a:r>
              <a:rPr lang="en-US" dirty="0" smtClean="0"/>
              <a:t> </a:t>
            </a:r>
            <a:r>
              <a:rPr lang="en-US" dirty="0" err="1" smtClean="0"/>
              <a:t>Miks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Nevojat</a:t>
            </a:r>
            <a:r>
              <a:rPr lang="en-US" dirty="0" smtClean="0"/>
              <a:t> </a:t>
            </a:r>
            <a:r>
              <a:rPr lang="en-US" dirty="0" err="1" smtClean="0"/>
              <a:t>Konsumatore</a:t>
            </a:r>
            <a:endParaRPr lang="en-US" dirty="0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4843463" y="2917825"/>
            <a:ext cx="1736725" cy="1022350"/>
          </a:xfrm>
          <a:prstGeom prst="rect">
            <a:avLst/>
          </a:prstGeom>
          <a:solidFill>
            <a:srgbClr val="CCECFF"/>
          </a:solidFill>
          <a:ln w="25400">
            <a:solidFill>
              <a:srgbClr val="66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4948238" y="3103563"/>
            <a:ext cx="1501775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sz="1800" b="1" dirty="0" err="1" smtClean="0">
                <a:solidFill>
                  <a:schemeClr val="bg2"/>
                </a:solidFill>
                <a:latin typeface="Arial" charset="0"/>
              </a:rPr>
              <a:t>Avantazhi</a:t>
            </a:r>
            <a:r>
              <a:rPr lang="en-US" sz="1800" b="1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1800" b="1" dirty="0" err="1" smtClean="0">
                <a:solidFill>
                  <a:schemeClr val="bg2"/>
                </a:solidFill>
                <a:latin typeface="Arial" charset="0"/>
              </a:rPr>
              <a:t>Konkurrues</a:t>
            </a:r>
            <a:endParaRPr lang="en-US" sz="18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4324350" y="3429000"/>
            <a:ext cx="450850" cy="0"/>
          </a:xfrm>
          <a:prstGeom prst="line">
            <a:avLst/>
          </a:prstGeom>
          <a:noFill/>
          <a:ln w="25400">
            <a:solidFill>
              <a:srgbClr val="6699FF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214313" y="1612900"/>
            <a:ext cx="4344987" cy="3632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2274888" y="2482850"/>
            <a:ext cx="2141537" cy="40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sz="2000" b="1" dirty="0" err="1" smtClean="0">
                <a:latin typeface="Arial" charset="0"/>
              </a:rPr>
              <a:t>Psikologjike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292100" y="2482850"/>
            <a:ext cx="1581150" cy="40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US" sz="2000" b="1" dirty="0" err="1" smtClean="0">
                <a:latin typeface="Arial" charset="0"/>
              </a:rPr>
              <a:t>Ekonomike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381000" y="1825625"/>
            <a:ext cx="388620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 defTabSz="762000"/>
            <a:r>
              <a:rPr lang="en-US" sz="2800" b="1" dirty="0" err="1" smtClean="0">
                <a:latin typeface="Arial" charset="0"/>
              </a:rPr>
              <a:t>Nevojat</a:t>
            </a:r>
            <a:r>
              <a:rPr lang="en-US" sz="2800" b="1" dirty="0" smtClean="0">
                <a:latin typeface="Arial" charset="0"/>
              </a:rPr>
              <a:t> </a:t>
            </a:r>
            <a:r>
              <a:rPr lang="en-US" sz="2800" b="1" dirty="0" err="1" smtClean="0">
                <a:latin typeface="Arial" charset="0"/>
              </a:rPr>
              <a:t>Konsumatore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2901950"/>
            <a:ext cx="2590800" cy="2432050"/>
          </a:xfrm>
          <a:noFill/>
          <a:ln/>
        </p:spPr>
        <p:txBody>
          <a:bodyPr/>
          <a:lstStyle/>
          <a:p>
            <a:r>
              <a:rPr lang="en-US" sz="2000" dirty="0" err="1" smtClean="0"/>
              <a:t>Performanca</a:t>
            </a:r>
            <a:endParaRPr lang="en-US" sz="2000" dirty="0"/>
          </a:p>
          <a:p>
            <a:r>
              <a:rPr lang="en-US" sz="2000" dirty="0" err="1" smtClean="0"/>
              <a:t>Disponueshmwria</a:t>
            </a:r>
            <a:endParaRPr lang="en-US" sz="2000" dirty="0"/>
          </a:p>
          <a:p>
            <a:r>
              <a:rPr lang="en-US" sz="2000" dirty="0" err="1" smtClean="0"/>
              <a:t>Besueshmwria</a:t>
            </a:r>
            <a:endParaRPr lang="en-US" sz="2000" dirty="0"/>
          </a:p>
          <a:p>
            <a:r>
              <a:rPr lang="en-US" sz="2000" dirty="0" err="1" smtClean="0"/>
              <a:t>Kohwzgjatja</a:t>
            </a:r>
            <a:endParaRPr lang="en-US" sz="2000" dirty="0"/>
          </a:p>
          <a:p>
            <a:r>
              <a:rPr lang="en-US" sz="2000" dirty="0" err="1" smtClean="0"/>
              <a:t>Produktiviteti</a:t>
            </a:r>
            <a:endParaRPr lang="en-US" sz="2000" dirty="0"/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2438400" y="2895600"/>
            <a:ext cx="2063750" cy="2228850"/>
          </a:xfrm>
          <a:noFill/>
          <a:ln/>
        </p:spPr>
        <p:txBody>
          <a:bodyPr/>
          <a:lstStyle/>
          <a:p>
            <a:r>
              <a:rPr lang="en-US" sz="2000" dirty="0" err="1" smtClean="0"/>
              <a:t>Imazhi</a:t>
            </a:r>
            <a:endParaRPr lang="en-US" sz="2000" dirty="0"/>
          </a:p>
          <a:p>
            <a:r>
              <a:rPr lang="en-US" sz="2000" dirty="0" err="1" smtClean="0"/>
              <a:t>Jeta</a:t>
            </a:r>
            <a:r>
              <a:rPr lang="en-US" sz="2000" dirty="0" smtClean="0"/>
              <a:t> e </a:t>
            </a:r>
            <a:r>
              <a:rPr lang="en-US" sz="2000" dirty="0" err="1" smtClean="0"/>
              <a:t>qetw</a:t>
            </a:r>
            <a:endParaRPr lang="en-US" sz="2000" dirty="0"/>
          </a:p>
          <a:p>
            <a:r>
              <a:rPr lang="en-US" sz="2000" dirty="0" err="1" smtClean="0"/>
              <a:t>Kwnaqwsia</a:t>
            </a:r>
            <a:endParaRPr lang="en-US" sz="2000" dirty="0"/>
          </a:p>
          <a:p>
            <a:r>
              <a:rPr lang="en-US" sz="2000" dirty="0" err="1" smtClean="0"/>
              <a:t>Komoditeti</a:t>
            </a:r>
            <a:endParaRPr lang="en-US" sz="2000" dirty="0"/>
          </a:p>
          <a:p>
            <a:r>
              <a:rPr lang="en-US" sz="2000" dirty="0" err="1" smtClean="0"/>
              <a:t>Ulja</a:t>
            </a:r>
            <a:r>
              <a:rPr lang="en-US" sz="2000" dirty="0" smtClean="0"/>
              <a:t> e </a:t>
            </a:r>
            <a:r>
              <a:rPr lang="en-US" sz="2000" dirty="0" err="1" smtClean="0"/>
              <a:t>rrezikut</a:t>
            </a:r>
            <a:endParaRPr lang="en-US" sz="2000" dirty="0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752600"/>
            <a:ext cx="7162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Because the purpose of business is to create and keep customer, it has only two central functions - marketing and innovation. The basic function of marketing is to attract and </a:t>
            </a:r>
            <a:r>
              <a:rPr lang="en-US" dirty="0" smtClean="0"/>
              <a:t>retain customer at a profit – Peter </a:t>
            </a:r>
            <a:r>
              <a:rPr lang="en-US" dirty="0" err="1" smtClean="0"/>
              <a:t>Drucker</a:t>
            </a:r>
            <a:endParaRPr lang="en-US" dirty="0" smtClean="0"/>
          </a:p>
          <a:p>
            <a:endParaRPr lang="de-AT" dirty="0" smtClean="0"/>
          </a:p>
          <a:p>
            <a:endParaRPr lang="en-US" dirty="0" smtClean="0"/>
          </a:p>
          <a:p>
            <a:endParaRPr lang="de-AT" dirty="0" smtClean="0"/>
          </a:p>
          <a:p>
            <a:endParaRPr lang="de-AT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3505200"/>
            <a:ext cx="731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dirty="0" smtClean="0"/>
              <a:t>Pershkak se </a:t>
            </a:r>
            <a:r>
              <a:rPr lang="sq-AL" dirty="0" smtClean="0"/>
              <a:t> </a:t>
            </a:r>
            <a:r>
              <a:rPr lang="sq-AL" dirty="0" smtClean="0"/>
              <a:t>qëllimi i biznesit është për të krijuar dhe për të mbajtur </a:t>
            </a:r>
            <a:r>
              <a:rPr lang="sq-AL" dirty="0" smtClean="0"/>
              <a:t> konsumatorë</a:t>
            </a:r>
            <a:r>
              <a:rPr lang="de-AT" dirty="0" smtClean="0"/>
              <a:t>t</a:t>
            </a:r>
            <a:r>
              <a:rPr lang="sq-AL" dirty="0" smtClean="0"/>
              <a:t>, aj</a:t>
            </a:r>
            <a:r>
              <a:rPr lang="sq-AL" dirty="0" smtClean="0"/>
              <a:t>ë</a:t>
            </a:r>
            <a:r>
              <a:rPr lang="sq-AL" dirty="0" smtClean="0"/>
              <a:t> </a:t>
            </a:r>
            <a:r>
              <a:rPr lang="sq-AL" dirty="0" smtClean="0"/>
              <a:t>ka vetëm dy </a:t>
            </a:r>
            <a:r>
              <a:rPr lang="sq-AL" dirty="0" smtClean="0"/>
              <a:t>funksione </a:t>
            </a:r>
            <a:r>
              <a:rPr lang="sq-AL" dirty="0" smtClean="0"/>
              <a:t>qendrore </a:t>
            </a:r>
            <a:r>
              <a:rPr lang="sq-AL" dirty="0" smtClean="0"/>
              <a:t>– </a:t>
            </a:r>
            <a:r>
              <a:rPr lang="de-AT" dirty="0" smtClean="0"/>
              <a:t>t</a:t>
            </a:r>
            <a:r>
              <a:rPr lang="sq-AL" dirty="0" smtClean="0"/>
              <a:t>ë</a:t>
            </a:r>
            <a:r>
              <a:rPr lang="de-AT" dirty="0" smtClean="0"/>
              <a:t> </a:t>
            </a:r>
            <a:r>
              <a:rPr lang="sq-AL" dirty="0" smtClean="0"/>
              <a:t> </a:t>
            </a:r>
            <a:r>
              <a:rPr lang="sq-AL" dirty="0" smtClean="0"/>
              <a:t>marketingut dhe inovacionit. Funksioni themelor i marketingut është për të tërhequr dhe </a:t>
            </a:r>
            <a:r>
              <a:rPr lang="sq-AL" dirty="0" smtClean="0"/>
              <a:t>mbajtur</a:t>
            </a:r>
            <a:r>
              <a:rPr lang="de-AT" dirty="0" smtClean="0"/>
              <a:t> konsumetor</a:t>
            </a:r>
            <a:r>
              <a:rPr lang="sq-AL" dirty="0" smtClean="0"/>
              <a:t>ë</a:t>
            </a:r>
            <a:r>
              <a:rPr lang="de-AT" smtClean="0"/>
              <a:t>t me profit.- Peter Drucker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1000">
                <a:latin typeface="Arial" charset="0"/>
              </a:rPr>
              <a:t>2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000" dirty="0">
                <a:latin typeface="Arial" charset="0"/>
              </a:rPr>
              <a:t>D Jobber, Principles and Practice of Marketing, © 1998 </a:t>
            </a:r>
            <a:r>
              <a:rPr lang="en-US" sz="1000" dirty="0" err="1" smtClean="0">
                <a:latin typeface="Arial" charset="0"/>
              </a:rPr>
              <a:t>McGraë</a:t>
            </a:r>
            <a:r>
              <a:rPr lang="en-US" sz="1000" dirty="0" smtClean="0">
                <a:latin typeface="Arial" charset="0"/>
              </a:rPr>
              <a:t>-Hill</a:t>
            </a:r>
            <a:endParaRPr lang="en-US" sz="1000" dirty="0">
              <a:latin typeface="Arial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4591050" y="3038475"/>
            <a:ext cx="0" cy="10985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290888" y="1609725"/>
            <a:ext cx="2652712" cy="1666875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225800" y="1670050"/>
            <a:ext cx="2730500" cy="15517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800" b="1" dirty="0" err="1" smtClean="0">
                <a:latin typeface="Arial" charset="0"/>
              </a:rPr>
              <a:t>Koncepti</a:t>
            </a:r>
            <a:r>
              <a:rPr lang="en-US" sz="1800" b="1" dirty="0" smtClean="0">
                <a:latin typeface="Arial" charset="0"/>
              </a:rPr>
              <a:t> “Marketing</a:t>
            </a:r>
            <a:endParaRPr lang="en-US" sz="1400" dirty="0">
              <a:latin typeface="Arial" charset="0"/>
            </a:endParaRPr>
          </a:p>
          <a:p>
            <a:pPr algn="ctr" defTabSz="762000">
              <a:spcBef>
                <a:spcPct val="50000"/>
              </a:spcBef>
            </a:pPr>
            <a:r>
              <a:rPr lang="en-US" sz="1400" dirty="0" err="1" smtClean="0">
                <a:latin typeface="Arial" charset="0"/>
              </a:rPr>
              <a:t>Arritja</a:t>
            </a:r>
            <a:r>
              <a:rPr lang="en-US" sz="1400" dirty="0" smtClean="0">
                <a:latin typeface="Arial" charset="0"/>
              </a:rPr>
              <a:t> e </a:t>
            </a:r>
            <a:r>
              <a:rPr lang="en-US" sz="1400" dirty="0" err="1" smtClean="0">
                <a:latin typeface="Arial" charset="0"/>
              </a:rPr>
              <a:t>qëllimeve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të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firmës</a:t>
            </a:r>
            <a:r>
              <a:rPr lang="en-US" sz="1400" dirty="0" smtClean="0">
                <a:latin typeface="Arial" charset="0"/>
              </a:rPr>
              <a:t>, </a:t>
            </a:r>
            <a:r>
              <a:rPr lang="en-US" sz="1400" dirty="0" err="1" smtClean="0">
                <a:latin typeface="Arial" charset="0"/>
              </a:rPr>
              <a:t>përmes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përmbushjes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dhe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tejkalimit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>
                <a:latin typeface="Arial" charset="0"/>
              </a:rPr>
              <a:t>t</a:t>
            </a:r>
            <a:r>
              <a:rPr lang="en-US" sz="1400" dirty="0" err="1" smtClean="0">
                <a:latin typeface="Arial" charset="0"/>
              </a:rPr>
              <a:t>ë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nevojva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të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konsumatorëve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më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mirë</a:t>
            </a:r>
            <a:r>
              <a:rPr lang="en-US" sz="1400" dirty="0" smtClean="0">
                <a:latin typeface="Arial" charset="0"/>
              </a:rPr>
              <a:t> se </a:t>
            </a:r>
            <a:r>
              <a:rPr lang="en-US" sz="1400" dirty="0" err="1" smtClean="0">
                <a:latin typeface="Arial" charset="0"/>
              </a:rPr>
              <a:t>konkurrenca</a:t>
            </a:r>
            <a:endParaRPr lang="en-US" sz="1400" dirty="0">
              <a:latin typeface="Arial" charset="0"/>
            </a:endParaRPr>
          </a:p>
        </p:txBody>
      </p:sp>
      <p:sp>
        <p:nvSpPr>
          <p:cNvPr id="6151" name="Freeform 7"/>
          <p:cNvSpPr>
            <a:spLocks/>
          </p:cNvSpPr>
          <p:nvPr/>
        </p:nvSpPr>
        <p:spPr bwMode="auto">
          <a:xfrm>
            <a:off x="1819275" y="3600450"/>
            <a:ext cx="5545138" cy="515938"/>
          </a:xfrm>
          <a:custGeom>
            <a:avLst/>
            <a:gdLst/>
            <a:ahLst/>
            <a:cxnLst>
              <a:cxn ang="0">
                <a:pos x="0" y="324"/>
              </a:cxn>
              <a:cxn ang="0">
                <a:pos x="0" y="0"/>
              </a:cxn>
              <a:cxn ang="0">
                <a:pos x="3492" y="0"/>
              </a:cxn>
              <a:cxn ang="0">
                <a:pos x="3492" y="300"/>
              </a:cxn>
            </a:cxnLst>
            <a:rect l="0" t="0" r="r" b="b"/>
            <a:pathLst>
              <a:path w="3493" h="325">
                <a:moveTo>
                  <a:pt x="0" y="324"/>
                </a:moveTo>
                <a:lnTo>
                  <a:pt x="0" y="0"/>
                </a:lnTo>
                <a:lnTo>
                  <a:pt x="3492" y="0"/>
                </a:lnTo>
                <a:lnTo>
                  <a:pt x="3492" y="300"/>
                </a:lnTo>
              </a:path>
            </a:pathLst>
          </a:custGeom>
          <a:noFill/>
          <a:ln w="25400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>
          <a:xfrm>
            <a:off x="687388" y="6350"/>
            <a:ext cx="7772400" cy="1143000"/>
          </a:xfrm>
          <a:noFill/>
          <a:ln/>
        </p:spPr>
        <p:txBody>
          <a:bodyPr/>
          <a:lstStyle/>
          <a:p>
            <a:r>
              <a:rPr lang="en-US" dirty="0" err="1" smtClean="0"/>
              <a:t>Koncepti</a:t>
            </a:r>
            <a:r>
              <a:rPr lang="en-US" dirty="0" smtClean="0"/>
              <a:t> “Marketing”</a:t>
            </a:r>
            <a:endParaRPr lang="en-US" dirty="0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674688" y="4090988"/>
            <a:ext cx="2601912" cy="1776412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486150" y="4090988"/>
            <a:ext cx="2457450" cy="1547812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6245224" y="4090988"/>
            <a:ext cx="2365375" cy="2005012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762000" y="4267200"/>
            <a:ext cx="2360612" cy="13978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800" b="1" dirty="0" err="1" smtClean="0">
                <a:latin typeface="Arial" charset="0"/>
              </a:rPr>
              <a:t>Orientimi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i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Konsumatorëve</a:t>
            </a:r>
            <a:endParaRPr lang="en-US" sz="1400" dirty="0">
              <a:latin typeface="Arial" charset="0"/>
            </a:endParaRPr>
          </a:p>
          <a:p>
            <a:pPr algn="ctr" defTabSz="762000">
              <a:spcBef>
                <a:spcPct val="50000"/>
              </a:spcBef>
            </a:pPr>
            <a:r>
              <a:rPr lang="en-US" sz="1400" dirty="0" err="1" smtClean="0">
                <a:latin typeface="Arial" charset="0"/>
              </a:rPr>
              <a:t>Aktivitetet</a:t>
            </a:r>
            <a:r>
              <a:rPr lang="en-US" sz="1400" dirty="0" smtClean="0">
                <a:latin typeface="Arial" charset="0"/>
              </a:rPr>
              <a:t> e </a:t>
            </a:r>
            <a:r>
              <a:rPr lang="en-US" sz="1400" dirty="0" err="1" smtClean="0">
                <a:latin typeface="Arial" charset="0"/>
              </a:rPr>
              <a:t>firmës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fokusohen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në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satisfaksionin</a:t>
            </a:r>
            <a:r>
              <a:rPr lang="en-US" sz="1400" dirty="0" smtClean="0">
                <a:latin typeface="Arial" charset="0"/>
              </a:rPr>
              <a:t> e </a:t>
            </a:r>
            <a:r>
              <a:rPr lang="en-US" sz="1400" dirty="0" err="1" smtClean="0">
                <a:latin typeface="Arial" charset="0"/>
              </a:rPr>
              <a:t>konsumatorit</a:t>
            </a:r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3429000" y="4114800"/>
            <a:ext cx="2590800" cy="1182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800" b="1" dirty="0" err="1" smtClean="0">
                <a:latin typeface="Arial" charset="0"/>
              </a:rPr>
              <a:t>Përpjekjet</a:t>
            </a:r>
            <a:r>
              <a:rPr lang="en-US" sz="1800" b="1" dirty="0" smtClean="0">
                <a:latin typeface="Arial" charset="0"/>
              </a:rPr>
              <a:t> e </a:t>
            </a:r>
            <a:r>
              <a:rPr lang="en-US" sz="1800" b="1" dirty="0" err="1" smtClean="0">
                <a:latin typeface="Arial" charset="0"/>
              </a:rPr>
              <a:t>Integruara</a:t>
            </a:r>
            <a:endParaRPr lang="en-US" sz="1400" dirty="0">
              <a:latin typeface="Arial" charset="0"/>
            </a:endParaRPr>
          </a:p>
          <a:p>
            <a:pPr algn="ctr" defTabSz="762000">
              <a:spcBef>
                <a:spcPct val="50000"/>
              </a:spcBef>
            </a:pPr>
            <a:r>
              <a:rPr lang="en-US" sz="1400" dirty="0" err="1" smtClean="0">
                <a:latin typeface="Arial" charset="0"/>
              </a:rPr>
              <a:t>Personeli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merr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përgjegjësinë</a:t>
            </a:r>
            <a:r>
              <a:rPr lang="en-US" sz="1400" dirty="0" smtClean="0">
                <a:latin typeface="Arial" charset="0"/>
              </a:rPr>
              <a:t> e </a:t>
            </a:r>
            <a:r>
              <a:rPr lang="en-US" sz="1400" dirty="0" err="1" smtClean="0">
                <a:latin typeface="Arial" charset="0"/>
              </a:rPr>
              <a:t>satisfaksionit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të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konsumatorit</a:t>
            </a:r>
            <a:endParaRPr lang="en-US" sz="1400" dirty="0">
              <a:latin typeface="Arial" charset="0"/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6324600" y="4191000"/>
            <a:ext cx="2246312" cy="18287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800" b="1" dirty="0" err="1" smtClean="0">
                <a:latin typeface="Arial" charset="0"/>
              </a:rPr>
              <a:t>Realizimi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i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Objektivave</a:t>
            </a:r>
            <a:endParaRPr lang="en-US" sz="1400" dirty="0">
              <a:latin typeface="Arial" charset="0"/>
            </a:endParaRPr>
          </a:p>
          <a:p>
            <a:pPr algn="ctr" defTabSz="762000">
              <a:spcBef>
                <a:spcPct val="50000"/>
              </a:spcBef>
            </a:pPr>
            <a:r>
              <a:rPr lang="en-US" sz="1400" dirty="0" err="1" smtClean="0">
                <a:latin typeface="Arial" charset="0"/>
              </a:rPr>
              <a:t>Besimi</a:t>
            </a:r>
            <a:r>
              <a:rPr lang="en-US" sz="1400" dirty="0" smtClean="0">
                <a:latin typeface="Arial" charset="0"/>
              </a:rPr>
              <a:t> se </a:t>
            </a:r>
            <a:r>
              <a:rPr lang="en-US" sz="1400" dirty="0" err="1" smtClean="0">
                <a:latin typeface="Arial" charset="0"/>
              </a:rPr>
              <a:t>objektivat</a:t>
            </a:r>
            <a:r>
              <a:rPr lang="en-US" sz="1400" dirty="0" smtClean="0">
                <a:latin typeface="Arial" charset="0"/>
              </a:rPr>
              <a:t> e </a:t>
            </a:r>
            <a:r>
              <a:rPr lang="en-US" sz="1400" dirty="0" err="1" smtClean="0">
                <a:latin typeface="Arial" charset="0"/>
              </a:rPr>
              <a:t>firmës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mund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të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arrihen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nëpërmjet</a:t>
            </a:r>
            <a:r>
              <a:rPr lang="en-US" sz="1400" dirty="0" smtClean="0">
                <a:latin typeface="Arial" charset="0"/>
              </a:rPr>
              <a:t>  </a:t>
            </a:r>
            <a:r>
              <a:rPr lang="en-US" sz="1400" dirty="0" err="1" smtClean="0">
                <a:latin typeface="Arial" charset="0"/>
              </a:rPr>
              <a:t>përmbushjes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së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kërkesave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të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konsumatorëve</a:t>
            </a:r>
            <a:endParaRPr lang="en-US" sz="1400" dirty="0">
              <a:latin typeface="Arial" charset="0"/>
            </a:endParaRPr>
          </a:p>
        </p:txBody>
      </p:sp>
      <p:grpSp>
        <p:nvGrpSpPr>
          <p:cNvPr id="6161" name="Group 17"/>
          <p:cNvGrpSpPr>
            <a:grpSpLocks/>
          </p:cNvGrpSpPr>
          <p:nvPr/>
        </p:nvGrpSpPr>
        <p:grpSpPr bwMode="auto">
          <a:xfrm>
            <a:off x="14288" y="25400"/>
            <a:ext cx="107950" cy="82550"/>
            <a:chOff x="9" y="16"/>
            <a:chExt cx="68" cy="52"/>
          </a:xfrm>
        </p:grpSpPr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>
              <a:off x="43" y="16"/>
              <a:ext cx="0" cy="52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 flipH="1">
              <a:off x="9" y="42"/>
              <a:ext cx="68" cy="0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1000">
                <a:latin typeface="Arial" charset="0"/>
              </a:rPr>
              <a:t>3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000" dirty="0">
                <a:latin typeface="Arial" charset="0"/>
              </a:rPr>
              <a:t>D Jobber, Principles and Practice of Marketing, © 1998 </a:t>
            </a:r>
            <a:r>
              <a:rPr lang="en-US" sz="1000" dirty="0" err="1" smtClean="0">
                <a:latin typeface="Arial" charset="0"/>
              </a:rPr>
              <a:t>McGraë</a:t>
            </a:r>
            <a:r>
              <a:rPr lang="en-US" sz="1000" dirty="0" smtClean="0">
                <a:latin typeface="Arial" charset="0"/>
              </a:rPr>
              <a:t>-Hill</a:t>
            </a:r>
            <a:endParaRPr lang="en-US" sz="1000" dirty="0">
              <a:latin typeface="Arial" charset="0"/>
            </a:endParaRPr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1819275" y="3600450"/>
            <a:ext cx="5545138" cy="515938"/>
          </a:xfrm>
          <a:custGeom>
            <a:avLst/>
            <a:gdLst/>
            <a:ahLst/>
            <a:cxnLst>
              <a:cxn ang="0">
                <a:pos x="0" y="324"/>
              </a:cxn>
              <a:cxn ang="0">
                <a:pos x="0" y="0"/>
              </a:cxn>
              <a:cxn ang="0">
                <a:pos x="3492" y="0"/>
              </a:cxn>
              <a:cxn ang="0">
                <a:pos x="3492" y="300"/>
              </a:cxn>
            </a:cxnLst>
            <a:rect l="0" t="0" r="r" b="b"/>
            <a:pathLst>
              <a:path w="3493" h="325">
                <a:moveTo>
                  <a:pt x="0" y="324"/>
                </a:moveTo>
                <a:lnTo>
                  <a:pt x="0" y="0"/>
                </a:lnTo>
                <a:lnTo>
                  <a:pt x="3492" y="0"/>
                </a:lnTo>
                <a:lnTo>
                  <a:pt x="3492" y="300"/>
                </a:lnTo>
              </a:path>
            </a:pathLst>
          </a:custGeom>
          <a:noFill/>
          <a:ln w="25400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687388" y="635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The Marketing Concept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74688" y="4090988"/>
            <a:ext cx="2368550" cy="1330325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486150" y="4090988"/>
            <a:ext cx="2312988" cy="1330325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245225" y="4090988"/>
            <a:ext cx="2312988" cy="1330325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34988" y="4111625"/>
            <a:ext cx="2649537" cy="11285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500" b="1" dirty="0" err="1" smtClean="0">
                <a:latin typeface="Arial" charset="0"/>
              </a:rPr>
              <a:t>Orientimi</a:t>
            </a:r>
            <a:r>
              <a:rPr lang="en-US" sz="1500" b="1" dirty="0" smtClean="0">
                <a:latin typeface="Arial" charset="0"/>
              </a:rPr>
              <a:t> </a:t>
            </a:r>
            <a:r>
              <a:rPr lang="en-US" sz="1500" b="1" dirty="0" err="1" smtClean="0">
                <a:latin typeface="Arial" charset="0"/>
              </a:rPr>
              <a:t>i</a:t>
            </a:r>
            <a:r>
              <a:rPr lang="en-US" sz="1500" b="1" dirty="0" smtClean="0">
                <a:latin typeface="Arial" charset="0"/>
              </a:rPr>
              <a:t> </a:t>
            </a:r>
            <a:r>
              <a:rPr lang="en-US" sz="1500" b="1" dirty="0" err="1" smtClean="0">
                <a:latin typeface="Arial" charset="0"/>
              </a:rPr>
              <a:t>Konsumatorëve</a:t>
            </a:r>
            <a:endParaRPr lang="en-US" sz="1500" dirty="0" smtClean="0">
              <a:latin typeface="Arial" charset="0"/>
            </a:endParaRPr>
          </a:p>
          <a:p>
            <a:pPr algn="ctr" defTabSz="762000">
              <a:spcBef>
                <a:spcPct val="50000"/>
              </a:spcBef>
            </a:pPr>
            <a:r>
              <a:rPr lang="en-US" sz="1500" dirty="0" err="1" smtClean="0">
                <a:latin typeface="Arial" charset="0"/>
              </a:rPr>
              <a:t>Aktivitetet</a:t>
            </a:r>
            <a:r>
              <a:rPr lang="en-US" sz="1500" dirty="0" smtClean="0">
                <a:latin typeface="Arial" charset="0"/>
              </a:rPr>
              <a:t> e </a:t>
            </a:r>
            <a:r>
              <a:rPr lang="en-US" sz="1500" dirty="0" err="1" smtClean="0">
                <a:latin typeface="Arial" charset="0"/>
              </a:rPr>
              <a:t>firmës</a:t>
            </a:r>
            <a:r>
              <a:rPr lang="en-US" sz="1500" dirty="0" smtClean="0">
                <a:latin typeface="Arial" charset="0"/>
              </a:rPr>
              <a:t> </a:t>
            </a:r>
            <a:r>
              <a:rPr lang="en-US" sz="1500" dirty="0" err="1" smtClean="0">
                <a:latin typeface="Arial" charset="0"/>
              </a:rPr>
              <a:t>fokusohen</a:t>
            </a:r>
            <a:r>
              <a:rPr lang="en-US" sz="1500" dirty="0" smtClean="0">
                <a:latin typeface="Arial" charset="0"/>
              </a:rPr>
              <a:t> </a:t>
            </a:r>
            <a:r>
              <a:rPr lang="en-US" sz="1500" dirty="0" err="1" smtClean="0">
                <a:latin typeface="Arial" charset="0"/>
              </a:rPr>
              <a:t>në</a:t>
            </a:r>
            <a:r>
              <a:rPr lang="en-US" sz="1500" dirty="0" smtClean="0">
                <a:latin typeface="Arial" charset="0"/>
              </a:rPr>
              <a:t> </a:t>
            </a:r>
            <a:r>
              <a:rPr lang="en-US" sz="1500" dirty="0" err="1" smtClean="0">
                <a:latin typeface="Arial" charset="0"/>
              </a:rPr>
              <a:t>satisfaksionin</a:t>
            </a:r>
            <a:r>
              <a:rPr lang="en-US" sz="1500" dirty="0" smtClean="0">
                <a:latin typeface="Arial" charset="0"/>
              </a:rPr>
              <a:t> e </a:t>
            </a:r>
            <a:r>
              <a:rPr lang="en-US" sz="1500" dirty="0" err="1" smtClean="0">
                <a:latin typeface="Arial" charset="0"/>
              </a:rPr>
              <a:t>konsumatorit</a:t>
            </a:r>
            <a:r>
              <a:rPr lang="en-US" sz="1500" dirty="0" smtClean="0">
                <a:latin typeface="Arial" charset="0"/>
              </a:rPr>
              <a:t> </a:t>
            </a:r>
            <a:endParaRPr lang="en-US" sz="1500" dirty="0">
              <a:latin typeface="Arial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562350" y="4111625"/>
            <a:ext cx="2160588" cy="12747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400" b="1" dirty="0" err="1" smtClean="0">
                <a:latin typeface="Arial" charset="0"/>
              </a:rPr>
              <a:t>Përpjekjet</a:t>
            </a:r>
            <a:r>
              <a:rPr lang="en-US" sz="1400" b="1" dirty="0" smtClean="0">
                <a:latin typeface="Arial" charset="0"/>
              </a:rPr>
              <a:t> e </a:t>
            </a:r>
            <a:r>
              <a:rPr lang="en-US" sz="1400" b="1" dirty="0" err="1" smtClean="0">
                <a:latin typeface="Arial" charset="0"/>
              </a:rPr>
              <a:t>Integruara</a:t>
            </a:r>
            <a:endParaRPr lang="en-US" sz="1400" dirty="0" smtClean="0">
              <a:latin typeface="Arial" charset="0"/>
            </a:endParaRPr>
          </a:p>
          <a:p>
            <a:pPr algn="ctr" defTabSz="762000">
              <a:spcBef>
                <a:spcPct val="50000"/>
              </a:spcBef>
            </a:pPr>
            <a:r>
              <a:rPr lang="en-US" sz="1400" dirty="0" err="1" smtClean="0">
                <a:latin typeface="Arial" charset="0"/>
              </a:rPr>
              <a:t>Personeli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merr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përgjegjësinë</a:t>
            </a:r>
            <a:r>
              <a:rPr lang="en-US" sz="1400" dirty="0" smtClean="0">
                <a:latin typeface="Arial" charset="0"/>
              </a:rPr>
              <a:t> e </a:t>
            </a:r>
            <a:r>
              <a:rPr lang="en-US" sz="1400" dirty="0" err="1" smtClean="0">
                <a:latin typeface="Arial" charset="0"/>
              </a:rPr>
              <a:t>satisfaksionit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të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konsumatorit</a:t>
            </a:r>
            <a:endParaRPr lang="en-US" sz="1400" dirty="0">
              <a:latin typeface="Arial" charset="0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6278563" y="4096276"/>
            <a:ext cx="2246312" cy="13901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300" b="1" dirty="0" err="1" smtClean="0">
                <a:latin typeface="Arial" charset="0"/>
              </a:rPr>
              <a:t>Realizimi</a:t>
            </a:r>
            <a:r>
              <a:rPr lang="en-US" sz="1300" b="1" dirty="0" smtClean="0">
                <a:latin typeface="Arial" charset="0"/>
              </a:rPr>
              <a:t> </a:t>
            </a:r>
            <a:r>
              <a:rPr lang="en-US" sz="1300" b="1" dirty="0" err="1" smtClean="0">
                <a:latin typeface="Arial" charset="0"/>
              </a:rPr>
              <a:t>i</a:t>
            </a:r>
            <a:r>
              <a:rPr lang="en-US" sz="1300" b="1" dirty="0" smtClean="0">
                <a:latin typeface="Arial" charset="0"/>
              </a:rPr>
              <a:t> </a:t>
            </a:r>
            <a:r>
              <a:rPr lang="en-US" sz="1300" b="1" dirty="0" err="1" smtClean="0">
                <a:latin typeface="Arial" charset="0"/>
              </a:rPr>
              <a:t>Objektivave</a:t>
            </a:r>
            <a:endParaRPr lang="en-US" sz="1300" dirty="0" smtClean="0">
              <a:latin typeface="Arial" charset="0"/>
            </a:endParaRPr>
          </a:p>
          <a:p>
            <a:pPr algn="ctr" defTabSz="762000">
              <a:spcBef>
                <a:spcPct val="50000"/>
              </a:spcBef>
            </a:pPr>
            <a:r>
              <a:rPr lang="en-US" sz="1300" dirty="0" err="1" smtClean="0">
                <a:latin typeface="Arial" charset="0"/>
              </a:rPr>
              <a:t>Besimi</a:t>
            </a:r>
            <a:r>
              <a:rPr lang="en-US" sz="1300" dirty="0" smtClean="0">
                <a:latin typeface="Arial" charset="0"/>
              </a:rPr>
              <a:t> se </a:t>
            </a:r>
            <a:r>
              <a:rPr lang="en-US" sz="1300" dirty="0" err="1" smtClean="0">
                <a:latin typeface="Arial" charset="0"/>
              </a:rPr>
              <a:t>objektivat</a:t>
            </a:r>
            <a:r>
              <a:rPr lang="en-US" sz="1300" dirty="0" smtClean="0">
                <a:latin typeface="Arial" charset="0"/>
              </a:rPr>
              <a:t> e </a:t>
            </a:r>
            <a:r>
              <a:rPr lang="en-US" sz="1300" dirty="0" err="1" smtClean="0">
                <a:latin typeface="Arial" charset="0"/>
              </a:rPr>
              <a:t>firmës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mund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të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arrihen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nëpërmjet</a:t>
            </a:r>
            <a:r>
              <a:rPr lang="en-US" sz="1300" dirty="0" smtClean="0">
                <a:latin typeface="Arial" charset="0"/>
              </a:rPr>
              <a:t>  </a:t>
            </a:r>
            <a:r>
              <a:rPr lang="en-US" sz="1300" dirty="0" err="1" smtClean="0">
                <a:latin typeface="Arial" charset="0"/>
              </a:rPr>
              <a:t>përmbushjes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së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kërkesave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të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konsumatorëve</a:t>
            </a:r>
            <a:endParaRPr lang="en-US" sz="1300" dirty="0">
              <a:latin typeface="Arial" charset="0"/>
            </a:endParaRPr>
          </a:p>
        </p:txBody>
      </p:sp>
      <p:grpSp>
        <p:nvGrpSpPr>
          <p:cNvPr id="8206" name="Group 14"/>
          <p:cNvGrpSpPr>
            <a:grpSpLocks/>
          </p:cNvGrpSpPr>
          <p:nvPr/>
        </p:nvGrpSpPr>
        <p:grpSpPr bwMode="auto">
          <a:xfrm>
            <a:off x="2536825" y="1050925"/>
            <a:ext cx="4094163" cy="2135188"/>
            <a:chOff x="1598" y="662"/>
            <a:chExt cx="2579" cy="1345"/>
          </a:xfrm>
        </p:grpSpPr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1663" y="662"/>
              <a:ext cx="2449" cy="1345"/>
            </a:xfrm>
            <a:prstGeom prst="rect">
              <a:avLst/>
            </a:prstGeom>
            <a:solidFill>
              <a:srgbClr val="FFFF99"/>
            </a:solidFill>
            <a:ln w="50800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1598" y="716"/>
              <a:ext cx="2579" cy="10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38112" tIns="69850" rIns="138112" bIns="69850"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en-US" sz="1800" b="1" dirty="0" err="1" smtClean="0">
                  <a:latin typeface="Arial" charset="0"/>
                </a:rPr>
                <a:t>Koncepti</a:t>
              </a:r>
              <a:r>
                <a:rPr lang="en-US" sz="1800" b="1" dirty="0" smtClean="0">
                  <a:latin typeface="Arial" charset="0"/>
                </a:rPr>
                <a:t> “Marketing</a:t>
              </a:r>
              <a:endParaRPr lang="en-US" sz="1800" dirty="0" smtClean="0">
                <a:latin typeface="Arial" charset="0"/>
              </a:endParaRPr>
            </a:p>
            <a:p>
              <a:pPr algn="ctr" defTabSz="762000">
                <a:spcBef>
                  <a:spcPct val="50000"/>
                </a:spcBef>
              </a:pPr>
              <a:r>
                <a:rPr lang="en-US" sz="1800" dirty="0" err="1" smtClean="0">
                  <a:latin typeface="Arial" charset="0"/>
                </a:rPr>
                <a:t>Arritja</a:t>
              </a:r>
              <a:r>
                <a:rPr lang="en-US" sz="1800" dirty="0" smtClean="0">
                  <a:latin typeface="Arial" charset="0"/>
                </a:rPr>
                <a:t> e </a:t>
              </a:r>
              <a:r>
                <a:rPr lang="en-US" sz="1800" dirty="0" err="1" smtClean="0">
                  <a:latin typeface="Arial" charset="0"/>
                </a:rPr>
                <a:t>qëllimeve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të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firmës</a:t>
              </a:r>
              <a:r>
                <a:rPr lang="en-US" sz="1800" dirty="0" smtClean="0">
                  <a:latin typeface="Arial" charset="0"/>
                </a:rPr>
                <a:t>, </a:t>
              </a:r>
              <a:r>
                <a:rPr lang="en-US" sz="1800" dirty="0" err="1" smtClean="0">
                  <a:latin typeface="Arial" charset="0"/>
                </a:rPr>
                <a:t>përmes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përmbushjes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dhe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tejkalimit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të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nevojva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të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konsumatorëve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më</a:t>
              </a:r>
              <a:r>
                <a:rPr lang="en-US" sz="1800" dirty="0" smtClean="0">
                  <a:latin typeface="Arial" charset="0"/>
                </a:rPr>
                <a:t> </a:t>
              </a:r>
              <a:r>
                <a:rPr lang="en-US" sz="1800" dirty="0" err="1" smtClean="0">
                  <a:latin typeface="Arial" charset="0"/>
                </a:rPr>
                <a:t>mirë</a:t>
              </a:r>
              <a:r>
                <a:rPr lang="en-US" sz="1800" dirty="0" smtClean="0">
                  <a:latin typeface="Arial" charset="0"/>
                </a:rPr>
                <a:t> se </a:t>
              </a:r>
              <a:r>
                <a:rPr lang="en-US" sz="1800" dirty="0" err="1" smtClean="0">
                  <a:latin typeface="Arial" charset="0"/>
                </a:rPr>
                <a:t>konkurrenca</a:t>
              </a:r>
              <a:endParaRPr lang="en-US" sz="1800" dirty="0">
                <a:latin typeface="Arial" charset="0"/>
              </a:endParaRPr>
            </a:p>
          </p:txBody>
        </p:sp>
      </p:grp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591050" y="3198813"/>
            <a:ext cx="0" cy="874712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14288" y="25400"/>
            <a:ext cx="107950" cy="82550"/>
            <a:chOff x="9" y="16"/>
            <a:chExt cx="68" cy="52"/>
          </a:xfrm>
        </p:grpSpPr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43" y="16"/>
              <a:ext cx="0" cy="52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 flipH="1">
              <a:off x="9" y="42"/>
              <a:ext cx="68" cy="0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1000">
                <a:latin typeface="Arial" charset="0"/>
              </a:rPr>
              <a:t>4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000" dirty="0">
                <a:latin typeface="Arial" charset="0"/>
              </a:rPr>
              <a:t>D Jobber, Principles and Practice of Marketing, © 1998 </a:t>
            </a:r>
            <a:r>
              <a:rPr lang="en-US" sz="1000" dirty="0" err="1" smtClean="0">
                <a:latin typeface="Arial" charset="0"/>
              </a:rPr>
              <a:t>McGraë</a:t>
            </a:r>
            <a:r>
              <a:rPr lang="en-US" sz="1000" dirty="0" smtClean="0">
                <a:latin typeface="Arial" charset="0"/>
              </a:rPr>
              <a:t>-Hill</a:t>
            </a:r>
            <a:endParaRPr lang="en-US" sz="1000" dirty="0">
              <a:latin typeface="Arial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591050" y="3038475"/>
            <a:ext cx="0" cy="10985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290888" y="1609725"/>
            <a:ext cx="2600325" cy="1431925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225800" y="1670050"/>
            <a:ext cx="2730500" cy="13901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300" b="1" dirty="0" err="1" smtClean="0">
                <a:latin typeface="Arial" charset="0"/>
              </a:rPr>
              <a:t>Koncepti</a:t>
            </a:r>
            <a:r>
              <a:rPr lang="en-US" sz="1300" b="1" dirty="0" smtClean="0">
                <a:latin typeface="Arial" charset="0"/>
              </a:rPr>
              <a:t> “Marketing</a:t>
            </a:r>
            <a:endParaRPr lang="en-US" sz="1300" dirty="0" smtClean="0">
              <a:latin typeface="Arial" charset="0"/>
            </a:endParaRPr>
          </a:p>
          <a:p>
            <a:pPr algn="ctr" defTabSz="762000">
              <a:spcBef>
                <a:spcPct val="50000"/>
              </a:spcBef>
            </a:pPr>
            <a:r>
              <a:rPr lang="en-US" sz="1300" dirty="0" err="1" smtClean="0">
                <a:latin typeface="Arial" charset="0"/>
              </a:rPr>
              <a:t>Arritja</a:t>
            </a:r>
            <a:r>
              <a:rPr lang="en-US" sz="1300" dirty="0" smtClean="0">
                <a:latin typeface="Arial" charset="0"/>
              </a:rPr>
              <a:t> e </a:t>
            </a:r>
            <a:r>
              <a:rPr lang="en-US" sz="1300" dirty="0" err="1" smtClean="0">
                <a:latin typeface="Arial" charset="0"/>
              </a:rPr>
              <a:t>qëllimeve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të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firmës</a:t>
            </a:r>
            <a:r>
              <a:rPr lang="en-US" sz="1300" dirty="0" smtClean="0">
                <a:latin typeface="Arial" charset="0"/>
              </a:rPr>
              <a:t>, </a:t>
            </a:r>
            <a:r>
              <a:rPr lang="en-US" sz="1300" dirty="0" err="1" smtClean="0">
                <a:latin typeface="Arial" charset="0"/>
              </a:rPr>
              <a:t>përmes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përmbushjes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dhe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tejkalimit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të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nevojva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të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konsumatorëve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më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mirë</a:t>
            </a:r>
            <a:r>
              <a:rPr lang="en-US" sz="1300" dirty="0" smtClean="0">
                <a:latin typeface="Arial" charset="0"/>
              </a:rPr>
              <a:t> se </a:t>
            </a:r>
            <a:r>
              <a:rPr lang="en-US" sz="1300" dirty="0" err="1" smtClean="0">
                <a:latin typeface="Arial" charset="0"/>
              </a:rPr>
              <a:t>konkurrenca</a:t>
            </a:r>
            <a:endParaRPr lang="en-US" sz="1300" dirty="0">
              <a:latin typeface="Arial" charset="0"/>
            </a:endParaRPr>
          </a:p>
        </p:txBody>
      </p:sp>
      <p:sp>
        <p:nvSpPr>
          <p:cNvPr id="10247" name="Freeform 7"/>
          <p:cNvSpPr>
            <a:spLocks/>
          </p:cNvSpPr>
          <p:nvPr/>
        </p:nvSpPr>
        <p:spPr bwMode="auto">
          <a:xfrm>
            <a:off x="1819275" y="3600450"/>
            <a:ext cx="5545138" cy="515938"/>
          </a:xfrm>
          <a:custGeom>
            <a:avLst/>
            <a:gdLst/>
            <a:ahLst/>
            <a:cxnLst>
              <a:cxn ang="0">
                <a:pos x="0" y="324"/>
              </a:cxn>
              <a:cxn ang="0">
                <a:pos x="0" y="0"/>
              </a:cxn>
              <a:cxn ang="0">
                <a:pos x="3492" y="0"/>
              </a:cxn>
              <a:cxn ang="0">
                <a:pos x="3492" y="300"/>
              </a:cxn>
            </a:cxnLst>
            <a:rect l="0" t="0" r="r" b="b"/>
            <a:pathLst>
              <a:path w="3493" h="325">
                <a:moveTo>
                  <a:pt x="0" y="324"/>
                </a:moveTo>
                <a:lnTo>
                  <a:pt x="0" y="0"/>
                </a:lnTo>
                <a:lnTo>
                  <a:pt x="3492" y="0"/>
                </a:lnTo>
                <a:lnTo>
                  <a:pt x="3492" y="300"/>
                </a:lnTo>
              </a:path>
            </a:pathLst>
          </a:custGeom>
          <a:noFill/>
          <a:ln w="25400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687388" y="635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The Marketing Concept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486150" y="4090988"/>
            <a:ext cx="2312988" cy="1330325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6245225" y="4090988"/>
            <a:ext cx="2312988" cy="1330325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562350" y="4111625"/>
            <a:ext cx="2160588" cy="11900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300" b="1" dirty="0" err="1" smtClean="0">
                <a:latin typeface="Arial" charset="0"/>
              </a:rPr>
              <a:t>Përpjekjet</a:t>
            </a:r>
            <a:r>
              <a:rPr lang="en-US" sz="1300" b="1" dirty="0" smtClean="0">
                <a:latin typeface="Arial" charset="0"/>
              </a:rPr>
              <a:t> e </a:t>
            </a:r>
            <a:r>
              <a:rPr lang="en-US" sz="1300" b="1" dirty="0" err="1" smtClean="0">
                <a:latin typeface="Arial" charset="0"/>
              </a:rPr>
              <a:t>Integruara</a:t>
            </a:r>
            <a:endParaRPr lang="en-US" sz="1300" dirty="0" smtClean="0">
              <a:latin typeface="Arial" charset="0"/>
            </a:endParaRPr>
          </a:p>
          <a:p>
            <a:pPr algn="ctr" defTabSz="762000">
              <a:spcBef>
                <a:spcPct val="50000"/>
              </a:spcBef>
            </a:pPr>
            <a:r>
              <a:rPr lang="en-US" sz="1300" dirty="0" err="1" smtClean="0">
                <a:latin typeface="Arial" charset="0"/>
              </a:rPr>
              <a:t>Personeli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merr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përgjegjësinë</a:t>
            </a:r>
            <a:r>
              <a:rPr lang="en-US" sz="1300" dirty="0" smtClean="0">
                <a:latin typeface="Arial" charset="0"/>
              </a:rPr>
              <a:t> e </a:t>
            </a:r>
            <a:r>
              <a:rPr lang="en-US" sz="1300" dirty="0" err="1" smtClean="0">
                <a:latin typeface="Arial" charset="0"/>
              </a:rPr>
              <a:t>satisfaksionit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të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konsumatorit</a:t>
            </a:r>
            <a:endParaRPr lang="en-US" sz="1300" dirty="0">
              <a:latin typeface="Arial" charset="0"/>
            </a:endParaRP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6278563" y="4111625"/>
            <a:ext cx="2246312" cy="13901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300" b="1" dirty="0" err="1" smtClean="0">
                <a:latin typeface="Arial" charset="0"/>
              </a:rPr>
              <a:t>Realizimi</a:t>
            </a:r>
            <a:r>
              <a:rPr lang="en-US" sz="1300" b="1" dirty="0" smtClean="0">
                <a:latin typeface="Arial" charset="0"/>
              </a:rPr>
              <a:t> </a:t>
            </a:r>
            <a:r>
              <a:rPr lang="en-US" sz="1300" b="1" dirty="0" err="1" smtClean="0">
                <a:latin typeface="Arial" charset="0"/>
              </a:rPr>
              <a:t>i</a:t>
            </a:r>
            <a:r>
              <a:rPr lang="en-US" sz="1300" b="1" dirty="0" smtClean="0">
                <a:latin typeface="Arial" charset="0"/>
              </a:rPr>
              <a:t> </a:t>
            </a:r>
            <a:r>
              <a:rPr lang="en-US" sz="1300" b="1" dirty="0" err="1" smtClean="0">
                <a:latin typeface="Arial" charset="0"/>
              </a:rPr>
              <a:t>Objektivave</a:t>
            </a:r>
            <a:endParaRPr lang="en-US" sz="1300" dirty="0" smtClean="0">
              <a:latin typeface="Arial" charset="0"/>
            </a:endParaRPr>
          </a:p>
          <a:p>
            <a:pPr algn="ctr" defTabSz="762000">
              <a:spcBef>
                <a:spcPct val="50000"/>
              </a:spcBef>
            </a:pPr>
            <a:r>
              <a:rPr lang="en-US" sz="1300" dirty="0" err="1" smtClean="0">
                <a:latin typeface="Arial" charset="0"/>
              </a:rPr>
              <a:t>Besimi</a:t>
            </a:r>
            <a:r>
              <a:rPr lang="en-US" sz="1300" dirty="0" smtClean="0">
                <a:latin typeface="Arial" charset="0"/>
              </a:rPr>
              <a:t> se </a:t>
            </a:r>
            <a:r>
              <a:rPr lang="en-US" sz="1300" dirty="0" err="1" smtClean="0">
                <a:latin typeface="Arial" charset="0"/>
              </a:rPr>
              <a:t>objektivat</a:t>
            </a:r>
            <a:r>
              <a:rPr lang="en-US" sz="1300" dirty="0" smtClean="0">
                <a:latin typeface="Arial" charset="0"/>
              </a:rPr>
              <a:t> e </a:t>
            </a:r>
            <a:r>
              <a:rPr lang="en-US" sz="1300" dirty="0" err="1" smtClean="0">
                <a:latin typeface="Arial" charset="0"/>
              </a:rPr>
              <a:t>firmës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mund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të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arrihen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nëpërmjet</a:t>
            </a:r>
            <a:r>
              <a:rPr lang="en-US" sz="1300" dirty="0" smtClean="0">
                <a:latin typeface="Arial" charset="0"/>
              </a:rPr>
              <a:t>  </a:t>
            </a:r>
            <a:r>
              <a:rPr lang="en-US" sz="1300" dirty="0" err="1" smtClean="0">
                <a:latin typeface="Arial" charset="0"/>
              </a:rPr>
              <a:t>përmbushjes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së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kërkesave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të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konsumatorëve</a:t>
            </a:r>
            <a:endParaRPr lang="en-US" sz="1300" dirty="0">
              <a:latin typeface="Arial" charset="0"/>
            </a:endParaRPr>
          </a:p>
        </p:txBody>
      </p:sp>
      <p:grpSp>
        <p:nvGrpSpPr>
          <p:cNvPr id="10255" name="Group 15"/>
          <p:cNvGrpSpPr>
            <a:grpSpLocks/>
          </p:cNvGrpSpPr>
          <p:nvPr/>
        </p:nvGrpSpPr>
        <p:grpSpPr bwMode="auto">
          <a:xfrm>
            <a:off x="422275" y="3454400"/>
            <a:ext cx="2871788" cy="2489200"/>
            <a:chOff x="266" y="2176"/>
            <a:chExt cx="1809" cy="1568"/>
          </a:xfrm>
        </p:grpSpPr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282" y="2176"/>
              <a:ext cx="1776" cy="1568"/>
            </a:xfrm>
            <a:prstGeom prst="rect">
              <a:avLst/>
            </a:prstGeom>
            <a:solidFill>
              <a:srgbClr val="FFFF99"/>
            </a:solidFill>
            <a:ln w="50800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266" y="2199"/>
              <a:ext cx="1809" cy="13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38112" tIns="69850" rIns="138112" bIns="69850"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en-US" sz="2000" b="1" dirty="0" err="1" smtClean="0">
                  <a:latin typeface="Arial" charset="0"/>
                </a:rPr>
                <a:t>Orientimi</a:t>
              </a:r>
              <a:r>
                <a:rPr lang="en-US" sz="2000" b="1" dirty="0" smtClean="0">
                  <a:latin typeface="Arial" charset="0"/>
                </a:rPr>
                <a:t> </a:t>
              </a:r>
              <a:r>
                <a:rPr lang="en-US" sz="2000" b="1" dirty="0" err="1" smtClean="0">
                  <a:latin typeface="Arial" charset="0"/>
                </a:rPr>
                <a:t>i</a:t>
              </a:r>
              <a:r>
                <a:rPr lang="en-US" sz="2000" b="1" dirty="0" smtClean="0">
                  <a:latin typeface="Arial" charset="0"/>
                </a:rPr>
                <a:t> </a:t>
              </a:r>
              <a:r>
                <a:rPr lang="en-US" sz="2000" b="1" dirty="0" err="1" smtClean="0">
                  <a:latin typeface="Arial" charset="0"/>
                </a:rPr>
                <a:t>Konsumatorëve</a:t>
              </a:r>
              <a:endParaRPr lang="en-US" sz="2000" dirty="0" smtClean="0">
                <a:latin typeface="Arial" charset="0"/>
              </a:endParaRPr>
            </a:p>
            <a:p>
              <a:pPr algn="ctr" defTabSz="762000">
                <a:spcBef>
                  <a:spcPct val="50000"/>
                </a:spcBef>
              </a:pPr>
              <a:r>
                <a:rPr lang="en-US" sz="2000" dirty="0" err="1" smtClean="0">
                  <a:latin typeface="Arial" charset="0"/>
                </a:rPr>
                <a:t>Aktivitetet</a:t>
              </a:r>
              <a:r>
                <a:rPr lang="en-US" sz="2000" dirty="0" smtClean="0">
                  <a:latin typeface="Arial" charset="0"/>
                </a:rPr>
                <a:t> e </a:t>
              </a:r>
              <a:r>
                <a:rPr lang="en-US" sz="2000" dirty="0" err="1" smtClean="0">
                  <a:latin typeface="Arial" charset="0"/>
                </a:rPr>
                <a:t>firmës</a:t>
              </a:r>
              <a:r>
                <a:rPr lang="en-US" sz="2000" dirty="0" smtClean="0">
                  <a:latin typeface="Arial" charset="0"/>
                </a:rPr>
                <a:t> </a:t>
              </a:r>
              <a:r>
                <a:rPr lang="en-US" sz="2000" dirty="0" err="1" smtClean="0">
                  <a:latin typeface="Arial" charset="0"/>
                </a:rPr>
                <a:t>fokusohen</a:t>
              </a:r>
              <a:r>
                <a:rPr lang="en-US" sz="2000" dirty="0" smtClean="0">
                  <a:latin typeface="Arial" charset="0"/>
                </a:rPr>
                <a:t> </a:t>
              </a:r>
              <a:r>
                <a:rPr lang="en-US" sz="2000" dirty="0" err="1" smtClean="0">
                  <a:latin typeface="Arial" charset="0"/>
                </a:rPr>
                <a:t>në</a:t>
              </a:r>
              <a:r>
                <a:rPr lang="en-US" sz="2000" dirty="0" smtClean="0">
                  <a:latin typeface="Arial" charset="0"/>
                </a:rPr>
                <a:t> </a:t>
              </a:r>
              <a:r>
                <a:rPr lang="en-US" sz="2000" dirty="0" err="1" smtClean="0">
                  <a:latin typeface="Arial" charset="0"/>
                </a:rPr>
                <a:t>satisfaksionin</a:t>
              </a:r>
              <a:r>
                <a:rPr lang="en-US" sz="2000" dirty="0" smtClean="0">
                  <a:latin typeface="Arial" charset="0"/>
                </a:rPr>
                <a:t> e </a:t>
              </a:r>
              <a:r>
                <a:rPr lang="en-US" sz="2000" dirty="0" err="1" smtClean="0">
                  <a:latin typeface="Arial" charset="0"/>
                </a:rPr>
                <a:t>konsumatorit</a:t>
              </a:r>
              <a:r>
                <a:rPr lang="en-US" sz="2000" dirty="0" smtClean="0">
                  <a:latin typeface="Arial" charset="0"/>
                </a:rPr>
                <a:t> </a:t>
              </a:r>
              <a:endParaRPr lang="en-US" sz="2000" dirty="0">
                <a:latin typeface="Arial" charset="0"/>
              </a:endParaRPr>
            </a:p>
          </p:txBody>
        </p:sp>
      </p:grp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3546475" y="3598863"/>
            <a:ext cx="377825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59" name="Group 19"/>
          <p:cNvGrpSpPr>
            <a:grpSpLocks/>
          </p:cNvGrpSpPr>
          <p:nvPr/>
        </p:nvGrpSpPr>
        <p:grpSpPr bwMode="auto">
          <a:xfrm>
            <a:off x="14288" y="25400"/>
            <a:ext cx="107950" cy="82550"/>
            <a:chOff x="9" y="16"/>
            <a:chExt cx="68" cy="52"/>
          </a:xfrm>
        </p:grpSpPr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43" y="16"/>
              <a:ext cx="0" cy="52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 flipH="1">
              <a:off x="9" y="42"/>
              <a:ext cx="68" cy="0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1000">
                <a:latin typeface="Arial" charset="0"/>
              </a:rPr>
              <a:t>5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000" dirty="0">
                <a:latin typeface="Arial" charset="0"/>
              </a:rPr>
              <a:t>D Jobber, Principles and Practice of Marketing, © 1998 </a:t>
            </a:r>
            <a:r>
              <a:rPr lang="en-US" sz="1000" dirty="0" err="1" smtClean="0">
                <a:latin typeface="Arial" charset="0"/>
              </a:rPr>
              <a:t>McGraë</a:t>
            </a:r>
            <a:r>
              <a:rPr lang="en-US" sz="1000" dirty="0" smtClean="0">
                <a:latin typeface="Arial" charset="0"/>
              </a:rPr>
              <a:t>-Hill</a:t>
            </a:r>
            <a:endParaRPr lang="en-US" sz="1000" dirty="0">
              <a:latin typeface="Arial" charset="0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4591050" y="3038475"/>
            <a:ext cx="0" cy="10985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290888" y="1609725"/>
            <a:ext cx="2600325" cy="1431925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225800" y="1670050"/>
            <a:ext cx="2730500" cy="13901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300" b="1" dirty="0" err="1" smtClean="0">
                <a:latin typeface="Arial" charset="0"/>
              </a:rPr>
              <a:t>Koncepti</a:t>
            </a:r>
            <a:r>
              <a:rPr lang="en-US" sz="1300" b="1" dirty="0" smtClean="0">
                <a:latin typeface="Arial" charset="0"/>
              </a:rPr>
              <a:t> “Marketing</a:t>
            </a:r>
            <a:endParaRPr lang="en-US" sz="1300" dirty="0" smtClean="0">
              <a:latin typeface="Arial" charset="0"/>
            </a:endParaRPr>
          </a:p>
          <a:p>
            <a:pPr algn="ctr" defTabSz="762000">
              <a:spcBef>
                <a:spcPct val="50000"/>
              </a:spcBef>
            </a:pPr>
            <a:r>
              <a:rPr lang="en-US" sz="1300" dirty="0" err="1" smtClean="0">
                <a:latin typeface="Arial" charset="0"/>
              </a:rPr>
              <a:t>Arritja</a:t>
            </a:r>
            <a:r>
              <a:rPr lang="en-US" sz="1300" dirty="0" smtClean="0">
                <a:latin typeface="Arial" charset="0"/>
              </a:rPr>
              <a:t> e </a:t>
            </a:r>
            <a:r>
              <a:rPr lang="en-US" sz="1300" dirty="0" err="1" smtClean="0">
                <a:latin typeface="Arial" charset="0"/>
              </a:rPr>
              <a:t>qëllimeve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të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firmës</a:t>
            </a:r>
            <a:r>
              <a:rPr lang="en-US" sz="1300" dirty="0" smtClean="0">
                <a:latin typeface="Arial" charset="0"/>
              </a:rPr>
              <a:t>, </a:t>
            </a:r>
            <a:r>
              <a:rPr lang="en-US" sz="1300" dirty="0" err="1" smtClean="0">
                <a:latin typeface="Arial" charset="0"/>
              </a:rPr>
              <a:t>përmes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përmbushjes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dhe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tejkalimit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të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nevojva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të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konsumatorëve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më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mirë</a:t>
            </a:r>
            <a:r>
              <a:rPr lang="en-US" sz="1300" dirty="0" smtClean="0">
                <a:latin typeface="Arial" charset="0"/>
              </a:rPr>
              <a:t> se </a:t>
            </a:r>
            <a:r>
              <a:rPr lang="en-US" sz="1300" dirty="0" err="1" smtClean="0">
                <a:latin typeface="Arial" charset="0"/>
              </a:rPr>
              <a:t>konkurrenca</a:t>
            </a:r>
            <a:endParaRPr lang="en-US" sz="1300" dirty="0">
              <a:latin typeface="Arial" charset="0"/>
            </a:endParaRPr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1819275" y="3600450"/>
            <a:ext cx="5545138" cy="515938"/>
          </a:xfrm>
          <a:custGeom>
            <a:avLst/>
            <a:gdLst/>
            <a:ahLst/>
            <a:cxnLst>
              <a:cxn ang="0">
                <a:pos x="0" y="324"/>
              </a:cxn>
              <a:cxn ang="0">
                <a:pos x="0" y="0"/>
              </a:cxn>
              <a:cxn ang="0">
                <a:pos x="3492" y="0"/>
              </a:cxn>
              <a:cxn ang="0">
                <a:pos x="3492" y="300"/>
              </a:cxn>
            </a:cxnLst>
            <a:rect l="0" t="0" r="r" b="b"/>
            <a:pathLst>
              <a:path w="3493" h="325">
                <a:moveTo>
                  <a:pt x="0" y="324"/>
                </a:moveTo>
                <a:lnTo>
                  <a:pt x="0" y="0"/>
                </a:lnTo>
                <a:lnTo>
                  <a:pt x="3492" y="0"/>
                </a:lnTo>
                <a:lnTo>
                  <a:pt x="3492" y="300"/>
                </a:lnTo>
              </a:path>
            </a:pathLst>
          </a:custGeom>
          <a:noFill/>
          <a:ln w="25400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>
          <a:xfrm>
            <a:off x="687388" y="635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The Marketing Concept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74688" y="4090988"/>
            <a:ext cx="2368550" cy="1330325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6245225" y="4090988"/>
            <a:ext cx="2312988" cy="1330325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534988" y="4111625"/>
            <a:ext cx="2649537" cy="10592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400" b="1" dirty="0" err="1" smtClean="0">
                <a:latin typeface="Arial" charset="0"/>
              </a:rPr>
              <a:t>Orientimi</a:t>
            </a:r>
            <a:r>
              <a:rPr lang="en-US" sz="1400" b="1" dirty="0" smtClean="0">
                <a:latin typeface="Arial" charset="0"/>
              </a:rPr>
              <a:t> </a:t>
            </a:r>
            <a:r>
              <a:rPr lang="en-US" sz="1400" b="1" dirty="0" err="1" smtClean="0">
                <a:latin typeface="Arial" charset="0"/>
              </a:rPr>
              <a:t>i</a:t>
            </a:r>
            <a:r>
              <a:rPr lang="en-US" sz="1400" b="1" dirty="0" smtClean="0">
                <a:latin typeface="Arial" charset="0"/>
              </a:rPr>
              <a:t> </a:t>
            </a:r>
            <a:r>
              <a:rPr lang="en-US" sz="1400" b="1" dirty="0" err="1" smtClean="0">
                <a:latin typeface="Arial" charset="0"/>
              </a:rPr>
              <a:t>Konsumatorëve</a:t>
            </a:r>
            <a:endParaRPr lang="en-US" sz="1400" dirty="0" smtClean="0">
              <a:latin typeface="Arial" charset="0"/>
            </a:endParaRPr>
          </a:p>
          <a:p>
            <a:pPr algn="ctr" defTabSz="762000">
              <a:spcBef>
                <a:spcPct val="50000"/>
              </a:spcBef>
            </a:pPr>
            <a:r>
              <a:rPr lang="en-US" sz="1400" dirty="0" err="1" smtClean="0">
                <a:latin typeface="Arial" charset="0"/>
              </a:rPr>
              <a:t>Aktivitetet</a:t>
            </a:r>
            <a:r>
              <a:rPr lang="en-US" sz="1400" dirty="0" smtClean="0">
                <a:latin typeface="Arial" charset="0"/>
              </a:rPr>
              <a:t> e </a:t>
            </a:r>
            <a:r>
              <a:rPr lang="en-US" sz="1400" dirty="0" err="1" smtClean="0">
                <a:latin typeface="Arial" charset="0"/>
              </a:rPr>
              <a:t>firmës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fokusohen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në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satisfaksionin</a:t>
            </a:r>
            <a:r>
              <a:rPr lang="en-US" sz="1400" dirty="0" smtClean="0">
                <a:latin typeface="Arial" charset="0"/>
              </a:rPr>
              <a:t> e </a:t>
            </a:r>
            <a:r>
              <a:rPr lang="en-US" sz="1400" dirty="0" err="1" smtClean="0">
                <a:latin typeface="Arial" charset="0"/>
              </a:rPr>
              <a:t>konsumatorit</a:t>
            </a:r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6278563" y="4111625"/>
            <a:ext cx="2246312" cy="13901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300" b="1" dirty="0" err="1" smtClean="0">
                <a:latin typeface="Arial" charset="0"/>
              </a:rPr>
              <a:t>Realizimi</a:t>
            </a:r>
            <a:r>
              <a:rPr lang="en-US" sz="1300" b="1" dirty="0" smtClean="0">
                <a:latin typeface="Arial" charset="0"/>
              </a:rPr>
              <a:t> </a:t>
            </a:r>
            <a:r>
              <a:rPr lang="en-US" sz="1300" b="1" dirty="0" err="1" smtClean="0">
                <a:latin typeface="Arial" charset="0"/>
              </a:rPr>
              <a:t>i</a:t>
            </a:r>
            <a:r>
              <a:rPr lang="en-US" sz="1300" b="1" dirty="0" smtClean="0">
                <a:latin typeface="Arial" charset="0"/>
              </a:rPr>
              <a:t> </a:t>
            </a:r>
            <a:r>
              <a:rPr lang="en-US" sz="1300" b="1" dirty="0" err="1" smtClean="0">
                <a:latin typeface="Arial" charset="0"/>
              </a:rPr>
              <a:t>Objektivave</a:t>
            </a:r>
            <a:endParaRPr lang="en-US" sz="1300" dirty="0" smtClean="0">
              <a:latin typeface="Arial" charset="0"/>
            </a:endParaRPr>
          </a:p>
          <a:p>
            <a:pPr algn="ctr" defTabSz="762000">
              <a:spcBef>
                <a:spcPct val="50000"/>
              </a:spcBef>
            </a:pPr>
            <a:r>
              <a:rPr lang="en-US" sz="1300" dirty="0" err="1" smtClean="0">
                <a:latin typeface="Arial" charset="0"/>
              </a:rPr>
              <a:t>Besimi</a:t>
            </a:r>
            <a:r>
              <a:rPr lang="en-US" sz="1300" dirty="0" smtClean="0">
                <a:latin typeface="Arial" charset="0"/>
              </a:rPr>
              <a:t> se </a:t>
            </a:r>
            <a:r>
              <a:rPr lang="en-US" sz="1300" dirty="0" err="1" smtClean="0">
                <a:latin typeface="Arial" charset="0"/>
              </a:rPr>
              <a:t>objektivat</a:t>
            </a:r>
            <a:r>
              <a:rPr lang="en-US" sz="1300" dirty="0" smtClean="0">
                <a:latin typeface="Arial" charset="0"/>
              </a:rPr>
              <a:t> e </a:t>
            </a:r>
            <a:r>
              <a:rPr lang="en-US" sz="1300" dirty="0" err="1" smtClean="0">
                <a:latin typeface="Arial" charset="0"/>
              </a:rPr>
              <a:t>firmës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mund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të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arrihen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nëpërmjet</a:t>
            </a:r>
            <a:r>
              <a:rPr lang="en-US" sz="1300" dirty="0" smtClean="0">
                <a:latin typeface="Arial" charset="0"/>
              </a:rPr>
              <a:t>  </a:t>
            </a:r>
            <a:r>
              <a:rPr lang="en-US" sz="1300" dirty="0" err="1" smtClean="0">
                <a:latin typeface="Arial" charset="0"/>
              </a:rPr>
              <a:t>përmbushjes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së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kërkesave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të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konsumatorëve</a:t>
            </a:r>
            <a:endParaRPr lang="en-US" sz="1300" dirty="0">
              <a:latin typeface="Arial" charset="0"/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3200400" y="3454400"/>
            <a:ext cx="2771775" cy="2441575"/>
          </a:xfrm>
          <a:prstGeom prst="rect">
            <a:avLst/>
          </a:prstGeom>
          <a:solidFill>
            <a:srgbClr val="FFFF99"/>
          </a:solidFill>
          <a:ln w="508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205163" y="3479800"/>
            <a:ext cx="2762250" cy="214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38112" tIns="69850" rIns="138112" bIns="698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2000" b="1" dirty="0" err="1" smtClean="0">
                <a:latin typeface="Arial" charset="0"/>
              </a:rPr>
              <a:t>Përpjekjet</a:t>
            </a:r>
            <a:r>
              <a:rPr lang="en-US" sz="2000" b="1" dirty="0" smtClean="0">
                <a:latin typeface="Arial" charset="0"/>
              </a:rPr>
              <a:t> e </a:t>
            </a:r>
            <a:r>
              <a:rPr lang="en-US" sz="2000" b="1" dirty="0" err="1" smtClean="0">
                <a:latin typeface="Arial" charset="0"/>
              </a:rPr>
              <a:t>Integruara</a:t>
            </a:r>
            <a:endParaRPr lang="en-US" sz="2000" dirty="0" smtClean="0">
              <a:latin typeface="Arial" charset="0"/>
            </a:endParaRPr>
          </a:p>
          <a:p>
            <a:pPr algn="ctr" defTabSz="762000">
              <a:spcBef>
                <a:spcPct val="50000"/>
              </a:spcBef>
            </a:pPr>
            <a:r>
              <a:rPr lang="en-US" sz="2000" dirty="0" err="1" smtClean="0">
                <a:latin typeface="Arial" charset="0"/>
              </a:rPr>
              <a:t>Personeli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merr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përgjegjësinë</a:t>
            </a:r>
            <a:r>
              <a:rPr lang="en-US" sz="2000" dirty="0" smtClean="0">
                <a:latin typeface="Arial" charset="0"/>
              </a:rPr>
              <a:t> e </a:t>
            </a:r>
            <a:r>
              <a:rPr lang="en-US" sz="2000" dirty="0" err="1" smtClean="0">
                <a:latin typeface="Arial" charset="0"/>
              </a:rPr>
              <a:t>satisfaksionit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të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konsumatorit</a:t>
            </a:r>
            <a:endParaRPr lang="en-US" sz="2000" dirty="0">
              <a:latin typeface="Arial" charset="0"/>
            </a:endParaRP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5999163" y="3602038"/>
            <a:ext cx="377825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06" name="Group 18"/>
          <p:cNvGrpSpPr>
            <a:grpSpLocks/>
          </p:cNvGrpSpPr>
          <p:nvPr/>
        </p:nvGrpSpPr>
        <p:grpSpPr bwMode="auto">
          <a:xfrm>
            <a:off x="14288" y="25400"/>
            <a:ext cx="107950" cy="82550"/>
            <a:chOff x="9" y="16"/>
            <a:chExt cx="68" cy="52"/>
          </a:xfrm>
        </p:grpSpPr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>
              <a:off x="43" y="16"/>
              <a:ext cx="0" cy="52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 flipH="1">
              <a:off x="9" y="42"/>
              <a:ext cx="68" cy="0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1000">
                <a:latin typeface="Arial" charset="0"/>
              </a:rPr>
              <a:t>6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000" dirty="0">
                <a:latin typeface="Arial" charset="0"/>
              </a:rPr>
              <a:t>D Jobber, Principles and Practice of Marketing, © 1998 </a:t>
            </a:r>
            <a:r>
              <a:rPr lang="en-US" sz="1000" dirty="0" err="1" smtClean="0">
                <a:latin typeface="Arial" charset="0"/>
              </a:rPr>
              <a:t>McGraë</a:t>
            </a:r>
            <a:r>
              <a:rPr lang="en-US" sz="1000" dirty="0" smtClean="0">
                <a:latin typeface="Arial" charset="0"/>
              </a:rPr>
              <a:t>-Hill</a:t>
            </a:r>
            <a:endParaRPr lang="en-US" sz="1000" dirty="0">
              <a:latin typeface="Arial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591050" y="3038475"/>
            <a:ext cx="0" cy="109855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90888" y="1609725"/>
            <a:ext cx="2600325" cy="1431925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25800" y="1670050"/>
            <a:ext cx="2730500" cy="13901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300" b="1" dirty="0" err="1" smtClean="0">
                <a:latin typeface="Arial" charset="0"/>
              </a:rPr>
              <a:t>Koncepti</a:t>
            </a:r>
            <a:r>
              <a:rPr lang="en-US" sz="1300" b="1" dirty="0" smtClean="0">
                <a:latin typeface="Arial" charset="0"/>
              </a:rPr>
              <a:t> “Marketing</a:t>
            </a:r>
            <a:endParaRPr lang="en-US" sz="1300" dirty="0" smtClean="0">
              <a:latin typeface="Arial" charset="0"/>
            </a:endParaRPr>
          </a:p>
          <a:p>
            <a:pPr algn="ctr" defTabSz="762000">
              <a:spcBef>
                <a:spcPct val="50000"/>
              </a:spcBef>
            </a:pPr>
            <a:r>
              <a:rPr lang="en-US" sz="1300" dirty="0" err="1" smtClean="0">
                <a:latin typeface="Arial" charset="0"/>
              </a:rPr>
              <a:t>Arritja</a:t>
            </a:r>
            <a:r>
              <a:rPr lang="en-US" sz="1300" dirty="0" smtClean="0">
                <a:latin typeface="Arial" charset="0"/>
              </a:rPr>
              <a:t> e </a:t>
            </a:r>
            <a:r>
              <a:rPr lang="en-US" sz="1300" dirty="0" err="1" smtClean="0">
                <a:latin typeface="Arial" charset="0"/>
              </a:rPr>
              <a:t>qëllimeve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të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firmës</a:t>
            </a:r>
            <a:r>
              <a:rPr lang="en-US" sz="1300" dirty="0" smtClean="0">
                <a:latin typeface="Arial" charset="0"/>
              </a:rPr>
              <a:t>, </a:t>
            </a:r>
            <a:r>
              <a:rPr lang="en-US" sz="1300" dirty="0" err="1" smtClean="0">
                <a:latin typeface="Arial" charset="0"/>
              </a:rPr>
              <a:t>përmes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përmbushjes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dhe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tejkalimit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të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nevojva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të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konsumatorëve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më</a:t>
            </a:r>
            <a:r>
              <a:rPr lang="en-US" sz="1300" dirty="0" smtClean="0">
                <a:latin typeface="Arial" charset="0"/>
              </a:rPr>
              <a:t> </a:t>
            </a:r>
            <a:r>
              <a:rPr lang="en-US" sz="1300" dirty="0" err="1" smtClean="0">
                <a:latin typeface="Arial" charset="0"/>
              </a:rPr>
              <a:t>mirë</a:t>
            </a:r>
            <a:r>
              <a:rPr lang="en-US" sz="1300" dirty="0" smtClean="0">
                <a:latin typeface="Arial" charset="0"/>
              </a:rPr>
              <a:t> se </a:t>
            </a:r>
            <a:r>
              <a:rPr lang="en-US" sz="1300" dirty="0" err="1" smtClean="0">
                <a:latin typeface="Arial" charset="0"/>
              </a:rPr>
              <a:t>konkurrenca</a:t>
            </a:r>
            <a:endParaRPr lang="en-US" sz="1300" dirty="0">
              <a:latin typeface="Arial" charset="0"/>
            </a:endParaRPr>
          </a:p>
        </p:txBody>
      </p:sp>
      <p:sp>
        <p:nvSpPr>
          <p:cNvPr id="14343" name="Freeform 7"/>
          <p:cNvSpPr>
            <a:spLocks/>
          </p:cNvSpPr>
          <p:nvPr/>
        </p:nvSpPr>
        <p:spPr bwMode="auto">
          <a:xfrm>
            <a:off x="1819275" y="3600450"/>
            <a:ext cx="5545138" cy="515938"/>
          </a:xfrm>
          <a:custGeom>
            <a:avLst/>
            <a:gdLst/>
            <a:ahLst/>
            <a:cxnLst>
              <a:cxn ang="0">
                <a:pos x="0" y="324"/>
              </a:cxn>
              <a:cxn ang="0">
                <a:pos x="0" y="0"/>
              </a:cxn>
              <a:cxn ang="0">
                <a:pos x="3492" y="0"/>
              </a:cxn>
              <a:cxn ang="0">
                <a:pos x="3492" y="300"/>
              </a:cxn>
            </a:cxnLst>
            <a:rect l="0" t="0" r="r" b="b"/>
            <a:pathLst>
              <a:path w="3493" h="325">
                <a:moveTo>
                  <a:pt x="0" y="324"/>
                </a:moveTo>
                <a:lnTo>
                  <a:pt x="0" y="0"/>
                </a:lnTo>
                <a:lnTo>
                  <a:pt x="3492" y="0"/>
                </a:lnTo>
                <a:lnTo>
                  <a:pt x="3492" y="300"/>
                </a:lnTo>
              </a:path>
            </a:pathLst>
          </a:custGeom>
          <a:noFill/>
          <a:ln w="25400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title"/>
          </p:nvPr>
        </p:nvSpPr>
        <p:spPr>
          <a:xfrm>
            <a:off x="687388" y="635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The Marketing Concept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674688" y="4090988"/>
            <a:ext cx="2368550" cy="1330325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486150" y="4090988"/>
            <a:ext cx="2312988" cy="1330325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34988" y="4111625"/>
            <a:ext cx="2649537" cy="10592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400" b="1" dirty="0" err="1" smtClean="0">
                <a:latin typeface="Arial" charset="0"/>
              </a:rPr>
              <a:t>Orientimi</a:t>
            </a:r>
            <a:r>
              <a:rPr lang="en-US" sz="1400" b="1" dirty="0" smtClean="0">
                <a:latin typeface="Arial" charset="0"/>
              </a:rPr>
              <a:t> </a:t>
            </a:r>
            <a:r>
              <a:rPr lang="en-US" sz="1400" b="1" dirty="0" err="1" smtClean="0">
                <a:latin typeface="Arial" charset="0"/>
              </a:rPr>
              <a:t>i</a:t>
            </a:r>
            <a:r>
              <a:rPr lang="en-US" sz="1400" b="1" dirty="0" smtClean="0">
                <a:latin typeface="Arial" charset="0"/>
              </a:rPr>
              <a:t> </a:t>
            </a:r>
            <a:r>
              <a:rPr lang="en-US" sz="1400" b="1" dirty="0" err="1" smtClean="0">
                <a:latin typeface="Arial" charset="0"/>
              </a:rPr>
              <a:t>Konsumatorëve</a:t>
            </a:r>
            <a:endParaRPr lang="en-US" sz="1400" dirty="0" smtClean="0">
              <a:latin typeface="Arial" charset="0"/>
            </a:endParaRPr>
          </a:p>
          <a:p>
            <a:pPr algn="ctr" defTabSz="762000">
              <a:spcBef>
                <a:spcPct val="50000"/>
              </a:spcBef>
            </a:pPr>
            <a:r>
              <a:rPr lang="en-US" sz="1400" dirty="0" err="1" smtClean="0">
                <a:latin typeface="Arial" charset="0"/>
              </a:rPr>
              <a:t>Aktivitetet</a:t>
            </a:r>
            <a:r>
              <a:rPr lang="en-US" sz="1400" dirty="0" smtClean="0">
                <a:latin typeface="Arial" charset="0"/>
              </a:rPr>
              <a:t> e </a:t>
            </a:r>
            <a:r>
              <a:rPr lang="en-US" sz="1400" dirty="0" err="1" smtClean="0">
                <a:latin typeface="Arial" charset="0"/>
              </a:rPr>
              <a:t>firmës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fokusohen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në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satisfaksionin</a:t>
            </a:r>
            <a:r>
              <a:rPr lang="en-US" sz="1400" dirty="0" smtClean="0">
                <a:latin typeface="Arial" charset="0"/>
              </a:rPr>
              <a:t> e </a:t>
            </a:r>
            <a:r>
              <a:rPr lang="en-US" sz="1400" dirty="0" err="1" smtClean="0">
                <a:latin typeface="Arial" charset="0"/>
              </a:rPr>
              <a:t>konsumatorit</a:t>
            </a:r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562350" y="4111625"/>
            <a:ext cx="2160588" cy="12747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400" b="1" dirty="0" err="1" smtClean="0">
                <a:latin typeface="Arial" charset="0"/>
              </a:rPr>
              <a:t>Përpjekjet</a:t>
            </a:r>
            <a:r>
              <a:rPr lang="en-US" sz="1400" b="1" dirty="0" smtClean="0">
                <a:latin typeface="Arial" charset="0"/>
              </a:rPr>
              <a:t> e </a:t>
            </a:r>
            <a:r>
              <a:rPr lang="en-US" sz="1400" b="1" dirty="0" err="1" smtClean="0">
                <a:latin typeface="Arial" charset="0"/>
              </a:rPr>
              <a:t>Integruara</a:t>
            </a:r>
            <a:endParaRPr lang="en-US" sz="1400" dirty="0" smtClean="0">
              <a:latin typeface="Arial" charset="0"/>
            </a:endParaRPr>
          </a:p>
          <a:p>
            <a:pPr algn="ctr" defTabSz="762000">
              <a:spcBef>
                <a:spcPct val="50000"/>
              </a:spcBef>
            </a:pPr>
            <a:r>
              <a:rPr lang="en-US" sz="1400" dirty="0" err="1" smtClean="0">
                <a:latin typeface="Arial" charset="0"/>
              </a:rPr>
              <a:t>Personeli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merr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përgjegjësinë</a:t>
            </a:r>
            <a:r>
              <a:rPr lang="en-US" sz="1400" dirty="0" smtClean="0">
                <a:latin typeface="Arial" charset="0"/>
              </a:rPr>
              <a:t> e </a:t>
            </a:r>
            <a:r>
              <a:rPr lang="en-US" sz="1400" dirty="0" err="1" smtClean="0">
                <a:latin typeface="Arial" charset="0"/>
              </a:rPr>
              <a:t>satisfaksionit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të</a:t>
            </a:r>
            <a:r>
              <a:rPr lang="en-US" sz="1400" dirty="0" smtClean="0">
                <a:latin typeface="Arial" charset="0"/>
              </a:rPr>
              <a:t> </a:t>
            </a:r>
            <a:r>
              <a:rPr lang="en-US" sz="1400" dirty="0" err="1" smtClean="0">
                <a:latin typeface="Arial" charset="0"/>
              </a:rPr>
              <a:t>konsumatorit</a:t>
            </a:r>
            <a:endParaRPr lang="en-US" sz="1400" dirty="0">
              <a:latin typeface="Arial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962650" y="3454400"/>
            <a:ext cx="2851150" cy="2409825"/>
          </a:xfrm>
          <a:prstGeom prst="rect">
            <a:avLst/>
          </a:prstGeom>
          <a:solidFill>
            <a:srgbClr val="FFFF99"/>
          </a:solidFill>
          <a:ln w="508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994400" y="3446463"/>
            <a:ext cx="2806700" cy="19415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38112" tIns="69850" rIns="138112" bIns="698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1800" b="1" dirty="0" err="1" smtClean="0">
                <a:latin typeface="Arial" charset="0"/>
              </a:rPr>
              <a:t>Realizimi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i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Objektivave</a:t>
            </a:r>
            <a:endParaRPr lang="en-US" sz="1800" dirty="0" smtClean="0">
              <a:latin typeface="Arial" charset="0"/>
            </a:endParaRPr>
          </a:p>
          <a:p>
            <a:pPr algn="ctr" defTabSz="762000">
              <a:spcBef>
                <a:spcPct val="50000"/>
              </a:spcBef>
            </a:pPr>
            <a:r>
              <a:rPr lang="en-US" sz="1800" dirty="0" err="1" smtClean="0">
                <a:latin typeface="Arial" charset="0"/>
              </a:rPr>
              <a:t>Besimi</a:t>
            </a:r>
            <a:r>
              <a:rPr lang="en-US" sz="1800" dirty="0" smtClean="0">
                <a:latin typeface="Arial" charset="0"/>
              </a:rPr>
              <a:t> se </a:t>
            </a:r>
            <a:r>
              <a:rPr lang="en-US" sz="1800" dirty="0" err="1" smtClean="0">
                <a:latin typeface="Arial" charset="0"/>
              </a:rPr>
              <a:t>objektivat</a:t>
            </a:r>
            <a:r>
              <a:rPr lang="en-US" sz="1800" dirty="0" smtClean="0">
                <a:latin typeface="Arial" charset="0"/>
              </a:rPr>
              <a:t> e </a:t>
            </a:r>
            <a:r>
              <a:rPr lang="en-US" sz="1800" dirty="0" err="1" smtClean="0">
                <a:latin typeface="Arial" charset="0"/>
              </a:rPr>
              <a:t>firmës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mund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të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arrihen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nëpërmjet</a:t>
            </a:r>
            <a:r>
              <a:rPr lang="en-US" sz="1800" dirty="0" smtClean="0">
                <a:latin typeface="Arial" charset="0"/>
              </a:rPr>
              <a:t>  </a:t>
            </a:r>
            <a:r>
              <a:rPr lang="en-US" sz="1800" dirty="0" err="1" smtClean="0">
                <a:latin typeface="Arial" charset="0"/>
              </a:rPr>
              <a:t>përmbushjes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së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kërkesave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të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err="1" smtClean="0">
                <a:latin typeface="Arial" charset="0"/>
              </a:rPr>
              <a:t>konsumatorëve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/>
            <a:r>
              <a:rPr lang="en-US" sz="1000">
                <a:latin typeface="Arial" charset="0"/>
              </a:rPr>
              <a:t>7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/>
            <a:r>
              <a:rPr lang="en-US" sz="1000" dirty="0">
                <a:latin typeface="Arial" charset="0"/>
              </a:rPr>
              <a:t>D Jobber, Principles and Practice of Marketing, © 1998 </a:t>
            </a:r>
            <a:r>
              <a:rPr lang="en-US" sz="1000" dirty="0" err="1" smtClean="0">
                <a:latin typeface="Arial" charset="0"/>
              </a:rPr>
              <a:t>McGraë</a:t>
            </a:r>
            <a:r>
              <a:rPr lang="en-US" sz="1000" dirty="0" smtClean="0">
                <a:latin typeface="Arial" charset="0"/>
              </a:rPr>
              <a:t>-Hill</a:t>
            </a:r>
            <a:endParaRPr lang="en-US" sz="1000" dirty="0">
              <a:latin typeface="Arial" charset="0"/>
            </a:endParaRPr>
          </a:p>
        </p:txBody>
      </p:sp>
      <p:sp>
        <p:nvSpPr>
          <p:cNvPr id="16388" name="Freeform 4"/>
          <p:cNvSpPr>
            <a:spLocks/>
          </p:cNvSpPr>
          <p:nvPr/>
        </p:nvSpPr>
        <p:spPr bwMode="auto">
          <a:xfrm>
            <a:off x="4075113" y="3244850"/>
            <a:ext cx="1096962" cy="773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90" y="0"/>
              </a:cxn>
              <a:cxn ang="0">
                <a:pos x="690" y="486"/>
              </a:cxn>
            </a:cxnLst>
            <a:rect l="0" t="0" r="r" b="b"/>
            <a:pathLst>
              <a:path w="691" h="487">
                <a:moveTo>
                  <a:pt x="0" y="0"/>
                </a:moveTo>
                <a:lnTo>
                  <a:pt x="690" y="0"/>
                </a:lnTo>
                <a:lnTo>
                  <a:pt x="690" y="486"/>
                </a:lnTo>
              </a:path>
            </a:pathLst>
          </a:custGeom>
          <a:noFill/>
          <a:ln w="25400" cap="rnd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347913" y="2832100"/>
            <a:ext cx="1765300" cy="896938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Freeform 6"/>
          <p:cNvSpPr>
            <a:spLocks/>
          </p:cNvSpPr>
          <p:nvPr/>
        </p:nvSpPr>
        <p:spPr bwMode="auto">
          <a:xfrm>
            <a:off x="5988050" y="4451350"/>
            <a:ext cx="1096963" cy="7731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90" y="0"/>
              </a:cxn>
              <a:cxn ang="0">
                <a:pos x="690" y="486"/>
              </a:cxn>
            </a:cxnLst>
            <a:rect l="0" t="0" r="r" b="b"/>
            <a:pathLst>
              <a:path w="691" h="487">
                <a:moveTo>
                  <a:pt x="0" y="0"/>
                </a:moveTo>
                <a:lnTo>
                  <a:pt x="690" y="0"/>
                </a:lnTo>
                <a:lnTo>
                  <a:pt x="690" y="486"/>
                </a:lnTo>
              </a:path>
            </a:pathLst>
          </a:custGeom>
          <a:noFill/>
          <a:ln w="25400" cap="rnd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" name="Freeform 7"/>
          <p:cNvSpPr>
            <a:spLocks/>
          </p:cNvSpPr>
          <p:nvPr/>
        </p:nvSpPr>
        <p:spPr bwMode="auto">
          <a:xfrm>
            <a:off x="2162175" y="2052638"/>
            <a:ext cx="1096963" cy="773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90" y="0"/>
              </a:cxn>
              <a:cxn ang="0">
                <a:pos x="690" y="486"/>
              </a:cxn>
            </a:cxnLst>
            <a:rect l="0" t="0" r="r" b="b"/>
            <a:pathLst>
              <a:path w="691" h="487">
                <a:moveTo>
                  <a:pt x="0" y="0"/>
                </a:moveTo>
                <a:lnTo>
                  <a:pt x="690" y="0"/>
                </a:lnTo>
                <a:lnTo>
                  <a:pt x="690" y="486"/>
                </a:lnTo>
              </a:path>
            </a:pathLst>
          </a:custGeom>
          <a:noFill/>
          <a:ln w="25400" cap="rnd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Production Orientation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30238" y="1609725"/>
            <a:ext cx="1765300" cy="896938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313238" y="4043363"/>
            <a:ext cx="1782762" cy="1138237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97" name="Group 13"/>
          <p:cNvGrpSpPr>
            <a:grpSpLocks/>
          </p:cNvGrpSpPr>
          <p:nvPr/>
        </p:nvGrpSpPr>
        <p:grpSpPr bwMode="auto">
          <a:xfrm>
            <a:off x="6324600" y="5181598"/>
            <a:ext cx="1949450" cy="930274"/>
            <a:chOff x="3984" y="3264"/>
            <a:chExt cx="1228" cy="586"/>
          </a:xfrm>
        </p:grpSpPr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3984" y="3264"/>
              <a:ext cx="1228" cy="586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4044" y="3439"/>
              <a:ext cx="1140" cy="250"/>
            </a:xfrm>
            <a:prstGeom prst="rect">
              <a:avLst/>
            </a:prstGeom>
            <a:solidFill>
              <a:srgbClr val="FFFF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en-US" sz="2000" dirty="0" err="1" smtClean="0">
                  <a:latin typeface="Arial" charset="0"/>
                </a:rPr>
                <a:t>Konsumatorët</a:t>
              </a:r>
              <a:endParaRPr lang="en-US" sz="2000" dirty="0">
                <a:latin typeface="Arial" charset="0"/>
              </a:endParaRPr>
            </a:p>
          </p:txBody>
        </p:sp>
      </p:grp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704850" y="1711325"/>
            <a:ext cx="1619250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en-US" sz="2000" dirty="0" err="1" smtClean="0">
                <a:latin typeface="Arial" charset="0"/>
              </a:rPr>
              <a:t>Aftësia</a:t>
            </a:r>
            <a:r>
              <a:rPr lang="en-US" sz="2000" dirty="0" smtClean="0">
                <a:latin typeface="Arial" charset="0"/>
              </a:rPr>
              <a:t> e </a:t>
            </a:r>
            <a:r>
              <a:rPr lang="en-US" sz="2000" dirty="0" err="1" smtClean="0">
                <a:latin typeface="Arial" charset="0"/>
              </a:rPr>
              <a:t>Prodhimit</a:t>
            </a:r>
            <a:endParaRPr lang="en-US" sz="2000" dirty="0">
              <a:latin typeface="Arial" charset="0"/>
            </a:endParaRP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2405063" y="2922588"/>
            <a:ext cx="1639887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2000" dirty="0" err="1" smtClean="0">
                <a:latin typeface="Arial" charset="0"/>
              </a:rPr>
              <a:t>Prodhimi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produktit</a:t>
            </a:r>
            <a:endParaRPr lang="en-US" sz="2000" dirty="0">
              <a:latin typeface="Arial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4362450" y="4129088"/>
            <a:ext cx="1639888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US" sz="2000" dirty="0" err="1" smtClean="0">
                <a:latin typeface="Arial" charset="0"/>
              </a:rPr>
              <a:t>Përpjekjet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agresive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për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shitje</a:t>
            </a:r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temp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Pages>8899508</Pages>
  <Words>1188</Words>
  <Application>Microsoft Office PowerPoint</Application>
  <PresentationFormat>On-screen Show (4:3)</PresentationFormat>
  <Paragraphs>250</Paragraphs>
  <Slides>22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temp</vt:lpstr>
      <vt:lpstr>Document</vt:lpstr>
      <vt:lpstr>Slide 1</vt:lpstr>
      <vt:lpstr>Slide 2</vt:lpstr>
      <vt:lpstr>Slide 3</vt:lpstr>
      <vt:lpstr>Koncepti “Marketing”</vt:lpstr>
      <vt:lpstr>The Marketing Concept</vt:lpstr>
      <vt:lpstr>The Marketing Concept</vt:lpstr>
      <vt:lpstr>The Marketing Concept</vt:lpstr>
      <vt:lpstr>The Marketing Concept</vt:lpstr>
      <vt:lpstr>Production Orientation</vt:lpstr>
      <vt:lpstr>Marketing Orientation</vt:lpstr>
      <vt:lpstr>Efikasiteti dhe Efektiviteti</vt:lpstr>
      <vt:lpstr>Menaxhmenti i shtyrë nga Tregu</vt:lpstr>
      <vt:lpstr>Menaxhmenti i shtyrë nga Tregu</vt:lpstr>
      <vt:lpstr>Menaxhmenti i shtyrë nga Tregu</vt:lpstr>
      <vt:lpstr>Menaxhmenti i shtyrë nga Tregu</vt:lpstr>
      <vt:lpstr>Market-driven Management</vt:lpstr>
      <vt:lpstr>Market-driven Management</vt:lpstr>
      <vt:lpstr>Krijimi i Vlerës Konsumatore</vt:lpstr>
      <vt:lpstr>Krijimi i satisfaksionit konsumator</vt:lpstr>
      <vt:lpstr>Një Marketing Miks Mjaft Efektiv</vt:lpstr>
      <vt:lpstr>Marketingu Miks dhe Nevojat Konsumatore</vt:lpstr>
      <vt:lpstr>Marketingu Miks dhe Nevojat Konsumatore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Jobber: Marketing Chapter 1</dc:title>
  <dc:subject>Marketing in the Modern Firm</dc:subject>
  <dc:creator>Mike Cotterell</dc:creator>
  <cp:lastModifiedBy>EquipCentre</cp:lastModifiedBy>
  <cp:revision>24</cp:revision>
  <cp:lastPrinted>1998-09-21T11:33:20Z</cp:lastPrinted>
  <dcterms:created xsi:type="dcterms:W3CDTF">1998-02-06T07:36:54Z</dcterms:created>
  <dcterms:modified xsi:type="dcterms:W3CDTF">2011-03-05T10:00:36Z</dcterms:modified>
</cp:coreProperties>
</file>