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1B2F7E9-13D9-4D75-9DB6-E4B7BEAB2F73}" type="datetimeFigureOut">
              <a:rPr lang="en-US" smtClean="0"/>
              <a:pPr/>
              <a:t>5/22/2012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C6E55F2A-9D3C-42B8-8A5F-A425600C3309}"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B2F7E9-13D9-4D75-9DB6-E4B7BEAB2F73}"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55F2A-9D3C-42B8-8A5F-A425600C33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B2F7E9-13D9-4D75-9DB6-E4B7BEAB2F73}"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55F2A-9D3C-42B8-8A5F-A425600C3309}"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B2F7E9-13D9-4D75-9DB6-E4B7BEAB2F73}"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55F2A-9D3C-42B8-8A5F-A425600C3309}"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1B2F7E9-13D9-4D75-9DB6-E4B7BEAB2F73}" type="datetimeFigureOut">
              <a:rPr lang="en-US" smtClean="0"/>
              <a:pPr/>
              <a:t>5/22/2012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C6E55F2A-9D3C-42B8-8A5F-A425600C3309}"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B2F7E9-13D9-4D75-9DB6-E4B7BEAB2F73}" type="datetimeFigureOut">
              <a:rPr lang="en-US" smtClean="0"/>
              <a:pPr/>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55F2A-9D3C-42B8-8A5F-A425600C3309}"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1B2F7E9-13D9-4D75-9DB6-E4B7BEAB2F73}" type="datetimeFigureOut">
              <a:rPr lang="en-US" smtClean="0"/>
              <a:pPr/>
              <a:t>5/22/2012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E55F2A-9D3C-42B8-8A5F-A425600C3309}"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B2F7E9-13D9-4D75-9DB6-E4B7BEAB2F73}" type="datetimeFigureOut">
              <a:rPr lang="en-US" smtClean="0"/>
              <a:pPr/>
              <a:t>5/22/2012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E55F2A-9D3C-42B8-8A5F-A425600C3309}"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2F7E9-13D9-4D75-9DB6-E4B7BEAB2F73}" type="datetimeFigureOut">
              <a:rPr lang="en-US" smtClean="0"/>
              <a:pPr/>
              <a:t>5/22/2012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E55F2A-9D3C-42B8-8A5F-A425600C3309}"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B2F7E9-13D9-4D75-9DB6-E4B7BEAB2F73}" type="datetimeFigureOut">
              <a:rPr lang="en-US" smtClean="0"/>
              <a:pPr/>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55F2A-9D3C-42B8-8A5F-A425600C330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B2F7E9-13D9-4D75-9DB6-E4B7BEAB2F73}" type="datetimeFigureOut">
              <a:rPr lang="en-US" smtClean="0"/>
              <a:pPr/>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55F2A-9D3C-42B8-8A5F-A425600C330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1B2F7E9-13D9-4D75-9DB6-E4B7BEAB2F73}" type="datetimeFigureOut">
              <a:rPr lang="en-US" smtClean="0"/>
              <a:pPr/>
              <a:t>5/22/2012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6E55F2A-9D3C-42B8-8A5F-A425600C3309}"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79575"/>
          </a:xfrm>
        </p:spPr>
        <p:txBody>
          <a:bodyPr>
            <a:normAutofit/>
          </a:bodyPr>
          <a:lstStyle/>
          <a:p>
            <a:r>
              <a:rPr lang="en-US" sz="3200" dirty="0" err="1" smtClean="0">
                <a:latin typeface="Times New Roman" pitchFamily="18" charset="0"/>
                <a:cs typeface="Times New Roman" pitchFamily="18" charset="0"/>
              </a:rPr>
              <a:t>Sjellja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grup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sjelljet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ndër-grupore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organizata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dhe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kultura</a:t>
            </a:r>
            <a:r>
              <a:rPr lang="en-US" sz="3200" dirty="0" smtClean="0">
                <a:latin typeface="Times New Roman" pitchFamily="18" charset="0"/>
                <a:cs typeface="Times New Roman" pitchFamily="18" charset="0"/>
              </a:rPr>
              <a:t> e </a:t>
            </a:r>
            <a:r>
              <a:rPr lang="en-US" sz="3200" dirty="0" err="1" smtClean="0">
                <a:latin typeface="Times New Roman" pitchFamily="18" charset="0"/>
                <a:cs typeface="Times New Roman" pitchFamily="18" charset="0"/>
              </a:rPr>
              <a:t>organizatës</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800" dirty="0" err="1" smtClean="0">
                <a:latin typeface="Times New Roman" pitchFamily="18" charset="0"/>
                <a:cs typeface="Times New Roman" pitchFamily="18" charset="0"/>
              </a:rPr>
              <a:t>Ligjërues</a:t>
            </a:r>
            <a:r>
              <a:rPr lang="en-US" sz="2800" dirty="0" smtClean="0">
                <a:latin typeface="Times New Roman" pitchFamily="18" charset="0"/>
                <a:cs typeface="Times New Roman" pitchFamily="18" charset="0"/>
              </a:rPr>
              <a:t>: Linda </a:t>
            </a:r>
            <a:r>
              <a:rPr lang="en-US" sz="2800" dirty="0" err="1" smtClean="0">
                <a:latin typeface="Times New Roman" pitchFamily="18" charset="0"/>
                <a:cs typeface="Times New Roman" pitchFamily="18" charset="0"/>
              </a:rPr>
              <a:t>Hoxha</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Proceset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Brenda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9200"/>
            <a:ext cx="8229600" cy="2743200"/>
          </a:xfrm>
        </p:spPr>
        <p:txBody>
          <a:bodyPr>
            <a:normAutofit/>
          </a:bodyPr>
          <a:lstStyle/>
          <a:p>
            <a:r>
              <a:rPr lang="en-US" sz="2000" dirty="0" err="1" smtClean="0">
                <a:latin typeface="Times New Roman" pitchFamily="18" charset="0"/>
                <a:cs typeface="Times New Roman" pitchFamily="18" charset="0"/>
              </a:rPr>
              <a:t>Teknologjia</a:t>
            </a:r>
            <a:r>
              <a:rPr lang="en-US" sz="2000" dirty="0" smtClean="0">
                <a:latin typeface="Times New Roman" pitchFamily="18" charset="0"/>
                <a:cs typeface="Times New Roman" pitchFamily="18" charset="0"/>
              </a:rPr>
              <a:t> </a:t>
            </a:r>
          </a:p>
          <a:p>
            <a:r>
              <a:rPr lang="en-US" sz="2000" dirty="0" err="1" smtClean="0">
                <a:latin typeface="Times New Roman" pitchFamily="18" charset="0"/>
                <a:cs typeface="Times New Roman" pitchFamily="18" charset="0"/>
              </a:rPr>
              <a:t>Metodat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teknikat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teknologjike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përdoren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ndikojnë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Kyqe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organizative.Nëse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skaduara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atëherë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funksionet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produktiviteti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kufizohen.Kur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teknologjike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bashkohore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përputhje</a:t>
            </a:r>
            <a:r>
              <a:rPr lang="en-US" sz="2000" dirty="0" smtClean="0">
                <a:latin typeface="Times New Roman" pitchFamily="18" charset="0"/>
                <a:cs typeface="Times New Roman" pitchFamily="18" charset="0"/>
              </a:rPr>
              <a:t> me to </a:t>
            </a:r>
            <a:r>
              <a:rPr lang="en-US" sz="2000" dirty="0" err="1" smtClean="0">
                <a:latin typeface="Times New Roman" pitchFamily="18" charset="0"/>
                <a:cs typeface="Times New Roman" pitchFamily="18" charset="0"/>
              </a:rPr>
              <a:t>duhet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metodat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kjo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gjithëashtu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bëjë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demosdoshme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trajnimin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apo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ritrajnimin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personelit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tjetër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has me </a:t>
            </a:r>
            <a:r>
              <a:rPr lang="en-US" sz="2000" dirty="0" err="1" smtClean="0">
                <a:latin typeface="Times New Roman" pitchFamily="18" charset="0"/>
                <a:cs typeface="Times New Roman" pitchFamily="18" charset="0"/>
              </a:rPr>
              <a:t>disa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probleme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rezistencë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brenda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
        <p:nvSpPr>
          <p:cNvPr id="14337" name="Rectangle 1"/>
          <p:cNvSpPr>
            <a:spLocks noChangeArrowheads="1"/>
          </p:cNvSpPr>
          <p:nvPr/>
        </p:nvSpPr>
        <p:spPr bwMode="auto">
          <a:xfrm>
            <a:off x="228600" y="4209126"/>
            <a:ext cx="8534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shoqërore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Ka një numër sistemesh brenda cilësdo organizatë,edhe formale edhe profesionale. Kultura e organizatës </a:t>
            </a:r>
            <a:r>
              <a:rPr kumimoji="0" lang="it-IT"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është </a:t>
            </a:r>
            <a:r>
              <a:rPr kumimoji="0" lang="it-IT"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zakonisht një kodë i pashkruar,por është përgjithësisht i pranuar brenda organizatës. Struktura shoqërore e organizatës është shpesh e përcaktuar nga struktura formale. Janë shumë nënsisteme të strukturës sociale duke përfshirë grupet e punës,grupet shoqëruese dhe grupet shoqërore gjysmëformale, të tilla si klubi futbollistikë i kompanisë.</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7"/>
                                        </p:tgtEl>
                                        <p:attrNameLst>
                                          <p:attrName>style.visibility</p:attrName>
                                        </p:attrNameLst>
                                      </p:cBhvr>
                                      <p:to>
                                        <p:strVal val="visible"/>
                                      </p:to>
                                    </p:set>
                                    <p:animEffect transition="in" filter="blinds(horizontal)">
                                      <p:cBhvr>
                                        <p:cTn id="17" dur="5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3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Interaksionet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Ndwrmjet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Ambientit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685800"/>
          </a:xfrm>
        </p:spPr>
        <p:txBody>
          <a:bodyPr>
            <a:normAutofit fontScale="92500" lnSpcReduction="20000"/>
          </a:bodyPr>
          <a:lstStyle/>
          <a:p>
            <a:pPr lvl="0"/>
            <a:r>
              <a:rPr lang="en-US" sz="2000" dirty="0" err="1" smtClean="0">
                <a:latin typeface="Times New Roman" pitchFamily="18" charset="0"/>
                <a:cs typeface="Times New Roman" pitchFamily="18" charset="0"/>
              </a:rPr>
              <a:t>Modeli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pasigurisë</a:t>
            </a:r>
            <a:r>
              <a:rPr lang="en-US" sz="2000" dirty="0" smtClean="0">
                <a:latin typeface="Times New Roman" pitchFamily="18" charset="0"/>
                <a:cs typeface="Times New Roman" pitchFamily="18" charset="0"/>
              </a:rPr>
              <a:t> (contingency)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Lawrence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Lorsch</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13313" name="Rectangle 1"/>
          <p:cNvSpPr>
            <a:spLocks noChangeArrowheads="1"/>
          </p:cNvSpPr>
          <p:nvPr/>
        </p:nvSpPr>
        <p:spPr bwMode="auto">
          <a:xfrm>
            <a:off x="152400" y="3019708"/>
            <a:ext cx="8763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Lawrence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Lorsch</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(1967)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hulumtuan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numër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industrive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identifikojn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çfarë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ka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bërë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disa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suksesshme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disa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tjera.Ata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kanë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gjetur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ekziston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ambient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jostabil</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pasiguri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fornizimeve,konsumatorëve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faktorëve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tjerë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ambiental</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atëherë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stili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udhëheqës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ka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nevojë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jetë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ndryshëm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fleksibil,dhe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duhet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integroj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departamentet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kanë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nevoj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nënveprojn.Stili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udhëheqës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(Management style)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është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kontigjent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faktorët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ambiental</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ekzitues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secilën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kohë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3"/>
                                        </p:tgtEl>
                                        <p:attrNameLst>
                                          <p:attrName>style.visibility</p:attrName>
                                        </p:attrNameLst>
                                      </p:cBhvr>
                                      <p:to>
                                        <p:strVal val="visible"/>
                                      </p:to>
                                    </p:set>
                                    <p:animEffect transition="in" filter="blinds(horizontal)">
                                      <p:cBhvr>
                                        <p:cTn id="17" dur="500"/>
                                        <p:tgtEl>
                                          <p:spTgt spid="13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3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Interaksionet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Ndërmjet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Ambientit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685800"/>
          </a:xfrm>
        </p:spPr>
        <p:txBody>
          <a:bodyPr>
            <a:normAutofit/>
          </a:bodyPr>
          <a:lstStyle/>
          <a:p>
            <a:pPr lvl="0"/>
            <a:r>
              <a:rPr lang="en-US" sz="2000" dirty="0" err="1" smtClean="0">
                <a:latin typeface="Times New Roman" pitchFamily="18" charset="0"/>
                <a:cs typeface="Times New Roman" pitchFamily="18" charset="0"/>
              </a:rPr>
              <a:t>Modeli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informative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Galbraith-it </a:t>
            </a:r>
          </a:p>
          <a:p>
            <a:endParaRPr lang="en-US" sz="2000" dirty="0">
              <a:latin typeface="Times New Roman" pitchFamily="18" charset="0"/>
              <a:cs typeface="Times New Roman" pitchFamily="18" charset="0"/>
            </a:endParaRPr>
          </a:p>
        </p:txBody>
      </p:sp>
      <p:sp>
        <p:nvSpPr>
          <p:cNvPr id="12289" name="Rectangle 1"/>
          <p:cNvSpPr>
            <a:spLocks noChangeArrowheads="1"/>
          </p:cNvSpPr>
          <p:nvPr/>
        </p:nvSpPr>
        <p:spPr bwMode="auto">
          <a:xfrm>
            <a:off x="228600" y="2601486"/>
            <a:ext cx="82296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Galbraith (1973)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shihte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system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procesimit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informatave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Informatat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proceson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nga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ambienti,në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lidhje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hyrjet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lëndën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daljet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prodhimin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fuqinë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puntore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pranishme.Si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tillë,Galbraith</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pa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shumë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pasigurtë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sesa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ambientin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ishte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pikëpamje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modelit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kontigjentit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Galbraith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sygjeron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reduktojn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zvoglojn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pasigurinë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numër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mënyrash.Ambienti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stabilizohej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duke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udhëheqjen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burimeve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hyrëse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p.sh. duke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blerë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furnizues.Ndryshimet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brendshme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prodhojn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sjellin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zvogëlim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pasiguri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njësitë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punuese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permbajtëse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stabilizojn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prodhimin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kualitetin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Marrja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vendimeve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jetë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decentralizuar,kështu</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proceset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burokrative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organizatave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mëdha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nuk</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ngadalësojn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ndryshimet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nevojshme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teknologjike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89"/>
                                        </p:tgtEl>
                                        <p:attrNameLst>
                                          <p:attrName>style.visibility</p:attrName>
                                        </p:attrNameLst>
                                      </p:cBhvr>
                                      <p:to>
                                        <p:strVal val="visible"/>
                                      </p:to>
                                    </p:set>
                                    <p:animEffect transition="in" filter="blinds(horizontal)">
                                      <p:cBhvr>
                                        <p:cTn id="12"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28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Çfarë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është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kultura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organizative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209800"/>
            <a:ext cx="8229600" cy="3916363"/>
          </a:xfrm>
        </p:spPr>
        <p:txBody>
          <a:bodyPr>
            <a:normAutofit/>
          </a:bodyPr>
          <a:lstStyle/>
          <a:p>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përshkruhet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shkurtimisht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model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normave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qëndrimeve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mbajtura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brenda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asaj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shpesh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reflektojn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lidership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udhëheqje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strukturën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asaj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norma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zyrtare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udhëheqësit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përmbahen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atyre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P.sh.nëse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Deklarata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Misionit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deklaratë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qëllimëve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objektivave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specifikon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qëllimet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marrëveshjes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ndershmëri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sinqeritet</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por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menagjmenti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korruptuar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mundshme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imitoj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korrupcion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vijën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zyrtare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ndershmërisë</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Përcaktimi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kulturës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një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organizate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219199"/>
          </a:xfrm>
        </p:spPr>
        <p:txBody>
          <a:bodyPr>
            <a:normAutofit/>
          </a:bodyPr>
          <a:lstStyle/>
          <a:p>
            <a:r>
              <a:rPr lang="en-US" sz="2000" dirty="0" smtClean="0">
                <a:latin typeface="Times New Roman" pitchFamily="18" charset="0"/>
                <a:cs typeface="Times New Roman" pitchFamily="18" charset="0"/>
              </a:rPr>
              <a:t>Schein (1987) </a:t>
            </a:r>
            <a:r>
              <a:rPr lang="en-US" sz="2000" dirty="0" err="1" smtClean="0">
                <a:latin typeface="Times New Roman" pitchFamily="18" charset="0"/>
                <a:cs typeface="Times New Roman" pitchFamily="18" charset="0"/>
              </a:rPr>
              <a:t>sygjeron</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kultura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rrjedh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nivelet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udhëheqjes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menagjmentit</a:t>
            </a:r>
            <a:r>
              <a:rPr lang="en-US" sz="2000" dirty="0" smtClean="0">
                <a:latin typeface="Times New Roman" pitchFamily="18" charset="0"/>
                <a:cs typeface="Times New Roman" pitchFamily="18" charset="0"/>
              </a:rPr>
              <a:t>).Ai </a:t>
            </a:r>
            <a:r>
              <a:rPr lang="en-US" sz="2000" dirty="0" err="1" smtClean="0">
                <a:latin typeface="Times New Roman" pitchFamily="18" charset="0"/>
                <a:cs typeface="Times New Roman" pitchFamily="18" charset="0"/>
              </a:rPr>
              <a:t>tregon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përmend</a:t>
            </a:r>
            <a:r>
              <a:rPr lang="en-US" sz="2000" dirty="0" smtClean="0">
                <a:latin typeface="Times New Roman" pitchFamily="18" charset="0"/>
                <a:cs typeface="Times New Roman" pitchFamily="18" charset="0"/>
              </a:rPr>
              <a:t>)tri </a:t>
            </a:r>
            <a:r>
              <a:rPr lang="en-US" sz="2000" dirty="0" err="1" smtClean="0">
                <a:latin typeface="Times New Roman" pitchFamily="18" charset="0"/>
                <a:cs typeface="Times New Roman" pitchFamily="18" charset="0"/>
              </a:rPr>
              <a:t>nivele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kryesore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kulturës:artifakte,vlera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sypozimet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bazë</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
        <p:nvSpPr>
          <p:cNvPr id="10241" name="Rectangle 1"/>
          <p:cNvSpPr>
            <a:spLocks noChangeArrowheads="1"/>
          </p:cNvSpPr>
          <p:nvPr/>
        </p:nvSpPr>
        <p:spPr bwMode="auto">
          <a:xfrm>
            <a:off x="0" y="3114645"/>
            <a:ext cx="2819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ARTIFAKT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42" name="Rectangle 2"/>
          <p:cNvSpPr>
            <a:spLocks noChangeArrowheads="1"/>
          </p:cNvSpPr>
          <p:nvPr/>
        </p:nvSpPr>
        <p:spPr bwMode="auto">
          <a:xfrm>
            <a:off x="0" y="4172515"/>
            <a:ext cx="8915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Këto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përfshijnë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gjërat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kodin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veshurit.A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veshin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njerëzit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kostume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apo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rroba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joformale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rastit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punë?A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janë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kostumet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nivelin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udhëheqës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uniformat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apo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rrobat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joformale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nivelin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puntorët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thjeshtë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Aty</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kodi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veshurit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është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artifakt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fortë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siguri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konsiderohet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gabim”për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puntorë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thjeshtë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vesh</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kostum,si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drejtorin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udhëheqës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shfaqet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komplet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uniformë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përderisa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kompanitë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tjera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kodi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veshurit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nuk</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konsiderohet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rëndësishëm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Effect transition="in" filter="blinds(horizontal)">
                                      <p:cBhvr>
                                        <p:cTn id="12" dur="500"/>
                                        <p:tgtEl>
                                          <p:spTgt spid="1024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2"/>
                                        </p:tgtEl>
                                        <p:attrNameLst>
                                          <p:attrName>style.visibility</p:attrName>
                                        </p:attrNameLst>
                                      </p:cBhvr>
                                      <p:to>
                                        <p:strVal val="visible"/>
                                      </p:to>
                                    </p:set>
                                    <p:animEffect transition="in" filter="blinds(horizontal)">
                                      <p:cBhvr>
                                        <p:cTn id="1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241" grpId="0"/>
      <p:bldP spid="102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ARTIFAKT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667000"/>
          </a:xfrm>
        </p:spPr>
        <p:txBody>
          <a:bodyPr>
            <a:normAutofit/>
          </a:bodyPr>
          <a:lstStyle/>
          <a:p>
            <a:r>
              <a:rPr lang="en-US" sz="2000" dirty="0" err="1" smtClean="0">
                <a:latin typeface="Times New Roman" pitchFamily="18" charset="0"/>
                <a:cs typeface="Times New Roman" pitchFamily="18" charset="0"/>
              </a:rPr>
              <a:t>Artefakti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tjetër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jepë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tregues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menyra</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njerëzit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drejtohen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tjetrit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brenda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 .A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thirrur</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emrin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parë</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emër</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tregon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pamje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barazisë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egalitariane</a:t>
            </a:r>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drejtohen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menagjerëve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“z. Smith” </a:t>
            </a:r>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Znj</a:t>
            </a:r>
            <a:r>
              <a:rPr lang="en-US" sz="2000" dirty="0" smtClean="0">
                <a:latin typeface="Times New Roman" pitchFamily="18" charset="0"/>
                <a:cs typeface="Times New Roman" pitchFamily="18" charset="0"/>
              </a:rPr>
              <a:t>. Jones”, </a:t>
            </a:r>
            <a:r>
              <a:rPr lang="en-US" sz="2000" dirty="0" err="1" smtClean="0">
                <a:latin typeface="Times New Roman" pitchFamily="18" charset="0"/>
                <a:cs typeface="Times New Roman" pitchFamily="18" charset="0"/>
              </a:rPr>
              <a:t>përderisa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punonjësit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thirren</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emër,që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tregon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mirëmbajtje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kujdesshme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klasës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shoqërore</a:t>
            </a:r>
            <a:r>
              <a:rPr lang="en-US" sz="2000" dirty="0" smtClean="0">
                <a:latin typeface="Times New Roman" pitchFamily="18" charset="0"/>
                <a:cs typeface="Times New Roman" pitchFamily="18" charset="0"/>
              </a:rPr>
              <a:t>? Apo a </a:t>
            </a:r>
            <a:r>
              <a:rPr lang="en-US" sz="2000" dirty="0" err="1" smtClean="0">
                <a:latin typeface="Times New Roman" pitchFamily="18" charset="0"/>
                <a:cs typeface="Times New Roman" pitchFamily="18" charset="0"/>
              </a:rPr>
              <a:t>thirren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zyrtare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formale</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Shtrirja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vendit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gjithëashtu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lidhje</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kulturën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organizative</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
        <p:nvSpPr>
          <p:cNvPr id="9217" name="Rectangle 1"/>
          <p:cNvSpPr>
            <a:spLocks noChangeArrowheads="1"/>
          </p:cNvSpPr>
          <p:nvPr/>
        </p:nvSpPr>
        <p:spPr bwMode="auto">
          <a:xfrm>
            <a:off x="228600" y="4800600"/>
            <a:ext cx="8915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Paraqitja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prezantimi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zyrave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vendeve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“plan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hapur”para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pak</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viteve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ishte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dizajnuar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nënkuptuar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egalitarianizmin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barabartësin”.Megjithatë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fusha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mëdha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,volume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zhurmës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bëri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pamundura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Modifikime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çasjes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“plan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hapur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përdoren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tani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7"/>
                                        </p:tgtEl>
                                        <p:attrNameLst>
                                          <p:attrName>style.visibility</p:attrName>
                                        </p:attrNameLst>
                                      </p:cBhvr>
                                      <p:to>
                                        <p:strVal val="visible"/>
                                      </p:to>
                                    </p:set>
                                    <p:animEffect transition="in" filter="blinds(horizontal)">
                                      <p:cBhvr>
                                        <p:cTn id="17" dur="5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2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VLERAT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76401"/>
            <a:ext cx="8229600" cy="2209800"/>
          </a:xfrm>
        </p:spPr>
        <p:txBody>
          <a:bodyPr>
            <a:normAutofit/>
          </a:bodyPr>
          <a:lstStyle/>
          <a:p>
            <a:r>
              <a:rPr lang="en-US" sz="2000" dirty="0" err="1" smtClean="0">
                <a:latin typeface="Times New Roman" pitchFamily="18" charset="0"/>
                <a:cs typeface="Times New Roman" pitchFamily="18" charset="0"/>
              </a:rPr>
              <a:t>Vlerat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normat,ideologjitë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filozofitë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përkrah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ajo.Disa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pranishme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tregti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fer,ndershmëria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integriteti.Të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tjerat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specifike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lloje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caktuar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kompani</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prodhimit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veturave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mburren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prodhimin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veturës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lirë,tjetra</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kualitetin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veturës,pamarrëparasysh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çmimin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8193" name="Rectangle 1"/>
          <p:cNvSpPr>
            <a:spLocks noChangeArrowheads="1"/>
          </p:cNvSpPr>
          <p:nvPr/>
        </p:nvSpPr>
        <p:spPr bwMode="auto">
          <a:xfrm>
            <a:off x="228600" y="4572000"/>
            <a:ext cx="8763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Energjia elektrike nuk aspiron të ndryshoj cilësitë e produktit, por një kompani mund të synoj çmime të ulëta,tjetra për shërbime të kualitetit të lartë.Kujdesi ndaj konsumatorëve dhe punonjësve zakonisht ka norma të cilat janë specifike për secilën organizatë dhe që ndryshojn gjerësisht.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3"/>
                                        </p:tgtEl>
                                        <p:attrNameLst>
                                          <p:attrName>style.visibility</p:attrName>
                                        </p:attrNameLst>
                                      </p:cBhvr>
                                      <p:to>
                                        <p:strVal val="visible"/>
                                      </p:to>
                                    </p:set>
                                    <p:animEffect transition="in" filter="blinds(horizontal)">
                                      <p:cBhvr>
                                        <p:cTn id="12" dur="5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19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Supozime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Themelore</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000" dirty="0" err="1" smtClean="0">
                <a:latin typeface="Times New Roman" pitchFamily="18" charset="0"/>
                <a:cs typeface="Times New Roman" pitchFamily="18" charset="0"/>
              </a:rPr>
              <a:t>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shpesh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paqarta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dyshimta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shpesh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vlerësuara</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vetëdije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Punonjësit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pohojn</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kjo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mirë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keqe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vështirësi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verbalizojnë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mbajnë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Anketimi</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kujdes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nxerr</a:t>
            </a:r>
            <a:r>
              <a:rPr lang="en-US" sz="2000" dirty="0" smtClean="0">
                <a:latin typeface="Times New Roman" pitchFamily="18" charset="0"/>
                <a:cs typeface="Times New Roman" pitchFamily="18" charset="0"/>
              </a:rPr>
              <a:t> ne </a:t>
            </a:r>
            <a:r>
              <a:rPr lang="en-US" sz="2000" dirty="0" err="1" smtClean="0">
                <a:latin typeface="Times New Roman" pitchFamily="18" charset="0"/>
                <a:cs typeface="Times New Roman" pitchFamily="18" charset="0"/>
              </a:rPr>
              <a:t>pah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qartë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arsyet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tilla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drejta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punonjësve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blerë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aksione</a:t>
            </a:r>
            <a:r>
              <a:rPr lang="en-US" sz="2000" dirty="0" smtClean="0">
                <a:latin typeface="Times New Roman" pitchFamily="18" charset="0"/>
                <a:cs typeface="Times New Roman" pitchFamily="18" charset="0"/>
              </a:rPr>
              <a:t> (employees share </a:t>
            </a:r>
            <a:r>
              <a:rPr lang="en-US" sz="2000" dirty="0" err="1" smtClean="0">
                <a:latin typeface="Times New Roman" pitchFamily="18" charset="0"/>
                <a:cs typeface="Times New Roman" pitchFamily="18" charset="0"/>
              </a:rPr>
              <a:t>opcions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arsye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dyshimta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paqarta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duhet</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atyre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intereson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punonjësit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tyre</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Shpesh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supozimet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theshta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përcaktojn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sjelljet</a:t>
            </a:r>
            <a:r>
              <a:rPr lang="en-US" sz="2000" dirty="0" smtClean="0">
                <a:latin typeface="Times New Roman" pitchFamily="18" charset="0"/>
                <a:cs typeface="Times New Roman" pitchFamily="18" charset="0"/>
              </a:rPr>
              <a:t> Brenda </a:t>
            </a:r>
            <a:r>
              <a:rPr lang="en-US" sz="2000" dirty="0" err="1" smtClean="0">
                <a:latin typeface="Times New Roman" pitchFamily="18" charset="0"/>
                <a:cs typeface="Times New Roman" pitchFamily="18" charset="0"/>
              </a:rPr>
              <a:t>organizatave,por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rrallë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tjjera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ngjajshme</a:t>
            </a:r>
            <a:r>
              <a:rPr lang="en-US" sz="2000" dirty="0" smtClean="0">
                <a:latin typeface="Times New Roman" pitchFamily="18" charset="0"/>
                <a:cs typeface="Times New Roman" pitchFamily="18" charset="0"/>
              </a:rPr>
              <a:t>.</a:t>
            </a:r>
          </a:p>
          <a:p>
            <a:pPr>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Selektimi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stafit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971800"/>
          </a:xfrm>
        </p:spPr>
        <p:txBody>
          <a:bodyPr>
            <a:normAutofit/>
          </a:bodyPr>
          <a:lstStyle/>
          <a:p>
            <a:r>
              <a:rPr lang="en-US" sz="2000" dirty="0" err="1" smtClean="0">
                <a:latin typeface="Times New Roman" pitchFamily="18" charset="0"/>
                <a:cs typeface="Times New Roman" pitchFamily="18" charset="0"/>
              </a:rPr>
              <a:t>Organizatat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selektojnë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zgjedhin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punonjësit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bazë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ngjajshmërive</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punonjësiut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ekzistues</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ky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klonim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organizativë</a:t>
            </a:r>
            <a:r>
              <a:rPr lang="en-US" sz="2000" dirty="0" smtClean="0">
                <a:latin typeface="Times New Roman" pitchFamily="18" charset="0"/>
                <a:cs typeface="Times New Roman" pitchFamily="18" charset="0"/>
              </a:rPr>
              <a:t> (organizational cloning)).</a:t>
            </a:r>
            <a:r>
              <a:rPr lang="en-US" sz="2000" dirty="0" err="1" smtClean="0">
                <a:latin typeface="Times New Roman" pitchFamily="18" charset="0"/>
                <a:cs typeface="Times New Roman" pitchFamily="18" charset="0"/>
              </a:rPr>
              <a:t>Kultura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organizative</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ruhej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lehtë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sepse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punonjës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ngjajshëm</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parapëlqenin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asimilojn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cila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veprim.Në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kundërtën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kërkon</a:t>
            </a:r>
            <a:r>
              <a:rPr lang="en-US" sz="2000" dirty="0" smtClean="0">
                <a:latin typeface="Times New Roman" pitchFamily="18" charset="0"/>
                <a:cs typeface="Times New Roman" pitchFamily="18" charset="0"/>
              </a:rPr>
              <a:t> ( ka </a:t>
            </a:r>
            <a:r>
              <a:rPr lang="en-US" sz="2000" dirty="0" err="1" smtClean="0">
                <a:latin typeface="Times New Roman" pitchFamily="18" charset="0"/>
                <a:cs typeface="Times New Roman" pitchFamily="18" charset="0"/>
              </a:rPr>
              <a:t>nevojë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personeli</a:t>
            </a:r>
            <a:r>
              <a:rPr lang="en-US" sz="2000" dirty="0" smtClean="0">
                <a:latin typeface="Times New Roman" pitchFamily="18" charset="0"/>
                <a:cs typeface="Times New Roman" pitchFamily="18" charset="0"/>
              </a:rPr>
              <a:t> I rim und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zgjedhet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bazë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kriterit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a:t>
            </a:r>
            <a:r>
              <a:rPr lang="en-US" sz="2000" dirty="0" smtClean="0">
                <a:latin typeface="Times New Roman" pitchFamily="18" charset="0"/>
                <a:cs typeface="Times New Roman" pitchFamily="18" charset="0"/>
              </a:rPr>
              <a:t> I </a:t>
            </a:r>
            <a:r>
              <a:rPr lang="en-US" sz="2000" dirty="0" err="1" smtClean="0">
                <a:latin typeface="Times New Roman" pitchFamily="18" charset="0"/>
                <a:cs typeface="Times New Roman" pitchFamily="18" charset="0"/>
              </a:rPr>
              <a:t>cili</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përshtatej</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qëlli,met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reeja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korporatës.P.sh. </a:t>
            </a:r>
            <a:r>
              <a:rPr lang="en-US" sz="2000" dirty="0" err="1" smtClean="0">
                <a:latin typeface="Times New Roman" pitchFamily="18" charset="0"/>
                <a:cs typeface="Times New Roman" pitchFamily="18" charset="0"/>
              </a:rPr>
              <a:t>nëse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kërkoni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shërbim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shëndetësor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efektive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çmimin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I </a:t>
            </a:r>
            <a:r>
              <a:rPr lang="en-US" sz="2000" dirty="0" err="1" smtClean="0">
                <a:latin typeface="Times New Roman" pitchFamily="18" charset="0"/>
                <a:cs typeface="Times New Roman" pitchFamily="18" charset="0"/>
              </a:rPr>
              <a:t>orjentuar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menagjmenti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kualitete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zgjedhin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punonjësit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ri</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6145" name="Rectangle 1"/>
          <p:cNvSpPr>
            <a:spLocks noChangeArrowheads="1"/>
          </p:cNvSpPr>
          <p:nvPr/>
        </p:nvSpPr>
        <p:spPr bwMode="auto">
          <a:xfrm>
            <a:off x="0" y="5207168"/>
            <a:ext cx="8915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Kualitetet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mëshirës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dhemshurisë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kujdesit,kritere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mundshme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paraprake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jetë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papajtueshme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këto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përputhje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këtë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reflektoj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kultura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5"/>
                                        </p:tgtEl>
                                        <p:attrNameLst>
                                          <p:attrName>style.visibility</p:attrName>
                                        </p:attrNameLst>
                                      </p:cBhvr>
                                      <p:to>
                                        <p:strVal val="visible"/>
                                      </p:to>
                                    </p:set>
                                    <p:animEffect transition="in" filter="blinds(horizontal)">
                                      <p:cBhvr>
                                        <p:cTn id="12"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1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Trajnimi</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590800"/>
            <a:ext cx="8229600" cy="3535363"/>
          </a:xfrm>
        </p:spPr>
        <p:txBody>
          <a:bodyPr>
            <a:normAutofit/>
          </a:bodyPr>
          <a:lstStyle/>
          <a:p>
            <a:r>
              <a:rPr lang="en-US" sz="2000" dirty="0" err="1" smtClean="0">
                <a:latin typeface="Times New Roman" pitchFamily="18" charset="0"/>
                <a:cs typeface="Times New Roman" pitchFamily="18" charset="0"/>
              </a:rPr>
              <a:t>Metodat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reja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trajnimit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nxitëse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stafin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ekzistues,që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thekson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faqën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dëshiruar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së</a:t>
            </a:r>
            <a:r>
              <a:rPr lang="en-US" sz="2000" dirty="0" smtClean="0">
                <a:latin typeface="Times New Roman" pitchFamily="18" charset="0"/>
                <a:cs typeface="Times New Roman" pitchFamily="18" charset="0"/>
              </a:rPr>
              <a:t> re organizative.P.sh. </a:t>
            </a:r>
            <a:r>
              <a:rPr lang="en-US" sz="2000" dirty="0" err="1" smtClean="0">
                <a:latin typeface="Times New Roman" pitchFamily="18" charset="0"/>
                <a:cs typeface="Times New Roman" pitchFamily="18" charset="0"/>
              </a:rPr>
              <a:t>nëse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teknologji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re </a:t>
            </a:r>
            <a:r>
              <a:rPr lang="en-US" sz="2000" dirty="0" err="1" smtClean="0">
                <a:latin typeface="Times New Roman" pitchFamily="18" charset="0"/>
                <a:cs typeface="Times New Roman" pitchFamily="18" charset="0"/>
              </a:rPr>
              <a:t>ritrajnimi</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jetë</a:t>
            </a:r>
            <a:r>
              <a:rPr lang="en-US" sz="2000" dirty="0" smtClean="0">
                <a:latin typeface="Times New Roman" pitchFamily="18" charset="0"/>
                <a:cs typeface="Times New Roman" pitchFamily="18" charset="0"/>
              </a:rPr>
              <a:t> I </a:t>
            </a:r>
            <a:r>
              <a:rPr lang="en-US" sz="2000" dirty="0" err="1" smtClean="0">
                <a:latin typeface="Times New Roman" pitchFamily="18" charset="0"/>
                <a:cs typeface="Times New Roman" pitchFamily="18" charset="0"/>
              </a:rPr>
              <a:t>domosdoshëm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stafin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ekzistues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kjo</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ishte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mundësi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ideale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riformësuar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hapur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shpejt,teknologji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lartë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industri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dinamike</a:t>
            </a:r>
            <a:r>
              <a:rPr lang="en-US" sz="2000" dirty="0" smtClean="0">
                <a:latin typeface="Times New Roman" pitchFamily="18" charset="0"/>
                <a:cs typeface="Times New Roman" pitchFamily="18" charset="0"/>
              </a:rPr>
              <a:t>(go getting industry) </a:t>
            </a:r>
            <a:r>
              <a:rPr lang="en-US" sz="2000" dirty="0" err="1" smtClean="0">
                <a:latin typeface="Times New Roman" pitchFamily="18" charset="0"/>
                <a:cs typeface="Times New Roman" pitchFamily="18" charset="0"/>
              </a:rPr>
              <a:t>nëse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ndyshim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kulturor</a:t>
            </a:r>
            <a:r>
              <a:rPr lang="en-US" sz="2000" dirty="0" smtClean="0">
                <a:latin typeface="Times New Roman" pitchFamily="18" charset="0"/>
                <a:cs typeface="Times New Roman" pitchFamily="18" charset="0"/>
              </a:rPr>
              <a:t> I </a:t>
            </a:r>
            <a:r>
              <a:rPr lang="en-US" sz="2000" dirty="0" err="1" smtClean="0">
                <a:latin typeface="Times New Roman" pitchFamily="18" charset="0"/>
                <a:cs typeface="Times New Roman" pitchFamily="18" charset="0"/>
              </a:rPr>
              <a:t>dëshiruar</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524000"/>
          </a:xfrm>
        </p:spPr>
        <p:txBody>
          <a:bodyPr>
            <a:noAutofit/>
          </a:bodyPr>
          <a:lstStyle/>
          <a:p>
            <a:r>
              <a:rPr lang="en-US" sz="2800" dirty="0" err="1" smtClean="0">
                <a:latin typeface="Times New Roman" pitchFamily="18" charset="0"/>
                <a:cs typeface="Times New Roman" pitchFamily="18" charset="0"/>
              </a:rPr>
              <a:t>Dinamikat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Organizative</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Forcat</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jashtme</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1524000"/>
          </a:xfrm>
        </p:spPr>
        <p:txBody>
          <a:bodyPr>
            <a:normAutofit/>
          </a:bodyPr>
          <a:lstStyle/>
          <a:p>
            <a:r>
              <a:rPr lang="en-US" sz="2000" dirty="0" err="1" smtClean="0">
                <a:latin typeface="Times New Roman" pitchFamily="18" charset="0"/>
                <a:cs typeface="Times New Roman" pitchFamily="18" charset="0"/>
              </a:rPr>
              <a:t>Çdo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vazhdueshme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ndërvepron</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forcat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jashtme,siç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konkuruesit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furnizuesit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mallrave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papërpunuara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lëndes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forcat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fuçitë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ekonomike</a:t>
            </a:r>
            <a:r>
              <a:rPr lang="en-US" sz="2000" dirty="0" smtClean="0">
                <a:latin typeface="Times New Roman" pitchFamily="18" charset="0"/>
                <a:cs typeface="Times New Roman" pitchFamily="18" charset="0"/>
              </a:rPr>
              <a:t> locale. </a:t>
            </a:r>
            <a:r>
              <a:rPr lang="en-US" sz="2000" dirty="0" err="1" smtClean="0">
                <a:latin typeface="Times New Roman" pitchFamily="18" charset="0"/>
                <a:cs typeface="Times New Roman" pitchFamily="18" charset="0"/>
              </a:rPr>
              <a:t>nacionale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ndërkombëtare</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
        <p:nvSpPr>
          <p:cNvPr id="8" name="Rectangle 7"/>
          <p:cNvSpPr/>
          <p:nvPr/>
        </p:nvSpPr>
        <p:spPr>
          <a:xfrm>
            <a:off x="3352800" y="31242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Teknologjia</a:t>
            </a:r>
            <a:endParaRPr lang="en-US" sz="2000" dirty="0">
              <a:latin typeface="Times New Roman" pitchFamily="18" charset="0"/>
              <a:cs typeface="Times New Roman" pitchFamily="18" charset="0"/>
            </a:endParaRPr>
          </a:p>
        </p:txBody>
      </p:sp>
      <p:sp>
        <p:nvSpPr>
          <p:cNvPr id="9" name="Down Arrow 8"/>
          <p:cNvSpPr/>
          <p:nvPr/>
        </p:nvSpPr>
        <p:spPr>
          <a:xfrm>
            <a:off x="4267200" y="37338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495800"/>
            <a:ext cx="2971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Organizata</a:t>
            </a:r>
            <a:endParaRPr lang="en-US" sz="2000" dirty="0">
              <a:latin typeface="Times New Roman" pitchFamily="18" charset="0"/>
              <a:cs typeface="Times New Roman" pitchFamily="18" charset="0"/>
            </a:endParaRPr>
          </a:p>
        </p:txBody>
      </p:sp>
      <p:sp>
        <p:nvSpPr>
          <p:cNvPr id="11" name="Rectangle 10"/>
          <p:cNvSpPr/>
          <p:nvPr/>
        </p:nvSpPr>
        <p:spPr>
          <a:xfrm>
            <a:off x="304800" y="44958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Furnizuesit</a:t>
            </a:r>
            <a:endParaRPr lang="en-US" sz="2000" dirty="0">
              <a:latin typeface="Times New Roman" pitchFamily="18" charset="0"/>
              <a:cs typeface="Times New Roman" pitchFamily="18" charset="0"/>
            </a:endParaRPr>
          </a:p>
        </p:txBody>
      </p:sp>
      <p:sp>
        <p:nvSpPr>
          <p:cNvPr id="12" name="Rectangle 11"/>
          <p:cNvSpPr/>
          <p:nvPr/>
        </p:nvSpPr>
        <p:spPr>
          <a:xfrm>
            <a:off x="6324600" y="4495800"/>
            <a:ext cx="2438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Ekonomia</a:t>
            </a:r>
            <a:endParaRPr lang="en-US" sz="2000" dirty="0">
              <a:latin typeface="Times New Roman" pitchFamily="18" charset="0"/>
              <a:cs typeface="Times New Roman" pitchFamily="18" charset="0"/>
            </a:endParaRPr>
          </a:p>
        </p:txBody>
      </p:sp>
      <p:sp>
        <p:nvSpPr>
          <p:cNvPr id="13" name="Rectangle 12"/>
          <p:cNvSpPr/>
          <p:nvPr/>
        </p:nvSpPr>
        <p:spPr>
          <a:xfrm>
            <a:off x="3124200" y="5562600"/>
            <a:ext cx="2971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Tregu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punës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Socializimi</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000" dirty="0" err="1" smtClean="0">
                <a:latin typeface="Times New Roman" pitchFamily="18" charset="0"/>
                <a:cs typeface="Times New Roman" pitchFamily="18" charset="0"/>
              </a:rPr>
              <a:t>Kultura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mësohet.Ajo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hulumtohet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punonjësi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tjetrin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nivelet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eksplicite</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qartë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apo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implicite</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procese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biheviorale,cognitive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emocionale.Këto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reflektojn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komponentat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qëndrimit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njohura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psikologët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cilat</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mësuar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herë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rezistente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ndaj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ndryshimit</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Hirschorn</a:t>
            </a:r>
            <a:r>
              <a:rPr lang="en-US" sz="2000" dirty="0" smtClean="0">
                <a:latin typeface="Times New Roman" pitchFamily="18" charset="0"/>
                <a:cs typeface="Times New Roman" pitchFamily="18" charset="0"/>
              </a:rPr>
              <a:t> (1987) </a:t>
            </a:r>
            <a:r>
              <a:rPr lang="en-US" sz="2000" dirty="0" err="1" smtClean="0">
                <a:latin typeface="Times New Roman" pitchFamily="18" charset="0"/>
                <a:cs typeface="Times New Roman" pitchFamily="18" charset="0"/>
              </a:rPr>
              <a:t>sygjeron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supozimet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shpeshta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mbajtura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sjellin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stabilitet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zvogëlojn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anksiozitetin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mekanizmat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mbrojtës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funksionojnë</a:t>
            </a:r>
            <a:r>
              <a:rPr lang="en-US" sz="2000" dirty="0" smtClean="0">
                <a:latin typeface="Times New Roman" pitchFamily="18" charset="0"/>
                <a:cs typeface="Times New Roman" pitchFamily="18" charset="0"/>
              </a:rPr>
              <a:t> Brenda </a:t>
            </a:r>
            <a:r>
              <a:rPr lang="en-US" sz="2000" dirty="0" err="1" smtClean="0">
                <a:latin typeface="Times New Roman" pitchFamily="18" charset="0"/>
                <a:cs typeface="Times New Roman" pitchFamily="18" charset="0"/>
              </a:rPr>
              <a:t>individit.Në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socializimi</a:t>
            </a:r>
            <a:r>
              <a:rPr lang="en-US" sz="2000" dirty="0" smtClean="0">
                <a:latin typeface="Times New Roman" pitchFamily="18" charset="0"/>
                <a:cs typeface="Times New Roman" pitchFamily="18" charset="0"/>
              </a:rPr>
              <a:t> I </a:t>
            </a:r>
            <a:r>
              <a:rPr lang="en-US" sz="2000" dirty="0" err="1" smtClean="0">
                <a:latin typeface="Times New Roman" pitchFamily="18" charset="0"/>
                <a:cs typeface="Times New Roman" pitchFamily="18" charset="0"/>
              </a:rPr>
              <a:t>punonjësve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rinjë</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sherbente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individëve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shërbentë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a:t>
            </a:r>
          </a:p>
          <a:p>
            <a:pPr>
              <a:buNone/>
            </a:pP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Ndryshimi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Organizativ</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Teoritë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Modelet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752600"/>
          </a:xfrm>
        </p:spPr>
        <p:txBody>
          <a:bodyPr>
            <a:normAutofit/>
          </a:bodyPr>
          <a:lstStyle/>
          <a:p>
            <a:r>
              <a:rPr lang="en-US" sz="2000" dirty="0" err="1" smtClean="0">
                <a:latin typeface="Times New Roman" pitchFamily="18" charset="0"/>
                <a:cs typeface="Times New Roman" pitchFamily="18" charset="0"/>
              </a:rPr>
              <a:t>Deri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diskutuar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brenda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organizatave,proceset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subject I </a:t>
            </a:r>
            <a:r>
              <a:rPr lang="en-US" sz="2000" dirty="0" err="1" smtClean="0">
                <a:latin typeface="Times New Roman" pitchFamily="18" charset="0"/>
                <a:cs typeface="Times New Roman" pitchFamily="18" charset="0"/>
              </a:rPr>
              <a:t>ndryshimeve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natyrore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kohë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radikal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shihet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I </a:t>
            </a:r>
            <a:r>
              <a:rPr lang="en-US" sz="2000" dirty="0" err="1" smtClean="0">
                <a:latin typeface="Times New Roman" pitchFamily="18" charset="0"/>
                <a:cs typeface="Times New Roman" pitchFamily="18" charset="0"/>
              </a:rPr>
              <a:t>domosdoshëm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shpejtohen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ndryshimi</a:t>
            </a:r>
            <a:r>
              <a:rPr lang="en-US" sz="2000" dirty="0" smtClean="0">
                <a:latin typeface="Times New Roman" pitchFamily="18" charset="0"/>
                <a:cs typeface="Times New Roman" pitchFamily="18" charset="0"/>
              </a:rPr>
              <a:t> I </a:t>
            </a:r>
            <a:r>
              <a:rPr lang="en-US" sz="2000" dirty="0" err="1" smtClean="0">
                <a:latin typeface="Times New Roman" pitchFamily="18" charset="0"/>
                <a:cs typeface="Times New Roman" pitchFamily="18" charset="0"/>
              </a:rPr>
              <a:t>planifikuar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bëhet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nevojshëm</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qëllim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zbutjes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rrugës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progresit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4" name="Rectangle 3"/>
          <p:cNvSpPr/>
          <p:nvPr/>
        </p:nvSpPr>
        <p:spPr>
          <a:xfrm>
            <a:off x="304800" y="3657600"/>
            <a:ext cx="8458200" cy="2554545"/>
          </a:xfrm>
          <a:prstGeom prst="rect">
            <a:avLst/>
          </a:prstGeom>
        </p:spPr>
        <p:txBody>
          <a:bodyPr wrap="square">
            <a:spAutoFit/>
          </a:bodyPr>
          <a:lstStyle/>
          <a:p>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vitet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fundit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mbretrin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bashkuar</a:t>
            </a:r>
            <a:r>
              <a:rPr lang="en-US" sz="2000" dirty="0" smtClean="0">
                <a:latin typeface="Times New Roman" pitchFamily="18" charset="0"/>
                <a:cs typeface="Times New Roman" pitchFamily="18" charset="0"/>
              </a:rPr>
              <a:t>(UK) </a:t>
            </a:r>
            <a:r>
              <a:rPr lang="en-US" sz="2000" dirty="0" err="1" smtClean="0">
                <a:latin typeface="Times New Roman" pitchFamily="18" charset="0"/>
                <a:cs typeface="Times New Roman" pitchFamily="18" charset="0"/>
              </a:rPr>
              <a:t>shumë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dashur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adoptojnë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ndryshimet</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ndikim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madh,për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shkak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ndryshimeve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situaten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ekonomike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politikat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qeverisëse</a:t>
            </a:r>
            <a:r>
              <a:rPr lang="en-US" sz="2000" dirty="0" smtClean="0">
                <a:latin typeface="Times New Roman" pitchFamily="18" charset="0"/>
                <a:cs typeface="Times New Roman" pitchFamily="18" charset="0"/>
              </a:rPr>
              <a:t>. P.sh.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sektorin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publik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Kolegjet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Edukimit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vazhdueshëm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krejtësisht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pavarur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autoritetet</a:t>
            </a:r>
            <a:r>
              <a:rPr lang="en-US" sz="2000" dirty="0" smtClean="0">
                <a:latin typeface="Times New Roman" pitchFamily="18" charset="0"/>
                <a:cs typeface="Times New Roman" pitchFamily="18" charset="0"/>
              </a:rPr>
              <a:t> locale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edukimit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balancojnë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buxhetin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etyre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bëjnë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spitalet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universitetet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shërbimet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kompanitë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ujit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enrgjise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elektrike.Në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sektorin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privat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shumë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kompani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shkrihen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ulin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numrin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doënsizing</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punësojn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personel</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përmes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humbjen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natyrore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reduktimit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LEWIN:një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mikro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përspektivë</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143000"/>
          </a:xfrm>
        </p:spPr>
        <p:txBody>
          <a:bodyPr>
            <a:normAutofit/>
          </a:bodyPr>
          <a:lstStyle/>
          <a:p>
            <a:r>
              <a:rPr lang="en-US" sz="2000" dirty="0" err="1" smtClean="0">
                <a:latin typeface="Times New Roman" pitchFamily="18" charset="0"/>
                <a:cs typeface="Times New Roman" pitchFamily="18" charset="0"/>
              </a:rPr>
              <a:t>Lewin</a:t>
            </a:r>
            <a:r>
              <a:rPr lang="en-US" sz="2000" dirty="0" smtClean="0">
                <a:latin typeface="Times New Roman" pitchFamily="18" charset="0"/>
                <a:cs typeface="Times New Roman" pitchFamily="18" charset="0"/>
              </a:rPr>
              <a:t> (1947) </a:t>
            </a:r>
            <a:r>
              <a:rPr lang="en-US" sz="2000" dirty="0" err="1" smtClean="0">
                <a:latin typeface="Times New Roman" pitchFamily="18" charset="0"/>
                <a:cs typeface="Times New Roman" pitchFamily="18" charset="0"/>
              </a:rPr>
              <a:t>sygjeroj</a:t>
            </a:r>
            <a:r>
              <a:rPr lang="en-US" sz="2000" dirty="0" smtClean="0">
                <a:latin typeface="Times New Roman" pitchFamily="18" charset="0"/>
                <a:cs typeface="Times New Roman" pitchFamily="18" charset="0"/>
              </a:rPr>
              <a:t> , me </a:t>
            </a:r>
            <a:r>
              <a:rPr lang="en-US" sz="2000" dirty="0" err="1" smtClean="0">
                <a:latin typeface="Times New Roman" pitchFamily="18" charset="0"/>
                <a:cs typeface="Times New Roman" pitchFamily="18" charset="0"/>
              </a:rPr>
              <a:t>qëllim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praktikave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process tri-</a:t>
            </a:r>
            <a:r>
              <a:rPr lang="en-US" sz="2000" dirty="0" err="1" smtClean="0">
                <a:latin typeface="Times New Roman" pitchFamily="18" charset="0"/>
                <a:cs typeface="Times New Roman" pitchFamily="18" charset="0"/>
              </a:rPr>
              <a:t>fazësh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shkrirja,ndryshimi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ngrirja</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2049" name="Rectangle 1"/>
          <p:cNvSpPr>
            <a:spLocks noChangeArrowheads="1"/>
          </p:cNvSpPr>
          <p:nvPr/>
        </p:nvSpPr>
        <p:spPr bwMode="auto">
          <a:xfrm>
            <a:off x="0" y="3048000"/>
            <a:ext cx="8915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Shkrirja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përfshin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stimulimin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nxitjen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njerëzve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jenë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dijeni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nevojën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ndryshim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Hapi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dytë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përfshinë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ndryshimin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përmes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trajnimit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aplikimin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teknike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apo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programi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ri.Faza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ngrirje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përfshinë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përforëcimin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siguruar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sjelljet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qëndrimet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shkathtësit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reja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bëhen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permanente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0" name="Rectangle 2"/>
          <p:cNvSpPr>
            <a:spLocks noChangeArrowheads="1"/>
          </p:cNvSpPr>
          <p:nvPr/>
        </p:nvSpPr>
        <p:spPr bwMode="auto">
          <a:xfrm>
            <a:off x="0" y="4861292"/>
            <a:ext cx="8991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Ky</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është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model I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thjeshtë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cili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përdoret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individ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grupe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sjellur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ndryshime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vogla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Aty</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ndryshimet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mëdha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sotme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janë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shpesh</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nevojshme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mikro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përspektiva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është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adekuate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sepse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përfshihet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numër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madh</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njerëzve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sikurse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ndryshimet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strukturave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9"/>
                                        </p:tgtEl>
                                        <p:attrNameLst>
                                          <p:attrName>style.visibility</p:attrName>
                                        </p:attrNameLst>
                                      </p:cBhvr>
                                      <p:to>
                                        <p:strVal val="visible"/>
                                      </p:to>
                                    </p:set>
                                    <p:animEffect transition="in" filter="blinds(horizontal)">
                                      <p:cBhvr>
                                        <p:cTn id="12" dur="500"/>
                                        <p:tgtEl>
                                          <p:spTgt spid="204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linds(horizontal)">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049" grpId="0"/>
      <p:bldP spid="20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2800" smtClean="0">
                <a:latin typeface="Times New Roman" pitchFamily="18" charset="0"/>
                <a:cs typeface="Times New Roman" pitchFamily="18" charset="0"/>
              </a:rPr>
              <a:t>Literatura</a:t>
            </a:r>
          </a:p>
        </p:txBody>
      </p:sp>
      <p:sp>
        <p:nvSpPr>
          <p:cNvPr id="25603" name="Content Placeholder 2"/>
          <p:cNvSpPr>
            <a:spLocks noGrp="1"/>
          </p:cNvSpPr>
          <p:nvPr>
            <p:ph sz="quarter" idx="1"/>
          </p:nvPr>
        </p:nvSpPr>
        <p:spPr/>
        <p:txBody>
          <a:bodyPr/>
          <a:lstStyle/>
          <a:p>
            <a:r>
              <a:rPr lang="en-US" sz="2000" smtClean="0">
                <a:latin typeface="Times New Roman" pitchFamily="18" charset="0"/>
                <a:cs typeface="Times New Roman" pitchFamily="18" charset="0"/>
              </a:rPr>
              <a:t>Aplikimi i Psikologjisë në Organizata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Forcat</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Brendwshme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600199"/>
          </a:xfrm>
        </p:spPr>
        <p:txBody>
          <a:bodyPr>
            <a:normAutofit/>
          </a:bodyPr>
          <a:lstStyle/>
          <a:p>
            <a:r>
              <a:rPr lang="en-US" sz="2000" dirty="0" smtClean="0">
                <a:latin typeface="Times New Roman" pitchFamily="18" charset="0"/>
                <a:cs typeface="Times New Roman" pitchFamily="18" charset="0"/>
              </a:rPr>
              <a:t>Brenda </a:t>
            </a:r>
            <a:r>
              <a:rPr lang="en-US" sz="2000" dirty="0" err="1" smtClean="0">
                <a:latin typeface="Times New Roman" pitchFamily="18" charset="0"/>
                <a:cs typeface="Times New Roman" pitchFamily="18" charset="0"/>
              </a:rPr>
              <a:t>secilës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ka </a:t>
            </a:r>
            <a:r>
              <a:rPr lang="en-US" sz="2000" dirty="0" err="1" smtClean="0">
                <a:latin typeface="Times New Roman" pitchFamily="18" charset="0"/>
                <a:cs typeface="Times New Roman" pitchFamily="18" charset="0"/>
              </a:rPr>
              <a:t>një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numër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sistemësh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ndërveprojn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dinamike.Qartazi</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rëndësi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hyrjeve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daljeve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operacioni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veprimi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themelor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bazë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22529" name="Rectangle 1"/>
          <p:cNvSpPr>
            <a:spLocks noChangeArrowheads="1"/>
          </p:cNvSpPr>
          <p:nvPr/>
        </p:nvSpPr>
        <p:spPr bwMode="auto">
          <a:xfrm>
            <a:off x="304800" y="3966374"/>
            <a:ext cx="85344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industri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prodhuese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poces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përmblidhej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kryesor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prodhimit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nënsistemet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p.sh.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transporti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sekretarial</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kontabiliteti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llogaritjeje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informimit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marketingut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gjithashtu</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lidheshin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kryesor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nën-sistemet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29"/>
                                        </p:tgtEl>
                                        <p:attrNameLst>
                                          <p:attrName>style.visibility</p:attrName>
                                        </p:attrNameLst>
                                      </p:cBhvr>
                                      <p:to>
                                        <p:strVal val="visible"/>
                                      </p:to>
                                    </p:set>
                                    <p:animEffect transition="in" filter="box(in)">
                                      <p:cBhvr>
                                        <p:cTn id="12" dur="5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25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Forcat</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Brendëshme</a:t>
            </a:r>
            <a:endParaRPr lang="en-US" sz="2800" dirty="0">
              <a:latin typeface="Times New Roman" pitchFamily="18" charset="0"/>
              <a:cs typeface="Times New Roman" pitchFamily="18" charset="0"/>
            </a:endParaRPr>
          </a:p>
        </p:txBody>
      </p:sp>
      <p:sp>
        <p:nvSpPr>
          <p:cNvPr id="4" name="Rectangle 3"/>
          <p:cNvSpPr/>
          <p:nvPr/>
        </p:nvSpPr>
        <p:spPr>
          <a:xfrm>
            <a:off x="2133600" y="1676400"/>
            <a:ext cx="4724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Nënsistemi</a:t>
            </a:r>
            <a:r>
              <a:rPr lang="en-US" sz="2000" dirty="0" smtClean="0">
                <a:latin typeface="Times New Roman" pitchFamily="18" charset="0"/>
                <a:cs typeface="Times New Roman" pitchFamily="18" charset="0"/>
              </a:rPr>
              <a:t>:</a:t>
            </a:r>
          </a:p>
          <a:p>
            <a:pPr algn="ctr"/>
            <a:r>
              <a:rPr lang="en-US" sz="2000" dirty="0" err="1" smtClean="0">
                <a:latin typeface="Times New Roman" pitchFamily="18" charset="0"/>
                <a:cs typeface="Times New Roman" pitchFamily="18" charset="0"/>
              </a:rPr>
              <a:t>Financat</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Kontabiliteti</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Sekretari</a:t>
            </a:r>
            <a:endParaRPr lang="en-US" sz="2000" dirty="0">
              <a:latin typeface="Times New Roman" pitchFamily="18" charset="0"/>
              <a:cs typeface="Times New Roman" pitchFamily="18" charset="0"/>
            </a:endParaRPr>
          </a:p>
        </p:txBody>
      </p:sp>
      <p:sp>
        <p:nvSpPr>
          <p:cNvPr id="6" name="Up-Down Arrow 5"/>
          <p:cNvSpPr/>
          <p:nvPr/>
        </p:nvSpPr>
        <p:spPr>
          <a:xfrm>
            <a:off x="4114800" y="2895600"/>
            <a:ext cx="484632" cy="762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67000" y="3733800"/>
            <a:ext cx="3429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Proceset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Prodhimit</a:t>
            </a:r>
            <a:endParaRPr lang="en-US" sz="2000" dirty="0">
              <a:latin typeface="Times New Roman" pitchFamily="18" charset="0"/>
              <a:cs typeface="Times New Roman" pitchFamily="18" charset="0"/>
            </a:endParaRPr>
          </a:p>
        </p:txBody>
      </p:sp>
      <p:sp>
        <p:nvSpPr>
          <p:cNvPr id="8" name="Right Arrow 7"/>
          <p:cNvSpPr/>
          <p:nvPr/>
        </p:nvSpPr>
        <p:spPr>
          <a:xfrm>
            <a:off x="6172200" y="4038600"/>
            <a:ext cx="609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0" y="3657600"/>
            <a:ext cx="20574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Daljet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produktet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përfunduara</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0" name="Right Arrow 9"/>
          <p:cNvSpPr/>
          <p:nvPr/>
        </p:nvSpPr>
        <p:spPr>
          <a:xfrm>
            <a:off x="1905000" y="41910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52400" y="3962400"/>
            <a:ext cx="1676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Hyrjet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lënda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parë</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2" name="Up-Down Arrow 11"/>
          <p:cNvSpPr/>
          <p:nvPr/>
        </p:nvSpPr>
        <p:spPr>
          <a:xfrm>
            <a:off x="4114800" y="4953000"/>
            <a:ext cx="484632" cy="68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743200" y="5791200"/>
            <a:ext cx="3352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Nënsistemi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Transportimi</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Proceset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Brenda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828800"/>
          </a:xfrm>
        </p:spPr>
        <p:txBody>
          <a:bodyPr>
            <a:normAutofit/>
          </a:bodyPr>
          <a:lstStyle/>
          <a:p>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sistemeve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formale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hasen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joformale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grupet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shoqërore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strukturat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formale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tilla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punuese.Kotter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sygjeron</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periferike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baza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qendrore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Key Organizational Processes ( </a:t>
            </a:r>
            <a:r>
              <a:rPr lang="en-US" sz="2000" dirty="0" err="1" smtClean="0">
                <a:latin typeface="Times New Roman" pitchFamily="18" charset="0"/>
                <a:cs typeface="Times New Roman" pitchFamily="18" charset="0"/>
              </a:rPr>
              <a:t>Proceset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organizative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kyqe</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Përfshijnë</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9457" name="Rectangle 1"/>
          <p:cNvSpPr>
            <a:spLocks noChangeArrowheads="1"/>
          </p:cNvSpPr>
          <p:nvPr/>
        </p:nvSpPr>
        <p:spPr bwMode="auto">
          <a:xfrm>
            <a:off x="228600" y="3561858"/>
            <a:ext cx="8458200" cy="215443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Mbledhja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grumbullimi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informative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Informatat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grumbullohen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nga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jashtë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prej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sërë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burimesh:palët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myshterinjët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ekzitues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potencial,konkurentët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furnizuesit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lëndës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mallit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papërpunuar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tregjet.Për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veq</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kësaj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informatat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mblidhen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nga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brenda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prej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punonjësve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menagjerëve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numër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çështjesh</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shembull,proceset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punës,makinerin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teknologjinë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re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ekzituese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7"/>
                                        </p:tgtEl>
                                        <p:attrNameLst>
                                          <p:attrName>style.visibility</p:attrName>
                                        </p:attrNameLst>
                                      </p:cBhvr>
                                      <p:to>
                                        <p:strVal val="visible"/>
                                      </p:to>
                                    </p:set>
                                    <p:animEffect transition="in" filter="blinds(horizontal)">
                                      <p:cBhvr>
                                        <p:cTn id="12" dur="5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4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Proceset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Brenda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819399"/>
          </a:xfrm>
        </p:spPr>
        <p:txBody>
          <a:bodyPr>
            <a:normAutofit/>
          </a:bodyPr>
          <a:lstStyle/>
          <a:p>
            <a:r>
              <a:rPr lang="en-US" sz="2000" dirty="0" err="1" smtClean="0">
                <a:latin typeface="Times New Roman" pitchFamily="18" charset="0"/>
                <a:cs typeface="Times New Roman" pitchFamily="18" charset="0"/>
              </a:rPr>
              <a:t>Komunikimi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shperndahen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sisteme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formale,të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përfshijnë</a:t>
            </a:r>
            <a:r>
              <a:rPr lang="en-US" sz="2000" dirty="0" smtClean="0">
                <a:latin typeface="Times New Roman" pitchFamily="18" charset="0"/>
                <a:cs typeface="Times New Roman" pitchFamily="18" charset="0"/>
              </a:rPr>
              <a:t> memorandum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shkruar,letra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gazetë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personelit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gjithëashtu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verbale,përmes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mbledhjeve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formale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stafit,ligjeratave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ditëve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shërbim.Në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joformale,shumica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organizatave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thashëethemet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përmes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cilave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komunikohen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informatat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nganjëherë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shtrembërohen.Është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komunikoj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informatat,veqanarisht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ndryshimet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propozuara,sesa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lejon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zë</a:t>
            </a:r>
            <a:r>
              <a:rPr lang="en-US" sz="2000" dirty="0" smtClean="0">
                <a:latin typeface="Times New Roman" pitchFamily="18" charset="0"/>
                <a:cs typeface="Times New Roman" pitchFamily="18" charset="0"/>
              </a:rPr>
              <a:t> vend </a:t>
            </a:r>
            <a:r>
              <a:rPr lang="en-US" sz="2000" dirty="0" err="1" smtClean="0">
                <a:latin typeface="Times New Roman" pitchFamily="18" charset="0"/>
                <a:cs typeface="Times New Roman" pitchFamily="18" charset="0"/>
              </a:rPr>
              <a:t>shtrembërimi,që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vonë</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korigjohet</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
        <p:nvSpPr>
          <p:cNvPr id="18433" name="Rectangle 1"/>
          <p:cNvSpPr>
            <a:spLocks noChangeArrowheads="1"/>
          </p:cNvSpPr>
          <p:nvPr/>
        </p:nvSpPr>
        <p:spPr bwMode="auto">
          <a:xfrm>
            <a:off x="228600" y="4862781"/>
            <a:ext cx="8763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Bërja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vendimeve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Marrja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vendimeve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rregullë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proceset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marrjes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vendimeve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janë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nivelin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udhëheqjes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menagjmentit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vendimit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strukturat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organizatës.Vendimet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unionit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gjithëashtu</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merren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cilat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preknin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pjesën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apo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gjithë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3"/>
                                        </p:tgtEl>
                                        <p:attrNameLst>
                                          <p:attrName>style.visibility</p:attrName>
                                        </p:attrNameLst>
                                      </p:cBhvr>
                                      <p:to>
                                        <p:strVal val="visible"/>
                                      </p:to>
                                    </p:set>
                                    <p:animEffect transition="in" filter="blinds(horizontal)">
                                      <p:cBhvr>
                                        <p:cTn id="12" dur="500"/>
                                        <p:tgtEl>
                                          <p:spTgt spid="18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4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Proceset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Brenda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600200"/>
          </a:xfrm>
        </p:spPr>
        <p:txBody>
          <a:bodyPr>
            <a:normAutofit/>
          </a:bodyPr>
          <a:lstStyle/>
          <a:p>
            <a:r>
              <a:rPr lang="en-US" sz="2000" dirty="0" err="1" smtClean="0">
                <a:latin typeface="Times New Roman" pitchFamily="18" charset="0"/>
                <a:cs typeface="Times New Roman" pitchFamily="18" charset="0"/>
              </a:rPr>
              <a:t>Aty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grupet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punuese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autonome,vendimet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bëhen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nivel,për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grup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caktuar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veqant</a:t>
            </a:r>
            <a:r>
              <a:rPr lang="en-US" sz="2000" dirty="0" smtClean="0">
                <a:latin typeface="Times New Roman" pitchFamily="18" charset="0"/>
                <a:cs typeface="Times New Roman" pitchFamily="18" charset="0"/>
              </a:rPr>
              <a:t>),duke </a:t>
            </a:r>
            <a:r>
              <a:rPr lang="en-US" sz="2000" dirty="0" err="1" smtClean="0">
                <a:latin typeface="Times New Roman" pitchFamily="18" charset="0"/>
                <a:cs typeface="Times New Roman" pitchFamily="18" charset="0"/>
              </a:rPr>
              <a:t>siguruar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vendimi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nuk</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prekë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cenoj</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grupet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tjera;atëherë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çështja</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bëhej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qëndrore,sesa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bazuar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grup</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
        <p:nvSpPr>
          <p:cNvPr id="17409" name="Rectangle 1"/>
          <p:cNvSpPr>
            <a:spLocks noChangeArrowheads="1"/>
          </p:cNvSpPr>
          <p:nvPr/>
        </p:nvSpPr>
        <p:spPr bwMode="auto">
          <a:xfrm>
            <a:off x="228600" y="3058924"/>
            <a:ext cx="8458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Transportimi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lëndës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energjisë.Organizata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duhet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vendos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formoj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transportit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hyrjet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daljet.Këto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jenë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artikujt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p.sh.llamarina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fletë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metali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thëngjill,ose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prodhim</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energjie,si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energji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elektrike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nga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qendra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stacioni</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elektrikë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energjetikë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304800" y="4876800"/>
            <a:ext cx="8458200" cy="707886"/>
          </a:xfrm>
          <a:prstGeom prst="rect">
            <a:avLst/>
          </a:prstGeom>
        </p:spPr>
        <p:txBody>
          <a:bodyPr wrap="square">
            <a:spAutoFit/>
          </a:bodyPr>
          <a:lstStyle/>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Shkëmbimi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lëndës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energjisë.Këto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proceset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prodhimit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vendosura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qendrore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diagramin</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thjeshtësuar</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09"/>
                                        </p:tgtEl>
                                        <p:attrNameLst>
                                          <p:attrName>style.visibility</p:attrName>
                                        </p:attrNameLst>
                                      </p:cBhvr>
                                      <p:to>
                                        <p:strVal val="visible"/>
                                      </p:to>
                                    </p:set>
                                    <p:animEffect transition="in" filter="blinds(horizontal)">
                                      <p:cBhvr>
                                        <p:cTn id="12" dur="500"/>
                                        <p:tgtEl>
                                          <p:spTgt spid="1740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409"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Proceset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Brenda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295400"/>
          </a:xfrm>
        </p:spPr>
        <p:txBody>
          <a:bodyPr>
            <a:normAutofit/>
          </a:bodyPr>
          <a:lstStyle/>
          <a:p>
            <a:r>
              <a:rPr lang="en-US" sz="2000" dirty="0" err="1" smtClean="0">
                <a:latin typeface="Times New Roman" pitchFamily="18" charset="0"/>
                <a:cs typeface="Times New Roman" pitchFamily="18" charset="0"/>
              </a:rPr>
              <a:t>Kotter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sygjeron</a:t>
            </a:r>
            <a:r>
              <a:rPr lang="en-US" sz="2000" dirty="0" smtClean="0">
                <a:latin typeface="Times New Roman" pitchFamily="18" charset="0"/>
                <a:cs typeface="Times New Roman" pitchFamily="18" charset="0"/>
              </a:rPr>
              <a:t> se ka </a:t>
            </a:r>
            <a:r>
              <a:rPr lang="en-US" sz="2000" dirty="0" err="1" smtClean="0">
                <a:latin typeface="Times New Roman" pitchFamily="18" charset="0"/>
                <a:cs typeface="Times New Roman" pitchFamily="18" charset="0"/>
              </a:rPr>
              <a:t>nënsisteme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rreth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këtij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Kyq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Organizativë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qëndror</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Punonjësit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asetet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tjera</a:t>
            </a:r>
            <a:r>
              <a:rPr lang="en-US" sz="2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16385" name="Rectangle 1"/>
          <p:cNvSpPr>
            <a:spLocks noChangeArrowheads="1"/>
          </p:cNvSpPr>
          <p:nvPr/>
        </p:nvSpPr>
        <p:spPr bwMode="auto">
          <a:xfrm>
            <a:off x="228600" y="2755612"/>
            <a:ext cx="8458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Burimet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themelore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janë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pjesë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aseteve,të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cilat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gjithëashtu</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përfshijnë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uzinën,makinerinë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zyre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paisjet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tjera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asetet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monetare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386" name="Rectangle 2"/>
          <p:cNvSpPr>
            <a:spLocks noChangeArrowheads="1"/>
          </p:cNvSpPr>
          <p:nvPr/>
        </p:nvSpPr>
        <p:spPr bwMode="auto">
          <a:xfrm>
            <a:off x="0" y="4065657"/>
            <a:ext cx="7339060"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Aranzhmanet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organizative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formale</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Kjo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përfshinë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strukturën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organizatës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çfarë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forme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merr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kjo</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387" name="Rectangle 3"/>
          <p:cNvSpPr>
            <a:spLocks noChangeArrowheads="1"/>
          </p:cNvSpPr>
          <p:nvPr/>
        </p:nvSpPr>
        <p:spPr bwMode="auto">
          <a:xfrm>
            <a:off x="0" y="5181600"/>
            <a:ext cx="8763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gjitha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organizative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mundësuaranga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organizatapërfshihen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këtu:p.sh.,sistemet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porositjeve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mallra</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shërbime,sistemet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marketingut,sistemet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kujdesit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ndaj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konsumatorëve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dhe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sistemet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kujdesit</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ndaj</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punonjësve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punësuarve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5"/>
                                        </p:tgtEl>
                                        <p:attrNameLst>
                                          <p:attrName>style.visibility</p:attrName>
                                        </p:attrNameLst>
                                      </p:cBhvr>
                                      <p:to>
                                        <p:strVal val="visible"/>
                                      </p:to>
                                    </p:set>
                                    <p:animEffect transition="in" filter="blinds(horizontal)">
                                      <p:cBhvr>
                                        <p:cTn id="17" dur="500"/>
                                        <p:tgtEl>
                                          <p:spTgt spid="1638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6"/>
                                        </p:tgtEl>
                                        <p:attrNameLst>
                                          <p:attrName>style.visibility</p:attrName>
                                        </p:attrNameLst>
                                      </p:cBhvr>
                                      <p:to>
                                        <p:strVal val="visible"/>
                                      </p:to>
                                    </p:set>
                                    <p:animEffect transition="in" filter="blinds(horizontal)">
                                      <p:cBhvr>
                                        <p:cTn id="22" dur="500"/>
                                        <p:tgtEl>
                                          <p:spTgt spid="1638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387"/>
                                        </p:tgtEl>
                                        <p:attrNameLst>
                                          <p:attrName>style.visibility</p:attrName>
                                        </p:attrNameLst>
                                      </p:cBhvr>
                                      <p:to>
                                        <p:strVal val="visible"/>
                                      </p:to>
                                    </p:set>
                                    <p:animEffect transition="in" filter="blinds(horizontal)">
                                      <p:cBhvr>
                                        <p:cTn id="2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385" grpId="0"/>
      <p:bldP spid="16386" grpId="0"/>
      <p:bldP spid="1638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Proceset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Dinamike</a:t>
            </a:r>
            <a:r>
              <a:rPr lang="en-US" sz="2800" dirty="0" smtClean="0">
                <a:latin typeface="Times New Roman" pitchFamily="18" charset="0"/>
                <a:cs typeface="Times New Roman" pitchFamily="18" charset="0"/>
              </a:rPr>
              <a:t> Brenda </a:t>
            </a:r>
            <a:r>
              <a:rPr lang="en-US" sz="2800" dirty="0" err="1" smtClean="0">
                <a:latin typeface="Times New Roman" pitchFamily="18" charset="0"/>
                <a:cs typeface="Times New Roman" pitchFamily="18" charset="0"/>
              </a:rPr>
              <a:t>Organizatës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000" dirty="0" err="1" smtClean="0">
                <a:latin typeface="Times New Roman" pitchFamily="18" charset="0"/>
                <a:cs typeface="Times New Roman" pitchFamily="18" charset="0"/>
              </a:rPr>
              <a:t>Koalicioni</a:t>
            </a:r>
            <a:r>
              <a:rPr lang="en-US" sz="2000" dirty="0" smtClean="0">
                <a:latin typeface="Times New Roman" pitchFamily="18" charset="0"/>
                <a:cs typeface="Times New Roman" pitchFamily="18" charset="0"/>
              </a:rPr>
              <a:t> dominant</a:t>
            </a:r>
          </a:p>
          <a:p>
            <a:r>
              <a:rPr lang="en-US" sz="2000" dirty="0" err="1" smtClean="0">
                <a:latin typeface="Times New Roman" pitchFamily="18" charset="0"/>
                <a:cs typeface="Times New Roman" pitchFamily="18" charset="0"/>
              </a:rPr>
              <a:t>Karakteristikat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personale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atyre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kontrollë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ndikojn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Kyqe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Organizative,por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reciproke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influencohen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procese;është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ndërveprim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dyanshëm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ndërmjet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menagjmentit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Qëllimet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strategjitë</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organizatës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ndërveprojn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mënyrë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njejtë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gjitha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nevojë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qëllime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individët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përndryshe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mungesa</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drejtimit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rezulton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sorollatje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mungesë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arritjes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Qëllimet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duhet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secilën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qëllimet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joreale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nuk</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mbërriheshin</a:t>
            </a:r>
            <a:r>
              <a:rPr lang="en-US" sz="2000" dirty="0" smtClean="0">
                <a:latin typeface="Times New Roman" pitchFamily="18" charset="0"/>
                <a:cs typeface="Times New Roman" pitchFamily="18" charset="0"/>
              </a:rPr>
              <a:t>, me </a:t>
            </a:r>
            <a:r>
              <a:rPr lang="en-US" sz="2000" dirty="0" err="1" smtClean="0">
                <a:latin typeface="Times New Roman" pitchFamily="18" charset="0"/>
                <a:cs typeface="Times New Roman" pitchFamily="18" charset="0"/>
              </a:rPr>
              <a:t>rezultate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demoralizuese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77</TotalTime>
  <Words>2324</Words>
  <Application>Microsoft Office PowerPoint</Application>
  <PresentationFormat>On-screen Show (4:3)</PresentationFormat>
  <Paragraphs>88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Origin</vt:lpstr>
      <vt:lpstr>Sjellja në grup, sjelljet ndër-grupore në organizata dhe kultura e organizatës</vt:lpstr>
      <vt:lpstr>Dinamikat Organizative – Forcat e jashtme   </vt:lpstr>
      <vt:lpstr>Forcat e Brendwshme</vt:lpstr>
      <vt:lpstr>Forcat e Brendëshme</vt:lpstr>
      <vt:lpstr>Proceset Dinamike Brenda Organizatës </vt:lpstr>
      <vt:lpstr>Proceset Dinamike Brenda Organizatës </vt:lpstr>
      <vt:lpstr>Proceset Dinamike Brenda Organizatës </vt:lpstr>
      <vt:lpstr>Proceset Dinamike Brenda Organizatës </vt:lpstr>
      <vt:lpstr>Proceset Dinamike Brenda Organizatës </vt:lpstr>
      <vt:lpstr>Proceset Dinamike Brenda Organizatës </vt:lpstr>
      <vt:lpstr>Interaksionet Dinamike Ndwrmjet Organizatës Dhe Ambientit</vt:lpstr>
      <vt:lpstr>Interaksionet Dinamike Ndërmjet Organizatës Dhe Ambientit</vt:lpstr>
      <vt:lpstr>Çfarë është kultura organizative?</vt:lpstr>
      <vt:lpstr>Përcaktimi i kulturës së një organizate</vt:lpstr>
      <vt:lpstr>ARTIFAKT</vt:lpstr>
      <vt:lpstr>VLERAT</vt:lpstr>
      <vt:lpstr>Supozime Themelore </vt:lpstr>
      <vt:lpstr>Selektimi i stafit</vt:lpstr>
      <vt:lpstr>Trajnimi </vt:lpstr>
      <vt:lpstr>Socializimi</vt:lpstr>
      <vt:lpstr>Ndryshimi Organizativ – Teoritë dhe Modelet</vt:lpstr>
      <vt:lpstr>LEWIN:një mikro përspektivë</vt:lpstr>
      <vt:lpstr>Literatura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Fatos</dc:creator>
  <cp:lastModifiedBy>Fatos</cp:lastModifiedBy>
  <cp:revision>12</cp:revision>
  <dcterms:created xsi:type="dcterms:W3CDTF">2012-05-21T20:11:26Z</dcterms:created>
  <dcterms:modified xsi:type="dcterms:W3CDTF">2012-05-22T09:25:00Z</dcterms:modified>
</cp:coreProperties>
</file>