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handoutMasterIdLst>
    <p:handoutMasterId r:id="rId37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57" r:id="rId10"/>
    <p:sldId id="284" r:id="rId11"/>
    <p:sldId id="270" r:id="rId12"/>
    <p:sldId id="285" r:id="rId13"/>
    <p:sldId id="258" r:id="rId14"/>
    <p:sldId id="286" r:id="rId15"/>
    <p:sldId id="259" r:id="rId16"/>
    <p:sldId id="260" r:id="rId17"/>
    <p:sldId id="287" r:id="rId18"/>
    <p:sldId id="261" r:id="rId19"/>
    <p:sldId id="288" r:id="rId20"/>
    <p:sldId id="262" r:id="rId21"/>
    <p:sldId id="263" r:id="rId22"/>
    <p:sldId id="289" r:id="rId23"/>
    <p:sldId id="291" r:id="rId24"/>
    <p:sldId id="264" r:id="rId25"/>
    <p:sldId id="290" r:id="rId26"/>
    <p:sldId id="266" r:id="rId27"/>
    <p:sldId id="292" r:id="rId28"/>
    <p:sldId id="267" r:id="rId29"/>
    <p:sldId id="293" r:id="rId30"/>
    <p:sldId id="268" r:id="rId31"/>
    <p:sldId id="294" r:id="rId32"/>
    <p:sldId id="269" r:id="rId33"/>
    <p:sldId id="295" r:id="rId34"/>
    <p:sldId id="27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04" d="100"/>
          <a:sy n="104" d="100"/>
        </p:scale>
        <p:origin x="-2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AAC10-5449-43C8-A5EA-0B2C2016490F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B709EE-115E-412B-ABCA-F855983CD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CEFE7-C1B8-4BFE-A629-851CFCF2D58F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CAFE4-B8FE-4DE0-BE48-358022BBC1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duan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ndjekin</a:t>
            </a:r>
            <a:r>
              <a:rPr lang="en-US" dirty="0" smtClean="0"/>
              <a:t> </a:t>
            </a:r>
            <a:r>
              <a:rPr lang="en-US" dirty="0" err="1" smtClean="0"/>
              <a:t>dikë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e </a:t>
            </a:r>
            <a:r>
              <a:rPr lang="en-US" dirty="0" err="1" smtClean="0"/>
              <a:t>di</a:t>
            </a:r>
            <a:r>
              <a:rPr lang="en-US" dirty="0" smtClean="0"/>
              <a:t> se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nisur</a:t>
            </a:r>
            <a:r>
              <a:rPr lang="en-US" dirty="0" smtClean="0"/>
              <a:t>. </a:t>
            </a:r>
            <a:r>
              <a:rPr lang="en-US" dirty="0" err="1" smtClean="0"/>
              <a:t>Bërthamën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udhëheqjeje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suksesshme</a:t>
            </a:r>
            <a:r>
              <a:rPr lang="en-US" dirty="0" smtClean="0"/>
              <a:t> e </a:t>
            </a:r>
            <a:r>
              <a:rPr lang="en-US" dirty="0" err="1" smtClean="0"/>
              <a:t>përbën</a:t>
            </a:r>
            <a:r>
              <a:rPr lang="en-US" dirty="0" smtClean="0"/>
              <a:t> </a:t>
            </a:r>
            <a:r>
              <a:rPr lang="en-US" dirty="0" err="1" smtClean="0"/>
              <a:t>vizioni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qartë</a:t>
            </a:r>
            <a:r>
              <a:rPr lang="en-US" dirty="0" smtClean="0"/>
              <a:t> </a:t>
            </a:r>
            <a:r>
              <a:rPr lang="en-US" dirty="0" err="1" smtClean="0"/>
              <a:t>kah</a:t>
            </a:r>
            <a:r>
              <a:rPr lang="en-US" dirty="0" smtClean="0"/>
              <a:t> </a:t>
            </a:r>
            <a:r>
              <a:rPr lang="en-US" dirty="0" err="1" smtClean="0"/>
              <a:t>synon</a:t>
            </a:r>
            <a:r>
              <a:rPr lang="en-US" dirty="0" smtClean="0"/>
              <a:t> </a:t>
            </a:r>
            <a:r>
              <a:rPr lang="en-US" dirty="0" err="1" smtClean="0"/>
              <a:t>organizata</a:t>
            </a:r>
            <a:r>
              <a:rPr lang="en-US" dirty="0" smtClean="0"/>
              <a:t>.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udhëheqësi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ka </a:t>
            </a:r>
            <a:r>
              <a:rPr lang="en-US" dirty="0" err="1" smtClean="0"/>
              <a:t>horizont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shohë</a:t>
            </a:r>
            <a:r>
              <a:rPr lang="en-US" dirty="0" smtClean="0"/>
              <a:t> se </a:t>
            </a:r>
            <a:r>
              <a:rPr lang="en-US" dirty="0" err="1" smtClean="0"/>
              <a:t>çka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arrijë</a:t>
            </a:r>
            <a:r>
              <a:rPr lang="en-US" dirty="0" smtClean="0"/>
              <a:t> </a:t>
            </a:r>
            <a:r>
              <a:rPr lang="en-US" dirty="0" err="1" smtClean="0"/>
              <a:t>organizata</a:t>
            </a:r>
            <a:r>
              <a:rPr lang="en-US" dirty="0" smtClean="0"/>
              <a:t>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zhvillimi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e ka </a:t>
            </a:r>
            <a:r>
              <a:rPr lang="en-US" dirty="0" err="1" smtClean="0"/>
              <a:t>drejtimin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investitorët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ndërmarrje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kushtojnë</a:t>
            </a:r>
            <a:r>
              <a:rPr lang="en-US" dirty="0" smtClean="0"/>
              <a:t> </a:t>
            </a:r>
            <a:r>
              <a:rPr lang="en-US" dirty="0" err="1" smtClean="0"/>
              <a:t>vëmendje</a:t>
            </a:r>
            <a:r>
              <a:rPr lang="en-US" dirty="0" smtClean="0"/>
              <a:t> </a:t>
            </a:r>
            <a:r>
              <a:rPr lang="en-US" dirty="0" err="1" smtClean="0"/>
              <a:t>planifikimit</a:t>
            </a:r>
            <a:r>
              <a:rPr lang="en-US" dirty="0" smtClean="0"/>
              <a:t> </a:t>
            </a:r>
            <a:r>
              <a:rPr lang="en-US" dirty="0" err="1" smtClean="0"/>
              <a:t>afatgjatë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manaxhmenti</a:t>
            </a:r>
            <a:r>
              <a:rPr lang="en-US" dirty="0" smtClean="0"/>
              <a:t>. Po </a:t>
            </a:r>
            <a:r>
              <a:rPr lang="en-US" dirty="0" err="1" smtClean="0"/>
              <a:t>kështu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punëtorët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preokupuar</a:t>
            </a:r>
            <a:r>
              <a:rPr lang="en-US" dirty="0" smtClean="0"/>
              <a:t> me planet </a:t>
            </a:r>
            <a:r>
              <a:rPr lang="en-US" dirty="0" err="1" smtClean="0"/>
              <a:t>afatgjate</a:t>
            </a:r>
            <a:r>
              <a:rPr lang="en-US" dirty="0" smtClean="0"/>
              <a:t>. </a:t>
            </a:r>
            <a:r>
              <a:rPr lang="en-US" dirty="0" err="1" smtClean="0"/>
              <a:t>Sikur</a:t>
            </a:r>
            <a:r>
              <a:rPr lang="en-US" dirty="0" smtClean="0"/>
              <a:t> </a:t>
            </a:r>
            <a:r>
              <a:rPr lang="en-US" dirty="0" err="1" smtClean="0"/>
              <a:t>çdokush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udhëhiqet</a:t>
            </a:r>
            <a:r>
              <a:rPr lang="en-US" dirty="0" smtClean="0"/>
              <a:t>,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punonjësit</a:t>
            </a:r>
            <a:r>
              <a:rPr lang="en-US" dirty="0" smtClean="0"/>
              <a:t> </a:t>
            </a:r>
            <a:r>
              <a:rPr lang="en-US" dirty="0" err="1" smtClean="0"/>
              <a:t>duan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dinë</a:t>
            </a:r>
            <a:r>
              <a:rPr lang="en-US" dirty="0" smtClean="0"/>
              <a:t> se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nisur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pse</a:t>
            </a:r>
            <a:r>
              <a:rPr lang="en-US" dirty="0" smtClean="0"/>
              <a:t>. </a:t>
            </a:r>
            <a:r>
              <a:rPr lang="en-US" dirty="0" err="1" smtClean="0"/>
              <a:t>Atyre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u </a:t>
            </a:r>
            <a:r>
              <a:rPr lang="en-US" dirty="0" err="1" smtClean="0"/>
              <a:t>pëlqejnë</a:t>
            </a:r>
            <a:r>
              <a:rPr lang="en-US" dirty="0" smtClean="0"/>
              <a:t> </a:t>
            </a:r>
            <a:r>
              <a:rPr lang="en-US" dirty="0" err="1" smtClean="0"/>
              <a:t>ndryshimet</a:t>
            </a:r>
            <a:r>
              <a:rPr lang="en-US" dirty="0" smtClean="0"/>
              <a:t> e </a:t>
            </a:r>
            <a:r>
              <a:rPr lang="en-US" dirty="0" err="1" smtClean="0"/>
              <a:t>shpeshta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objektivave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vizionin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udhëheqësit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penguar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kërkesat</a:t>
            </a:r>
            <a:r>
              <a:rPr lang="en-US" dirty="0" smtClean="0"/>
              <a:t> e </a:t>
            </a:r>
            <a:r>
              <a:rPr lang="en-US" dirty="0" err="1" smtClean="0"/>
              <a:t>aksionerëve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fitime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menjëhershme</a:t>
            </a:r>
            <a:r>
              <a:rPr lang="en-US" dirty="0" smtClean="0"/>
              <a:t>. </a:t>
            </a:r>
            <a:r>
              <a:rPr lang="en-US" dirty="0" err="1" smtClean="0"/>
              <a:t>Por</a:t>
            </a:r>
            <a:r>
              <a:rPr lang="en-US" dirty="0" smtClean="0"/>
              <a:t>,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shohin</a:t>
            </a:r>
            <a:r>
              <a:rPr lang="en-US" dirty="0" smtClean="0"/>
              <a:t> </a:t>
            </a:r>
            <a:r>
              <a:rPr lang="en-US" dirty="0" err="1" smtClean="0"/>
              <a:t>shtegun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kaluar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arritur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synimi</a:t>
            </a:r>
            <a:r>
              <a:rPr lang="en-US" dirty="0" smtClean="0"/>
              <a:t> </a:t>
            </a:r>
            <a:r>
              <a:rPr lang="en-US" dirty="0" err="1" smtClean="0"/>
              <a:t>afatgjatë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Udhëheqësit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e </a:t>
            </a:r>
            <a:r>
              <a:rPr lang="en-US" dirty="0" err="1" smtClean="0"/>
              <a:t>tregojnë</a:t>
            </a:r>
            <a:r>
              <a:rPr lang="en-US" dirty="0" smtClean="0"/>
              <a:t> </a:t>
            </a:r>
            <a:r>
              <a:rPr lang="en-US" dirty="0" err="1" smtClean="0"/>
              <a:t>qëndrueshmërinë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vështirësi</a:t>
            </a:r>
            <a:r>
              <a:rPr lang="en-US" dirty="0" smtClean="0"/>
              <a:t>. </a:t>
            </a:r>
            <a:r>
              <a:rPr lang="en-US" dirty="0" err="1" smtClean="0"/>
              <a:t>Ndonëse</a:t>
            </a:r>
            <a:r>
              <a:rPr lang="en-US" dirty="0" smtClean="0"/>
              <a:t> </a:t>
            </a:r>
            <a:r>
              <a:rPr lang="en-US" dirty="0" err="1" smtClean="0"/>
              <a:t>kriza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testi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udhëheqjen</a:t>
            </a:r>
            <a:r>
              <a:rPr lang="en-US" dirty="0" smtClean="0"/>
              <a:t>,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paraqet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situatë</a:t>
            </a:r>
            <a:r>
              <a:rPr lang="en-US" dirty="0" smtClean="0"/>
              <a:t> </a:t>
            </a:r>
            <a:r>
              <a:rPr lang="en-US" dirty="0" err="1" smtClean="0"/>
              <a:t>kritike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saj</a:t>
            </a:r>
            <a:r>
              <a:rPr lang="en-US" dirty="0" smtClean="0"/>
              <a:t>. Duke </a:t>
            </a:r>
            <a:r>
              <a:rPr lang="en-US" dirty="0" err="1" smtClean="0"/>
              <a:t>demostruar</a:t>
            </a:r>
            <a:r>
              <a:rPr lang="en-US" dirty="0" smtClean="0"/>
              <a:t> </a:t>
            </a:r>
            <a:r>
              <a:rPr lang="en-US" dirty="0" err="1" smtClean="0"/>
              <a:t>qëndresë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stabilitet</a:t>
            </a:r>
            <a:r>
              <a:rPr lang="en-US" dirty="0" smtClean="0"/>
              <a:t> </a:t>
            </a:r>
            <a:r>
              <a:rPr lang="en-US" dirty="0" err="1" smtClean="0"/>
              <a:t>nën</a:t>
            </a:r>
            <a:r>
              <a:rPr lang="en-US" dirty="0" smtClean="0"/>
              <a:t> </a:t>
            </a:r>
            <a:r>
              <a:rPr lang="en-US" dirty="0" err="1" smtClean="0"/>
              <a:t>presion</a:t>
            </a:r>
            <a:r>
              <a:rPr lang="en-US" dirty="0" smtClean="0"/>
              <a:t>, </a:t>
            </a:r>
            <a:r>
              <a:rPr lang="en-US" dirty="0" err="1" smtClean="0"/>
              <a:t>udhëheqësit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inspirojnë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përreth</a:t>
            </a:r>
            <a:r>
              <a:rPr lang="en-US" dirty="0" smtClean="0"/>
              <a:t> se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tejkalojnë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situatë</a:t>
            </a:r>
            <a:r>
              <a:rPr lang="en-US" dirty="0" smtClean="0"/>
              <a:t> </a:t>
            </a:r>
            <a:r>
              <a:rPr lang="en-US" dirty="0" err="1" smtClean="0"/>
              <a:t>krize</a:t>
            </a:r>
            <a:r>
              <a:rPr lang="en-US" dirty="0" smtClean="0"/>
              <a:t>. </a:t>
            </a:r>
            <a:r>
              <a:rPr lang="en-US" dirty="0" err="1" smtClean="0"/>
              <a:t>Prandaj</a:t>
            </a:r>
            <a:r>
              <a:rPr lang="en-US" dirty="0" smtClean="0"/>
              <a:t>, </a:t>
            </a:r>
            <a:r>
              <a:rPr lang="en-US" dirty="0" err="1" smtClean="0"/>
              <a:t>udhëheqja</a:t>
            </a:r>
            <a:r>
              <a:rPr lang="en-US" dirty="0" smtClean="0"/>
              <a:t> e </a:t>
            </a:r>
            <a:r>
              <a:rPr lang="en-US" dirty="0" err="1" smtClean="0"/>
              <a:t>vërtetë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  <a:r>
              <a:rPr lang="en-US" dirty="0" err="1" smtClean="0"/>
              <a:t>krizash</a:t>
            </a:r>
            <a:r>
              <a:rPr lang="en-US" dirty="0" smtClean="0"/>
              <a:t> </a:t>
            </a:r>
            <a:r>
              <a:rPr lang="en-US" dirty="0" err="1" smtClean="0"/>
              <a:t>domosdoshmërisht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pozicionohet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ecë</a:t>
            </a:r>
            <a:r>
              <a:rPr lang="en-US" dirty="0" smtClean="0"/>
              <a:t> </a:t>
            </a:r>
            <a:r>
              <a:rPr lang="en-US" dirty="0" err="1" smtClean="0"/>
              <a:t>përpara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</a:t>
            </a:r>
            <a:r>
              <a:rPr lang="en-US" dirty="0" err="1" smtClean="0"/>
              <a:t>përgjegjësinë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momentin</a:t>
            </a:r>
            <a:r>
              <a:rPr lang="en-US" dirty="0" smtClean="0"/>
              <a:t> </a:t>
            </a:r>
            <a:r>
              <a:rPr lang="en-US" dirty="0" err="1" smtClean="0"/>
              <a:t>kritik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Udhëheqësit</a:t>
            </a:r>
            <a:r>
              <a:rPr lang="en-US" dirty="0" smtClean="0"/>
              <a:t> e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kurajojnë</a:t>
            </a:r>
            <a:r>
              <a:rPr lang="en-US" dirty="0" smtClean="0"/>
              <a:t> </a:t>
            </a:r>
            <a:r>
              <a:rPr lang="en-US" dirty="0" err="1" smtClean="0"/>
              <a:t>punëtorët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provojnë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pranojnë</a:t>
            </a:r>
            <a:r>
              <a:rPr lang="en-US" dirty="0" smtClean="0"/>
              <a:t> </a:t>
            </a:r>
            <a:r>
              <a:rPr lang="en-US" dirty="0" err="1" smtClean="0"/>
              <a:t>gabimet</a:t>
            </a:r>
            <a:r>
              <a:rPr lang="en-US" dirty="0" smtClean="0"/>
              <a:t>. Ata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bëjnë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qartë</a:t>
            </a:r>
            <a:r>
              <a:rPr lang="en-US" dirty="0" smtClean="0"/>
              <a:t> </a:t>
            </a:r>
            <a:r>
              <a:rPr lang="en-US" dirty="0" err="1" smtClean="0"/>
              <a:t>secilit</a:t>
            </a:r>
            <a:r>
              <a:rPr lang="en-US" dirty="0" smtClean="0"/>
              <a:t> se </a:t>
            </a:r>
            <a:r>
              <a:rPr lang="en-US" dirty="0" err="1" smtClean="0"/>
              <a:t>ardhmëria</a:t>
            </a:r>
            <a:r>
              <a:rPr lang="en-US" dirty="0" smtClean="0"/>
              <a:t> e </a:t>
            </a:r>
            <a:r>
              <a:rPr lang="en-US" dirty="0" err="1" smtClean="0"/>
              <a:t>ndërmarrjes</a:t>
            </a:r>
            <a:r>
              <a:rPr lang="en-US" dirty="0" smtClean="0"/>
              <a:t> </a:t>
            </a:r>
            <a:r>
              <a:rPr lang="en-US" dirty="0" err="1" smtClean="0"/>
              <a:t>qëndron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vullnetin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eksperimentuar</a:t>
            </a:r>
            <a:r>
              <a:rPr lang="en-US" dirty="0" smtClean="0"/>
              <a:t>,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çuar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drejt</a:t>
            </a:r>
            <a:r>
              <a:rPr lang="en-US" dirty="0" smtClean="0"/>
              <a:t> </a:t>
            </a:r>
            <a:r>
              <a:rPr lang="en-US" dirty="0" err="1" smtClean="0"/>
              <a:t>drejtimeve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reja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aprovuara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parë</a:t>
            </a:r>
            <a:r>
              <a:rPr lang="en-US" dirty="0" smtClean="0"/>
              <a:t>. </a:t>
            </a:r>
            <a:r>
              <a:rPr lang="en-US" dirty="0" err="1" smtClean="0"/>
              <a:t>Mënyra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e </a:t>
            </a:r>
            <a:r>
              <a:rPr lang="en-US" dirty="0" err="1" smtClean="0"/>
              <a:t>mirë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udhëheqës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porosi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çfarëdo</a:t>
            </a:r>
            <a:r>
              <a:rPr lang="en-US" dirty="0" smtClean="0"/>
              <a:t> </a:t>
            </a:r>
            <a:r>
              <a:rPr lang="en-US" dirty="0" err="1" smtClean="0"/>
              <a:t>porosie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duke  </a:t>
            </a:r>
            <a:r>
              <a:rPr lang="en-US" dirty="0" err="1" smtClean="0"/>
              <a:t>rrezikuar</a:t>
            </a:r>
            <a:r>
              <a:rPr lang="en-US" dirty="0" smtClean="0"/>
              <a:t> </a:t>
            </a:r>
            <a:r>
              <a:rPr lang="en-US" dirty="0" err="1" smtClean="0"/>
              <a:t>vetë</a:t>
            </a:r>
            <a:r>
              <a:rPr lang="en-US" dirty="0" smtClean="0"/>
              <a:t>. </a:t>
            </a:r>
            <a:r>
              <a:rPr lang="en-US" dirty="0" err="1" smtClean="0"/>
              <a:t>Frika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dështimi</a:t>
            </a:r>
            <a:r>
              <a:rPr lang="en-US" dirty="0" smtClean="0"/>
              <a:t> </a:t>
            </a:r>
            <a:r>
              <a:rPr lang="en-US" dirty="0" err="1" smtClean="0"/>
              <a:t>asnjëherë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arsye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ndërmarrë</a:t>
            </a:r>
            <a:r>
              <a:rPr lang="en-US" dirty="0" smtClean="0"/>
              <a:t> </a:t>
            </a:r>
            <a:r>
              <a:rPr lang="en-US" dirty="0" err="1" smtClean="0"/>
              <a:t>diçka</a:t>
            </a:r>
            <a:r>
              <a:rPr lang="en-US" dirty="0" smtClean="0"/>
              <a:t> </a:t>
            </a:r>
            <a:r>
              <a:rPr lang="en-US" dirty="0" err="1" smtClean="0"/>
              <a:t>ndryshe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provuar</a:t>
            </a:r>
            <a:r>
              <a:rPr lang="en-US" dirty="0" smtClean="0"/>
              <a:t> </a:t>
            </a:r>
            <a:r>
              <a:rPr lang="en-US" dirty="0" err="1" smtClean="0"/>
              <a:t>diçka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re. “</a:t>
            </a:r>
            <a:r>
              <a:rPr lang="en-US" dirty="0" err="1" smtClean="0"/>
              <a:t>Përderisa</a:t>
            </a:r>
            <a:r>
              <a:rPr lang="en-US" dirty="0" smtClean="0"/>
              <a:t> </a:t>
            </a:r>
            <a:r>
              <a:rPr lang="en-US" dirty="0" err="1" smtClean="0"/>
              <a:t>manaxherët</a:t>
            </a:r>
            <a:r>
              <a:rPr lang="en-US" dirty="0" smtClean="0"/>
              <a:t> </a:t>
            </a:r>
            <a:r>
              <a:rPr lang="en-US" dirty="0" err="1" smtClean="0"/>
              <a:t>zbulojnë</a:t>
            </a:r>
            <a:r>
              <a:rPr lang="en-US" dirty="0" smtClean="0"/>
              <a:t> </a:t>
            </a:r>
            <a:r>
              <a:rPr lang="en-US" dirty="0" err="1" smtClean="0"/>
              <a:t>befasitë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kënaqen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rezultatet</a:t>
            </a:r>
            <a:r>
              <a:rPr lang="en-US" dirty="0" smtClean="0"/>
              <a:t> e </a:t>
            </a:r>
            <a:r>
              <a:rPr lang="en-US" dirty="0" err="1" smtClean="0"/>
              <a:t>paparapara</a:t>
            </a:r>
            <a:r>
              <a:rPr lang="en-US" dirty="0" smtClean="0"/>
              <a:t>,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vartësit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njihen</a:t>
            </a:r>
            <a:r>
              <a:rPr lang="en-US" dirty="0" smtClean="0"/>
              <a:t> </a:t>
            </a:r>
            <a:r>
              <a:rPr lang="en-US" dirty="0" err="1" smtClean="0"/>
              <a:t>mirë</a:t>
            </a:r>
            <a:r>
              <a:rPr lang="en-US" dirty="0" smtClean="0"/>
              <a:t> duke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njëjtën</a:t>
            </a:r>
            <a:r>
              <a:rPr lang="en-US" dirty="0" smtClean="0"/>
              <a:t> </a:t>
            </a:r>
            <a:r>
              <a:rPr lang="en-US" dirty="0" err="1" smtClean="0"/>
              <a:t>gjë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err="1" smtClean="0"/>
              <a:t>Udhëheqësi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lë</a:t>
            </a:r>
            <a:r>
              <a:rPr lang="en-US" dirty="0" smtClean="0"/>
              <a:t>  </a:t>
            </a:r>
            <a:r>
              <a:rPr lang="en-US" dirty="0" err="1" smtClean="0"/>
              <a:t>përshtypje</a:t>
            </a:r>
            <a:r>
              <a:rPr lang="en-US" dirty="0" smtClean="0"/>
              <a:t> se ka </a:t>
            </a:r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thellë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flet</a:t>
            </a:r>
            <a:r>
              <a:rPr lang="en-US" dirty="0" smtClean="0"/>
              <a:t>. Ai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çështjet</a:t>
            </a:r>
            <a:r>
              <a:rPr lang="en-US" dirty="0" smtClean="0"/>
              <a:t> e </a:t>
            </a:r>
            <a:r>
              <a:rPr lang="en-US" dirty="0" err="1" smtClean="0"/>
              <a:t>tjera</a:t>
            </a:r>
            <a:r>
              <a:rPr lang="en-US" dirty="0" smtClean="0"/>
              <a:t> </a:t>
            </a:r>
            <a:r>
              <a:rPr lang="en-US" dirty="0" err="1" smtClean="0"/>
              <a:t>relevante</a:t>
            </a:r>
            <a:r>
              <a:rPr lang="en-US" dirty="0" smtClean="0"/>
              <a:t> </a:t>
            </a:r>
            <a:r>
              <a:rPr lang="en-US" dirty="0" err="1" smtClean="0"/>
              <a:t>teknike</a:t>
            </a:r>
            <a:r>
              <a:rPr lang="en-US" dirty="0" smtClean="0"/>
              <a:t>. </a:t>
            </a:r>
            <a:r>
              <a:rPr lang="en-US" dirty="0" err="1" smtClean="0"/>
              <a:t>Vartësit</a:t>
            </a:r>
            <a:r>
              <a:rPr lang="en-US" dirty="0" smtClean="0"/>
              <a:t> do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shkojnë</a:t>
            </a:r>
            <a:r>
              <a:rPr lang="en-US" dirty="0" smtClean="0"/>
              <a:t> pas me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vullnet</a:t>
            </a:r>
            <a:r>
              <a:rPr lang="en-US" dirty="0" smtClean="0"/>
              <a:t>, </a:t>
            </a:r>
            <a:r>
              <a:rPr lang="en-US" dirty="0" err="1" smtClean="0"/>
              <a:t>nëse</a:t>
            </a:r>
            <a:r>
              <a:rPr lang="en-US" dirty="0" smtClean="0"/>
              <a:t> e </a:t>
            </a:r>
            <a:r>
              <a:rPr lang="en-US" dirty="0" err="1" smtClean="0"/>
              <a:t>dinë</a:t>
            </a:r>
            <a:r>
              <a:rPr lang="en-US" dirty="0" smtClean="0"/>
              <a:t> se </a:t>
            </a:r>
            <a:r>
              <a:rPr lang="en-US" dirty="0" err="1" smtClean="0"/>
              <a:t>njeriu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udhëheq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paktën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aq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dinë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aftësia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adaptuar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nevojave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vartësve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situatës</a:t>
            </a:r>
            <a:r>
              <a:rPr lang="en-US" dirty="0" smtClean="0"/>
              <a:t>.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japin</a:t>
            </a:r>
            <a:r>
              <a:rPr lang="en-US" dirty="0" smtClean="0"/>
              <a:t> </a:t>
            </a:r>
            <a:r>
              <a:rPr lang="en-US" dirty="0" err="1" smtClean="0"/>
              <a:t>maksimumin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 </a:t>
            </a:r>
            <a:r>
              <a:rPr lang="en-US" dirty="0" err="1" smtClean="0"/>
              <a:t>ndihmojnë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udhëheqje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frikësuar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flasin</a:t>
            </a:r>
            <a:r>
              <a:rPr lang="en-US" dirty="0" smtClean="0"/>
              <a:t>.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kompani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udhëhiqet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udhëheqës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suksesshëm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vend </a:t>
            </a:r>
            <a:r>
              <a:rPr lang="en-US" dirty="0" err="1" smtClean="0"/>
              <a:t>ku</a:t>
            </a:r>
            <a:r>
              <a:rPr lang="en-US" dirty="0" smtClean="0"/>
              <a:t> </a:t>
            </a:r>
            <a:r>
              <a:rPr lang="en-US" dirty="0" err="1" smtClean="0"/>
              <a:t>kundërshtimet</a:t>
            </a:r>
            <a:r>
              <a:rPr lang="en-US" dirty="0" smtClean="0"/>
              <a:t> </a:t>
            </a:r>
            <a:r>
              <a:rPr lang="en-US" dirty="0" err="1" smtClean="0"/>
              <a:t>preferohen</a:t>
            </a:r>
            <a:r>
              <a:rPr lang="en-US" dirty="0" smtClean="0"/>
              <a:t>.  </a:t>
            </a:r>
            <a:r>
              <a:rPr lang="en-US" dirty="0" err="1" smtClean="0"/>
              <a:t>Vlerësohet</a:t>
            </a:r>
            <a:r>
              <a:rPr lang="en-US" dirty="0" smtClean="0"/>
              <a:t> se </a:t>
            </a:r>
            <a:r>
              <a:rPr lang="en-US" dirty="0" err="1" smtClean="0"/>
              <a:t>udhëheqësit</a:t>
            </a:r>
            <a:r>
              <a:rPr lang="en-US" dirty="0" smtClean="0"/>
              <a:t> e </a:t>
            </a:r>
            <a:r>
              <a:rPr lang="en-US" dirty="0" err="1" smtClean="0"/>
              <a:t>mençur</a:t>
            </a:r>
            <a:r>
              <a:rPr lang="en-US" dirty="0" smtClean="0"/>
              <a:t> </a:t>
            </a:r>
            <a:r>
              <a:rPr lang="en-US" dirty="0" err="1" smtClean="0"/>
              <a:t>duan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punësojnë</a:t>
            </a:r>
            <a:r>
              <a:rPr lang="en-US" dirty="0" smtClean="0"/>
              <a:t> </a:t>
            </a:r>
            <a:r>
              <a:rPr lang="en-US" dirty="0" err="1" smtClean="0"/>
              <a:t>njerëz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rinj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vitalë</a:t>
            </a:r>
            <a:r>
              <a:rPr lang="en-US" dirty="0" smtClean="0"/>
              <a:t>, </a:t>
            </a:r>
            <a:r>
              <a:rPr lang="en-US" dirty="0" err="1" smtClean="0"/>
              <a:t>njerëz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pajtohen</a:t>
            </a:r>
            <a:r>
              <a:rPr lang="en-US" dirty="0" smtClean="0"/>
              <a:t> me status-</a:t>
            </a:r>
            <a:r>
              <a:rPr lang="en-US" dirty="0" err="1" smtClean="0"/>
              <a:t>quonë</a:t>
            </a:r>
            <a:r>
              <a:rPr lang="en-US" dirty="0" smtClean="0"/>
              <a:t>. </a:t>
            </a:r>
            <a:r>
              <a:rPr lang="en-US" dirty="0" err="1" smtClean="0"/>
              <a:t>Stili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inkurajojnë</a:t>
            </a:r>
            <a:r>
              <a:rPr lang="en-US" dirty="0" smtClean="0"/>
              <a:t> </a:t>
            </a:r>
            <a:r>
              <a:rPr lang="en-US" dirty="0" err="1" smtClean="0"/>
              <a:t>kontraversitetin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mendojnë</a:t>
            </a:r>
            <a:r>
              <a:rPr lang="en-US" dirty="0" smtClean="0"/>
              <a:t>. </a:t>
            </a:r>
            <a:r>
              <a:rPr lang="en-US" dirty="0" err="1" smtClean="0"/>
              <a:t>Sidomos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korporata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udhëheqësi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larg</a:t>
            </a:r>
            <a:r>
              <a:rPr lang="en-US" dirty="0" smtClean="0"/>
              <a:t> </a:t>
            </a:r>
            <a:r>
              <a:rPr lang="en-US" dirty="0" err="1" smtClean="0"/>
              <a:t>punëtorëve</a:t>
            </a:r>
            <a:r>
              <a:rPr lang="en-US" dirty="0" smtClean="0"/>
              <a:t>,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rëndësishme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njerëz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tregojnë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gjithmonë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jo</a:t>
            </a:r>
            <a:r>
              <a:rPr lang="en-US" dirty="0" smtClean="0"/>
              <a:t>.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udhëheqësi</a:t>
            </a:r>
            <a:r>
              <a:rPr lang="en-US" dirty="0" smtClean="0"/>
              <a:t> </a:t>
            </a:r>
            <a:r>
              <a:rPr lang="en-US" dirty="0" err="1" smtClean="0"/>
              <a:t>rreth</a:t>
            </a:r>
            <a:r>
              <a:rPr lang="en-US" dirty="0" smtClean="0"/>
              <a:t> </a:t>
            </a:r>
            <a:r>
              <a:rPr lang="en-US" dirty="0" err="1" smtClean="0"/>
              <a:t>vetes</a:t>
            </a:r>
            <a:r>
              <a:rPr lang="en-US" dirty="0" smtClean="0"/>
              <a:t> ka </a:t>
            </a:r>
            <a:r>
              <a:rPr lang="en-US" dirty="0" err="1" smtClean="0"/>
              <a:t>njerëz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thonë</a:t>
            </a:r>
            <a:r>
              <a:rPr lang="en-US" dirty="0" smtClean="0"/>
              <a:t> “</a:t>
            </a:r>
            <a:r>
              <a:rPr lang="en-US" dirty="0" err="1" smtClean="0"/>
              <a:t>po</a:t>
            </a:r>
            <a:r>
              <a:rPr lang="en-US" dirty="0" smtClean="0"/>
              <a:t>”,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konsiderohet</a:t>
            </a:r>
            <a:r>
              <a:rPr lang="en-US" dirty="0" smtClean="0"/>
              <a:t> se,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përtacë</a:t>
            </a:r>
            <a:r>
              <a:rPr lang="en-US" dirty="0" smtClean="0"/>
              <a:t>.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kreativë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formë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hapur</a:t>
            </a:r>
            <a:r>
              <a:rPr lang="en-US" dirty="0" smtClean="0"/>
              <a:t> </a:t>
            </a:r>
            <a:r>
              <a:rPr lang="en-US" dirty="0" err="1" smtClean="0"/>
              <a:t>ballafaqohen</a:t>
            </a:r>
            <a:r>
              <a:rPr lang="en-US" dirty="0" smtClean="0"/>
              <a:t> me </a:t>
            </a:r>
            <a:r>
              <a:rPr lang="en-US" dirty="0" err="1" smtClean="0"/>
              <a:t>pushtetin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prirur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zbatojnë</a:t>
            </a:r>
            <a:r>
              <a:rPr lang="en-US" dirty="0" smtClean="0"/>
              <a:t> </a:t>
            </a:r>
            <a:r>
              <a:rPr lang="en-US" dirty="0" err="1" smtClean="0"/>
              <a:t>urdhërat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kurrfarë</a:t>
            </a:r>
            <a:r>
              <a:rPr lang="en-US" dirty="0" smtClean="0"/>
              <a:t> </a:t>
            </a:r>
            <a:r>
              <a:rPr lang="en-US" dirty="0" err="1" smtClean="0"/>
              <a:t>kuptimi</a:t>
            </a:r>
            <a:r>
              <a:rPr lang="en-US" dirty="0" smtClean="0"/>
              <a:t>. Ata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tepër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nxitur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problemet</a:t>
            </a:r>
            <a:r>
              <a:rPr lang="en-US" dirty="0" smtClean="0"/>
              <a:t> </a:t>
            </a:r>
            <a:r>
              <a:rPr lang="en-US" dirty="0" err="1" smtClean="0"/>
              <a:t>interesante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shpërblimi</a:t>
            </a:r>
            <a:r>
              <a:rPr lang="en-US" dirty="0" smtClean="0"/>
              <a:t> material, </a:t>
            </a:r>
            <a:r>
              <a:rPr lang="en-US" dirty="0" err="1" smtClean="0"/>
              <a:t>prandaj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gjendje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punojnë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përkushtim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problemet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intrigojnë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Udhëheqësit</a:t>
            </a:r>
            <a:r>
              <a:rPr lang="en-US" dirty="0" smtClean="0"/>
              <a:t> e </a:t>
            </a:r>
            <a:r>
              <a:rPr lang="en-US" dirty="0" err="1" smtClean="0"/>
              <a:t>suksesshëm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aftësi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jashtëzakonshme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t’u</a:t>
            </a:r>
            <a:r>
              <a:rPr lang="en-US" dirty="0" smtClean="0"/>
              <a:t> </a:t>
            </a:r>
            <a:r>
              <a:rPr lang="en-US" dirty="0" err="1" smtClean="0"/>
              <a:t>përqendruar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rëndësishme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gjejnë</a:t>
            </a:r>
            <a:r>
              <a:rPr lang="en-US" dirty="0" smtClean="0"/>
              <a:t> </a:t>
            </a:r>
            <a:r>
              <a:rPr lang="en-US" dirty="0" err="1" smtClean="0"/>
              <a:t>zgjidhje</a:t>
            </a:r>
            <a:r>
              <a:rPr lang="en-US" dirty="0" smtClean="0"/>
              <a:t> </a:t>
            </a:r>
            <a:r>
              <a:rPr lang="en-US" dirty="0" err="1" smtClean="0"/>
              <a:t>elegante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thjeshta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probleme</a:t>
            </a:r>
            <a:r>
              <a:rPr lang="en-US" dirty="0" smtClean="0"/>
              <a:t> </a:t>
            </a:r>
            <a:r>
              <a:rPr lang="en-US" dirty="0" err="1" smtClean="0"/>
              <a:t>komplekse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thotë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gjejnë</a:t>
            </a:r>
            <a:r>
              <a:rPr lang="en-US" dirty="0" smtClean="0"/>
              <a:t> </a:t>
            </a:r>
            <a:r>
              <a:rPr lang="en-US" dirty="0" err="1" smtClean="0"/>
              <a:t>zgjidhje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lehta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shpejta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duke u </a:t>
            </a:r>
            <a:r>
              <a:rPr lang="en-US" dirty="0" err="1" smtClean="0"/>
              <a:t>përqendruar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esencën</a:t>
            </a:r>
            <a:r>
              <a:rPr lang="en-US" dirty="0" smtClean="0"/>
              <a:t> e </a:t>
            </a:r>
            <a:r>
              <a:rPr lang="en-US" dirty="0" err="1" smtClean="0"/>
              <a:t>problemit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 lvl="0"/>
            <a:r>
              <a:rPr lang="en-US" dirty="0" err="1" smtClean="0"/>
              <a:t>Udhëheqësi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ketë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kualitete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gjendje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komunikon</a:t>
            </a:r>
            <a:r>
              <a:rPr lang="en-US" dirty="0" smtClean="0"/>
              <a:t> </a:t>
            </a:r>
            <a:r>
              <a:rPr lang="en-US" dirty="0" err="1" smtClean="0"/>
              <a:t>qartë</a:t>
            </a:r>
            <a:r>
              <a:rPr lang="en-US" dirty="0" smtClean="0"/>
              <a:t> me </a:t>
            </a:r>
            <a:r>
              <a:rPr lang="en-US" dirty="0" err="1" smtClean="0"/>
              <a:t>vartësit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nuk</a:t>
            </a:r>
            <a:r>
              <a:rPr lang="en-US" dirty="0" smtClean="0"/>
              <a:t> do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qëllimin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. Si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tillë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shprehet</a:t>
            </a:r>
            <a:r>
              <a:rPr lang="en-US" dirty="0" smtClean="0"/>
              <a:t> </a:t>
            </a:r>
            <a:r>
              <a:rPr lang="en-US" dirty="0" err="1" smtClean="0"/>
              <a:t>thjeshtë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pasuesit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vartësit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kuptojnë</a:t>
            </a:r>
            <a:r>
              <a:rPr lang="en-US" dirty="0" smtClean="0"/>
              <a:t> se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çka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fjalë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tregon</a:t>
            </a:r>
            <a:r>
              <a:rPr lang="en-US" dirty="0" smtClean="0"/>
              <a:t> </a:t>
            </a:r>
            <a:r>
              <a:rPr lang="en-US" dirty="0" err="1" smtClean="0"/>
              <a:t>njohuri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përkujdesje</a:t>
            </a:r>
            <a:r>
              <a:rPr lang="en-US" dirty="0" smtClean="0"/>
              <a:t> </a:t>
            </a:r>
            <a:r>
              <a:rPr lang="en-US" dirty="0" err="1" smtClean="0"/>
              <a:t>ndaj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tjerëve</a:t>
            </a:r>
            <a:r>
              <a:rPr lang="en-US" dirty="0" smtClean="0"/>
              <a:t>.</a:t>
            </a:r>
          </a:p>
          <a:p>
            <a:r>
              <a:rPr lang="de-DE" dirty="0" smtClean="0"/>
              <a:t>Di Kamp: The 21</a:t>
            </a:r>
            <a:r>
              <a:rPr lang="de-DE" baseline="30000" dirty="0" smtClean="0"/>
              <a:t>st</a:t>
            </a:r>
            <a:r>
              <a:rPr lang="de-DE" dirty="0" smtClean="0"/>
              <a:t> Centuri Manager, (përkthimi Menadzer 21 Stoljeca, Tehnike rukovodenja za novi milenij, Zagreb 2000, fq. 26).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7CAFE4-B8FE-4DE0-BE48-358022BBC100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7F3F69-5ED0-4336-91A8-03AD2E85A834}" type="datetimeFigureOut">
              <a:rPr lang="en-US" smtClean="0"/>
              <a:pPr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D8A43DE-4691-44E5-AE7B-34DF08B0B8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743200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C00000"/>
                </a:solidFill>
              </a:rPr>
              <a:t>Burimet</a:t>
            </a:r>
            <a:r>
              <a:rPr lang="en-US" sz="6000" b="1" dirty="0" smtClean="0">
                <a:solidFill>
                  <a:srgbClr val="C00000"/>
                </a:solidFill>
              </a:rPr>
              <a:t> e </a:t>
            </a:r>
            <a:r>
              <a:rPr lang="en-US" sz="6000" b="1" dirty="0" err="1" smtClean="0">
                <a:solidFill>
                  <a:srgbClr val="C00000"/>
                </a:solidFill>
              </a:rPr>
              <a:t>fuqisë</a:t>
            </a:r>
            <a:endParaRPr lang="en-US" sz="6000" b="1" dirty="0" smtClean="0">
              <a:solidFill>
                <a:srgbClr val="C00000"/>
              </a:solidFill>
            </a:endParaRPr>
          </a:p>
          <a:p>
            <a:endParaRPr lang="en-US" dirty="0"/>
          </a:p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Sokol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Krasniqi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MAJ 2012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51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Lidership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1371600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Hulumtimet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treguar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udhëheqësit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nganjëherë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kenë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efekte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mëdha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pasuesit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vartësit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organizatën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udhëheqësit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cilët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organizojnë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efektivisht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punën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personelit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caktojnë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qëllimet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arsyeshme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ndërsa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vartësve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u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ofrojnë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gjitha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ndihmat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këshillat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resurset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nevojshme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realizuar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qëllimin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</a:rPr>
              <a:t>Udhëheqësit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transformativë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86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Roger Bennett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thotë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udhëheqës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transformativë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cilët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gjendje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ndryshojnë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qëndrimet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sjelljet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themelore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vartësve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qëllim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ngrisin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përkushtueshmërinë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organizatës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udhëheqës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posedojnë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karizëm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vizion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mirëkuptim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ndjenja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vartësit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nevojat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>
            <a:normAutofit lnSpcReduction="10000"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/>
              <a:t>Udhëheqësit</a:t>
            </a:r>
            <a:r>
              <a:rPr lang="en-US" dirty="0" smtClean="0"/>
              <a:t> </a:t>
            </a:r>
            <a:r>
              <a:rPr lang="en-US" dirty="0" err="1" smtClean="0"/>
              <a:t>transformativë</a:t>
            </a:r>
            <a:r>
              <a:rPr lang="en-US" dirty="0" smtClean="0"/>
              <a:t> e </a:t>
            </a:r>
            <a:r>
              <a:rPr lang="en-US" dirty="0" err="1" smtClean="0"/>
              <a:t>ushtrojnë</a:t>
            </a:r>
            <a:r>
              <a:rPr lang="en-US" dirty="0" smtClean="0"/>
              <a:t> </a:t>
            </a:r>
            <a:r>
              <a:rPr lang="en-US" dirty="0" err="1" smtClean="0"/>
              <a:t>ndikimin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duke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stimuluar</a:t>
            </a:r>
            <a:r>
              <a:rPr lang="en-US" dirty="0" smtClean="0"/>
              <a:t> </a:t>
            </a:r>
            <a:r>
              <a:rPr lang="en-US" dirty="0" err="1" smtClean="0"/>
              <a:t>vartësit</a:t>
            </a:r>
            <a:r>
              <a:rPr lang="en-US" dirty="0" smtClean="0"/>
              <a:t> </a:t>
            </a:r>
            <a:r>
              <a:rPr lang="en-US" dirty="0" err="1" smtClean="0"/>
              <a:t>intelektualisht</a:t>
            </a:r>
            <a:r>
              <a:rPr lang="en-US" dirty="0" smtClean="0"/>
              <a:t>,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vetëdijshëm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problemet</a:t>
            </a:r>
            <a:r>
              <a:rPr lang="en-US" dirty="0" smtClean="0"/>
              <a:t> e </a:t>
            </a:r>
            <a:r>
              <a:rPr lang="en-US" dirty="0" err="1" smtClean="0"/>
              <a:t>grupit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t’i</a:t>
            </a:r>
            <a:r>
              <a:rPr lang="en-US" dirty="0" smtClean="0"/>
              <a:t> </a:t>
            </a:r>
            <a:r>
              <a:rPr lang="en-US" dirty="0" err="1" smtClean="0"/>
              <a:t>shohin</a:t>
            </a:r>
            <a:r>
              <a:rPr lang="en-US" dirty="0" smtClean="0"/>
              <a:t> </a:t>
            </a:r>
            <a:r>
              <a:rPr lang="en-US" dirty="0" err="1" smtClean="0"/>
              <a:t>problemet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perspektivë</a:t>
            </a:r>
            <a:r>
              <a:rPr lang="en-US" dirty="0" smtClean="0"/>
              <a:t> e re,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e </a:t>
            </a:r>
            <a:r>
              <a:rPr lang="en-US" dirty="0" err="1" smtClean="0"/>
              <a:t>vizionit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udhëheqësit</a:t>
            </a:r>
            <a:r>
              <a:rPr lang="en-US" dirty="0" smtClean="0"/>
              <a:t>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/>
              <a:t>Udhëheqësit</a:t>
            </a:r>
            <a:r>
              <a:rPr lang="en-US" dirty="0" smtClean="0"/>
              <a:t> </a:t>
            </a:r>
            <a:r>
              <a:rPr lang="en-US" dirty="0" err="1" smtClean="0"/>
              <a:t>transformativë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ashtu</a:t>
            </a:r>
            <a:r>
              <a:rPr lang="en-US" dirty="0" smtClean="0"/>
              <a:t> </a:t>
            </a:r>
            <a:r>
              <a:rPr lang="en-US" dirty="0" err="1" smtClean="0"/>
              <a:t>ndikojnë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vartësi</a:t>
            </a:r>
            <a:r>
              <a:rPr lang="en-US" dirty="0" err="1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konsideratës</a:t>
            </a:r>
            <a:r>
              <a:rPr lang="en-US" b="1" dirty="0" smtClean="0"/>
              <a:t> . </a:t>
            </a:r>
            <a:r>
              <a:rPr lang="en-US" dirty="0" err="1" smtClean="0"/>
              <a:t>Kjo</a:t>
            </a:r>
            <a:r>
              <a:rPr lang="en-US" dirty="0" smtClean="0"/>
              <a:t> </a:t>
            </a:r>
            <a:r>
              <a:rPr lang="en-US" dirty="0" err="1" smtClean="0"/>
              <a:t>konsideratë</a:t>
            </a:r>
            <a:r>
              <a:rPr lang="en-US" b="1" dirty="0" smtClean="0"/>
              <a:t>, </a:t>
            </a:r>
            <a:r>
              <a:rPr lang="en-US" dirty="0" err="1" smtClean="0"/>
              <a:t>përveç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tjerash</a:t>
            </a:r>
            <a:r>
              <a:rPr lang="en-US" dirty="0" smtClean="0"/>
              <a:t>, </a:t>
            </a:r>
            <a:r>
              <a:rPr lang="en-US" dirty="0" err="1" smtClean="0"/>
              <a:t>përfshin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sjelljen</a:t>
            </a:r>
            <a:r>
              <a:rPr lang="en-US" dirty="0" smtClean="0"/>
              <a:t> </a:t>
            </a:r>
            <a:r>
              <a:rPr lang="en-US" dirty="0" err="1" smtClean="0"/>
              <a:t>përmes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cilës</a:t>
            </a:r>
            <a:r>
              <a:rPr lang="en-US" dirty="0" smtClean="0"/>
              <a:t> </a:t>
            </a:r>
            <a:r>
              <a:rPr lang="en-US" dirty="0" err="1" smtClean="0"/>
              <a:t>udhëheqësi</a:t>
            </a:r>
            <a:r>
              <a:rPr lang="en-US" dirty="0" smtClean="0"/>
              <a:t> </a:t>
            </a:r>
            <a:r>
              <a:rPr lang="en-US" dirty="0" err="1" smtClean="0"/>
              <a:t>ofron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përkrahje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dhe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kurajim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për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pasuesit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/>
              <a:t>Esenca</a:t>
            </a:r>
            <a:r>
              <a:rPr lang="en-US" dirty="0" smtClean="0"/>
              <a:t> e </a:t>
            </a:r>
            <a:r>
              <a:rPr lang="en-US" dirty="0" err="1" smtClean="0"/>
              <a:t>udhëheqjes</a:t>
            </a:r>
            <a:r>
              <a:rPr lang="en-US" dirty="0" smtClean="0"/>
              <a:t> transformative </a:t>
            </a:r>
            <a:r>
              <a:rPr lang="en-US" dirty="0" err="1" smtClean="0"/>
              <a:t>qëndron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atë</a:t>
            </a:r>
            <a:r>
              <a:rPr lang="en-US" dirty="0" smtClean="0"/>
              <a:t> se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motivon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vartësit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përkrahin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vizionin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lënë</a:t>
            </a:r>
            <a:r>
              <a:rPr lang="en-US" dirty="0" smtClean="0"/>
              <a:t> </a:t>
            </a:r>
            <a:r>
              <a:rPr lang="en-US" dirty="0" err="1" smtClean="0"/>
              <a:t>anash</a:t>
            </a:r>
            <a:r>
              <a:rPr lang="en-US" dirty="0" smtClean="0"/>
              <a:t> </a:t>
            </a:r>
            <a:r>
              <a:rPr lang="en-US" dirty="0" err="1" smtClean="0"/>
              <a:t>interesin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personal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hir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grupit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ndërmarrjes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marrin</a:t>
            </a:r>
            <a:r>
              <a:rPr lang="en-US" dirty="0" smtClean="0"/>
              <a:t> </a:t>
            </a:r>
            <a:r>
              <a:rPr lang="en-US" dirty="0" err="1" smtClean="0"/>
              <a:t>përgjegjësinë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zgjidhjen</a:t>
            </a:r>
            <a:r>
              <a:rPr lang="en-US" dirty="0" smtClean="0"/>
              <a:t> e </a:t>
            </a:r>
            <a:r>
              <a:rPr lang="en-US" dirty="0" err="1" smtClean="0"/>
              <a:t>problemeve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3200" b="1" dirty="0" err="1">
                <a:solidFill>
                  <a:schemeClr val="tx1"/>
                </a:solidFill>
              </a:rPr>
              <a:t>Shkathtësitë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dhe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cilësitë</a:t>
            </a:r>
            <a:r>
              <a:rPr lang="en-US" sz="3200" b="1" dirty="0">
                <a:solidFill>
                  <a:schemeClr val="tx1"/>
                </a:solidFill>
              </a:rPr>
              <a:t> e </a:t>
            </a:r>
            <a:r>
              <a:rPr lang="en-US" sz="3200" b="1" dirty="0" err="1">
                <a:solidFill>
                  <a:schemeClr val="tx1"/>
                </a:solidFill>
              </a:rPr>
              <a:t>udhëheqësit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të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suksesshëm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38200"/>
            <a:ext cx="8763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hulumtimet</a:t>
            </a:r>
            <a:r>
              <a:rPr lang="en-US" sz="2800" dirty="0"/>
              <a:t> e </a:t>
            </a:r>
            <a:r>
              <a:rPr lang="en-US" sz="2800" dirty="0" err="1"/>
              <a:t>shumta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zhvilluara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lidershipin</a:t>
            </a:r>
            <a:r>
              <a:rPr lang="en-US" sz="2800" dirty="0"/>
              <a:t>, del se </a:t>
            </a:r>
            <a:r>
              <a:rPr lang="en-US" sz="2800" dirty="0" err="1"/>
              <a:t>udhëheqësit</a:t>
            </a:r>
            <a:r>
              <a:rPr lang="en-US" sz="2800" dirty="0"/>
              <a:t> </a:t>
            </a:r>
            <a:r>
              <a:rPr lang="en-US" sz="2800" dirty="0" err="1"/>
              <a:t>duhet</a:t>
            </a:r>
            <a:r>
              <a:rPr lang="en-US" sz="2800" dirty="0"/>
              <a:t> </a:t>
            </a:r>
            <a:r>
              <a:rPr lang="en-US" sz="2800" dirty="0" err="1"/>
              <a:t>t’i</a:t>
            </a:r>
            <a:r>
              <a:rPr lang="en-US" sz="2800" dirty="0"/>
              <a:t> </a:t>
            </a:r>
            <a:r>
              <a:rPr lang="en-US" sz="2800" dirty="0" err="1"/>
              <a:t>disponojnë</a:t>
            </a:r>
            <a:r>
              <a:rPr lang="en-US" sz="2800" dirty="0"/>
              <a:t> </a:t>
            </a:r>
            <a:r>
              <a:rPr lang="en-US" sz="2800" dirty="0" err="1"/>
              <a:t>disa</a:t>
            </a:r>
            <a:r>
              <a:rPr lang="en-US" sz="2800" dirty="0"/>
              <a:t> </a:t>
            </a:r>
            <a:r>
              <a:rPr lang="en-US" sz="2800" dirty="0" err="1"/>
              <a:t>kualitete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domosdoshme</a:t>
            </a:r>
            <a:r>
              <a:rPr lang="en-US" sz="2800" dirty="0"/>
              <a:t>. </a:t>
            </a:r>
            <a:r>
              <a:rPr lang="en-US" sz="2800" dirty="0" err="1" smtClean="0"/>
              <a:t>Këto</a:t>
            </a:r>
            <a:r>
              <a:rPr lang="en-US" sz="2800" dirty="0" smtClean="0"/>
              <a:t> </a:t>
            </a:r>
            <a:r>
              <a:rPr lang="en-US" sz="2800" dirty="0" err="1"/>
              <a:t>veti</a:t>
            </a:r>
            <a:r>
              <a:rPr lang="en-US" sz="2800" dirty="0"/>
              <a:t> </a:t>
            </a:r>
            <a:r>
              <a:rPr lang="en-US" sz="2800" dirty="0" err="1"/>
              <a:t>apo</a:t>
            </a:r>
            <a:r>
              <a:rPr lang="en-US" sz="2800" dirty="0"/>
              <a:t> </a:t>
            </a:r>
            <a:r>
              <a:rPr lang="en-US" sz="2800" dirty="0" err="1"/>
              <a:t>cilësi</a:t>
            </a:r>
            <a:r>
              <a:rPr lang="en-US" sz="2800" dirty="0"/>
              <a:t>, </a:t>
            </a:r>
            <a:r>
              <a:rPr lang="en-US" sz="2800" dirty="0" err="1"/>
              <a:t>që</a:t>
            </a:r>
            <a:r>
              <a:rPr lang="en-US" sz="2800" dirty="0"/>
              <a:t> </a:t>
            </a:r>
            <a:r>
              <a:rPr lang="en-US" sz="2800" dirty="0" err="1"/>
              <a:t>njihen</a:t>
            </a:r>
            <a:r>
              <a:rPr lang="en-US" sz="2800" dirty="0"/>
              <a:t> </a:t>
            </a:r>
            <a:r>
              <a:rPr lang="en-US" sz="2800" dirty="0" err="1"/>
              <a:t>edhe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çelësa</a:t>
            </a:r>
            <a:r>
              <a:rPr lang="en-US" sz="2800" dirty="0"/>
              <a:t> </a:t>
            </a:r>
            <a:r>
              <a:rPr lang="en-US" sz="2800" dirty="0" err="1"/>
              <a:t>drejt</a:t>
            </a:r>
            <a:r>
              <a:rPr lang="en-US" sz="2800" dirty="0"/>
              <a:t> </a:t>
            </a:r>
            <a:r>
              <a:rPr lang="en-US" sz="2800" dirty="0" err="1"/>
              <a:t>lidershipit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suksesshëm</a:t>
            </a:r>
            <a:r>
              <a:rPr lang="en-US" sz="2800" dirty="0"/>
              <a:t>, </a:t>
            </a:r>
            <a:r>
              <a:rPr lang="en-US" sz="2800" dirty="0" err="1"/>
              <a:t>janë</a:t>
            </a:r>
            <a:r>
              <a:rPr lang="en-US" sz="2800" dirty="0"/>
              <a:t>: 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b="1" i="1" dirty="0" err="1">
                <a:solidFill>
                  <a:srgbClr val="C00000"/>
                </a:solidFill>
              </a:rPr>
              <a:t>Besojuni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vartësve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tuaj</a:t>
            </a:r>
            <a:r>
              <a:rPr lang="en-US" sz="2800" i="1" dirty="0"/>
              <a:t>. </a:t>
            </a:r>
            <a:r>
              <a:rPr lang="en-US" sz="2800" dirty="0" err="1"/>
              <a:t>Ekspertët</a:t>
            </a:r>
            <a:r>
              <a:rPr lang="en-US" sz="2800" dirty="0"/>
              <a:t> e </a:t>
            </a:r>
            <a:r>
              <a:rPr lang="en-US" sz="2800" dirty="0" err="1"/>
              <a:t>manaxhmentit</a:t>
            </a:r>
            <a:r>
              <a:rPr lang="en-US" sz="2800" dirty="0"/>
              <a:t> </a:t>
            </a:r>
            <a:r>
              <a:rPr lang="en-US" sz="2800" dirty="0" err="1"/>
              <a:t>thonë</a:t>
            </a:r>
            <a:r>
              <a:rPr lang="en-US" sz="2800" dirty="0"/>
              <a:t> se </a:t>
            </a:r>
            <a:r>
              <a:rPr lang="en-US" sz="2800" dirty="0" err="1"/>
              <a:t>çelësi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krijuar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organizatë</a:t>
            </a:r>
            <a:r>
              <a:rPr lang="en-US" sz="2800" dirty="0"/>
              <a:t> me </a:t>
            </a:r>
            <a:r>
              <a:rPr lang="en-US" sz="2800" dirty="0" err="1"/>
              <a:t>përkushtim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lartë</a:t>
            </a:r>
            <a:r>
              <a:rPr lang="en-US" sz="2800" dirty="0"/>
              <a:t> </a:t>
            </a:r>
            <a:r>
              <a:rPr lang="en-US" sz="2800" dirty="0" err="1"/>
              <a:t>qëndron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besimin</a:t>
            </a:r>
            <a:r>
              <a:rPr lang="en-US" sz="2800" dirty="0"/>
              <a:t> e </a:t>
            </a:r>
            <a:r>
              <a:rPr lang="en-US" sz="2800" dirty="0" err="1"/>
              <a:t>dyanshëm</a:t>
            </a:r>
            <a:r>
              <a:rPr lang="en-US" sz="2800" dirty="0"/>
              <a:t> </a:t>
            </a:r>
            <a:r>
              <a:rPr lang="en-US" sz="2800" dirty="0" err="1"/>
              <a:t>mes</a:t>
            </a:r>
            <a:r>
              <a:rPr lang="en-US" sz="2800" dirty="0"/>
              <a:t> </a:t>
            </a:r>
            <a:r>
              <a:rPr lang="en-US" sz="2800" dirty="0" err="1"/>
              <a:t>udhëheqësve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punëtorëve</a:t>
            </a:r>
            <a:r>
              <a:rPr lang="en-US" sz="2800" dirty="0"/>
              <a:t>. </a:t>
            </a:r>
            <a:endParaRPr lang="en-US" sz="2800" dirty="0" smtClean="0"/>
          </a:p>
          <a:p>
            <a:pPr marL="685800" lvl="1" indent="-228600">
              <a:buFontTx/>
              <a:buChar char="-"/>
            </a:pPr>
            <a:r>
              <a:rPr lang="en-US" sz="2800" dirty="0" err="1" smtClean="0"/>
              <a:t>Aftësia</a:t>
            </a:r>
            <a:r>
              <a:rPr lang="en-US" sz="2800" dirty="0" smtClean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krijuar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marrëdhënie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tillë</a:t>
            </a:r>
            <a:r>
              <a:rPr lang="en-US" sz="2800" dirty="0"/>
              <a:t> </a:t>
            </a:r>
            <a:r>
              <a:rPr lang="en-US" sz="2800" dirty="0" err="1"/>
              <a:t>besimi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bërë</a:t>
            </a:r>
            <a:r>
              <a:rPr lang="en-US" sz="2800" dirty="0"/>
              <a:t> </a:t>
            </a:r>
            <a:r>
              <a:rPr lang="en-US" sz="2800" dirty="0" err="1"/>
              <a:t>numër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testin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lidership</a:t>
            </a:r>
            <a:r>
              <a:rPr lang="en-US" sz="2800" dirty="0"/>
              <a:t>. </a:t>
            </a:r>
            <a:endParaRPr lang="en-US" sz="2800" dirty="0" smtClean="0"/>
          </a:p>
          <a:p>
            <a:pPr marL="685800" lvl="1" indent="-228600">
              <a:buFontTx/>
              <a:buChar char="-"/>
            </a:pPr>
            <a:r>
              <a:rPr lang="en-US" sz="2800" dirty="0" err="1" smtClean="0"/>
              <a:t>Vlerësohet</a:t>
            </a:r>
            <a:r>
              <a:rPr lang="en-US" sz="2800" dirty="0" smtClean="0"/>
              <a:t> </a:t>
            </a:r>
            <a:r>
              <a:rPr lang="en-US" sz="2800" dirty="0"/>
              <a:t>se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involvim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tillë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punëtorëve</a:t>
            </a:r>
            <a:r>
              <a:rPr lang="en-US" sz="2800" dirty="0"/>
              <a:t> ka </a:t>
            </a:r>
            <a:r>
              <a:rPr lang="en-US" sz="2800" dirty="0" err="1"/>
              <a:t>qenë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nga</a:t>
            </a:r>
            <a:r>
              <a:rPr lang="en-US" sz="2800" dirty="0"/>
              <a:t> </a:t>
            </a:r>
            <a:r>
              <a:rPr lang="en-US" sz="2800" dirty="0" err="1"/>
              <a:t>faktorët</a:t>
            </a:r>
            <a:r>
              <a:rPr lang="en-US" sz="2800" dirty="0"/>
              <a:t> </a:t>
            </a:r>
            <a:r>
              <a:rPr lang="en-US" sz="2800" dirty="0" err="1"/>
              <a:t>kryesorë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ka </a:t>
            </a:r>
            <a:r>
              <a:rPr lang="en-US" sz="2800" dirty="0" err="1"/>
              <a:t>çuar</a:t>
            </a:r>
            <a:r>
              <a:rPr lang="en-US" sz="2800" dirty="0"/>
              <a:t> </a:t>
            </a:r>
            <a:r>
              <a:rPr lang="en-US" sz="2800" dirty="0" err="1"/>
              <a:t>deri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përmirësim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cilësisë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veturave</a:t>
            </a:r>
            <a:r>
              <a:rPr lang="en-US" sz="2800" dirty="0"/>
              <a:t> Ford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80-at, </a:t>
            </a:r>
            <a:r>
              <a:rPr lang="en-US" sz="2800" dirty="0" err="1"/>
              <a:t>gjë</a:t>
            </a:r>
            <a:r>
              <a:rPr lang="en-US" sz="2800" dirty="0"/>
              <a:t> </a:t>
            </a:r>
            <a:r>
              <a:rPr lang="en-US" sz="2800" dirty="0" err="1"/>
              <a:t>që</a:t>
            </a:r>
            <a:r>
              <a:rPr lang="en-US" sz="2800" dirty="0"/>
              <a:t> ka </a:t>
            </a:r>
            <a:r>
              <a:rPr lang="en-US" sz="2800" dirty="0" err="1"/>
              <a:t>luajtur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rol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madh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rezultatin</a:t>
            </a:r>
            <a:r>
              <a:rPr lang="en-US" sz="2800" dirty="0"/>
              <a:t> </a:t>
            </a:r>
            <a:r>
              <a:rPr lang="en-US" sz="2800" dirty="0" err="1"/>
              <a:t>financiar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kësaj</a:t>
            </a:r>
            <a:r>
              <a:rPr lang="en-US" sz="2800" dirty="0"/>
              <a:t> </a:t>
            </a:r>
            <a:r>
              <a:rPr lang="en-US" sz="2800" dirty="0" err="1"/>
              <a:t>kompanie</a:t>
            </a:r>
            <a:r>
              <a:rPr lang="en-US" sz="2800" dirty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533400"/>
            <a:ext cx="8839200" cy="5486400"/>
          </a:xfrm>
        </p:spPr>
        <p:txBody>
          <a:bodyPr>
            <a:noAutofit/>
          </a:bodyPr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2800" b="1" i="1" dirty="0" err="1" smtClean="0">
                <a:solidFill>
                  <a:srgbClr val="C00000"/>
                </a:solidFill>
              </a:rPr>
              <a:t>Shembull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për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vartësit</a:t>
            </a:r>
            <a:r>
              <a:rPr lang="en-US" sz="2800" dirty="0" smtClean="0"/>
              <a:t>. </a:t>
            </a:r>
            <a:r>
              <a:rPr lang="en-US" sz="2800" dirty="0" err="1" smtClean="0"/>
              <a:t>Njerëzit</a:t>
            </a:r>
            <a:r>
              <a:rPr lang="en-US" sz="2800" dirty="0" smtClean="0"/>
              <a:t>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kushtojnë</a:t>
            </a:r>
            <a:r>
              <a:rPr lang="en-US" sz="2800" dirty="0" smtClean="0"/>
              <a:t> </a:t>
            </a:r>
            <a:r>
              <a:rPr lang="en-US" sz="2800" dirty="0" err="1" smtClean="0"/>
              <a:t>kujdes</a:t>
            </a:r>
            <a:r>
              <a:rPr lang="en-US" sz="2800" dirty="0" smtClean="0"/>
              <a:t> </a:t>
            </a:r>
            <a:r>
              <a:rPr lang="en-US" sz="2800" dirty="0" err="1" smtClean="0"/>
              <a:t>asaj</a:t>
            </a:r>
            <a:r>
              <a:rPr lang="en-US" sz="2800" dirty="0" smtClean="0"/>
              <a:t> </a:t>
            </a:r>
            <a:r>
              <a:rPr lang="en-US" sz="2800" dirty="0" err="1" smtClean="0"/>
              <a:t>çka</a:t>
            </a:r>
            <a:r>
              <a:rPr lang="en-US" sz="2800" dirty="0" smtClean="0"/>
              <a:t> </a:t>
            </a:r>
            <a:r>
              <a:rPr lang="en-US" sz="2800" dirty="0" err="1" smtClean="0"/>
              <a:t>punon</a:t>
            </a:r>
            <a:r>
              <a:rPr lang="en-US" sz="2800" dirty="0" smtClean="0"/>
              <a:t> </a:t>
            </a:r>
            <a:r>
              <a:rPr lang="en-US" sz="2800" dirty="0" err="1" smtClean="0"/>
              <a:t>udhëheqësi</a:t>
            </a:r>
            <a:r>
              <a:rPr lang="en-US" sz="2800" dirty="0" smtClean="0"/>
              <a:t> </a:t>
            </a:r>
            <a:r>
              <a:rPr lang="en-US" sz="2800" dirty="0" err="1" smtClean="0"/>
              <a:t>sesa</a:t>
            </a:r>
            <a:r>
              <a:rPr lang="en-US" sz="2800" dirty="0" smtClean="0"/>
              <a:t> </a:t>
            </a:r>
            <a:r>
              <a:rPr lang="en-US" sz="2800" dirty="0" err="1" smtClean="0"/>
              <a:t>asaj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urdhëron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bëjnë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tjerët</a:t>
            </a:r>
            <a:r>
              <a:rPr lang="en-US" sz="2800" dirty="0" smtClean="0"/>
              <a:t>. 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sz="2800" dirty="0" err="1" smtClean="0"/>
              <a:t>Udhëheqësi</a:t>
            </a:r>
            <a:r>
              <a:rPr lang="en-US" sz="2800" dirty="0" smtClean="0"/>
              <a:t> </a:t>
            </a:r>
            <a:r>
              <a:rPr lang="en-US" sz="2800" dirty="0" err="1" smtClean="0"/>
              <a:t>duhet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jetë</a:t>
            </a:r>
            <a:r>
              <a:rPr lang="en-US" sz="2800" dirty="0" smtClean="0"/>
              <a:t> </a:t>
            </a:r>
            <a:r>
              <a:rPr lang="en-US" sz="2800" dirty="0" err="1" smtClean="0"/>
              <a:t>shembull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punëtorit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mirë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suksesshëm</a:t>
            </a:r>
            <a:r>
              <a:rPr lang="en-US" sz="2800" dirty="0" smtClean="0"/>
              <a:t>,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besueshëm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tjerët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hapur</a:t>
            </a:r>
            <a:r>
              <a:rPr lang="en-US" sz="2800" dirty="0" smtClean="0"/>
              <a:t>.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b="1" i="1" dirty="0" err="1" smtClean="0">
                <a:solidFill>
                  <a:srgbClr val="C00000"/>
                </a:solidFill>
              </a:rPr>
              <a:t>Motivimi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për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lidership</a:t>
            </a:r>
            <a:r>
              <a:rPr lang="en-US" sz="2800" dirty="0" smtClean="0"/>
              <a:t>. </a:t>
            </a:r>
            <a:r>
              <a:rPr lang="en-US" sz="2800" dirty="0" err="1" smtClean="0"/>
              <a:t>Dëshira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influencuar</a:t>
            </a:r>
            <a:r>
              <a:rPr lang="en-US" sz="2800" dirty="0" smtClean="0"/>
              <a:t>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tjerët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arritur</a:t>
            </a:r>
            <a:r>
              <a:rPr lang="en-US" sz="2800" dirty="0" smtClean="0"/>
              <a:t> </a:t>
            </a:r>
            <a:r>
              <a:rPr lang="en-US" sz="2800" dirty="0" err="1" smtClean="0"/>
              <a:t>qëllimet</a:t>
            </a:r>
            <a:r>
              <a:rPr lang="en-US" sz="2800" dirty="0" smtClean="0"/>
              <a:t> e </a:t>
            </a:r>
            <a:r>
              <a:rPr lang="en-US" sz="2800" dirty="0" err="1" smtClean="0"/>
              <a:t>shtruara</a:t>
            </a:r>
            <a:r>
              <a:rPr lang="en-US" sz="2800" dirty="0" smtClean="0"/>
              <a:t>. 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b="1" i="1" dirty="0" err="1" smtClean="0">
                <a:solidFill>
                  <a:srgbClr val="C00000"/>
                </a:solidFill>
              </a:rPr>
              <a:t>Vetëbesimi</a:t>
            </a:r>
            <a:r>
              <a:rPr lang="en-US" sz="2800" b="1" i="1" dirty="0" smtClean="0">
                <a:solidFill>
                  <a:srgbClr val="C00000"/>
                </a:solidFill>
              </a:rPr>
              <a:t>. </a:t>
            </a:r>
            <a:r>
              <a:rPr lang="en-US" sz="2800" dirty="0" err="1" smtClean="0"/>
              <a:t>Udhëheqësit</a:t>
            </a:r>
            <a:r>
              <a:rPr lang="en-US" sz="2800" dirty="0" smtClean="0"/>
              <a:t> </a:t>
            </a:r>
            <a:r>
              <a:rPr lang="en-US" sz="2800" dirty="0" err="1" smtClean="0"/>
              <a:t>duhet</a:t>
            </a:r>
            <a:r>
              <a:rPr lang="en-US" sz="2800" dirty="0" smtClean="0"/>
              <a:t> </a:t>
            </a:r>
            <a:r>
              <a:rPr lang="en-US" sz="2800" dirty="0" err="1" smtClean="0"/>
              <a:t>ta</a:t>
            </a:r>
            <a:r>
              <a:rPr lang="en-US" sz="2800" dirty="0" smtClean="0"/>
              <a:t> </a:t>
            </a:r>
            <a:r>
              <a:rPr lang="en-US" sz="2800" dirty="0" err="1" smtClean="0"/>
              <a:t>provojnë</a:t>
            </a:r>
            <a:r>
              <a:rPr lang="en-US" sz="2800" dirty="0" smtClean="0"/>
              <a:t> se me </a:t>
            </a:r>
            <a:r>
              <a:rPr lang="en-US" sz="2800" dirty="0" err="1" smtClean="0"/>
              <a:t>çfarë</a:t>
            </a:r>
            <a:r>
              <a:rPr lang="en-US" sz="2800" dirty="0" smtClean="0"/>
              <a:t> </a:t>
            </a:r>
            <a:r>
              <a:rPr lang="en-US" sz="2800" dirty="0" err="1" smtClean="0"/>
              <a:t>suksesi</a:t>
            </a:r>
            <a:r>
              <a:rPr lang="en-US" sz="2800" dirty="0" smtClean="0"/>
              <a:t> </a:t>
            </a:r>
            <a:r>
              <a:rPr lang="en-US" sz="2800" dirty="0" err="1" smtClean="0"/>
              <a:t>mund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udhëheqin</a:t>
            </a:r>
            <a:r>
              <a:rPr lang="en-US" sz="2800" dirty="0" smtClean="0"/>
              <a:t> </a:t>
            </a:r>
            <a:r>
              <a:rPr lang="en-US" sz="2800" dirty="0" err="1" smtClean="0"/>
              <a:t>veten</a:t>
            </a:r>
            <a:r>
              <a:rPr lang="en-US" sz="2800" dirty="0" smtClean="0"/>
              <a:t>. </a:t>
            </a:r>
            <a:r>
              <a:rPr lang="en-US" sz="2800" dirty="0" err="1" smtClean="0"/>
              <a:t>Kështu</a:t>
            </a:r>
            <a:r>
              <a:rPr lang="en-US" sz="2800" dirty="0" smtClean="0"/>
              <a:t>  </a:t>
            </a:r>
            <a:r>
              <a:rPr lang="en-US" sz="2800" dirty="0" err="1" smtClean="0"/>
              <a:t>ata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njohin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vetveten</a:t>
            </a:r>
            <a:r>
              <a:rPr lang="en-US" sz="2800" b="1" dirty="0" smtClean="0">
                <a:solidFill>
                  <a:srgbClr val="A50021"/>
                </a:solidFill>
              </a:rPr>
              <a:t>, </a:t>
            </a:r>
            <a:r>
              <a:rPr lang="en-US" sz="2800" b="1" dirty="0" err="1" smtClean="0">
                <a:solidFill>
                  <a:srgbClr val="A50021"/>
                </a:solidFill>
              </a:rPr>
              <a:t>fuqinë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dhe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dobësitë</a:t>
            </a:r>
            <a:r>
              <a:rPr lang="en-US" sz="2800" dirty="0" smtClean="0"/>
              <a:t>, do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vë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kontrollin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mbi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emocionet</a:t>
            </a:r>
            <a:r>
              <a:rPr lang="en-US" sz="2800" b="1" dirty="0" smtClean="0">
                <a:solidFill>
                  <a:srgbClr val="A50021"/>
                </a:solidFill>
              </a:rPr>
              <a:t> e </a:t>
            </a:r>
            <a:r>
              <a:rPr lang="en-US" sz="2800" b="1" dirty="0" err="1" smtClean="0">
                <a:solidFill>
                  <a:srgbClr val="A50021"/>
                </a:solidFill>
              </a:rPr>
              <a:t>tij</a:t>
            </a:r>
            <a:r>
              <a:rPr lang="en-US" sz="2800" b="1" dirty="0" smtClean="0">
                <a:solidFill>
                  <a:srgbClr val="A50021"/>
                </a:solidFill>
              </a:rPr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do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jetë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gjendje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rezonojë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dirty="0" smtClean="0"/>
              <a:t>se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japë</a:t>
            </a:r>
            <a:r>
              <a:rPr lang="en-US" sz="2800" dirty="0" smtClean="0"/>
              <a:t> </a:t>
            </a:r>
            <a:r>
              <a:rPr lang="en-US" sz="2800" dirty="0" err="1" smtClean="0"/>
              <a:t>çdo</a:t>
            </a:r>
            <a:r>
              <a:rPr lang="en-US" sz="2800" dirty="0" smtClean="0"/>
              <a:t> </a:t>
            </a:r>
            <a:r>
              <a:rPr lang="en-US" sz="2800" dirty="0" err="1" smtClean="0"/>
              <a:t>gjë</a:t>
            </a:r>
            <a:r>
              <a:rPr lang="en-US" sz="2800" dirty="0" smtClean="0"/>
              <a:t> </a:t>
            </a:r>
            <a:r>
              <a:rPr lang="en-US" sz="2800" dirty="0" err="1" smtClean="0"/>
              <a:t>prej</a:t>
            </a:r>
            <a:r>
              <a:rPr lang="en-US" sz="2800" dirty="0" smtClean="0"/>
              <a:t> </a:t>
            </a:r>
            <a:r>
              <a:rPr lang="en-US" sz="2800" dirty="0" err="1" smtClean="0"/>
              <a:t>tij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rritje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efekteve</a:t>
            </a:r>
            <a:r>
              <a:rPr lang="en-US" sz="2800" dirty="0" smtClean="0"/>
              <a:t>. </a:t>
            </a:r>
            <a:endParaRPr lang="en-US" sz="2800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A50021"/>
                </a:solidFill>
              </a:rPr>
              <a:t>Harry Truman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thote</a:t>
            </a:r>
            <a:r>
              <a:rPr lang="en-US" sz="2800" b="1" i="1" dirty="0" smtClean="0">
                <a:solidFill>
                  <a:srgbClr val="A50021"/>
                </a:solidFill>
              </a:rPr>
              <a:t>: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Lidershipi</a:t>
            </a:r>
            <a:r>
              <a:rPr lang="en-US" sz="2800" b="1" i="1" dirty="0" smtClean="0">
                <a:solidFill>
                  <a:srgbClr val="A50021"/>
                </a:solidFill>
              </a:rPr>
              <a:t> 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është</a:t>
            </a:r>
            <a:r>
              <a:rPr lang="en-US" sz="2800" b="1" i="1" dirty="0" smtClean="0">
                <a:solidFill>
                  <a:srgbClr val="A50021"/>
                </a:solidFill>
              </a:rPr>
              <a:t> “</a:t>
            </a:r>
            <a:r>
              <a:rPr lang="en-US" sz="2800" b="1" i="1" dirty="0" err="1" smtClean="0">
                <a:solidFill>
                  <a:srgbClr val="A50021"/>
                </a:solidFill>
              </a:rPr>
              <a:t>aftësia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për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të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shtyrë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njerëzit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tjerë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të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bëjnë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atë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që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nuk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duan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ta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bëjnë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dhe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që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kjo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t’u</a:t>
            </a:r>
            <a:r>
              <a:rPr lang="en-US" sz="2800" b="1" i="1" dirty="0" smtClean="0">
                <a:solidFill>
                  <a:srgbClr val="A50021"/>
                </a:solidFill>
              </a:rPr>
              <a:t> </a:t>
            </a:r>
            <a:r>
              <a:rPr lang="en-US" sz="2800" b="1" i="1" dirty="0" err="1" smtClean="0">
                <a:solidFill>
                  <a:srgbClr val="A50021"/>
                </a:solidFill>
              </a:rPr>
              <a:t>pëlqejë</a:t>
            </a:r>
            <a:r>
              <a:rPr lang="en-US" sz="2800" b="1" i="1" dirty="0" smtClean="0">
                <a:solidFill>
                  <a:srgbClr val="A50021"/>
                </a:solidFill>
              </a:rPr>
              <a:t>”. </a:t>
            </a:r>
            <a:endParaRPr lang="en-US" sz="2800" b="1" dirty="0">
              <a:solidFill>
                <a:srgbClr val="A5002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Vazhdim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8382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Vizioni</a:t>
            </a:r>
            <a:r>
              <a:rPr lang="en-US" sz="3200" i="1" dirty="0"/>
              <a:t>.</a:t>
            </a:r>
            <a:r>
              <a:rPr lang="en-US" sz="3200" dirty="0"/>
              <a:t> 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Gjakftohtësia</a:t>
            </a:r>
            <a:r>
              <a:rPr lang="en-US" sz="3200" i="1" dirty="0"/>
              <a:t>.  </a:t>
            </a:r>
            <a:endParaRPr lang="en-US" sz="3200" dirty="0"/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Kurajimi</a:t>
            </a:r>
            <a:r>
              <a:rPr lang="en-US" sz="3200" i="1" dirty="0"/>
              <a:t> </a:t>
            </a:r>
            <a:r>
              <a:rPr lang="en-US" sz="3200" i="1" dirty="0" err="1"/>
              <a:t>për</a:t>
            </a:r>
            <a:r>
              <a:rPr lang="en-US" sz="3200" i="1" dirty="0"/>
              <a:t> </a:t>
            </a:r>
            <a:r>
              <a:rPr lang="en-US" sz="3200" i="1" dirty="0" err="1"/>
              <a:t>të</a:t>
            </a:r>
            <a:r>
              <a:rPr lang="en-US" sz="3200" i="1" dirty="0"/>
              <a:t> </a:t>
            </a:r>
            <a:r>
              <a:rPr lang="en-US" sz="3200" i="1" dirty="0" err="1"/>
              <a:t>rrezikuar</a:t>
            </a:r>
            <a:r>
              <a:rPr lang="en-US" sz="3200" i="1" dirty="0"/>
              <a:t>. </a:t>
            </a:r>
            <a:endParaRPr lang="en-US" sz="3200" dirty="0"/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dirty="0"/>
              <a:t> </a:t>
            </a:r>
            <a:r>
              <a:rPr lang="en-US" sz="3200" i="1" dirty="0" err="1"/>
              <a:t>Ekspert</a:t>
            </a:r>
            <a:r>
              <a:rPr lang="en-US" sz="3200" i="1" dirty="0"/>
              <a:t> </a:t>
            </a:r>
            <a:r>
              <a:rPr lang="en-US" sz="3200" i="1" dirty="0" err="1"/>
              <a:t>për</a:t>
            </a:r>
            <a:r>
              <a:rPr lang="en-US" sz="3200" i="1" dirty="0"/>
              <a:t> </a:t>
            </a:r>
            <a:r>
              <a:rPr lang="en-US" sz="3200" i="1" dirty="0" err="1"/>
              <a:t>biznes</a:t>
            </a:r>
            <a:r>
              <a:rPr lang="en-US" sz="3200" i="1" dirty="0"/>
              <a:t>. </a:t>
            </a:r>
            <a:endParaRPr lang="en-US" sz="3200" dirty="0"/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Kreativ</a:t>
            </a:r>
            <a:r>
              <a:rPr lang="en-US" sz="3200" dirty="0"/>
              <a:t>. </a:t>
            </a:r>
            <a:r>
              <a:rPr lang="en-US" sz="3200" dirty="0" err="1"/>
              <a:t>Udhëheqësi</a:t>
            </a:r>
            <a:r>
              <a:rPr lang="en-US" sz="3200" dirty="0"/>
              <a:t> </a:t>
            </a:r>
            <a:r>
              <a:rPr lang="en-US" sz="3200" dirty="0" err="1"/>
              <a:t>duhet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ketë</a:t>
            </a:r>
            <a:r>
              <a:rPr lang="en-US" sz="3200" dirty="0"/>
              <a:t> </a:t>
            </a:r>
            <a:r>
              <a:rPr lang="en-US" sz="3200" dirty="0" err="1"/>
              <a:t>kapacitete</a:t>
            </a:r>
            <a:r>
              <a:rPr lang="en-US" sz="3200" dirty="0"/>
              <a:t> </a:t>
            </a:r>
            <a:r>
              <a:rPr lang="en-US" sz="3200" dirty="0" err="1"/>
              <a:t>që</a:t>
            </a:r>
            <a:r>
              <a:rPr lang="en-US" sz="3200" dirty="0"/>
              <a:t> </a:t>
            </a:r>
            <a:r>
              <a:rPr lang="en-US" sz="3200" dirty="0" err="1"/>
              <a:t>të</a:t>
            </a:r>
            <a:r>
              <a:rPr lang="en-US" sz="3200" dirty="0"/>
              <a:t> </a:t>
            </a:r>
            <a:r>
              <a:rPr lang="en-US" sz="3200" dirty="0" err="1"/>
              <a:t>vijë</a:t>
            </a:r>
            <a:r>
              <a:rPr lang="en-US" sz="3200" dirty="0"/>
              <a:t> </a:t>
            </a:r>
            <a:r>
              <a:rPr lang="en-US" sz="3200" dirty="0" err="1"/>
              <a:t>gjithnjë</a:t>
            </a:r>
            <a:r>
              <a:rPr lang="en-US" sz="3200" dirty="0"/>
              <a:t> me </a:t>
            </a:r>
            <a:r>
              <a:rPr lang="en-US" sz="3200" dirty="0" err="1"/>
              <a:t>ide</a:t>
            </a:r>
            <a:r>
              <a:rPr lang="en-US" sz="3200" dirty="0"/>
              <a:t> </a:t>
            </a:r>
            <a:r>
              <a:rPr lang="en-US" sz="3200" dirty="0" err="1"/>
              <a:t>origjinale</a:t>
            </a:r>
            <a:r>
              <a:rPr lang="en-US" sz="3200" dirty="0"/>
              <a:t>. 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Fleksibil</a:t>
            </a:r>
            <a:r>
              <a:rPr lang="en-US" sz="3200" i="1" dirty="0"/>
              <a:t> </a:t>
            </a:r>
            <a:r>
              <a:rPr lang="en-US" sz="3200" i="1" dirty="0" err="1"/>
              <a:t>dhe</a:t>
            </a:r>
            <a:r>
              <a:rPr lang="en-US" sz="3200" i="1" dirty="0"/>
              <a:t> </a:t>
            </a:r>
            <a:r>
              <a:rPr lang="en-US" sz="3200" i="1" dirty="0" err="1"/>
              <a:t>i</a:t>
            </a:r>
            <a:r>
              <a:rPr lang="en-US" sz="3200" i="1" dirty="0"/>
              <a:t> </a:t>
            </a:r>
            <a:r>
              <a:rPr lang="en-US" sz="3200" i="1" dirty="0" err="1"/>
              <a:t>hapur</a:t>
            </a:r>
            <a:r>
              <a:rPr lang="en-US" sz="3200" i="1" dirty="0"/>
              <a:t> </a:t>
            </a:r>
            <a:r>
              <a:rPr lang="en-US" sz="3200" i="1" dirty="0" err="1"/>
              <a:t>ndaj</a:t>
            </a:r>
            <a:r>
              <a:rPr lang="en-US" sz="3200" i="1" dirty="0"/>
              <a:t> </a:t>
            </a:r>
            <a:r>
              <a:rPr lang="en-US" sz="3200" i="1" dirty="0" err="1"/>
              <a:t>kundërshtimeve</a:t>
            </a:r>
            <a:r>
              <a:rPr lang="en-US" sz="3200" i="1" dirty="0"/>
              <a:t>. </a:t>
            </a:r>
            <a:r>
              <a:rPr lang="en-US" sz="3200" dirty="0"/>
              <a:t> 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Thjeshtësimi</a:t>
            </a:r>
            <a:r>
              <a:rPr lang="en-US" sz="3200" i="1" dirty="0"/>
              <a:t>. </a:t>
            </a:r>
            <a:r>
              <a:rPr lang="en-US" sz="3200" dirty="0"/>
              <a:t> </a:t>
            </a:r>
          </a:p>
          <a:p>
            <a:pPr marL="231775" lvl="0" indent="-231775">
              <a:buFont typeface="Arial" pitchFamily="34" charset="0"/>
              <a:buChar char="•"/>
            </a:pPr>
            <a:r>
              <a:rPr lang="en-US" sz="3200" i="1" dirty="0" err="1"/>
              <a:t>Komunikimi</a:t>
            </a:r>
            <a:r>
              <a:rPr lang="en-US" sz="3200" i="1" dirty="0"/>
              <a:t> </a:t>
            </a:r>
            <a:r>
              <a:rPr lang="en-US" sz="3200" i="1" dirty="0" err="1"/>
              <a:t>i</a:t>
            </a:r>
            <a:r>
              <a:rPr lang="en-US" sz="3200" i="1" dirty="0"/>
              <a:t> </a:t>
            </a:r>
            <a:r>
              <a:rPr lang="en-US" sz="3200" i="1" dirty="0" err="1"/>
              <a:t>mirë</a:t>
            </a:r>
            <a:r>
              <a:rPr lang="en-US" sz="3200" i="1" dirty="0"/>
              <a:t>.  </a:t>
            </a:r>
            <a:endParaRPr lang="en-US" sz="3200" dirty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b="1" dirty="0" err="1">
                <a:solidFill>
                  <a:schemeClr val="tx1"/>
                </a:solidFill>
              </a:rPr>
              <a:t>Performansat</a:t>
            </a:r>
            <a:r>
              <a:rPr lang="en-US" sz="3600" b="1" dirty="0">
                <a:solidFill>
                  <a:schemeClr val="tx1"/>
                </a:solidFill>
              </a:rPr>
              <a:t> e </a:t>
            </a:r>
            <a:r>
              <a:rPr lang="en-US" sz="3600" b="1" dirty="0" err="1" smtClean="0">
                <a:solidFill>
                  <a:schemeClr val="tx1"/>
                </a:solidFill>
              </a:rPr>
              <a:t>lidershipit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838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Sistemi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tërësishëm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performansës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modelit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lidershipit</a:t>
            </a:r>
            <a:r>
              <a:rPr lang="en-US" sz="2800" dirty="0"/>
              <a:t> </a:t>
            </a:r>
            <a:r>
              <a:rPr lang="en-US" sz="2800" dirty="0" err="1"/>
              <a:t>përfshin</a:t>
            </a:r>
            <a:r>
              <a:rPr lang="en-US" sz="2800" dirty="0"/>
              <a:t> </a:t>
            </a:r>
            <a:r>
              <a:rPr lang="en-US" sz="2800" dirty="0" err="1"/>
              <a:t>disa</a:t>
            </a:r>
            <a:r>
              <a:rPr lang="en-US" sz="2800" dirty="0"/>
              <a:t> </a:t>
            </a:r>
            <a:r>
              <a:rPr lang="en-US" sz="2800" dirty="0" err="1"/>
              <a:t>komponente</a:t>
            </a:r>
            <a:r>
              <a:rPr lang="en-US" sz="2800" dirty="0"/>
              <a:t>. Ne do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paraqesim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model </a:t>
            </a:r>
            <a:r>
              <a:rPr lang="en-US" sz="2800" dirty="0" err="1"/>
              <a:t>gjashtëkomponentësh</a:t>
            </a:r>
            <a:r>
              <a:rPr lang="en-US" sz="2800" dirty="0"/>
              <a:t>,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cili</a:t>
            </a:r>
            <a:r>
              <a:rPr lang="en-US" sz="2800" dirty="0"/>
              <a:t> </a:t>
            </a:r>
            <a:r>
              <a:rPr lang="en-US" sz="2800" dirty="0" err="1"/>
              <a:t>shpreh</a:t>
            </a:r>
            <a:r>
              <a:rPr lang="en-US" sz="2800" dirty="0"/>
              <a:t> </a:t>
            </a:r>
            <a:r>
              <a:rPr lang="en-US" sz="2800" dirty="0" err="1"/>
              <a:t>vlerat</a:t>
            </a:r>
            <a:r>
              <a:rPr lang="en-US" sz="2800" dirty="0"/>
              <a:t> e </a:t>
            </a:r>
            <a:r>
              <a:rPr lang="en-US" sz="2800" dirty="0" err="1"/>
              <a:t>lidershipit</a:t>
            </a:r>
            <a:r>
              <a:rPr lang="en-US" sz="2800" dirty="0"/>
              <a:t>. </a:t>
            </a:r>
            <a:r>
              <a:rPr lang="en-US" sz="2800" dirty="0" err="1"/>
              <a:t>Këto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 smtClean="0"/>
              <a:t>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performansa</a:t>
            </a:r>
            <a:endParaRPr lang="en-US" sz="2800" b="1" dirty="0">
              <a:solidFill>
                <a:srgbClr val="C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 err="1">
                <a:solidFill>
                  <a:srgbClr val="C00000"/>
                </a:solidFill>
              </a:rPr>
              <a:t>morali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 err="1">
                <a:solidFill>
                  <a:srgbClr val="C00000"/>
                </a:solidFill>
              </a:rPr>
              <a:t>emocioni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 err="1">
                <a:solidFill>
                  <a:srgbClr val="C00000"/>
                </a:solidFill>
              </a:rPr>
              <a:t>sjellja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kritike</a:t>
            </a:r>
            <a:r>
              <a:rPr lang="en-US" sz="2800" b="1" dirty="0">
                <a:solidFill>
                  <a:srgbClr val="C00000"/>
                </a:solidFill>
              </a:rPr>
              <a:t> e </a:t>
            </a:r>
            <a:r>
              <a:rPr lang="en-US" sz="2800" b="1" dirty="0" err="1">
                <a:solidFill>
                  <a:srgbClr val="C00000"/>
                </a:solidFill>
              </a:rPr>
              <a:t>konsumatorit</a:t>
            </a:r>
            <a:endParaRPr lang="en-US" sz="2800" b="1" dirty="0">
              <a:solidFill>
                <a:srgbClr val="C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 err="1">
                <a:solidFill>
                  <a:srgbClr val="C00000"/>
                </a:solidFill>
              </a:rPr>
              <a:t>klima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organizative</a:t>
            </a:r>
            <a:endParaRPr lang="en-US" sz="2800" b="1" dirty="0">
              <a:solidFill>
                <a:srgbClr val="C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800" b="1" dirty="0" err="1">
                <a:solidFill>
                  <a:srgbClr val="C00000"/>
                </a:solidFill>
              </a:rPr>
              <a:t>karakteristikat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personale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</a:endParaRPr>
          </a:p>
          <a:p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gjitha</a:t>
            </a:r>
            <a:r>
              <a:rPr lang="en-US" sz="2800" dirty="0"/>
              <a:t> </a:t>
            </a:r>
            <a:r>
              <a:rPr lang="en-US" sz="2800" dirty="0" err="1"/>
              <a:t>këto</a:t>
            </a:r>
            <a:r>
              <a:rPr lang="en-US" sz="2800" dirty="0"/>
              <a:t> </a:t>
            </a:r>
            <a:r>
              <a:rPr lang="en-US" sz="2800" dirty="0" err="1"/>
              <a:t>komponente</a:t>
            </a:r>
            <a:r>
              <a:rPr lang="en-US" sz="2800" dirty="0"/>
              <a:t> </a:t>
            </a:r>
            <a:r>
              <a:rPr lang="en-US" sz="2800" dirty="0" err="1"/>
              <a:t>kanë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apo</a:t>
            </a:r>
            <a:r>
              <a:rPr lang="en-US" sz="2800" dirty="0"/>
              <a:t> </a:t>
            </a:r>
            <a:r>
              <a:rPr lang="en-US" sz="2800" dirty="0" err="1"/>
              <a:t>dy</a:t>
            </a:r>
            <a:r>
              <a:rPr lang="en-US" sz="2800" dirty="0"/>
              <a:t>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sjelljeve</a:t>
            </a:r>
            <a:r>
              <a:rPr lang="en-US" sz="2800" dirty="0"/>
              <a:t>: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butë</a:t>
            </a:r>
            <a:r>
              <a:rPr lang="en-US" sz="2800" dirty="0"/>
              <a:t> </a:t>
            </a:r>
            <a:r>
              <a:rPr lang="en-US" sz="2800" dirty="0" err="1"/>
              <a:t>apo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fortë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b="1" i="1" dirty="0" err="1" smtClean="0">
                <a:solidFill>
                  <a:srgbClr val="C00000"/>
                </a:solidFill>
              </a:rPr>
              <a:t>Vija</a:t>
            </a:r>
            <a:r>
              <a:rPr lang="en-US" sz="2800" b="1" i="1" dirty="0" smtClean="0">
                <a:solidFill>
                  <a:srgbClr val="C00000"/>
                </a:solidFill>
              </a:rPr>
              <a:t> e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lartë</a:t>
            </a:r>
            <a:r>
              <a:rPr lang="en-US" sz="2800" b="1" i="1" dirty="0" smtClean="0">
                <a:solidFill>
                  <a:srgbClr val="C00000"/>
                </a:solidFill>
              </a:rPr>
              <a:t> e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performansës</a:t>
            </a:r>
            <a:r>
              <a:rPr lang="en-US" sz="2800" b="1" i="1" dirty="0" smtClean="0"/>
              <a:t>. </a:t>
            </a:r>
            <a:r>
              <a:rPr lang="en-US" sz="2800" dirty="0" err="1" smtClean="0"/>
              <a:t>Profitabiliteti</a:t>
            </a:r>
            <a:r>
              <a:rPr lang="en-US" sz="2800" dirty="0" smtClean="0"/>
              <a:t> </a:t>
            </a:r>
            <a:r>
              <a:rPr lang="en-US" sz="2800" dirty="0" err="1" smtClean="0"/>
              <a:t>vjen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pari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vijën</a:t>
            </a:r>
            <a:r>
              <a:rPr lang="en-US" sz="2800" dirty="0" smtClean="0"/>
              <a:t> e </a:t>
            </a:r>
            <a:r>
              <a:rPr lang="en-US" sz="2800" dirty="0" err="1" smtClean="0"/>
              <a:t>lartë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performansës</a:t>
            </a:r>
            <a:r>
              <a:rPr lang="en-US" sz="2800" dirty="0" smtClean="0"/>
              <a:t>. Ai </a:t>
            </a:r>
            <a:r>
              <a:rPr lang="en-US" sz="2800" dirty="0" err="1" smtClean="0"/>
              <a:t>influencohet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performansat</a:t>
            </a:r>
            <a:r>
              <a:rPr lang="en-US" sz="2800" dirty="0" smtClean="0"/>
              <a:t> interne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eksterne</a:t>
            </a:r>
            <a:r>
              <a:rPr lang="en-US" sz="2800" dirty="0" smtClean="0"/>
              <a:t>. </a:t>
            </a:r>
          </a:p>
          <a:p>
            <a:r>
              <a:rPr lang="en-US" sz="2800" b="1" i="1" dirty="0" err="1" smtClean="0">
                <a:solidFill>
                  <a:srgbClr val="C00000"/>
                </a:solidFill>
              </a:rPr>
              <a:t>Morali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/>
              <a:t>është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butë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natyra</a:t>
            </a:r>
            <a:r>
              <a:rPr lang="en-US" sz="2800" dirty="0" smtClean="0"/>
              <a:t>. </a:t>
            </a:r>
            <a:r>
              <a:rPr lang="en-US" sz="2800" dirty="0" err="1" smtClean="0"/>
              <a:t>Këtu</a:t>
            </a:r>
            <a:r>
              <a:rPr lang="en-US" sz="2800" dirty="0" smtClean="0"/>
              <a:t> </a:t>
            </a:r>
            <a:r>
              <a:rPr lang="en-US" sz="2800" dirty="0" err="1" smtClean="0"/>
              <a:t>kemi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bëjmë</a:t>
            </a:r>
            <a:r>
              <a:rPr lang="en-US" sz="2800" dirty="0" smtClean="0"/>
              <a:t> me </a:t>
            </a:r>
            <a:r>
              <a:rPr lang="en-US" sz="2800" dirty="0" err="1" smtClean="0"/>
              <a:t>masat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kanë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bëjnë</a:t>
            </a:r>
            <a:r>
              <a:rPr lang="en-US" sz="2800" dirty="0" smtClean="0"/>
              <a:t> me </a:t>
            </a:r>
            <a:r>
              <a:rPr lang="en-US" sz="2800" dirty="0" err="1" smtClean="0"/>
              <a:t>sjelljet</a:t>
            </a:r>
            <a:r>
              <a:rPr lang="en-US" sz="2800" dirty="0" smtClean="0"/>
              <a:t> e </a:t>
            </a:r>
            <a:r>
              <a:rPr lang="en-US" sz="2800" dirty="0" err="1" smtClean="0"/>
              <a:t>konsumatorit</a:t>
            </a:r>
            <a:r>
              <a:rPr lang="en-US" sz="2800" dirty="0" smtClean="0"/>
              <a:t>, me </a:t>
            </a:r>
            <a:r>
              <a:rPr lang="en-US" sz="2800" dirty="0" err="1" smtClean="0"/>
              <a:t>opinionin</a:t>
            </a:r>
            <a:r>
              <a:rPr lang="en-US" sz="2800" dirty="0" smtClean="0"/>
              <a:t>  e </a:t>
            </a:r>
            <a:r>
              <a:rPr lang="en-US" sz="2800" dirty="0" err="1" smtClean="0"/>
              <a:t>tyre</a:t>
            </a:r>
            <a:r>
              <a:rPr lang="en-US" sz="2800" dirty="0" smtClean="0"/>
              <a:t>, </a:t>
            </a:r>
            <a:r>
              <a:rPr lang="en-US" sz="2800" dirty="0" err="1" smtClean="0"/>
              <a:t>konsideratat</a:t>
            </a:r>
            <a:r>
              <a:rPr lang="en-US" sz="2800" dirty="0" smtClean="0"/>
              <a:t> </a:t>
            </a:r>
            <a:r>
              <a:rPr lang="en-US" sz="2800" dirty="0" err="1" smtClean="0"/>
              <a:t>etj</a:t>
            </a:r>
            <a:r>
              <a:rPr lang="en-US" sz="2800" dirty="0" smtClean="0"/>
              <a:t>. </a:t>
            </a:r>
          </a:p>
          <a:p>
            <a:r>
              <a:rPr lang="en-US" sz="2800" b="1" i="1" dirty="0" err="1" smtClean="0">
                <a:solidFill>
                  <a:srgbClr val="C00000"/>
                </a:solidFill>
              </a:rPr>
              <a:t>Emocioni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ë</a:t>
            </a:r>
            <a:r>
              <a:rPr lang="en-US" sz="2800" dirty="0" err="1" smtClean="0"/>
              <a:t>shtë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ngjashëm</a:t>
            </a:r>
            <a:r>
              <a:rPr lang="en-US" sz="2800" dirty="0" smtClean="0"/>
              <a:t> me </a:t>
            </a:r>
            <a:r>
              <a:rPr lang="en-US" sz="2800" dirty="0" err="1" smtClean="0"/>
              <a:t>moralin</a:t>
            </a:r>
            <a:r>
              <a:rPr lang="en-US" sz="2800" dirty="0" smtClean="0"/>
              <a:t>. </a:t>
            </a:r>
            <a:r>
              <a:rPr lang="en-US" sz="2800" dirty="0" err="1" smtClean="0"/>
              <a:t>Emocionet</a:t>
            </a:r>
            <a:r>
              <a:rPr lang="en-US" sz="2800" dirty="0" smtClean="0"/>
              <a:t> </a:t>
            </a:r>
            <a:r>
              <a:rPr lang="en-US" sz="2800" dirty="0" err="1" smtClean="0"/>
              <a:t>bazike</a:t>
            </a:r>
            <a:r>
              <a:rPr lang="en-US" sz="2800" dirty="0" smtClean="0"/>
              <a:t> </a:t>
            </a:r>
            <a:r>
              <a:rPr lang="en-US" sz="2800" dirty="0" err="1" smtClean="0"/>
              <a:t>bëjnë</a:t>
            </a:r>
            <a:r>
              <a:rPr lang="en-US" sz="2800" dirty="0" smtClean="0"/>
              <a:t> </a:t>
            </a:r>
            <a:r>
              <a:rPr lang="en-US" sz="2800" dirty="0" err="1" smtClean="0"/>
              <a:t>që</a:t>
            </a:r>
            <a:r>
              <a:rPr lang="en-US" sz="2800" dirty="0" smtClean="0"/>
              <a:t> </a:t>
            </a:r>
            <a:r>
              <a:rPr lang="en-US" sz="2800" dirty="0" err="1" smtClean="0"/>
              <a:t>ato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jenë</a:t>
            </a:r>
            <a:r>
              <a:rPr lang="en-US" sz="2800" dirty="0" smtClean="0"/>
              <a:t> </a:t>
            </a:r>
            <a:r>
              <a:rPr lang="en-US" sz="2800" dirty="0" err="1" smtClean="0"/>
              <a:t>diskrete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reaktive</a:t>
            </a:r>
            <a:r>
              <a:rPr lang="en-US" sz="2800" dirty="0" smtClean="0"/>
              <a:t>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natyra</a:t>
            </a:r>
            <a:r>
              <a:rPr lang="en-US" sz="2800" dirty="0" smtClean="0"/>
              <a:t>. P.sh. </a:t>
            </a:r>
            <a:r>
              <a:rPr lang="en-US" sz="2800" dirty="0" err="1" smtClean="0"/>
              <a:t>performansat</a:t>
            </a:r>
            <a:r>
              <a:rPr lang="en-US" sz="2800" dirty="0" smtClean="0"/>
              <a:t> e </a:t>
            </a:r>
            <a:r>
              <a:rPr lang="en-US" sz="2800" dirty="0" err="1" smtClean="0"/>
              <a:t>ulëta</a:t>
            </a:r>
            <a:r>
              <a:rPr lang="en-US" sz="2800" dirty="0" smtClean="0"/>
              <a:t> </a:t>
            </a:r>
            <a:r>
              <a:rPr lang="en-US" sz="2800" dirty="0" err="1" smtClean="0"/>
              <a:t>tek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</a:t>
            </a:r>
            <a:r>
              <a:rPr lang="en-US" sz="2800" dirty="0" err="1" smtClean="0"/>
              <a:t>punëtor</a:t>
            </a:r>
            <a:r>
              <a:rPr lang="en-US" sz="2800" dirty="0" smtClean="0"/>
              <a:t> (</a:t>
            </a:r>
            <a:r>
              <a:rPr lang="en-US" sz="2800" dirty="0" err="1" smtClean="0"/>
              <a:t>pak</a:t>
            </a:r>
            <a:r>
              <a:rPr lang="en-US" sz="2800" dirty="0" smtClean="0"/>
              <a:t> </a:t>
            </a:r>
            <a:r>
              <a:rPr lang="en-US" sz="2800" dirty="0" err="1" smtClean="0"/>
              <a:t>shitje</a:t>
            </a:r>
            <a:r>
              <a:rPr lang="en-US" sz="2800" dirty="0" smtClean="0"/>
              <a:t>) do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ndikojnë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fajësimin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hidhërimin</a:t>
            </a:r>
            <a:r>
              <a:rPr lang="en-US" sz="2800" dirty="0" smtClean="0"/>
              <a:t> e </a:t>
            </a:r>
            <a:r>
              <a:rPr lang="en-US" sz="2800" dirty="0" err="1" smtClean="0"/>
              <a:t>tij</a:t>
            </a:r>
            <a:r>
              <a:rPr lang="en-US" sz="2800" dirty="0" smtClean="0"/>
              <a:t>, </a:t>
            </a:r>
            <a:r>
              <a:rPr lang="en-US" sz="2800" dirty="0" err="1" smtClean="0"/>
              <a:t>sepse</a:t>
            </a:r>
            <a:r>
              <a:rPr lang="en-US" sz="2800" dirty="0" smtClean="0"/>
              <a:t> do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pasojë</a:t>
            </a:r>
            <a:r>
              <a:rPr lang="en-US" sz="2800" dirty="0" smtClean="0"/>
              <a:t> </a:t>
            </a:r>
            <a:r>
              <a:rPr lang="en-US" sz="2800" dirty="0" err="1" smtClean="0"/>
              <a:t>një</a:t>
            </a:r>
            <a:r>
              <a:rPr lang="en-US" sz="2800" dirty="0" smtClean="0"/>
              <a:t> vend </a:t>
            </a:r>
            <a:r>
              <a:rPr lang="en-US" sz="2800" dirty="0" err="1" smtClean="0"/>
              <a:t>më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ulët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punës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pozitës</a:t>
            </a:r>
            <a:r>
              <a:rPr lang="en-US" sz="2800" dirty="0" smtClean="0"/>
              <a:t> </a:t>
            </a:r>
            <a:r>
              <a:rPr lang="en-US" sz="2800" dirty="0" err="1" smtClean="0"/>
              <a:t>së</a:t>
            </a:r>
            <a:r>
              <a:rPr lang="en-US" sz="2800" dirty="0" smtClean="0"/>
              <a:t> </a:t>
            </a:r>
            <a:r>
              <a:rPr lang="en-US" sz="2800" dirty="0" err="1" smtClean="0"/>
              <a:t>tij</a:t>
            </a:r>
            <a:r>
              <a:rPr lang="en-US" sz="2800" dirty="0" smtClean="0"/>
              <a:t>. </a:t>
            </a:r>
            <a:r>
              <a:rPr lang="en-US" sz="2800" dirty="0" err="1" smtClean="0"/>
              <a:t>Nga</a:t>
            </a:r>
            <a:r>
              <a:rPr lang="en-US" sz="2800" dirty="0" smtClean="0"/>
              <a:t> </a:t>
            </a:r>
            <a:r>
              <a:rPr lang="en-US" sz="2800" dirty="0" err="1" smtClean="0"/>
              <a:t>emocioni</a:t>
            </a:r>
            <a:r>
              <a:rPr lang="en-US" sz="2800" dirty="0" smtClean="0"/>
              <a:t> </a:t>
            </a:r>
            <a:r>
              <a:rPr lang="en-US" sz="2800" dirty="0" err="1" smtClean="0"/>
              <a:t>rezultojnë</a:t>
            </a:r>
            <a:r>
              <a:rPr lang="en-US" sz="2800" dirty="0" smtClean="0"/>
              <a:t> </a:t>
            </a:r>
            <a:r>
              <a:rPr lang="en-US" sz="2800" dirty="0" err="1" smtClean="0"/>
              <a:t>gëzimi</a:t>
            </a:r>
            <a:r>
              <a:rPr lang="en-US" sz="2800" dirty="0" smtClean="0"/>
              <a:t>, </a:t>
            </a:r>
            <a:r>
              <a:rPr lang="en-US" sz="2800" dirty="0" err="1" smtClean="0"/>
              <a:t>hidhërimi</a:t>
            </a:r>
            <a:r>
              <a:rPr lang="en-US" sz="2800" dirty="0" smtClean="0"/>
              <a:t>, </a:t>
            </a:r>
            <a:r>
              <a:rPr lang="en-US" sz="2800" dirty="0" err="1" smtClean="0"/>
              <a:t>zemërimi</a:t>
            </a:r>
            <a:r>
              <a:rPr lang="en-US" sz="2800" dirty="0" smtClean="0"/>
              <a:t>, </a:t>
            </a:r>
            <a:r>
              <a:rPr lang="en-US" sz="2800" dirty="0" err="1" smtClean="0"/>
              <a:t>fajësimi</a:t>
            </a:r>
            <a:r>
              <a:rPr lang="en-US" sz="2800" dirty="0" smtClean="0"/>
              <a:t>, </a:t>
            </a:r>
            <a:r>
              <a:rPr lang="en-US" sz="2800" dirty="0" err="1" smtClean="0"/>
              <a:t>falja</a:t>
            </a:r>
            <a:r>
              <a:rPr lang="en-US" sz="2800" dirty="0" smtClean="0"/>
              <a:t> </a:t>
            </a:r>
            <a:r>
              <a:rPr lang="en-US" sz="2800" dirty="0" err="1" smtClean="0"/>
              <a:t>etj</a:t>
            </a:r>
            <a:r>
              <a:rPr lang="en-US" sz="2800" dirty="0" smtClean="0"/>
              <a:t>. </a:t>
            </a:r>
          </a:p>
          <a:p>
            <a:r>
              <a:rPr lang="en-US" sz="2800" b="1" i="1" dirty="0" err="1" smtClean="0">
                <a:solidFill>
                  <a:srgbClr val="C00000"/>
                </a:solidFill>
              </a:rPr>
              <a:t>Sjellja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kritike</a:t>
            </a:r>
            <a:r>
              <a:rPr lang="en-US" sz="2800" b="1" i="1" dirty="0" smtClean="0">
                <a:solidFill>
                  <a:srgbClr val="C00000"/>
                </a:solidFill>
              </a:rPr>
              <a:t> e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konsumatorit</a:t>
            </a:r>
            <a:r>
              <a:rPr lang="en-US" sz="2800" b="1" i="1" dirty="0" smtClean="0"/>
              <a:t>. </a:t>
            </a:r>
            <a:r>
              <a:rPr lang="en-US" sz="2800" dirty="0" err="1" smtClean="0"/>
              <a:t>Konsumatori</a:t>
            </a:r>
            <a:r>
              <a:rPr lang="en-US" sz="2800" dirty="0" smtClean="0"/>
              <a:t> e </a:t>
            </a:r>
            <a:r>
              <a:rPr lang="en-US" sz="2800" dirty="0" err="1" smtClean="0"/>
              <a:t>di</a:t>
            </a:r>
            <a:r>
              <a:rPr lang="en-US" sz="2800" dirty="0" smtClean="0"/>
              <a:t> se </a:t>
            </a:r>
            <a:r>
              <a:rPr lang="en-US" sz="2800" dirty="0" err="1" smtClean="0"/>
              <a:t>kur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pranon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produktet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shërbimet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Vazhdim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828800"/>
            <a:ext cx="7620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/>
              <a:t>Klima</a:t>
            </a:r>
            <a:r>
              <a:rPr lang="en-US" sz="3200" b="1" i="1" dirty="0" smtClean="0"/>
              <a:t> </a:t>
            </a:r>
            <a:r>
              <a:rPr lang="en-US" sz="3200" b="1" i="1" dirty="0" err="1" smtClean="0"/>
              <a:t>organizative</a:t>
            </a:r>
            <a:r>
              <a:rPr lang="en-US" sz="3200" b="1" i="1" dirty="0" smtClean="0"/>
              <a:t>.</a:t>
            </a:r>
            <a:r>
              <a:rPr lang="en-US" sz="3200" dirty="0" smtClean="0"/>
              <a:t> </a:t>
            </a:r>
            <a:r>
              <a:rPr lang="en-US" sz="3200" dirty="0" err="1" smtClean="0"/>
              <a:t>Qëllimet</a:t>
            </a:r>
            <a:r>
              <a:rPr lang="en-US" sz="3200" dirty="0" smtClean="0"/>
              <a:t> </a:t>
            </a:r>
            <a:r>
              <a:rPr lang="en-US" sz="3200" dirty="0" err="1" smtClean="0"/>
              <a:t>ndërlidhen</a:t>
            </a:r>
            <a:r>
              <a:rPr lang="en-US" sz="3200" dirty="0" smtClean="0"/>
              <a:t> me </a:t>
            </a:r>
            <a:r>
              <a:rPr lang="en-US" sz="3200" dirty="0" err="1" smtClean="0"/>
              <a:t>tre</a:t>
            </a:r>
            <a:r>
              <a:rPr lang="en-US" sz="3200" dirty="0" smtClean="0"/>
              <a:t> </a:t>
            </a:r>
            <a:r>
              <a:rPr lang="en-US" sz="3200" dirty="0" err="1" smtClean="0"/>
              <a:t>variabla</a:t>
            </a:r>
            <a:r>
              <a:rPr lang="en-US" sz="3200" dirty="0" smtClean="0"/>
              <a:t>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</a:rPr>
              <a:t>faktorët</a:t>
            </a:r>
            <a:r>
              <a:rPr lang="en-US" sz="3200" b="1" dirty="0" smtClean="0">
                <a:solidFill>
                  <a:srgbClr val="C00000"/>
                </a:solidFill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</a:rPr>
              <a:t>klimës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së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punës</a:t>
            </a:r>
            <a:r>
              <a:rPr lang="en-US" sz="3200" b="1" dirty="0" smtClean="0">
                <a:solidFill>
                  <a:srgbClr val="C00000"/>
                </a:solidFill>
              </a:rPr>
              <a:t>,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</a:rPr>
              <a:t>sjellja</a:t>
            </a:r>
            <a:r>
              <a:rPr lang="en-US" sz="3200" b="1" dirty="0" smtClean="0">
                <a:solidFill>
                  <a:srgbClr val="C00000"/>
                </a:solidFill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</a:rPr>
              <a:t>ekipit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dhe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b="1" dirty="0" err="1" smtClean="0">
                <a:solidFill>
                  <a:srgbClr val="C00000"/>
                </a:solidFill>
              </a:rPr>
              <a:t>sjellja</a:t>
            </a:r>
            <a:r>
              <a:rPr lang="en-US" sz="3200" b="1" dirty="0" smtClean="0">
                <a:solidFill>
                  <a:srgbClr val="C00000"/>
                </a:solidFill>
              </a:rPr>
              <a:t> e </a:t>
            </a:r>
            <a:r>
              <a:rPr lang="en-US" sz="3200" b="1" dirty="0" err="1" smtClean="0">
                <a:solidFill>
                  <a:srgbClr val="C00000"/>
                </a:solidFill>
              </a:rPr>
              <a:t>lidershipit</a:t>
            </a:r>
            <a:r>
              <a:rPr lang="en-US" sz="3200" b="1" dirty="0" smtClean="0">
                <a:solidFill>
                  <a:srgbClr val="C00000"/>
                </a:solidFill>
              </a:rPr>
              <a:t>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err="1" smtClean="0"/>
              <a:t>Karakteristikat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personale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këtë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mendohet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karakteristikave</a:t>
            </a:r>
            <a:r>
              <a:rPr lang="en-US" dirty="0" smtClean="0"/>
              <a:t> </a:t>
            </a:r>
            <a:r>
              <a:rPr lang="en-US" dirty="0" err="1" smtClean="0"/>
              <a:t>personale</a:t>
            </a:r>
            <a:r>
              <a:rPr lang="en-US" dirty="0" smtClean="0"/>
              <a:t>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pari</a:t>
            </a:r>
            <a:r>
              <a:rPr lang="en-US" dirty="0" smtClean="0"/>
              <a:t> </a:t>
            </a:r>
            <a:r>
              <a:rPr lang="en-US" dirty="0" err="1" smtClean="0"/>
              <a:t>karakteristikat</a:t>
            </a:r>
            <a:r>
              <a:rPr lang="en-US" dirty="0" smtClean="0"/>
              <a:t> </a:t>
            </a:r>
            <a:r>
              <a:rPr lang="en-US" dirty="0" err="1" smtClean="0"/>
              <a:t>biografike</a:t>
            </a:r>
            <a:r>
              <a:rPr lang="en-US" dirty="0" smtClean="0"/>
              <a:t>,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cilat</a:t>
            </a:r>
            <a:r>
              <a:rPr lang="en-US" dirty="0" smtClean="0"/>
              <a:t> </a:t>
            </a:r>
            <a:r>
              <a:rPr lang="en-US" dirty="0" err="1" smtClean="0"/>
              <a:t>përfshijnë</a:t>
            </a:r>
            <a:r>
              <a:rPr lang="en-US" dirty="0" smtClean="0"/>
              <a:t>: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moshën</a:t>
            </a:r>
            <a:r>
              <a:rPr lang="en-US" b="1" dirty="0" smtClean="0">
                <a:solidFill>
                  <a:srgbClr val="C00000"/>
                </a:solidFill>
              </a:rPr>
              <a:t>,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racën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gjininë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dhe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funksionin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smtClean="0"/>
              <a:t>E </a:t>
            </a:r>
            <a:r>
              <a:rPr lang="en-US" dirty="0" err="1" smtClean="0"/>
              <a:t>dyta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personaliteti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referohet</a:t>
            </a:r>
            <a:r>
              <a:rPr lang="en-US" dirty="0" smtClean="0"/>
              <a:t> </a:t>
            </a:r>
            <a:r>
              <a:rPr lang="en-US" dirty="0" err="1" smtClean="0"/>
              <a:t>sjelljeve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shumta</a:t>
            </a:r>
            <a:r>
              <a:rPr lang="en-US" dirty="0" smtClean="0"/>
              <a:t> stabile. </a:t>
            </a:r>
          </a:p>
          <a:p>
            <a:r>
              <a:rPr lang="en-US" dirty="0" err="1" smtClean="0"/>
              <a:t>Pasi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jenë</a:t>
            </a:r>
            <a:r>
              <a:rPr lang="en-US" dirty="0" smtClean="0"/>
              <a:t> </a:t>
            </a:r>
            <a:r>
              <a:rPr lang="en-US" dirty="0" err="1" smtClean="0"/>
              <a:t>analizuar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gjitha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komponenta</a:t>
            </a:r>
            <a:r>
              <a:rPr lang="en-US" dirty="0" smtClean="0"/>
              <a:t>, </a:t>
            </a:r>
            <a:r>
              <a:rPr lang="en-US" dirty="0" err="1" smtClean="0"/>
              <a:t>atëherë</a:t>
            </a:r>
            <a:r>
              <a:rPr lang="en-US" dirty="0" smtClean="0"/>
              <a:t> </a:t>
            </a:r>
            <a:r>
              <a:rPr lang="en-US" dirty="0" err="1" smtClean="0"/>
              <a:t>bëhet</a:t>
            </a:r>
            <a:r>
              <a:rPr lang="en-US" dirty="0" smtClean="0"/>
              <a:t> </a:t>
            </a:r>
            <a:r>
              <a:rPr lang="en-US" dirty="0" err="1" smtClean="0"/>
              <a:t>integrimi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lidhja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modelit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performansave</a:t>
            </a:r>
            <a:r>
              <a:rPr lang="en-US" dirty="0" smtClean="0"/>
              <a:t>. </a:t>
            </a:r>
            <a:r>
              <a:rPr lang="en-US" dirty="0" err="1" smtClean="0"/>
              <a:t>Organizimi</a:t>
            </a:r>
            <a:r>
              <a:rPr lang="en-US" dirty="0" smtClean="0"/>
              <a:t> </a:t>
            </a:r>
            <a:r>
              <a:rPr lang="en-US" dirty="0" err="1" smtClean="0"/>
              <a:t>sipas</a:t>
            </a:r>
            <a:r>
              <a:rPr lang="en-US" dirty="0" smtClean="0"/>
              <a:t> </a:t>
            </a:r>
            <a:r>
              <a:rPr lang="en-US" dirty="0" err="1" smtClean="0"/>
              <a:t>këtij</a:t>
            </a:r>
            <a:r>
              <a:rPr lang="en-US" dirty="0" smtClean="0"/>
              <a:t> </a:t>
            </a:r>
            <a:r>
              <a:rPr lang="en-US" dirty="0" err="1" smtClean="0"/>
              <a:t>modeli</a:t>
            </a:r>
            <a:r>
              <a:rPr lang="en-US" dirty="0" smtClean="0"/>
              <a:t> </a:t>
            </a:r>
            <a:r>
              <a:rPr lang="en-US" dirty="0" err="1" smtClean="0"/>
              <a:t>ndikon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arrihet</a:t>
            </a:r>
            <a:r>
              <a:rPr lang="en-US" dirty="0" smtClean="0"/>
              <a:t> </a:t>
            </a:r>
            <a:r>
              <a:rPr lang="en-US" dirty="0" err="1" smtClean="0"/>
              <a:t>harmonizimi</a:t>
            </a:r>
            <a:r>
              <a:rPr lang="en-US" dirty="0" smtClean="0"/>
              <a:t> </a:t>
            </a:r>
            <a:r>
              <a:rPr lang="en-US" dirty="0" err="1" smtClean="0"/>
              <a:t>cilësor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lidershipit</a:t>
            </a:r>
            <a:r>
              <a:rPr lang="en-US" sz="2400" b="1" dirty="0" smtClean="0">
                <a:solidFill>
                  <a:srgbClr val="C00000"/>
                </a:solidFill>
              </a:rPr>
              <a:t> me </a:t>
            </a:r>
            <a:r>
              <a:rPr lang="en-US" sz="2400" b="1" dirty="0" err="1" smtClean="0">
                <a:solidFill>
                  <a:srgbClr val="C00000"/>
                </a:solidFill>
              </a:rPr>
              <a:t>performansën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</a:rPr>
              <a:t>DEFINI</a:t>
            </a:r>
            <a:r>
              <a:rPr lang="en-US" b="1" dirty="0" smtClean="0">
                <a:solidFill>
                  <a:srgbClr val="C00000"/>
                </a:solidFill>
              </a:rPr>
              <a:t>MI I FUQISË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Fuqia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aftësia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liderit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ndikojë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personat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tjerë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ndikojë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ata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pavarësisht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rezistencës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tyre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Fuqia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gjithashtu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krijimi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efektit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synon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lideri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prodhim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organizim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menaxhment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etja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Aftësia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liderit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momente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caktuara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ndikojë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individ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grupe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sjelljet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qëllim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arritjes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objektivave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synuara</a:t>
            </a:r>
            <a:endParaRPr lang="en-US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685800" y="609600"/>
          <a:ext cx="7162800" cy="5392220"/>
        </p:xfrm>
        <a:graphic>
          <a:graphicData uri="http://schemas.openxmlformats.org/presentationml/2006/ole">
            <p:oleObj spid="_x0000_s9217" r:id="rId3" imgW="4476750" imgH="3362325" progId="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err="1" smtClean="0">
                <a:solidFill>
                  <a:srgbClr val="C00000"/>
                </a:solidFill>
              </a:rPr>
              <a:t>Komunikimi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66800"/>
            <a:ext cx="8686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dirty="0" err="1"/>
              <a:t>Komunikimi</a:t>
            </a:r>
            <a:r>
              <a:rPr lang="en-US" sz="2800" dirty="0"/>
              <a:t> </a:t>
            </a:r>
            <a:r>
              <a:rPr lang="en-US" sz="2800" dirty="0" err="1"/>
              <a:t>është</a:t>
            </a:r>
            <a:r>
              <a:rPr lang="en-US" sz="2800" dirty="0"/>
              <a:t> </a:t>
            </a:r>
            <a:r>
              <a:rPr lang="en-US" sz="2800" dirty="0" err="1"/>
              <a:t>një</a:t>
            </a:r>
            <a:r>
              <a:rPr lang="en-US" sz="2800" dirty="0"/>
              <a:t> </a:t>
            </a:r>
            <a:r>
              <a:rPr lang="en-US" sz="2800" dirty="0" err="1"/>
              <a:t>proces</a:t>
            </a:r>
            <a:r>
              <a:rPr lang="en-US" sz="2800" dirty="0"/>
              <a:t> </a:t>
            </a:r>
            <a:r>
              <a:rPr lang="en-US" sz="2800" dirty="0" err="1"/>
              <a:t>shumë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rëndësishëm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udhëheqjes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ndërmarrjes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I </a:t>
            </a:r>
            <a:r>
              <a:rPr lang="en-US" sz="2800" b="1" dirty="0" err="1">
                <a:solidFill>
                  <a:srgbClr val="C00000"/>
                </a:solidFill>
              </a:rPr>
              <a:t>themi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proces</a:t>
            </a:r>
            <a:r>
              <a:rPr lang="en-US" sz="2800" b="1" dirty="0">
                <a:solidFill>
                  <a:srgbClr val="C00000"/>
                </a:solidFill>
              </a:rPr>
              <a:t>, </a:t>
            </a:r>
            <a:r>
              <a:rPr lang="en-US" sz="2800" b="1" dirty="0" err="1">
                <a:solidFill>
                  <a:srgbClr val="C00000"/>
                </a:solidFill>
              </a:rPr>
              <a:t>sepse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ai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është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pjesë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përbërëse</a:t>
            </a:r>
            <a:r>
              <a:rPr lang="en-US" sz="2800" b="1" dirty="0">
                <a:solidFill>
                  <a:srgbClr val="C00000"/>
                </a:solidFill>
              </a:rPr>
              <a:t> e </a:t>
            </a:r>
            <a:r>
              <a:rPr lang="en-US" sz="2800" b="1" dirty="0" err="1">
                <a:solidFill>
                  <a:srgbClr val="C00000"/>
                </a:solidFill>
              </a:rPr>
              <a:t>aktiviteteve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udhëheqëse</a:t>
            </a:r>
            <a:r>
              <a:rPr lang="en-US" sz="2800" b="1" dirty="0" smtClean="0">
                <a:solidFill>
                  <a:srgbClr val="C00000"/>
                </a:solidFill>
              </a:rPr>
              <a:t>;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ndërmarrjes</a:t>
            </a:r>
            <a:r>
              <a:rPr lang="en-US" sz="2800" b="1" dirty="0">
                <a:solidFill>
                  <a:srgbClr val="C00000"/>
                </a:solidFill>
              </a:rPr>
              <a:t>,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komunikimit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të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detyrave</a:t>
            </a:r>
            <a:r>
              <a:rPr lang="en-US" sz="2800" b="1" dirty="0">
                <a:solidFill>
                  <a:srgbClr val="C00000"/>
                </a:solidFill>
              </a:rPr>
              <a:t>,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informimit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për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kryerjen</a:t>
            </a:r>
            <a:r>
              <a:rPr lang="en-US" sz="2800" b="1" dirty="0">
                <a:solidFill>
                  <a:srgbClr val="C00000"/>
                </a:solidFill>
              </a:rPr>
              <a:t> e </a:t>
            </a:r>
            <a:r>
              <a:rPr lang="en-US" sz="2800" b="1" dirty="0" err="1">
                <a:solidFill>
                  <a:srgbClr val="C00000"/>
                </a:solidFill>
              </a:rPr>
              <a:t>tyre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dhe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ndërhyrjeve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korrigjuese</a:t>
            </a:r>
            <a:r>
              <a:rPr lang="en-US" sz="2800" b="1" dirty="0">
                <a:solidFill>
                  <a:srgbClr val="C00000"/>
                </a:solidFill>
              </a:rPr>
              <a:t>. 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pPr marL="685800" lvl="1" indent="-228600"/>
            <a:endParaRPr lang="en-US" sz="2800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err="1" smtClean="0">
                <a:solidFill>
                  <a:srgbClr val="7030A0"/>
                </a:solidFill>
              </a:rPr>
              <a:t>Chaster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>
                <a:solidFill>
                  <a:srgbClr val="7030A0"/>
                </a:solidFill>
              </a:rPr>
              <a:t>I. Bernard </a:t>
            </a:r>
            <a:r>
              <a:rPr lang="en-US" sz="2800" dirty="0"/>
              <a:t>e </a:t>
            </a:r>
            <a:r>
              <a:rPr lang="en-US" sz="2800" dirty="0" err="1"/>
              <a:t>konsideron</a:t>
            </a:r>
            <a:r>
              <a:rPr lang="en-US" sz="2800" dirty="0"/>
              <a:t> </a:t>
            </a:r>
            <a:r>
              <a:rPr lang="en-US" sz="2800" dirty="0" err="1"/>
              <a:t>komunikimin</a:t>
            </a:r>
            <a:r>
              <a:rPr lang="en-US" sz="2800" dirty="0"/>
              <a:t>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mjet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ndërlidhjes</a:t>
            </a:r>
            <a:r>
              <a:rPr lang="en-US" sz="2800" dirty="0"/>
              <a:t> </a:t>
            </a:r>
            <a:r>
              <a:rPr lang="en-US" sz="2800" dirty="0" err="1"/>
              <a:t>së</a:t>
            </a:r>
            <a:r>
              <a:rPr lang="en-US" sz="2800" dirty="0"/>
              <a:t> </a:t>
            </a:r>
            <a:r>
              <a:rPr lang="en-US" sz="2800" dirty="0" err="1"/>
              <a:t>njerëzve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organizatë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realizimin</a:t>
            </a:r>
            <a:r>
              <a:rPr lang="en-US" sz="2800" dirty="0"/>
              <a:t> e </a:t>
            </a:r>
            <a:r>
              <a:rPr lang="en-US" sz="2800" dirty="0" err="1"/>
              <a:t>qëllimit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 smtClean="0"/>
              <a:t>përbashkët</a:t>
            </a:r>
            <a:endParaRPr lang="en-US" sz="2800" dirty="0" smtClean="0"/>
          </a:p>
          <a:p>
            <a:pPr marL="228600" indent="-228600">
              <a:buFont typeface="Arial" pitchFamily="34" charset="0"/>
              <a:buChar char="•"/>
            </a:pPr>
            <a:endParaRPr lang="en-US" sz="2800" dirty="0"/>
          </a:p>
          <a:p>
            <a:pPr marL="228600" indent="-228600">
              <a:buFont typeface="Arial" pitchFamily="34" charset="0"/>
              <a:buChar char="•"/>
            </a:pPr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None/>
            </a:pPr>
            <a:r>
              <a:rPr lang="en-US" sz="2800" dirty="0" err="1" smtClean="0"/>
              <a:t>Udhëheqësit</a:t>
            </a:r>
            <a:r>
              <a:rPr lang="en-US" sz="2800" dirty="0" smtClean="0"/>
              <a:t> </a:t>
            </a:r>
            <a:r>
              <a:rPr lang="en-US" sz="2800" dirty="0" err="1" smtClean="0"/>
              <a:t>ballafaqohen</a:t>
            </a:r>
            <a:r>
              <a:rPr lang="en-US" sz="2800" dirty="0" smtClean="0"/>
              <a:t> me </a:t>
            </a:r>
            <a:r>
              <a:rPr lang="en-US" sz="2800" dirty="0" err="1" smtClean="0"/>
              <a:t>shumë</a:t>
            </a:r>
            <a:r>
              <a:rPr lang="en-US" sz="2800" dirty="0" smtClean="0"/>
              <a:t> </a:t>
            </a:r>
            <a:r>
              <a:rPr lang="en-US" sz="2800" dirty="0" err="1" smtClean="0"/>
              <a:t>situata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probleme</a:t>
            </a:r>
            <a:r>
              <a:rPr lang="en-US" sz="2800" dirty="0" smtClean="0"/>
              <a:t> </a:t>
            </a:r>
            <a:r>
              <a:rPr lang="en-US" sz="2800" dirty="0" err="1" smtClean="0"/>
              <a:t>siç</a:t>
            </a:r>
            <a:r>
              <a:rPr lang="en-US" sz="2800" dirty="0" smtClean="0"/>
              <a:t> </a:t>
            </a:r>
            <a:r>
              <a:rPr lang="en-US" sz="2800" dirty="0" err="1" smtClean="0"/>
              <a:t>janë</a:t>
            </a:r>
            <a:r>
              <a:rPr lang="en-US" sz="2800" dirty="0" smtClean="0"/>
              <a:t>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forcimi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konkurrencës</a:t>
            </a:r>
            <a:r>
              <a:rPr lang="en-US" sz="2800" dirty="0" smtClean="0"/>
              <a:t>;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err="1" smtClean="0"/>
              <a:t>globalizimi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afarizmit</a:t>
            </a:r>
            <a:r>
              <a:rPr lang="en-US" sz="2800" dirty="0" smtClean="0"/>
              <a:t>;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përparimi</a:t>
            </a:r>
            <a:r>
              <a:rPr lang="en-US" sz="2800" dirty="0" smtClean="0"/>
              <a:t> </a:t>
            </a:r>
            <a:r>
              <a:rPr lang="en-US" sz="2800" dirty="0" err="1" smtClean="0"/>
              <a:t>teknologjik</a:t>
            </a:r>
            <a:r>
              <a:rPr lang="en-US" sz="2800" dirty="0" smtClean="0"/>
              <a:t>;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err="1" smtClean="0"/>
              <a:t>ndryshimet</a:t>
            </a:r>
            <a:r>
              <a:rPr lang="en-US" sz="2800" dirty="0" smtClean="0"/>
              <a:t> e </a:t>
            </a:r>
            <a:r>
              <a:rPr lang="en-US" sz="2800" dirty="0" err="1" smtClean="0"/>
              <a:t>vazhdueshme</a:t>
            </a:r>
            <a:r>
              <a:rPr lang="en-US" sz="2800" dirty="0" smtClean="0"/>
              <a:t> </a:t>
            </a:r>
            <a:r>
              <a:rPr lang="en-US" sz="2800" dirty="0" err="1" smtClean="0"/>
              <a:t>në</a:t>
            </a:r>
            <a:r>
              <a:rPr lang="en-US" sz="2800" dirty="0" smtClean="0"/>
              <a:t> </a:t>
            </a:r>
            <a:r>
              <a:rPr lang="en-US" sz="2800" dirty="0" err="1" smtClean="0"/>
              <a:t>treg</a:t>
            </a:r>
            <a:r>
              <a:rPr lang="en-US" sz="2800" dirty="0" smtClean="0"/>
              <a:t>;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rritja</a:t>
            </a:r>
            <a:r>
              <a:rPr lang="en-US" sz="2800" dirty="0" smtClean="0"/>
              <a:t> e </a:t>
            </a:r>
            <a:r>
              <a:rPr lang="en-US" sz="2800" dirty="0" err="1" smtClean="0"/>
              <a:t>fuqisë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e </a:t>
            </a:r>
            <a:r>
              <a:rPr lang="en-US" sz="2800" dirty="0" err="1" smtClean="0"/>
              <a:t>kërkesave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blerësve</a:t>
            </a:r>
            <a:r>
              <a:rPr lang="en-US" sz="2800" dirty="0" smtClean="0"/>
              <a:t>;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err="1" smtClean="0"/>
              <a:t>intensifikimi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afarizmit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nevoja</a:t>
            </a:r>
            <a:r>
              <a:rPr lang="en-US" sz="2800" dirty="0" smtClean="0"/>
              <a:t> </a:t>
            </a:r>
            <a:r>
              <a:rPr lang="en-US" sz="2800" dirty="0" err="1" smtClean="0"/>
              <a:t>për</a:t>
            </a:r>
            <a:r>
              <a:rPr lang="en-US" sz="2800" dirty="0" smtClean="0"/>
              <a:t> </a:t>
            </a:r>
            <a:r>
              <a:rPr lang="en-US" sz="2800" dirty="0" err="1" smtClean="0"/>
              <a:t>vendosje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shpejtë</a:t>
            </a:r>
            <a:r>
              <a:rPr lang="en-US" sz="2800" dirty="0" smtClean="0"/>
              <a:t>;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paparashikueshmëria</a:t>
            </a:r>
            <a:r>
              <a:rPr lang="en-US" sz="2800" dirty="0" smtClean="0"/>
              <a:t> e </a:t>
            </a:r>
            <a:r>
              <a:rPr lang="en-US" sz="2800" dirty="0" err="1" smtClean="0"/>
              <a:t>trendeve</a:t>
            </a:r>
            <a:r>
              <a:rPr lang="en-US" sz="2800" dirty="0" smtClean="0"/>
              <a:t> </a:t>
            </a:r>
            <a:r>
              <a:rPr lang="en-US" sz="2800" dirty="0" err="1" smtClean="0"/>
              <a:t>të</a:t>
            </a:r>
            <a:r>
              <a:rPr lang="en-US" sz="2800" dirty="0" smtClean="0"/>
              <a:t> </a:t>
            </a:r>
            <a:r>
              <a:rPr lang="en-US" sz="2800" dirty="0" err="1" smtClean="0"/>
              <a:t>ardhshme</a:t>
            </a:r>
            <a:endParaRPr lang="en-US" sz="2800" dirty="0" smtClean="0"/>
          </a:p>
          <a:p>
            <a:pPr marL="228600" indent="-228600"/>
            <a:endParaRPr lang="en-US" sz="2800" dirty="0" smtClean="0"/>
          </a:p>
          <a:p>
            <a:pPr marL="228600" indent="-228600">
              <a:buFont typeface="Arial" pitchFamily="34" charset="0"/>
              <a:buChar char="•"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28600" indent="-228600">
              <a:buNone/>
            </a:pPr>
            <a:r>
              <a:rPr lang="en-US" sz="3200" dirty="0" err="1" smtClean="0"/>
              <a:t>Komunikimi</a:t>
            </a:r>
            <a:r>
              <a:rPr lang="en-US" sz="3200" dirty="0" smtClean="0"/>
              <a:t> </a:t>
            </a:r>
            <a:r>
              <a:rPr lang="en-US" sz="3200" dirty="0" err="1" smtClean="0"/>
              <a:t>zhvillohet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relacionin</a:t>
            </a:r>
            <a:r>
              <a:rPr lang="en-US" sz="3200" dirty="0" smtClean="0"/>
              <a:t> </a:t>
            </a:r>
            <a:r>
              <a:rPr lang="en-US" sz="3200" dirty="0" err="1" smtClean="0"/>
              <a:t>konsumatorët</a:t>
            </a:r>
            <a:r>
              <a:rPr lang="en-US" sz="3200" dirty="0" smtClean="0"/>
              <a:t>, </a:t>
            </a:r>
            <a:r>
              <a:rPr lang="en-US" sz="3200" dirty="0" err="1" smtClean="0"/>
              <a:t>stafi</a:t>
            </a:r>
            <a:r>
              <a:rPr lang="en-US" sz="3200" dirty="0" smtClean="0"/>
              <a:t> (</a:t>
            </a:r>
            <a:r>
              <a:rPr lang="en-US" sz="3200" dirty="0" err="1" smtClean="0"/>
              <a:t>personeli</a:t>
            </a:r>
            <a:r>
              <a:rPr lang="en-US" sz="3200" dirty="0" smtClean="0"/>
              <a:t>), </a:t>
            </a:r>
            <a:r>
              <a:rPr lang="en-US" sz="3200" dirty="0" err="1" smtClean="0"/>
              <a:t>manaxherët</a:t>
            </a:r>
            <a:r>
              <a:rPr lang="en-US" sz="3200" dirty="0" smtClean="0"/>
              <a:t> (</a:t>
            </a:r>
            <a:r>
              <a:rPr lang="en-US" sz="3200" dirty="0" err="1" smtClean="0"/>
              <a:t>lidershipi</a:t>
            </a:r>
            <a:r>
              <a:rPr lang="en-US" sz="3200" dirty="0" smtClean="0"/>
              <a:t>).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3200" dirty="0" smtClean="0"/>
          </a:p>
          <a:p>
            <a:pPr marL="228600" indent="-228600">
              <a:buNone/>
            </a:pP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aktivitetet</a:t>
            </a:r>
            <a:r>
              <a:rPr lang="en-US" sz="3200" dirty="0" smtClean="0"/>
              <a:t> e </a:t>
            </a:r>
            <a:r>
              <a:rPr lang="en-US" sz="3200" dirty="0" err="1" smtClean="0"/>
              <a:t>komunikimit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ndërmarrje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me </a:t>
            </a:r>
            <a:r>
              <a:rPr lang="en-US" sz="3200" dirty="0" err="1" smtClean="0"/>
              <a:t>rrethinën</a:t>
            </a:r>
            <a:r>
              <a:rPr lang="en-US" sz="3200" dirty="0" smtClean="0"/>
              <a:t> </a:t>
            </a:r>
            <a:r>
              <a:rPr lang="en-US" sz="3200" dirty="0" err="1" smtClean="0"/>
              <a:t>gërshetohen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dhënat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dirty="0" err="1" smtClean="0"/>
              <a:t>mjedisin</a:t>
            </a:r>
            <a:r>
              <a:rPr lang="en-US" sz="3200" dirty="0" smtClean="0"/>
              <a:t> e </a:t>
            </a:r>
            <a:r>
              <a:rPr lang="en-US" sz="3200" dirty="0" err="1" smtClean="0"/>
              <a:t>jashtëm</a:t>
            </a:r>
            <a:r>
              <a:rPr lang="en-US" sz="3200" dirty="0" smtClean="0"/>
              <a:t>,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resurset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cilat</a:t>
            </a:r>
            <a:r>
              <a:rPr lang="en-US" sz="3200" dirty="0" smtClean="0"/>
              <a:t> </a:t>
            </a:r>
            <a:r>
              <a:rPr lang="en-US" sz="3200" dirty="0" err="1" smtClean="0"/>
              <a:t>përdoren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inpute</a:t>
            </a:r>
            <a:r>
              <a:rPr lang="en-US" sz="3200" dirty="0" smtClean="0"/>
              <a:t> </a:t>
            </a:r>
            <a:r>
              <a:rPr lang="en-US" sz="3200" dirty="0" err="1" smtClean="0"/>
              <a:t>në</a:t>
            </a:r>
            <a:r>
              <a:rPr lang="en-US" sz="3200" dirty="0" smtClean="0"/>
              <a:t> </a:t>
            </a:r>
            <a:r>
              <a:rPr lang="en-US" sz="3200" dirty="0" err="1" smtClean="0"/>
              <a:t>prodhim</a:t>
            </a:r>
            <a:r>
              <a:rPr lang="en-US" sz="3200" dirty="0" smtClean="0"/>
              <a:t>, </a:t>
            </a:r>
            <a:r>
              <a:rPr lang="en-US" sz="3200" dirty="0" err="1" smtClean="0"/>
              <a:t>vendimet</a:t>
            </a:r>
            <a:r>
              <a:rPr lang="en-US" sz="3200" dirty="0" smtClean="0"/>
              <a:t> </a:t>
            </a:r>
            <a:r>
              <a:rPr lang="en-US" sz="3200" dirty="0" err="1" smtClean="0"/>
              <a:t>mbi</a:t>
            </a:r>
            <a:r>
              <a:rPr lang="en-US" sz="3200" dirty="0" smtClean="0"/>
              <a:t> </a:t>
            </a:r>
            <a:r>
              <a:rPr lang="en-US" sz="3200" dirty="0" err="1" smtClean="0"/>
              <a:t>objektivat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qëllimet</a:t>
            </a:r>
            <a:r>
              <a:rPr lang="en-US" sz="3200" dirty="0" smtClean="0"/>
              <a:t> </a:t>
            </a: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cilat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ndërmerr</a:t>
            </a:r>
            <a:r>
              <a:rPr lang="en-US" sz="3200" dirty="0" smtClean="0"/>
              <a:t> </a:t>
            </a:r>
            <a:r>
              <a:rPr lang="en-US" sz="3200" dirty="0" err="1" smtClean="0"/>
              <a:t>udhëheqja</a:t>
            </a:r>
            <a:r>
              <a:rPr lang="en-US" sz="3200" dirty="0" smtClean="0"/>
              <a:t>,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dirty="0" err="1" smtClean="0"/>
              <a:t>të</a:t>
            </a:r>
            <a:r>
              <a:rPr lang="en-US" sz="3200" dirty="0" smtClean="0"/>
              <a:t> </a:t>
            </a:r>
            <a:r>
              <a:rPr lang="en-US" sz="3200" dirty="0" err="1" smtClean="0"/>
              <a:t>dhënat</a:t>
            </a:r>
            <a:r>
              <a:rPr lang="en-US" sz="3200" dirty="0" smtClean="0"/>
              <a:t> </a:t>
            </a:r>
            <a:r>
              <a:rPr lang="en-US" sz="3200" dirty="0" err="1" smtClean="0"/>
              <a:t>mbi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aktivitetet</a:t>
            </a:r>
            <a:r>
              <a:rPr lang="en-US" sz="3200" dirty="0" smtClean="0"/>
              <a:t> e </a:t>
            </a:r>
            <a:r>
              <a:rPr lang="en-US" sz="3200" dirty="0" err="1" smtClean="0"/>
              <a:t>biznesit</a:t>
            </a:r>
            <a:r>
              <a:rPr lang="en-US" sz="3200" dirty="0" smtClean="0"/>
              <a:t>,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informatat</a:t>
            </a:r>
            <a:r>
              <a:rPr lang="en-US" sz="3200" dirty="0" smtClean="0"/>
              <a:t> </a:t>
            </a:r>
            <a:r>
              <a:rPr lang="en-US" sz="3200" dirty="0" err="1" smtClean="0"/>
              <a:t>për</a:t>
            </a:r>
            <a:r>
              <a:rPr lang="en-US" sz="3200" dirty="0" smtClean="0"/>
              <a:t> </a:t>
            </a:r>
            <a:r>
              <a:rPr lang="en-US" sz="3200" dirty="0" err="1" smtClean="0"/>
              <a:t>outputet</a:t>
            </a:r>
            <a:r>
              <a:rPr lang="en-US" sz="3200" dirty="0" smtClean="0"/>
              <a:t> e </a:t>
            </a:r>
            <a:r>
              <a:rPr lang="en-US" sz="3200" dirty="0" err="1" smtClean="0"/>
              <a:t>prodhimit</a:t>
            </a:r>
            <a:r>
              <a:rPr lang="en-US" sz="3200" dirty="0" smtClean="0"/>
              <a:t>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Komunikimi</a:t>
            </a:r>
            <a:r>
              <a:rPr lang="en-US" b="1" dirty="0">
                <a:solidFill>
                  <a:srgbClr val="C00000"/>
                </a:solidFill>
              </a:rPr>
              <a:t> me </a:t>
            </a:r>
            <a:r>
              <a:rPr lang="en-US" b="1" dirty="0" err="1" smtClean="0">
                <a:solidFill>
                  <a:srgbClr val="C00000"/>
                </a:solidFill>
              </a:rPr>
              <a:t>personelin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75260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Udhëheqja</a:t>
            </a:r>
            <a:r>
              <a:rPr lang="en-US" sz="2800" b="1" dirty="0">
                <a:solidFill>
                  <a:srgbClr val="C00000"/>
                </a:solidFill>
              </a:rPr>
              <a:t> me </a:t>
            </a:r>
            <a:r>
              <a:rPr lang="en-US" sz="2800" b="1" dirty="0" err="1">
                <a:solidFill>
                  <a:srgbClr val="C00000"/>
                </a:solidFill>
              </a:rPr>
              <a:t>punëtorët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marrëdhëniet</a:t>
            </a:r>
            <a:r>
              <a:rPr lang="en-US" sz="2800" dirty="0"/>
              <a:t> me </a:t>
            </a:r>
            <a:r>
              <a:rPr lang="en-US" sz="2800" dirty="0" err="1"/>
              <a:t>punëtorët</a:t>
            </a:r>
            <a:r>
              <a:rPr lang="en-US" sz="2800" dirty="0"/>
              <a:t> </a:t>
            </a:r>
            <a:r>
              <a:rPr lang="en-US" sz="2800" dirty="0" err="1"/>
              <a:t>janë</a:t>
            </a:r>
            <a:r>
              <a:rPr lang="en-US" sz="2800" dirty="0"/>
              <a:t> </a:t>
            </a:r>
            <a:r>
              <a:rPr lang="en-US" sz="2800" dirty="0" err="1"/>
              <a:t>procese</a:t>
            </a:r>
            <a:r>
              <a:rPr lang="en-US" sz="2800" dirty="0"/>
              <a:t> </a:t>
            </a:r>
            <a:r>
              <a:rPr lang="en-US" sz="2800" dirty="0" err="1"/>
              <a:t>mjaft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ndërlikuara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7030A0"/>
                </a:solidFill>
              </a:rPr>
              <a:t>Njerëzit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nuk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janë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të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predispozuar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/>
              <a:t>sikurse</a:t>
            </a:r>
            <a:r>
              <a:rPr lang="en-US" sz="2800" dirty="0"/>
              <a:t> </a:t>
            </a:r>
            <a:r>
              <a:rPr lang="en-US" sz="2800" dirty="0" err="1"/>
              <a:t>procesi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prodhimit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>
                <a:solidFill>
                  <a:srgbClr val="0070C0"/>
                </a:solidFill>
              </a:rPr>
              <a:t>Nuk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ekziston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një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formulë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magjike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inspirimin</a:t>
            </a:r>
            <a:r>
              <a:rPr lang="en-US" sz="2800" dirty="0"/>
              <a:t> </a:t>
            </a:r>
            <a:r>
              <a:rPr lang="en-US" sz="2800" dirty="0" err="1"/>
              <a:t>dhe</a:t>
            </a:r>
            <a:r>
              <a:rPr lang="en-US" sz="2800" dirty="0"/>
              <a:t> </a:t>
            </a:r>
            <a:r>
              <a:rPr lang="en-US" sz="2800" dirty="0" err="1"/>
              <a:t>lojalitetin</a:t>
            </a:r>
            <a:r>
              <a:rPr lang="en-US" sz="2800" dirty="0"/>
              <a:t> e </a:t>
            </a:r>
            <a:r>
              <a:rPr lang="en-US" sz="2800" dirty="0" err="1"/>
              <a:t>punëtorëve</a:t>
            </a:r>
            <a:r>
              <a:rPr lang="en-US" sz="2800" dirty="0"/>
              <a:t> </a:t>
            </a:r>
            <a:r>
              <a:rPr lang="en-US" sz="2800" dirty="0" err="1"/>
              <a:t>ose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evitimin</a:t>
            </a:r>
            <a:r>
              <a:rPr lang="en-US" sz="2800" dirty="0"/>
              <a:t> e </a:t>
            </a:r>
            <a:r>
              <a:rPr lang="en-US" sz="2800" dirty="0" err="1"/>
              <a:t>konflikteve</a:t>
            </a:r>
            <a:r>
              <a:rPr lang="en-US" sz="2800" dirty="0"/>
              <a:t> </a:t>
            </a:r>
            <a:r>
              <a:rPr lang="en-US" sz="2800" dirty="0" err="1"/>
              <a:t>të</a:t>
            </a:r>
            <a:r>
              <a:rPr lang="en-US" sz="2800" dirty="0"/>
              <a:t> </a:t>
            </a:r>
            <a:r>
              <a:rPr lang="en-US" sz="2800" dirty="0" err="1"/>
              <a:t>personelit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b="1" dirty="0" err="1" smtClean="0">
                <a:solidFill>
                  <a:srgbClr val="7030A0"/>
                </a:solidFill>
              </a:rPr>
              <a:t>Megjithatë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arti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i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motivimit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mësohet</a:t>
            </a:r>
            <a:r>
              <a:rPr lang="en-US" sz="2800" dirty="0">
                <a:solidFill>
                  <a:srgbClr val="7030A0"/>
                </a:solidFill>
              </a:rPr>
              <a:t>. </a:t>
            </a:r>
            <a:endParaRPr lang="en-US" sz="2800" dirty="0" smtClean="0">
              <a:solidFill>
                <a:srgbClr val="7030A0"/>
              </a:solidFill>
            </a:endParaRPr>
          </a:p>
          <a:p>
            <a:r>
              <a:rPr lang="en-US" sz="2800" dirty="0" err="1" smtClean="0"/>
              <a:t>Kurset</a:t>
            </a:r>
            <a:r>
              <a:rPr lang="en-US" sz="2800" dirty="0" smtClean="0"/>
              <a:t> </a:t>
            </a:r>
            <a:r>
              <a:rPr lang="en-US" sz="2800" dirty="0" err="1"/>
              <a:t>mbi</a:t>
            </a:r>
            <a:r>
              <a:rPr lang="en-US" sz="2800" dirty="0"/>
              <a:t> </a:t>
            </a:r>
            <a:r>
              <a:rPr lang="en-US" sz="2800" dirty="0" err="1"/>
              <a:t>evitimin</a:t>
            </a:r>
            <a:r>
              <a:rPr lang="en-US" sz="2800" dirty="0"/>
              <a:t> e </a:t>
            </a:r>
            <a:r>
              <a:rPr lang="en-US" sz="2800" dirty="0" err="1"/>
              <a:t>konflikteve</a:t>
            </a:r>
            <a:r>
              <a:rPr lang="en-US" sz="2800" dirty="0"/>
              <a:t>, </a:t>
            </a:r>
            <a:r>
              <a:rPr lang="en-US" sz="2800" dirty="0" err="1"/>
              <a:t>ngritja</a:t>
            </a:r>
            <a:r>
              <a:rPr lang="en-US" sz="2800" dirty="0"/>
              <a:t> e </a:t>
            </a:r>
            <a:r>
              <a:rPr lang="en-US" sz="2800" dirty="0" err="1"/>
              <a:t>aftësive</a:t>
            </a:r>
            <a:r>
              <a:rPr lang="en-US" sz="2800" dirty="0"/>
              <a:t> </a:t>
            </a:r>
            <a:r>
              <a:rPr lang="en-US" sz="2800" dirty="0" err="1"/>
              <a:t>për</a:t>
            </a:r>
            <a:r>
              <a:rPr lang="en-US" sz="2800" dirty="0"/>
              <a:t> </a:t>
            </a:r>
            <a:r>
              <a:rPr lang="en-US" sz="2800" dirty="0" err="1"/>
              <a:t>negociata</a:t>
            </a:r>
            <a:r>
              <a:rPr lang="en-US" sz="2800" dirty="0"/>
              <a:t> </a:t>
            </a:r>
            <a:r>
              <a:rPr lang="en-US" sz="2800" dirty="0" err="1"/>
              <a:t>etj</a:t>
            </a:r>
            <a:r>
              <a:rPr lang="en-US" sz="2800" dirty="0"/>
              <a:t>. </a:t>
            </a:r>
            <a:r>
              <a:rPr lang="en-US" sz="2800" dirty="0" err="1"/>
              <a:t>kanë</a:t>
            </a:r>
            <a:r>
              <a:rPr lang="en-US" sz="2800" dirty="0"/>
              <a:t> </a:t>
            </a:r>
            <a:r>
              <a:rPr lang="en-US" sz="2800" dirty="0" err="1"/>
              <a:t>ndihmuar</a:t>
            </a:r>
            <a:r>
              <a:rPr lang="en-US" sz="2800" dirty="0"/>
              <a:t> </a:t>
            </a:r>
            <a:r>
              <a:rPr lang="en-US" sz="2800" dirty="0" err="1"/>
              <a:t>mjaft</a:t>
            </a:r>
            <a:r>
              <a:rPr lang="en-US" sz="2800" dirty="0"/>
              <a:t> </a:t>
            </a:r>
            <a:r>
              <a:rPr lang="en-US" sz="2800" dirty="0" err="1"/>
              <a:t>në</a:t>
            </a:r>
            <a:r>
              <a:rPr lang="en-US" sz="2800" dirty="0"/>
              <a:t> </a:t>
            </a:r>
            <a:r>
              <a:rPr lang="en-US" sz="2800" dirty="0" err="1"/>
              <a:t>ngritjen</a:t>
            </a:r>
            <a:r>
              <a:rPr lang="en-US" sz="2800" dirty="0"/>
              <a:t> e </a:t>
            </a:r>
            <a:r>
              <a:rPr lang="en-US" sz="2800" dirty="0" err="1"/>
              <a:t>ekipeve</a:t>
            </a:r>
            <a:r>
              <a:rPr lang="en-US" sz="2800" dirty="0"/>
              <a:t> </a:t>
            </a:r>
            <a:r>
              <a:rPr lang="en-US" sz="2800" dirty="0" err="1"/>
              <a:t>efektive</a:t>
            </a:r>
            <a:r>
              <a:rPr lang="en-US" sz="1600" dirty="0"/>
              <a:t>. </a:t>
            </a: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295400" y="1371600"/>
          <a:ext cx="6553200" cy="4038600"/>
        </p:xfrm>
        <a:graphic>
          <a:graphicData uri="http://schemas.openxmlformats.org/presentationml/2006/ole">
            <p:oleObj spid="_x0000_s48130" r:id="rId3" imgW="3962400" imgH="3352800" progId="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5334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b="1" i="1" dirty="0" err="1"/>
              <a:t>Shpenzimet</a:t>
            </a:r>
            <a:r>
              <a:rPr lang="en-US" sz="2800" b="1" i="1" dirty="0"/>
              <a:t> </a:t>
            </a:r>
            <a:r>
              <a:rPr lang="en-US" sz="2800" b="1" i="1" dirty="0" err="1"/>
              <a:t>si</a:t>
            </a:r>
            <a:r>
              <a:rPr lang="en-US" sz="2800" b="1" i="1" dirty="0"/>
              <a:t> instrument </a:t>
            </a:r>
            <a:r>
              <a:rPr lang="en-US" sz="2800" b="1" i="1" dirty="0" err="1"/>
              <a:t>i</a:t>
            </a:r>
            <a:r>
              <a:rPr lang="en-US" sz="2800" b="1" i="1" dirty="0"/>
              <a:t> </a:t>
            </a:r>
            <a:r>
              <a:rPr lang="en-US" sz="2800" b="1" i="1" dirty="0" err="1" smtClean="0"/>
              <a:t>vendosjes</a:t>
            </a:r>
            <a:endParaRPr lang="en-US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29540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Ndikimi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udhëheqjes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shpenzimet</a:t>
            </a:r>
            <a:r>
              <a:rPr lang="en-US" sz="2400" dirty="0"/>
              <a:t> e </a:t>
            </a:r>
            <a:r>
              <a:rPr lang="en-US" sz="2400" dirty="0" err="1"/>
              <a:t>ndërmarrjes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shumëdimensional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b="1" dirty="0" err="1" smtClean="0">
                <a:solidFill>
                  <a:srgbClr val="7030A0"/>
                </a:solidFill>
              </a:rPr>
              <a:t>Qëllimi</a:t>
            </a:r>
            <a:r>
              <a:rPr lang="en-US" sz="2400" b="1" dirty="0" smtClean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themelor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masave</a:t>
            </a:r>
            <a:r>
              <a:rPr lang="en-US" sz="2400" dirty="0"/>
              <a:t> </a:t>
            </a:r>
            <a:r>
              <a:rPr lang="en-US" sz="2400" dirty="0" err="1"/>
              <a:t>organizative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kombinimi</a:t>
            </a:r>
            <a:r>
              <a:rPr lang="en-US" sz="2400" dirty="0"/>
              <a:t> </a:t>
            </a:r>
            <a:r>
              <a:rPr lang="en-US" sz="2400" dirty="0" err="1"/>
              <a:t>racional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faktorëve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prodhimit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mënyrë</a:t>
            </a:r>
            <a:r>
              <a:rPr lang="en-US" sz="2400" dirty="0"/>
              <a:t> </a:t>
            </a:r>
            <a:r>
              <a:rPr lang="en-US" sz="2400" dirty="0" err="1"/>
              <a:t>që</a:t>
            </a:r>
            <a:r>
              <a:rPr lang="en-US" sz="2400" dirty="0"/>
              <a:t> </a:t>
            </a:r>
            <a:r>
              <a:rPr lang="en-US" sz="2400" dirty="0" err="1"/>
              <a:t>sasia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struktura</a:t>
            </a:r>
            <a:r>
              <a:rPr lang="en-US" sz="2400" dirty="0"/>
              <a:t> e </a:t>
            </a:r>
            <a:r>
              <a:rPr lang="en-US" sz="2400" dirty="0" err="1"/>
              <a:t>prodhimit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realizohet</a:t>
            </a:r>
            <a:r>
              <a:rPr lang="en-US" sz="2400" dirty="0"/>
              <a:t> </a:t>
            </a:r>
            <a:r>
              <a:rPr lang="en-US" sz="2400" dirty="0" err="1"/>
              <a:t>në</a:t>
            </a:r>
            <a:r>
              <a:rPr lang="en-US" sz="2400" dirty="0"/>
              <a:t> </a:t>
            </a:r>
            <a:r>
              <a:rPr lang="en-US" sz="2400" dirty="0" err="1"/>
              <a:t>bazë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shfrytëzimit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angazhimit</a:t>
            </a:r>
            <a:r>
              <a:rPr lang="en-US" sz="2400" dirty="0"/>
              <a:t> optimal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kapaciteteve</a:t>
            </a:r>
            <a:r>
              <a:rPr lang="en-US" sz="2400" dirty="0"/>
              <a:t> </a:t>
            </a:r>
            <a:r>
              <a:rPr lang="en-US" sz="2400" dirty="0" err="1"/>
              <a:t>prodhuese</a:t>
            </a:r>
            <a:r>
              <a:rPr lang="en-US" sz="2400" dirty="0"/>
              <a:t> </a:t>
            </a:r>
            <a:r>
              <a:rPr lang="en-US" sz="2400" dirty="0" err="1"/>
              <a:t>dhe</a:t>
            </a:r>
            <a:r>
              <a:rPr lang="en-US" sz="2400" dirty="0"/>
              <a:t> </a:t>
            </a:r>
            <a:r>
              <a:rPr lang="en-US" sz="2400" dirty="0" err="1"/>
              <a:t>faktorëve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tjerë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prodhimit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Në</a:t>
            </a:r>
            <a:r>
              <a:rPr lang="en-US" sz="2400" dirty="0" smtClean="0"/>
              <a:t> </a:t>
            </a:r>
            <a:r>
              <a:rPr lang="en-US" sz="2400" dirty="0" err="1"/>
              <a:t>vendimet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cilat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marrin</a:t>
            </a:r>
            <a:r>
              <a:rPr lang="en-US" sz="2400" dirty="0"/>
              <a:t> </a:t>
            </a:r>
            <a:r>
              <a:rPr lang="en-US" sz="2400" dirty="0" err="1"/>
              <a:t>organet</a:t>
            </a:r>
            <a:r>
              <a:rPr lang="en-US" sz="2400" dirty="0"/>
              <a:t> </a:t>
            </a:r>
            <a:r>
              <a:rPr lang="en-US" sz="2400" dirty="0" err="1"/>
              <a:t>udhëheqëse</a:t>
            </a:r>
            <a:r>
              <a:rPr lang="en-US" sz="2400" dirty="0"/>
              <a:t>, </a:t>
            </a:r>
            <a:r>
              <a:rPr lang="en-US" sz="2400" dirty="0" err="1"/>
              <a:t>konsiderimi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shpenzimeve</a:t>
            </a:r>
            <a:r>
              <a:rPr lang="en-US" sz="2400" dirty="0"/>
              <a:t> </a:t>
            </a:r>
            <a:r>
              <a:rPr lang="en-US" sz="2400" dirty="0" err="1"/>
              <a:t>është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rëndësishëm</a:t>
            </a:r>
            <a:r>
              <a:rPr lang="en-US" sz="2400" dirty="0"/>
              <a:t> me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vijon</a:t>
            </a:r>
            <a:r>
              <a:rPr lang="en-US" sz="2400" dirty="0"/>
              <a:t>: 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400" b="1" dirty="0" err="1">
                <a:solidFill>
                  <a:srgbClr val="C00000"/>
                </a:solidFill>
              </a:rPr>
              <a:t>Shpenzimet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dhe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dinamika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7030A0"/>
                </a:solidFill>
              </a:rPr>
              <a:t>e </a:t>
            </a:r>
            <a:r>
              <a:rPr lang="en-US" sz="2400" b="1" dirty="0" err="1">
                <a:solidFill>
                  <a:srgbClr val="7030A0"/>
                </a:solidFill>
              </a:rPr>
              <a:t>tyre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janë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rëndësisë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primare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gjatë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përcaktimit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vëllimit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prodhimit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dhe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të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asortimentit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prodhues</a:t>
            </a:r>
            <a:r>
              <a:rPr lang="en-US" sz="2400" b="1" dirty="0">
                <a:solidFill>
                  <a:srgbClr val="7030A0"/>
                </a:solidFill>
              </a:rPr>
              <a:t>. 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400" b="1" dirty="0" err="1">
                <a:solidFill>
                  <a:srgbClr val="7030A0"/>
                </a:solidFill>
              </a:rPr>
              <a:t>Shpenzimet</a:t>
            </a:r>
            <a:r>
              <a:rPr lang="en-US" sz="2400" b="1" dirty="0">
                <a:solidFill>
                  <a:srgbClr val="7030A0"/>
                </a:solidFill>
              </a:rPr>
              <a:t>  </a:t>
            </a:r>
            <a:r>
              <a:rPr lang="en-US" sz="2400" b="1" dirty="0" err="1">
                <a:solidFill>
                  <a:srgbClr val="7030A0"/>
                </a:solidFill>
              </a:rPr>
              <a:t>janë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bazë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nisëse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për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përcaktimin</a:t>
            </a:r>
            <a:r>
              <a:rPr lang="en-US" sz="2400" b="1" dirty="0">
                <a:solidFill>
                  <a:srgbClr val="7030A0"/>
                </a:solidFill>
              </a:rPr>
              <a:t> e </a:t>
            </a:r>
            <a:r>
              <a:rPr lang="en-US" sz="2400" b="1" dirty="0" err="1">
                <a:solidFill>
                  <a:srgbClr val="C00000"/>
                </a:solidFill>
              </a:rPr>
              <a:t>çmimit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të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kostos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dhe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të</a:t>
            </a:r>
            <a:r>
              <a:rPr lang="en-US" sz="2400" b="1" dirty="0">
                <a:solidFill>
                  <a:srgbClr val="C00000"/>
                </a:solidFill>
              </a:rPr>
              <a:t>  </a:t>
            </a:r>
            <a:r>
              <a:rPr lang="en-US" sz="2400" b="1" dirty="0" err="1">
                <a:solidFill>
                  <a:srgbClr val="C00000"/>
                </a:solidFill>
              </a:rPr>
              <a:t>çmimeve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të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shitjes</a:t>
            </a:r>
            <a:r>
              <a:rPr lang="en-US" sz="2000" b="1" dirty="0">
                <a:solidFill>
                  <a:srgbClr val="C0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228600" lvl="0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Shpenzimet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oportune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ose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ekonomike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janë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relevante</a:t>
            </a:r>
            <a:r>
              <a:rPr lang="en-US" sz="2800" b="1" dirty="0" smtClean="0">
                <a:solidFill>
                  <a:schemeClr val="tx2"/>
                </a:solidFill>
              </a:rPr>
              <a:t> me </a:t>
            </a:r>
            <a:r>
              <a:rPr lang="en-US" sz="2800" b="1" dirty="0" err="1" smtClean="0">
                <a:solidFill>
                  <a:schemeClr val="tx2"/>
                </a:solidFill>
              </a:rPr>
              <a:t>rastin</a:t>
            </a:r>
            <a:r>
              <a:rPr lang="en-US" sz="2800" b="1" dirty="0" smtClean="0">
                <a:solidFill>
                  <a:schemeClr val="tx2"/>
                </a:solidFill>
              </a:rPr>
              <a:t> e </a:t>
            </a:r>
            <a:r>
              <a:rPr lang="en-US" sz="2800" b="1" dirty="0" err="1" smtClean="0">
                <a:solidFill>
                  <a:schemeClr val="tx2"/>
                </a:solidFill>
              </a:rPr>
              <a:t>orientimit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alternativ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prodhim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  <a:r>
              <a:rPr lang="en-US" sz="2800" b="1" dirty="0" err="1" smtClean="0">
                <a:solidFill>
                  <a:schemeClr val="tx2"/>
                </a:solidFill>
              </a:rPr>
              <a:t>Udhëheqja</a:t>
            </a:r>
            <a:r>
              <a:rPr lang="en-US" sz="2800" b="1" dirty="0" smtClean="0">
                <a:solidFill>
                  <a:schemeClr val="tx2"/>
                </a:solidFill>
              </a:rPr>
              <a:t> e </a:t>
            </a:r>
            <a:r>
              <a:rPr lang="en-US" sz="2800" b="1" dirty="0" err="1" smtClean="0">
                <a:solidFill>
                  <a:schemeClr val="tx2"/>
                </a:solidFill>
              </a:rPr>
              <a:t>ndërmarrjeve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sidomos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atyre</a:t>
            </a:r>
            <a:r>
              <a:rPr lang="en-US" sz="2800" b="1" dirty="0" smtClean="0">
                <a:solidFill>
                  <a:schemeClr val="tx2"/>
                </a:solidFill>
              </a:rPr>
              <a:t> private, duke </a:t>
            </a:r>
            <a:r>
              <a:rPr lang="en-US" sz="2800" b="1" dirty="0" err="1" smtClean="0">
                <a:solidFill>
                  <a:schemeClr val="tx2"/>
                </a:solidFill>
              </a:rPr>
              <a:t>patur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parasysh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angazhimin</a:t>
            </a:r>
            <a:r>
              <a:rPr lang="en-US" sz="2800" b="1" dirty="0" smtClean="0">
                <a:solidFill>
                  <a:schemeClr val="tx2"/>
                </a:solidFill>
              </a:rPr>
              <a:t> e </a:t>
            </a:r>
            <a:r>
              <a:rPr lang="en-US" sz="2800" b="1" dirty="0" err="1" smtClean="0">
                <a:solidFill>
                  <a:schemeClr val="tx2"/>
                </a:solidFill>
              </a:rPr>
              <a:t>kapitalit</a:t>
            </a:r>
            <a:r>
              <a:rPr lang="en-US" sz="2800" b="1" dirty="0" smtClean="0">
                <a:solidFill>
                  <a:schemeClr val="tx2"/>
                </a:solidFill>
              </a:rPr>
              <a:t> personal, do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trajtojë</a:t>
            </a:r>
            <a:r>
              <a:rPr lang="en-US" sz="2800" b="1" dirty="0" smtClean="0">
                <a:solidFill>
                  <a:schemeClr val="tx2"/>
                </a:solidFill>
              </a:rPr>
              <a:t>  me </a:t>
            </a:r>
            <a:r>
              <a:rPr lang="en-US" sz="2800" b="1" dirty="0" err="1" smtClean="0">
                <a:solidFill>
                  <a:schemeClr val="tx2"/>
                </a:solidFill>
              </a:rPr>
              <a:t>kujdes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veçantë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shpenzimet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implicite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që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lidhen</a:t>
            </a:r>
            <a:r>
              <a:rPr lang="en-US" sz="2800" b="1" dirty="0" smtClean="0">
                <a:solidFill>
                  <a:schemeClr val="tx2"/>
                </a:solidFill>
              </a:rPr>
              <a:t> me </a:t>
            </a:r>
            <a:r>
              <a:rPr lang="en-US" sz="2800" b="1" dirty="0" err="1" smtClean="0">
                <a:solidFill>
                  <a:schemeClr val="tx2"/>
                </a:solidFill>
              </a:rPr>
              <a:t>pronën</a:t>
            </a:r>
            <a:r>
              <a:rPr lang="en-US" sz="2800" b="1" dirty="0" smtClean="0">
                <a:solidFill>
                  <a:schemeClr val="tx2"/>
                </a:solidFill>
              </a:rPr>
              <a:t> e </a:t>
            </a:r>
            <a:r>
              <a:rPr lang="en-US" sz="2800" b="1" dirty="0" err="1" smtClean="0">
                <a:solidFill>
                  <a:schemeClr val="tx2"/>
                </a:solidFill>
              </a:rPr>
              <a:t>vetë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firmës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dhe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janë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barabarta</a:t>
            </a:r>
            <a:r>
              <a:rPr lang="en-US" sz="2800" b="1" dirty="0" smtClean="0">
                <a:solidFill>
                  <a:schemeClr val="tx2"/>
                </a:solidFill>
              </a:rPr>
              <a:t> me </a:t>
            </a:r>
            <a:r>
              <a:rPr lang="en-US" sz="2800" b="1" dirty="0" err="1" smtClean="0">
                <a:solidFill>
                  <a:schemeClr val="tx2"/>
                </a:solidFill>
              </a:rPr>
              <a:t>pagesat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monetare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cilat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mund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merreshin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nga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përdorimi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mirë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alternativ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tyre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chemeClr val="tx2"/>
                </a:solidFill>
              </a:rPr>
              <a:t>Shpenzimet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paraqiten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si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faktor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kyç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vendosës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politikën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zhvillimore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ndërmarrjes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</a:rPr>
              <a:t>Shpenzimet</a:t>
            </a:r>
            <a:r>
              <a:rPr lang="en-US" sz="2800" b="1" dirty="0" smtClean="0">
                <a:solidFill>
                  <a:srgbClr val="C00000"/>
                </a:solidFill>
              </a:rPr>
              <a:t> e </a:t>
            </a:r>
            <a:r>
              <a:rPr lang="en-US" sz="2800" b="1" dirty="0" err="1" smtClean="0">
                <a:solidFill>
                  <a:srgbClr val="C00000"/>
                </a:solidFill>
              </a:rPr>
              <a:t>furnizimit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</a:rPr>
              <a:t>do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ndikojnë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në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marrjen</a:t>
            </a:r>
            <a:r>
              <a:rPr lang="en-US" sz="2800" b="1" dirty="0" smtClean="0">
                <a:solidFill>
                  <a:schemeClr val="tx2"/>
                </a:solidFill>
              </a:rPr>
              <a:t> e </a:t>
            </a:r>
            <a:r>
              <a:rPr lang="en-US" sz="2800" b="1" dirty="0" err="1" smtClean="0">
                <a:solidFill>
                  <a:schemeClr val="tx2"/>
                </a:solidFill>
              </a:rPr>
              <a:t>vendimeve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mbi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zgjidhjen</a:t>
            </a:r>
            <a:r>
              <a:rPr lang="en-US" sz="2800" b="1" dirty="0" smtClean="0">
                <a:solidFill>
                  <a:schemeClr val="tx2"/>
                </a:solidFill>
              </a:rPr>
              <a:t> e </a:t>
            </a:r>
            <a:r>
              <a:rPr lang="en-US" sz="2800" b="1" dirty="0" err="1" smtClean="0">
                <a:solidFill>
                  <a:schemeClr val="tx2"/>
                </a:solidFill>
              </a:rPr>
              <a:t>tregut</a:t>
            </a:r>
            <a:r>
              <a:rPr lang="en-US" sz="2800" b="1" dirty="0" smtClean="0">
                <a:solidFill>
                  <a:schemeClr val="tx2"/>
                </a:solidFill>
              </a:rPr>
              <a:t> 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lëndës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së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parë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dhe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materialit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të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makinave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pajisjeve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teknologjisë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dhe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fuqisë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punëtore</a:t>
            </a:r>
            <a:r>
              <a:rPr lang="en-US" sz="2800" b="1" dirty="0" smtClean="0">
                <a:solidFill>
                  <a:schemeClr val="tx2"/>
                </a:solidFill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</a:rPr>
              <a:t>makinave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</a:rPr>
              <a:t>etj</a:t>
            </a:r>
            <a:r>
              <a:rPr lang="en-US" sz="2800" b="1" dirty="0" smtClean="0">
                <a:solidFill>
                  <a:schemeClr val="tx2"/>
                </a:solidFill>
              </a:rPr>
              <a:t>.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639762"/>
          </a:xfrm>
        </p:spPr>
        <p:txBody>
          <a:bodyPr>
            <a:noAutofit/>
          </a:bodyPr>
          <a:lstStyle/>
          <a:p>
            <a:r>
              <a:rPr lang="en-US" sz="2400" i="1" dirty="0"/>
              <a:t>.      </a:t>
            </a:r>
            <a:r>
              <a:rPr lang="en-US" sz="2800" b="1" i="1" dirty="0" err="1">
                <a:solidFill>
                  <a:schemeClr val="tx1"/>
                </a:solidFill>
              </a:rPr>
              <a:t>Optimalizimi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i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faktorëve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të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prodhimit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dhe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shpenzimeve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6764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Optimalizimi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faktorëve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prodhimit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për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minimizimin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shpenzimeve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maksimizimin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rezultateve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është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synim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liderëve</a:t>
            </a:r>
            <a:endParaRPr lang="en-US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kombinimin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optimal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faktorëve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lidhet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edhe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maksimizimi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profitit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Për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maksimizuar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profitin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ndërmarrja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duhet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punësojë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çdo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përderisa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vlera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prodhimit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kufitar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mos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barazohet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me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shpenzimin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kufitar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zvogëlimit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këtij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faktori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</a:rPr>
              <a:t>Shfrytëzimi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i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</a:rPr>
              <a:t>kapaciteteve</a:t>
            </a:r>
            <a:endParaRPr lang="en-US" sz="3600" b="1" dirty="0" smtClean="0">
              <a:solidFill>
                <a:srgbClr val="C00000"/>
              </a:solidFill>
            </a:endParaRPr>
          </a:p>
          <a:p>
            <a:endParaRPr lang="en-US" sz="2400" b="1" dirty="0" smtClean="0">
              <a:solidFill>
                <a:srgbClr val="C00000"/>
              </a:solidFill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Për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arritjen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ekonomizimi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lartë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duhet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arrihet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harmonia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sasiore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cilësore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kapacitetit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 </a:t>
            </a:r>
            <a:r>
              <a:rPr lang="en-US" sz="3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fuqinë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punëtore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3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materialin</a:t>
            </a:r>
            <a:r>
              <a:rPr lang="en-US" sz="3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Mirëpo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praktikë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shpesh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ndryshime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sasiore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ndërmjet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kapaciteteve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mjeteve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për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potencialit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prodhues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është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vogël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këto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kapacitete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Shpenzimet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fikse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pandryshuara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për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periudhë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dhënë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pavarësisht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shkalla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shfrytëzimit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kapaciteteve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228600" indent="-228600"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rastet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vëllimi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prodhimit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është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nivelin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sasisë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mundshme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atëherë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shpenzimet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përgjithshme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fikse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mbesin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të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pandryshuara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vjen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zbërthimi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tyre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shpenzime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objektivisht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kushtëzuara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kushtëzuara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organizativisht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</a:rPr>
              <a:t>DEFINI</a:t>
            </a:r>
            <a:r>
              <a:rPr lang="en-US" b="1" dirty="0" smtClean="0">
                <a:solidFill>
                  <a:srgbClr val="C00000"/>
                </a:solidFill>
              </a:rPr>
              <a:t>MI I FUQISË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305800" cy="1143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Fuqia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ndikimi</a:t>
            </a:r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 err="1" smtClean="0"/>
              <a:t>Fuqia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autoriteti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62000" y="3352800"/>
            <a:ext cx="7696200" cy="3276600"/>
            <a:chOff x="480" y="2112"/>
            <a:chExt cx="4848" cy="2064"/>
          </a:xfrm>
        </p:grpSpPr>
        <p:sp>
          <p:nvSpPr>
            <p:cNvPr id="49157" name="Oval 5"/>
            <p:cNvSpPr>
              <a:spLocks noChangeArrowheads="1"/>
            </p:cNvSpPr>
            <p:nvPr/>
          </p:nvSpPr>
          <p:spPr bwMode="auto">
            <a:xfrm>
              <a:off x="1893" y="2585"/>
              <a:ext cx="1149" cy="1197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8" name="Oval 6"/>
            <p:cNvSpPr>
              <a:spLocks noChangeArrowheads="1"/>
            </p:cNvSpPr>
            <p:nvPr/>
          </p:nvSpPr>
          <p:spPr bwMode="auto">
            <a:xfrm>
              <a:off x="2421" y="2572"/>
              <a:ext cx="1149" cy="11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9159" name="AutoShape 7"/>
            <p:cNvSpPr>
              <a:spLocks/>
            </p:cNvSpPr>
            <p:nvPr/>
          </p:nvSpPr>
          <p:spPr bwMode="auto">
            <a:xfrm>
              <a:off x="3880" y="2112"/>
              <a:ext cx="1218" cy="960"/>
            </a:xfrm>
            <a:prstGeom prst="borderCallout2">
              <a:avLst>
                <a:gd name="adj1" fmla="val 12329"/>
                <a:gd name="adj2" fmla="val -5662"/>
                <a:gd name="adj3" fmla="val 12329"/>
                <a:gd name="adj4" fmla="val -27644"/>
                <a:gd name="adj5" fmla="val 90412"/>
                <a:gd name="adj6" fmla="val -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 smtClean="0">
                  <a:latin typeface="Arial" pitchFamily="34" charset="0"/>
                </a:rPr>
                <a:t>Autoriteti</a:t>
              </a:r>
              <a:r>
                <a:rPr lang="en-US" sz="1400" dirty="0" smtClean="0">
                  <a:latin typeface="Arial" pitchFamily="34" charset="0"/>
                </a:rPr>
                <a:t> formal  pa </a:t>
              </a:r>
              <a:r>
                <a:rPr lang="en-US" sz="1400" dirty="0" err="1" smtClean="0">
                  <a:latin typeface="Arial" pitchFamily="34" charset="0"/>
                </a:rPr>
                <a:t>fuqi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reale</a:t>
              </a:r>
              <a:r>
                <a:rPr lang="en-US" sz="1400" dirty="0" smtClean="0">
                  <a:latin typeface="Arial" pitchFamily="34" charset="0"/>
                </a:rPr>
                <a:t> – </a:t>
              </a:r>
              <a:r>
                <a:rPr lang="en-US" sz="1400" dirty="0" err="1" smtClean="0">
                  <a:latin typeface="Arial" pitchFamily="34" charset="0"/>
                </a:rPr>
                <a:t>ai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qe</a:t>
              </a:r>
              <a:r>
                <a:rPr lang="en-US" sz="1400" dirty="0" smtClean="0">
                  <a:latin typeface="Arial" pitchFamily="34" charset="0"/>
                </a:rPr>
                <a:t> e </a:t>
              </a:r>
              <a:r>
                <a:rPr lang="en-US" sz="1400" dirty="0" err="1" smtClean="0">
                  <a:latin typeface="Arial" pitchFamily="34" charset="0"/>
                </a:rPr>
                <a:t>disponon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autoritetin</a:t>
              </a:r>
              <a:r>
                <a:rPr lang="en-US" sz="1400" dirty="0" smtClean="0">
                  <a:latin typeface="Arial" pitchFamily="34" charset="0"/>
                </a:rPr>
                <a:t> formal ka </a:t>
              </a:r>
              <a:r>
                <a:rPr lang="en-US" sz="1400" dirty="0" err="1" smtClean="0">
                  <a:latin typeface="Arial" pitchFamily="34" charset="0"/>
                </a:rPr>
                <a:t>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drejte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por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nuk</a:t>
              </a:r>
              <a:r>
                <a:rPr lang="en-US" sz="1400" dirty="0" smtClean="0">
                  <a:latin typeface="Arial" pitchFamily="34" charset="0"/>
                </a:rPr>
                <a:t> ka </a:t>
              </a:r>
              <a:r>
                <a:rPr lang="en-US" sz="1400" dirty="0" err="1" smtClean="0">
                  <a:latin typeface="Arial" pitchFamily="34" charset="0"/>
                </a:rPr>
                <a:t>fuqi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ndikoje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tejeret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endParaRPr lang="en-US" sz="2400" dirty="0"/>
            </a:p>
          </p:txBody>
        </p:sp>
        <p:sp>
          <p:nvSpPr>
            <p:cNvPr id="49160" name="AutoShape 8"/>
            <p:cNvSpPr>
              <a:spLocks/>
            </p:cNvSpPr>
            <p:nvPr/>
          </p:nvSpPr>
          <p:spPr bwMode="auto">
            <a:xfrm>
              <a:off x="480" y="2230"/>
              <a:ext cx="1160" cy="1013"/>
            </a:xfrm>
            <a:prstGeom prst="borderCallout2">
              <a:avLst>
                <a:gd name="adj1" fmla="val 11690"/>
                <a:gd name="adj2" fmla="val 105940"/>
                <a:gd name="adj3" fmla="val 11690"/>
                <a:gd name="adj4" fmla="val 124602"/>
                <a:gd name="adj5" fmla="val 80519"/>
                <a:gd name="adj6" fmla="val 14356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 smtClean="0">
                  <a:latin typeface="Arial" pitchFamily="34" charset="0"/>
                </a:rPr>
                <a:t>Fuqia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reale</a:t>
              </a:r>
              <a:r>
                <a:rPr lang="en-US" sz="1400" dirty="0" smtClean="0">
                  <a:latin typeface="Arial" pitchFamily="34" charset="0"/>
                </a:rPr>
                <a:t> pa </a:t>
              </a:r>
              <a:r>
                <a:rPr lang="en-US" sz="1400" dirty="0" err="1" smtClean="0">
                  <a:latin typeface="Arial" pitchFamily="34" charset="0"/>
                </a:rPr>
                <a:t>autoritet</a:t>
              </a:r>
              <a:r>
                <a:rPr lang="en-US" sz="1400" dirty="0" smtClean="0">
                  <a:latin typeface="Arial" pitchFamily="34" charset="0"/>
                </a:rPr>
                <a:t> formal – </a:t>
              </a:r>
              <a:r>
                <a:rPr lang="en-US" sz="1400" dirty="0" err="1" smtClean="0">
                  <a:latin typeface="Arial" pitchFamily="34" charset="0"/>
                </a:rPr>
                <a:t>ai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qe</a:t>
              </a:r>
              <a:r>
                <a:rPr lang="en-US" sz="1400" dirty="0" smtClean="0">
                  <a:latin typeface="Arial" pitchFamily="34" charset="0"/>
                </a:rPr>
                <a:t> e ka </a:t>
              </a:r>
              <a:r>
                <a:rPr lang="en-US" sz="1400" dirty="0" err="1" smtClean="0">
                  <a:latin typeface="Arial" pitchFamily="34" charset="0"/>
                </a:rPr>
                <a:t>fuqine</a:t>
              </a:r>
              <a:r>
                <a:rPr lang="en-US" sz="1400" dirty="0" smtClean="0">
                  <a:latin typeface="Arial" pitchFamily="34" charset="0"/>
                </a:rPr>
                <a:t> ka </a:t>
              </a:r>
              <a:r>
                <a:rPr lang="en-US" sz="1400" dirty="0" err="1" smtClean="0">
                  <a:latin typeface="Arial" pitchFamily="34" charset="0"/>
                </a:rPr>
                <a:t>aftesi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por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nuk</a:t>
              </a:r>
              <a:r>
                <a:rPr lang="en-US" sz="1400" dirty="0" smtClean="0">
                  <a:latin typeface="Arial" pitchFamily="34" charset="0"/>
                </a:rPr>
                <a:t> ka </a:t>
              </a:r>
              <a:r>
                <a:rPr lang="en-US" sz="1400" dirty="0" err="1" smtClean="0">
                  <a:latin typeface="Arial" pitchFamily="34" charset="0"/>
                </a:rPr>
                <a:t>drejte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ta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beje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ndikoje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tjeret</a:t>
              </a:r>
              <a:endParaRPr lang="en-US" sz="2400" dirty="0"/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2157" y="3111"/>
              <a:ext cx="448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 smtClean="0">
                  <a:latin typeface="Arial" pitchFamily="34" charset="0"/>
                </a:rPr>
                <a:t>Fuqia</a:t>
              </a:r>
              <a:endParaRPr lang="en-US" sz="2400" dirty="0"/>
            </a:p>
          </p:txBody>
        </p:sp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2778" y="3124"/>
              <a:ext cx="838" cy="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smtClean="0">
                  <a:latin typeface="Arial" pitchFamily="34" charset="0"/>
                </a:rPr>
                <a:t>AUTORITETI</a:t>
              </a:r>
              <a:endParaRPr lang="en-US" sz="2400" dirty="0"/>
            </a:p>
          </p:txBody>
        </p:sp>
        <p:sp>
          <p:nvSpPr>
            <p:cNvPr id="49163" name="AutoShape 11"/>
            <p:cNvSpPr>
              <a:spLocks/>
            </p:cNvSpPr>
            <p:nvPr/>
          </p:nvSpPr>
          <p:spPr bwMode="auto">
            <a:xfrm>
              <a:off x="3915" y="3427"/>
              <a:ext cx="1413" cy="749"/>
            </a:xfrm>
            <a:prstGeom prst="borderCallout2">
              <a:avLst>
                <a:gd name="adj1" fmla="val 15792"/>
                <a:gd name="adj2" fmla="val -4880"/>
                <a:gd name="adj3" fmla="val 15792"/>
                <a:gd name="adj4" fmla="val -44431"/>
                <a:gd name="adj5" fmla="val -22806"/>
                <a:gd name="adj6" fmla="val -8455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dirty="0" err="1" smtClean="0">
                  <a:latin typeface="Arial" pitchFamily="34" charset="0"/>
                </a:rPr>
                <a:t>Fuqia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reale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dhe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autoriteti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perputhen</a:t>
              </a:r>
              <a:r>
                <a:rPr lang="en-US" sz="1400" dirty="0" smtClean="0">
                  <a:latin typeface="Arial" pitchFamily="34" charset="0"/>
                </a:rPr>
                <a:t> – </a:t>
              </a:r>
              <a:r>
                <a:rPr lang="en-US" sz="1400" dirty="0" err="1" smtClean="0">
                  <a:latin typeface="Arial" pitchFamily="34" charset="0"/>
                </a:rPr>
                <a:t>ai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qe</a:t>
              </a:r>
              <a:r>
                <a:rPr lang="en-US" sz="1400" dirty="0" smtClean="0">
                  <a:latin typeface="Arial" pitchFamily="34" charset="0"/>
                </a:rPr>
                <a:t> e </a:t>
              </a:r>
              <a:r>
                <a:rPr lang="en-US" sz="1400" dirty="0" err="1" smtClean="0">
                  <a:latin typeface="Arial" pitchFamily="34" charset="0"/>
                </a:rPr>
                <a:t>disponon</a:t>
              </a:r>
              <a:r>
                <a:rPr lang="en-US" sz="1400" dirty="0" smtClean="0">
                  <a:latin typeface="Arial" pitchFamily="34" charset="0"/>
                </a:rPr>
                <a:t> ka </a:t>
              </a:r>
              <a:r>
                <a:rPr lang="en-US" sz="1400" dirty="0" err="1" smtClean="0">
                  <a:latin typeface="Arial" pitchFamily="34" charset="0"/>
                </a:rPr>
                <a:t>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drejte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ta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beje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dhe</a:t>
              </a:r>
              <a:r>
                <a:rPr lang="en-US" sz="1400" dirty="0" smtClean="0">
                  <a:latin typeface="Arial" pitchFamily="34" charset="0"/>
                </a:rPr>
                <a:t> ka </a:t>
              </a:r>
              <a:r>
                <a:rPr lang="en-US" sz="1400" dirty="0" err="1" smtClean="0">
                  <a:latin typeface="Arial" pitchFamily="34" charset="0"/>
                </a:rPr>
                <a:t>fuqi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ta</a:t>
              </a:r>
              <a:r>
                <a:rPr lang="en-US" sz="1400" dirty="0" smtClean="0">
                  <a:latin typeface="Arial" pitchFamily="34" charset="0"/>
                </a:rPr>
                <a:t> </a:t>
              </a:r>
              <a:r>
                <a:rPr lang="en-US" sz="1400" dirty="0" err="1" smtClean="0">
                  <a:latin typeface="Arial" pitchFamily="34" charset="0"/>
                </a:rPr>
                <a:t>beje</a:t>
              </a:r>
              <a:endParaRPr lang="en-US" sz="2400" dirty="0"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Analiza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SWOT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685801"/>
            <a:ext cx="8991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ndërmarrë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adekuate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ndërmarrje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duhet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shqyrtohet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gjendja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tërësishme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saj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aspektin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ndikimit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faktorëve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brendshëm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ashtu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reflektimit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faktorëve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jashtëm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Më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njohura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është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analiza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komplekse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SWOT.</a:t>
            </a:r>
          </a:p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SWOT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është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shkurtesë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angleze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katër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pika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analitike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Strenghts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potenciali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ose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përparësia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ndërmarrjes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lvl="1"/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=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Weeknesses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dobësitë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ndërmarrëse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treg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</a:t>
            </a:r>
          </a:p>
          <a:p>
            <a:pPr lvl="1"/>
            <a:r>
              <a:rPr lang="en-US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= Opportunities =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shanset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mundësitë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treg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= Threats =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rreziqet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treg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kërcënimet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ndërmarrëse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b="1" dirty="0" err="1" smtClean="0"/>
              <a:t>Analiza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financiare</a:t>
            </a:r>
            <a:endParaRPr lang="en-US" sz="3600" b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Udhëheqja</a:t>
            </a:r>
            <a:r>
              <a:rPr lang="en-US" dirty="0" smtClean="0"/>
              <a:t> e </a:t>
            </a:r>
            <a:r>
              <a:rPr lang="en-US" dirty="0" err="1" smtClean="0"/>
              <a:t>ndërmarrjes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përdorë</a:t>
            </a:r>
            <a:r>
              <a:rPr lang="en-US" dirty="0" smtClean="0"/>
              <a:t> </a:t>
            </a:r>
            <a:r>
              <a:rPr lang="en-US" dirty="0" err="1" smtClean="0"/>
              <a:t>analizën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:</a:t>
            </a:r>
            <a:endParaRPr lang="en-US" sz="2000" dirty="0" smtClean="0"/>
          </a:p>
          <a:p>
            <a:pPr marL="228600" lvl="0" indent="-2286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mjet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planifkikimi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mjet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kontrolli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ose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228600" lvl="0" indent="-2286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mjet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për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të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identifikuar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dobësitë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firmës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kushtet</a:t>
            </a:r>
            <a:r>
              <a:rPr lang="en-US" dirty="0" smtClean="0"/>
              <a:t> e </a:t>
            </a:r>
            <a:r>
              <a:rPr lang="en-US" dirty="0" err="1" smtClean="0"/>
              <a:t>tanishme</a:t>
            </a:r>
            <a:r>
              <a:rPr lang="en-US" dirty="0" smtClean="0"/>
              <a:t>, </a:t>
            </a:r>
            <a:r>
              <a:rPr lang="en-US" dirty="0" err="1" smtClean="0"/>
              <a:t>analiza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e </a:t>
            </a:r>
            <a:r>
              <a:rPr lang="en-US" dirty="0" err="1" smtClean="0"/>
              <a:t>nevojshme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subjekte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ndërmarrje</a:t>
            </a:r>
            <a:r>
              <a:rPr lang="en-US" dirty="0" smtClean="0"/>
              <a:t>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për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udhëheqësit</a:t>
            </a:r>
            <a:r>
              <a:rPr lang="en-US" b="1" dirty="0" smtClean="0">
                <a:solidFill>
                  <a:srgbClr val="C00000"/>
                </a:solidFill>
              </a:rPr>
              <a:t>, 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për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punëtorët</a:t>
            </a:r>
            <a:r>
              <a:rPr lang="en-US" b="1" dirty="0" smtClean="0">
                <a:solidFill>
                  <a:srgbClr val="C00000"/>
                </a:solidFill>
              </a:rPr>
              <a:t>,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err="1" smtClean="0">
                <a:solidFill>
                  <a:srgbClr val="C00000"/>
                </a:solidFill>
              </a:rPr>
              <a:t>për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sektoret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ndryshme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228600" indent="-228600"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kreditorët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dhe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investitorët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e </a:t>
            </a:r>
            <a:r>
              <a:rPr lang="en-US" dirty="0" err="1" smtClean="0"/>
              <a:t>përdorin</a:t>
            </a:r>
            <a:r>
              <a:rPr lang="en-US" dirty="0" smtClean="0"/>
              <a:t> </a:t>
            </a:r>
            <a:r>
              <a:rPr lang="en-US" dirty="0" err="1" smtClean="0"/>
              <a:t>analizën</a:t>
            </a:r>
            <a:r>
              <a:rPr lang="en-US" dirty="0" smtClean="0"/>
              <a:t> </a:t>
            </a:r>
            <a:r>
              <a:rPr lang="en-US" dirty="0" err="1" smtClean="0"/>
              <a:t>financiare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vendosur</a:t>
            </a:r>
            <a:r>
              <a:rPr lang="en-US" dirty="0" smtClean="0"/>
              <a:t> </a:t>
            </a:r>
            <a:r>
              <a:rPr lang="en-US" dirty="0" err="1" smtClean="0"/>
              <a:t>aftësinë</a:t>
            </a:r>
            <a:r>
              <a:rPr lang="en-US" dirty="0" smtClean="0"/>
              <a:t> e </a:t>
            </a:r>
            <a:r>
              <a:rPr lang="en-US" dirty="0" err="1" smtClean="0"/>
              <a:t>ndërmarrjes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shërbim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borxhit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realizimit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fitimeve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pronarët</a:t>
            </a:r>
            <a:r>
              <a:rPr lang="en-US" dirty="0" smtClean="0"/>
              <a:t> e </a:t>
            </a:r>
            <a:r>
              <a:rPr lang="en-US" dirty="0" err="1" smtClean="0"/>
              <a:t>aksioneve</a:t>
            </a:r>
            <a:r>
              <a:rPr lang="en-US" dirty="0" smtClean="0"/>
              <a:t> </a:t>
            </a:r>
            <a:r>
              <a:rPr lang="en-US" dirty="0" err="1" smtClean="0"/>
              <a:t>apo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bankat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Rentabiliteti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86106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Rentabiliteti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raport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ndërmjet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rezultatit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financiar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mjeteve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angazhuara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shpreh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pozitën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ekonomike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financiare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ndërmarrjes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një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moment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caktuar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Llojet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madhësia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ardhurave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ndërmarrjes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ndikohen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edhe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prej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metodës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kontabilitetit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vlerësimit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zgjedh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udhëheqja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ndërmarrjes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28600" lvl="0" indent="-228600">
              <a:buFont typeface="Arial" pitchFamily="34" charset="0"/>
              <a:buChar char="•"/>
            </a:pP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natyrës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llojit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të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rezultateve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jooperative</a:t>
            </a:r>
            <a:r>
              <a:rPr lang="en-US" sz="28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Rentabiliteti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shumë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çdo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tregues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tjetër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ndërmarrjes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shpreh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aftësinë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udhëheqjes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së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ndërmarrjes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arsyen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marrjen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e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vendimeve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për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investime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dhe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financim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458200" cy="4572000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Rentabiliteti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shumë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çdo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tregues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tjetër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ndërmarrjes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shpreh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aftësinë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udhëheqjes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ndërmarrjes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arsyen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për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marrjen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vendimeve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për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investime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financim</a:t>
            </a:r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i="1" dirty="0" err="1" smtClean="0">
                <a:solidFill>
                  <a:srgbClr val="C00000"/>
                </a:solidFill>
              </a:rPr>
              <a:t>Rentabiliteti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ekonomik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dhe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Rentabiliteti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financiar</a:t>
            </a:r>
            <a:endParaRPr lang="en-US" sz="2800" b="1" dirty="0" smtClean="0">
              <a:solidFill>
                <a:srgbClr val="C00000"/>
              </a:solidFill>
            </a:endParaRPr>
          </a:p>
          <a:p>
            <a:r>
              <a:rPr lang="en-US" sz="2800" b="1" dirty="0" err="1" smtClean="0"/>
              <a:t>Nga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praktika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njihet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një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ndërmarrje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rentabilitet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mirë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njëkohësisht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rentabilitet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keq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financiar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rentabilitet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mirë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financiar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dhe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rentabilitet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të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keq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ekonomik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Ky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dallin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rrjedh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pasojë</a:t>
            </a:r>
            <a:r>
              <a:rPr lang="en-US" sz="2800" b="1" dirty="0" smtClean="0"/>
              <a:t> e </a:t>
            </a:r>
            <a:r>
              <a:rPr lang="en-US" sz="2800" b="1" dirty="0" err="1" smtClean="0"/>
              <a:t>borxhit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financiar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ose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levës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financiare</a:t>
            </a:r>
            <a:r>
              <a:rPr lang="en-US" sz="2800" b="1" dirty="0" smtClean="0"/>
              <a:t>).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381000" y="1066800"/>
          <a:ext cx="8534400" cy="4997280"/>
        </p:xfrm>
        <a:graphic>
          <a:graphicData uri="http://schemas.openxmlformats.org/presentationml/2006/ole">
            <p:oleObj spid="_x0000_s35841" r:id="rId3" imgW="4238625" imgH="2333625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Fuqia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individuale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4114800" cy="495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Fuqia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individuale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ekspertiza</a:t>
            </a:r>
            <a:endParaRPr lang="en-US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Përvoja</a:t>
            </a:r>
            <a:r>
              <a:rPr lang="en-US" dirty="0" smtClean="0">
                <a:effectLst/>
              </a:rPr>
              <a:t> - </a:t>
            </a:r>
            <a:r>
              <a:rPr lang="en-US" dirty="0" err="1" smtClean="0">
                <a:effectLst/>
              </a:rPr>
              <a:t>edukimi</a:t>
            </a:r>
            <a:endParaRPr lang="en-US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Karaizma</a:t>
            </a:r>
            <a:endParaRPr lang="en-US" dirty="0">
              <a:effectLst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sz="quarter" idx="2"/>
          </p:nvPr>
        </p:nvSpPr>
        <p:spPr>
          <a:xfrm>
            <a:off x="4648200" y="1447800"/>
            <a:ext cx="4076700" cy="495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i="1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Fuqia</a:t>
            </a:r>
            <a:r>
              <a:rPr lang="en-US" sz="320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3200" i="1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formale</a:t>
            </a:r>
            <a:r>
              <a:rPr lang="en-US" sz="320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sz="3200" i="1" dirty="0">
                <a:solidFill>
                  <a:schemeClr val="tx2">
                    <a:lumMod val="50000"/>
                  </a:schemeClr>
                </a:solidFill>
                <a:effectLst/>
              </a:rPr>
              <a:t>– </a:t>
            </a:r>
            <a:r>
              <a:rPr lang="en-US" sz="3200" i="1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fuqia</a:t>
            </a:r>
            <a:r>
              <a:rPr lang="en-US" sz="3200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nga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  <a:effectLst/>
              </a:rPr>
              <a:t> </a:t>
            </a:r>
            <a:r>
              <a:rPr lang="en-US" i="1" dirty="0" err="1" smtClean="0">
                <a:solidFill>
                  <a:schemeClr val="tx2">
                    <a:lumMod val="50000"/>
                  </a:schemeClr>
                </a:solidFill>
                <a:effectLst/>
              </a:rPr>
              <a:t>pozita</a:t>
            </a:r>
            <a:endParaRPr lang="en-US" i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e </a:t>
            </a:r>
            <a:r>
              <a:rPr lang="en-US" dirty="0" err="1" smtClean="0">
                <a:effectLst/>
              </a:rPr>
              <a:t>detyrimit</a:t>
            </a:r>
            <a:endParaRPr lang="en-US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e </a:t>
            </a:r>
            <a:r>
              <a:rPr lang="en-US" dirty="0" err="1" smtClean="0">
                <a:effectLst/>
              </a:rPr>
              <a:t>shpërblimit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dhe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denimit</a:t>
            </a:r>
            <a:endParaRPr lang="en-US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nga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kontrolli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informatave</a:t>
            </a:r>
            <a:r>
              <a:rPr lang="en-US" dirty="0" smtClean="0">
                <a:effectLst/>
              </a:rPr>
              <a:t> </a:t>
            </a:r>
            <a:endParaRPr lang="en-US" dirty="0">
              <a:effectLst/>
            </a:endParaRPr>
          </a:p>
          <a:p>
            <a:pPr lvl="1"/>
            <a:r>
              <a:rPr lang="en-US" dirty="0" err="1" smtClean="0">
                <a:effectLst/>
              </a:rPr>
              <a:t>Fuqia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legjitime</a:t>
            </a:r>
            <a:endParaRPr lang="en-US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Fuqia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individuale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fuqisë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Dhuna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mbështetur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dhunë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detyrimit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Shpërblimi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bazë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shpërblimet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quhet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shpërblimit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Fuqia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bindurit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lloj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mbështetet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aftësitë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liderit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– ka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aftësi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tjerët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</a:pP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Dituria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Ai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dije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nevoitet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ndërmarrjës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cilën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quajmë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dijës</a:t>
            </a:r>
            <a:r>
              <a:rPr lang="fr-FR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</a:rPr>
              <a:t>Fuqia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individuale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8305800" cy="2133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Burimet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fuqisë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tregojnë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se si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lideri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pozicion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arrijë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ose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ketë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endParaRPr lang="fr-FR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fr-FR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Pozicioni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Pozita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individit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grupin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formal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automatikisht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jep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Karakteristikat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Ekspertiza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Shansa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realizuar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objektivat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57200" y="4267200"/>
            <a:ext cx="8077200" cy="2057400"/>
            <a:chOff x="288" y="2688"/>
            <a:chExt cx="5088" cy="1296"/>
          </a:xfrm>
        </p:grpSpPr>
        <p:sp>
          <p:nvSpPr>
            <p:cNvPr id="54277" name="Text Box 5"/>
            <p:cNvSpPr txBox="1">
              <a:spLocks noChangeArrowheads="1"/>
            </p:cNvSpPr>
            <p:nvPr/>
          </p:nvSpPr>
          <p:spPr bwMode="auto">
            <a:xfrm>
              <a:off x="3699" y="3208"/>
              <a:ext cx="1094" cy="753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en-US" sz="1400" dirty="0" err="1" smtClean="0">
                  <a:solidFill>
                    <a:srgbClr val="000099"/>
                  </a:solidFill>
                  <a:latin typeface="Arial" pitchFamily="34" charset="0"/>
                </a:rPr>
                <a:t>Detyrimi</a:t>
              </a:r>
              <a:endParaRPr lang="en-US" sz="1400" dirty="0">
                <a:solidFill>
                  <a:srgbClr val="000099"/>
                </a:solidFill>
                <a:latin typeface="Arial" pitchFamily="34" charset="0"/>
              </a:endParaRPr>
            </a:p>
            <a:p>
              <a:pPr algn="ctr"/>
              <a:r>
                <a:rPr lang="en-US" sz="1400" dirty="0" err="1" smtClean="0">
                  <a:solidFill>
                    <a:srgbClr val="000099"/>
                  </a:solidFill>
                  <a:latin typeface="Arial" pitchFamily="34" charset="0"/>
                </a:rPr>
                <a:t>Shpërblimi</a:t>
              </a:r>
              <a:endParaRPr lang="en-US" sz="1400" dirty="0">
                <a:solidFill>
                  <a:srgbClr val="000099"/>
                </a:solidFill>
                <a:latin typeface="Arial" pitchFamily="34" charset="0"/>
              </a:endParaRPr>
            </a:p>
            <a:p>
              <a:pPr algn="ctr"/>
              <a:r>
                <a:rPr lang="en-US" sz="1400" dirty="0" err="1" smtClean="0">
                  <a:solidFill>
                    <a:srgbClr val="000099"/>
                  </a:solidFill>
                  <a:latin typeface="Arial" pitchFamily="34" charset="0"/>
                </a:rPr>
                <a:t>Bindja</a:t>
              </a:r>
              <a:endParaRPr lang="en-US" sz="1400" dirty="0">
                <a:solidFill>
                  <a:srgbClr val="000099"/>
                </a:solidFill>
                <a:latin typeface="Arial" pitchFamily="34" charset="0"/>
              </a:endParaRPr>
            </a:p>
            <a:p>
              <a:pPr algn="ctr"/>
              <a:r>
                <a:rPr lang="en-US" sz="1400" dirty="0" err="1" smtClean="0">
                  <a:solidFill>
                    <a:srgbClr val="000099"/>
                  </a:solidFill>
                  <a:latin typeface="Arial" pitchFamily="34" charset="0"/>
                </a:rPr>
                <a:t>Dituria</a:t>
              </a:r>
              <a:endParaRPr lang="en-US" sz="2000" dirty="0">
                <a:solidFill>
                  <a:srgbClr val="000099"/>
                </a:solidFill>
              </a:endParaRPr>
            </a:p>
          </p:txBody>
        </p:sp>
        <p:sp>
          <p:nvSpPr>
            <p:cNvPr id="54278" name="Text Box 6"/>
            <p:cNvSpPr txBox="1">
              <a:spLocks noChangeArrowheads="1"/>
            </p:cNvSpPr>
            <p:nvPr/>
          </p:nvSpPr>
          <p:spPr bwMode="auto">
            <a:xfrm>
              <a:off x="288" y="3265"/>
              <a:ext cx="1246" cy="719"/>
            </a:xfrm>
            <a:prstGeom prst="rect">
              <a:avLst/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>
              <a:flatTx/>
            </a:bodyPr>
            <a:lstStyle/>
            <a:p>
              <a:pPr algn="ctr"/>
              <a:r>
                <a:rPr lang="en-US" sz="1400" dirty="0" err="1" smtClean="0">
                  <a:solidFill>
                    <a:srgbClr val="000099"/>
                  </a:solidFill>
                  <a:latin typeface="Arial" pitchFamily="34" charset="0"/>
                </a:rPr>
                <a:t>Pozicioni</a:t>
              </a:r>
              <a:endParaRPr lang="en-US" sz="1400" dirty="0">
                <a:solidFill>
                  <a:srgbClr val="000099"/>
                </a:solidFill>
                <a:latin typeface="Arial" pitchFamily="34" charset="0"/>
              </a:endParaRPr>
            </a:p>
            <a:p>
              <a:pPr algn="ctr"/>
              <a:r>
                <a:rPr lang="en-US" sz="1200" dirty="0" err="1" smtClean="0">
                  <a:solidFill>
                    <a:srgbClr val="000099"/>
                  </a:solidFill>
                  <a:latin typeface="Arial" pitchFamily="34" charset="0"/>
                </a:rPr>
                <a:t>Karakteristika</a:t>
              </a:r>
              <a:r>
                <a:rPr lang="en-US" sz="1200" dirty="0" smtClean="0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en-US" sz="1200" dirty="0" err="1" smtClean="0">
                  <a:solidFill>
                    <a:srgbClr val="000099"/>
                  </a:solidFill>
                  <a:latin typeface="Arial" pitchFamily="34" charset="0"/>
                </a:rPr>
                <a:t>personale</a:t>
              </a:r>
              <a:endParaRPr lang="en-US" sz="1200" dirty="0">
                <a:solidFill>
                  <a:srgbClr val="000099"/>
                </a:solidFill>
                <a:latin typeface="Arial" pitchFamily="34" charset="0"/>
              </a:endParaRPr>
            </a:p>
            <a:p>
              <a:pPr algn="ctr"/>
              <a:r>
                <a:rPr lang="en-US" sz="1400" dirty="0" err="1">
                  <a:solidFill>
                    <a:srgbClr val="000099"/>
                  </a:solidFill>
                  <a:latin typeface="Arial" pitchFamily="34" charset="0"/>
                </a:rPr>
                <a:t>Ekspertiza</a:t>
              </a:r>
              <a:endParaRPr lang="en-US" sz="1400" dirty="0">
                <a:solidFill>
                  <a:srgbClr val="000099"/>
                </a:solidFill>
                <a:latin typeface="Arial" pitchFamily="34" charset="0"/>
              </a:endParaRPr>
            </a:p>
            <a:p>
              <a:pPr algn="ctr"/>
              <a:r>
                <a:rPr lang="en-US" sz="1200" dirty="0" err="1" smtClean="0">
                  <a:solidFill>
                    <a:srgbClr val="000099"/>
                  </a:solidFill>
                  <a:latin typeface="Arial" pitchFamily="34" charset="0"/>
                </a:rPr>
                <a:t>Shansa</a:t>
              </a:r>
              <a:r>
                <a:rPr lang="en-US" sz="1200" dirty="0" smtClean="0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en-US" sz="1200" dirty="0" err="1" smtClean="0">
                  <a:solidFill>
                    <a:srgbClr val="000099"/>
                  </a:solidFill>
                  <a:latin typeface="Arial" pitchFamily="34" charset="0"/>
                </a:rPr>
                <a:t>drejt</a:t>
              </a:r>
              <a:r>
                <a:rPr lang="en-US" sz="1200" dirty="0" smtClean="0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en-US" sz="1200" dirty="0" err="1" smtClean="0">
                  <a:solidFill>
                    <a:srgbClr val="000099"/>
                  </a:solidFill>
                  <a:latin typeface="Arial" pitchFamily="34" charset="0"/>
                </a:rPr>
                <a:t>objektivave</a:t>
              </a:r>
              <a:endParaRPr lang="en-US" dirty="0">
                <a:solidFill>
                  <a:srgbClr val="000099"/>
                </a:solidFill>
              </a:endParaRPr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1544" y="3539"/>
              <a:ext cx="2135" cy="354"/>
            </a:xfrm>
            <a:prstGeom prst="rightArrow">
              <a:avLst>
                <a:gd name="adj1" fmla="val 50000"/>
                <a:gd name="adj2" fmla="val 80163"/>
              </a:avLst>
            </a:prstGeom>
            <a:solidFill>
              <a:srgbClr val="FFFF99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99"/>
              </a:extrusionClr>
            </a:sp3d>
          </p:spPr>
          <p:txBody>
            <a:bodyPr>
              <a:flatTx/>
            </a:bodyPr>
            <a:lstStyle/>
            <a:p>
              <a:endParaRPr lang="en-US"/>
            </a:p>
          </p:txBody>
        </p:sp>
        <p:sp>
          <p:nvSpPr>
            <p:cNvPr id="54280" name="Text Box 8"/>
            <p:cNvSpPr txBox="1">
              <a:spLocks noChangeArrowheads="1"/>
            </p:cNvSpPr>
            <p:nvPr/>
          </p:nvSpPr>
          <p:spPr bwMode="auto">
            <a:xfrm>
              <a:off x="336" y="2688"/>
              <a:ext cx="1583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Si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të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vijmë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në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pozicion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të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arrijmë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fuqi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54281" name="Text Box 9"/>
            <p:cNvSpPr txBox="1">
              <a:spLocks noChangeArrowheads="1"/>
            </p:cNvSpPr>
            <p:nvPr/>
          </p:nvSpPr>
          <p:spPr bwMode="auto">
            <a:xfrm>
              <a:off x="3450" y="2791"/>
              <a:ext cx="1926" cy="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Çka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të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shfrytëzojmë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që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ta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</a:p>
            <a:p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arrijmë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atë</a:t>
              </a:r>
              <a:r>
                <a:rPr lang="en-US" sz="1400" b="1" dirty="0" smtClean="0">
                  <a:solidFill>
                    <a:schemeClr val="tx2"/>
                  </a:solidFill>
                  <a:latin typeface="Arial" pitchFamily="34" charset="0"/>
                </a:rPr>
                <a:t> </a:t>
              </a:r>
              <a:r>
                <a:rPr lang="en-US" sz="1400" b="1" dirty="0" err="1" smtClean="0">
                  <a:solidFill>
                    <a:schemeClr val="tx2"/>
                  </a:solidFill>
                  <a:latin typeface="Arial" pitchFamily="34" charset="0"/>
                </a:rPr>
                <a:t>fuqi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</a:rPr>
              <a:t>KONCEPT</a:t>
            </a:r>
            <a:r>
              <a:rPr lang="en-US" b="1" dirty="0" smtClean="0">
                <a:solidFill>
                  <a:srgbClr val="C00000"/>
                </a:solidFill>
              </a:rPr>
              <a:t>I </a:t>
            </a:r>
            <a:r>
              <a:rPr lang="en-US" b="1" dirty="0" err="1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 FUQISË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2995612" y="2332303"/>
            <a:ext cx="47776" cy="3822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4" name="Line 6"/>
          <p:cNvSpPr>
            <a:spLocks noChangeShapeType="1"/>
          </p:cNvSpPr>
          <p:nvPr/>
        </p:nvSpPr>
        <p:spPr bwMode="auto">
          <a:xfrm>
            <a:off x="2995612" y="3813440"/>
            <a:ext cx="47776" cy="3822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5" name="Line 7"/>
          <p:cNvSpPr>
            <a:spLocks noChangeShapeType="1"/>
          </p:cNvSpPr>
          <p:nvPr/>
        </p:nvSpPr>
        <p:spPr bwMode="auto">
          <a:xfrm>
            <a:off x="2995612" y="5129266"/>
            <a:ext cx="47776" cy="3836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6" name="Line 8"/>
          <p:cNvSpPr>
            <a:spLocks noChangeShapeType="1"/>
          </p:cNvSpPr>
          <p:nvPr/>
        </p:nvSpPr>
        <p:spPr bwMode="auto">
          <a:xfrm flipH="1">
            <a:off x="3919533" y="2275208"/>
            <a:ext cx="1607488" cy="76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5457825" y="2275208"/>
            <a:ext cx="1126404" cy="76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687388" y="1505109"/>
            <a:ext cx="1124745" cy="6389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en-US" sz="1400" dirty="0" err="1" smtClean="0">
                <a:latin typeface="Arial" pitchFamily="34" charset="0"/>
              </a:rPr>
              <a:t>Burimet</a:t>
            </a:r>
            <a:r>
              <a:rPr lang="en-US" sz="1400" dirty="0" smtClean="0">
                <a:latin typeface="Arial" pitchFamily="34" charset="0"/>
              </a:rPr>
              <a:t> e </a:t>
            </a:r>
            <a:r>
              <a:rPr lang="en-US" sz="1400" dirty="0" err="1" smtClean="0">
                <a:latin typeface="Arial" pitchFamily="34" charset="0"/>
              </a:rPr>
              <a:t>fuqisë</a:t>
            </a:r>
            <a:endParaRPr lang="en-US" sz="2400" dirty="0"/>
          </a:p>
        </p:txBody>
      </p:sp>
      <p:sp>
        <p:nvSpPr>
          <p:cNvPr id="63499" name="Text Box 11"/>
          <p:cNvSpPr txBox="1">
            <a:spLocks noChangeArrowheads="1"/>
          </p:cNvSpPr>
          <p:nvPr/>
        </p:nvSpPr>
        <p:spPr bwMode="auto">
          <a:xfrm>
            <a:off x="533399" y="2803843"/>
            <a:ext cx="1527861" cy="76588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 err="1" smtClean="0">
                <a:latin typeface="Arial" pitchFamily="34" charset="0"/>
              </a:rPr>
              <a:t>Procesit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</a:rPr>
              <a:t>të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</a:rPr>
              <a:t>arritjes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</a:rPr>
              <a:t>së</a:t>
            </a:r>
            <a:r>
              <a:rPr lang="en-US" sz="1400" dirty="0" smtClean="0">
                <a:latin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</a:rPr>
              <a:t>fuqisë</a:t>
            </a:r>
            <a:endParaRPr lang="en-US" sz="2400" dirty="0"/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533400" y="4338797"/>
            <a:ext cx="1609148" cy="6389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sz="1400" dirty="0" err="1" smtClean="0">
                <a:latin typeface="Arial" pitchFamily="34" charset="0"/>
              </a:rPr>
              <a:t>Bazat</a:t>
            </a:r>
            <a:r>
              <a:rPr lang="en-US" sz="1400" dirty="0" smtClean="0">
                <a:latin typeface="Arial" pitchFamily="34" charset="0"/>
              </a:rPr>
              <a:t> e </a:t>
            </a:r>
            <a:r>
              <a:rPr lang="en-US" sz="1400" dirty="0" err="1" smtClean="0">
                <a:latin typeface="Arial" pitchFamily="34" charset="0"/>
              </a:rPr>
              <a:t>fuqisë</a:t>
            </a:r>
            <a:r>
              <a:rPr lang="en-US" sz="1400" dirty="0" smtClean="0">
                <a:latin typeface="Arial" pitchFamily="34" charset="0"/>
              </a:rPr>
              <a:t> </a:t>
            </a:r>
            <a:endParaRPr lang="en-US" sz="2400" dirty="0"/>
          </a:p>
        </p:txBody>
      </p:sp>
      <p:sp>
        <p:nvSpPr>
          <p:cNvPr id="63501" name="Text Box 13"/>
          <p:cNvSpPr txBox="1">
            <a:spLocks noChangeArrowheads="1"/>
          </p:cNvSpPr>
          <p:nvPr/>
        </p:nvSpPr>
        <p:spPr bwMode="auto">
          <a:xfrm>
            <a:off x="533400" y="5859516"/>
            <a:ext cx="1770063" cy="3836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sz="1400" dirty="0" smtClean="0">
                <a:latin typeface="Arial" pitchFamily="34" charset="0"/>
              </a:rPr>
              <a:t>Forma e </a:t>
            </a:r>
            <a:r>
              <a:rPr lang="en-US" sz="1400" dirty="0" err="1" smtClean="0">
                <a:latin typeface="Arial" pitchFamily="34" charset="0"/>
              </a:rPr>
              <a:t>fuqisë</a:t>
            </a:r>
            <a:endParaRPr lang="en-US" sz="2400" dirty="0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3919538" y="4594722"/>
            <a:ext cx="2893148" cy="753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3" name="Text Box 15"/>
          <p:cNvSpPr txBox="1">
            <a:spLocks noChangeArrowheads="1"/>
          </p:cNvSpPr>
          <p:nvPr/>
        </p:nvSpPr>
        <p:spPr bwMode="auto">
          <a:xfrm>
            <a:off x="4379912" y="4176766"/>
            <a:ext cx="1930977" cy="383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 smtClean="0">
                <a:latin typeface="Arial" pitchFamily="34" charset="0"/>
              </a:rPr>
              <a:t>Legjitimimi</a:t>
            </a:r>
            <a:endParaRPr lang="en-US" sz="2400" dirty="0"/>
          </a:p>
        </p:txBody>
      </p:sp>
      <p:sp>
        <p:nvSpPr>
          <p:cNvPr id="63504" name="Text Box 16"/>
          <p:cNvSpPr txBox="1">
            <a:spLocks noChangeArrowheads="1"/>
          </p:cNvSpPr>
          <p:nvPr/>
        </p:nvSpPr>
        <p:spPr bwMode="auto">
          <a:xfrm>
            <a:off x="4379913" y="4543903"/>
            <a:ext cx="2091892" cy="38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 smtClean="0">
                <a:latin typeface="Arial" pitchFamily="34" charset="0"/>
              </a:rPr>
              <a:t>Institucionalizimi</a:t>
            </a:r>
            <a:endParaRPr lang="en-US" sz="2400" dirty="0"/>
          </a:p>
        </p:txBody>
      </p:sp>
      <p:sp>
        <p:nvSpPr>
          <p:cNvPr id="63505" name="Line 17"/>
          <p:cNvSpPr>
            <a:spLocks noChangeShapeType="1"/>
          </p:cNvSpPr>
          <p:nvPr/>
        </p:nvSpPr>
        <p:spPr bwMode="auto">
          <a:xfrm flipH="1">
            <a:off x="3919538" y="4958260"/>
            <a:ext cx="2893148" cy="753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6" name="Line 18"/>
          <p:cNvSpPr>
            <a:spLocks noChangeShapeType="1"/>
          </p:cNvSpPr>
          <p:nvPr/>
        </p:nvSpPr>
        <p:spPr bwMode="auto">
          <a:xfrm>
            <a:off x="7459662" y="2332303"/>
            <a:ext cx="47776" cy="3822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7" name="Line 19"/>
          <p:cNvSpPr>
            <a:spLocks noChangeShapeType="1"/>
          </p:cNvSpPr>
          <p:nvPr/>
        </p:nvSpPr>
        <p:spPr bwMode="auto">
          <a:xfrm>
            <a:off x="7459662" y="4032569"/>
            <a:ext cx="47776" cy="2538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8" name="Line 20"/>
          <p:cNvSpPr>
            <a:spLocks noChangeShapeType="1"/>
          </p:cNvSpPr>
          <p:nvPr/>
        </p:nvSpPr>
        <p:spPr bwMode="auto">
          <a:xfrm>
            <a:off x="7459662" y="5129266"/>
            <a:ext cx="47776" cy="3836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09" name="Text Box 21"/>
          <p:cNvSpPr txBox="1">
            <a:spLocks noChangeArrowheads="1"/>
          </p:cNvSpPr>
          <p:nvPr/>
        </p:nvSpPr>
        <p:spPr bwMode="auto">
          <a:xfrm>
            <a:off x="687387" y="2332303"/>
            <a:ext cx="1352015" cy="382229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400" dirty="0" err="1" smtClean="0">
                <a:latin typeface="Arial" pitchFamily="34" charset="0"/>
              </a:rPr>
              <a:t>Nëpërmjet</a:t>
            </a:r>
            <a:endParaRPr lang="en-US" sz="2400" dirty="0"/>
          </a:p>
        </p:txBody>
      </p:sp>
      <p:sp>
        <p:nvSpPr>
          <p:cNvPr id="63510" name="Text Box 22"/>
          <p:cNvSpPr txBox="1">
            <a:spLocks noChangeArrowheads="1"/>
          </p:cNvSpPr>
          <p:nvPr/>
        </p:nvSpPr>
        <p:spPr bwMode="auto">
          <a:xfrm>
            <a:off x="841375" y="4013465"/>
            <a:ext cx="963830" cy="3822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 err="1" smtClean="0">
                <a:latin typeface="Arial" pitchFamily="34" charset="0"/>
              </a:rPr>
              <a:t>krijon</a:t>
            </a:r>
            <a:endParaRPr lang="en-US" sz="2400" dirty="0"/>
          </a:p>
        </p:txBody>
      </p:sp>
      <p:sp>
        <p:nvSpPr>
          <p:cNvPr id="63511" name="Text Box 23"/>
          <p:cNvSpPr txBox="1">
            <a:spLocks noChangeArrowheads="1"/>
          </p:cNvSpPr>
          <p:nvPr/>
        </p:nvSpPr>
        <p:spPr bwMode="auto">
          <a:xfrm>
            <a:off x="533399" y="5329291"/>
            <a:ext cx="1448233" cy="38365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400" dirty="0" err="1" smtClean="0">
                <a:latin typeface="Arial" pitchFamily="34" charset="0"/>
              </a:rPr>
              <a:t>Rezulton</a:t>
            </a:r>
            <a:endParaRPr lang="en-US" sz="2400" dirty="0"/>
          </a:p>
        </p:txBody>
      </p:sp>
      <p:sp>
        <p:nvSpPr>
          <p:cNvPr id="63512" name="Text Box 24"/>
          <p:cNvSpPr txBox="1">
            <a:spLocks noChangeArrowheads="1"/>
          </p:cNvSpPr>
          <p:nvPr/>
        </p:nvSpPr>
        <p:spPr bwMode="auto">
          <a:xfrm>
            <a:off x="2227263" y="1524000"/>
            <a:ext cx="1768404" cy="51201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200" dirty="0" err="1">
                <a:solidFill>
                  <a:srgbClr val="000099"/>
                </a:solidFill>
                <a:latin typeface="Arial" pitchFamily="34" charset="0"/>
              </a:rPr>
              <a:t>Kontrola</a:t>
            </a:r>
            <a:r>
              <a:rPr lang="en-US" sz="1200" dirty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2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200" dirty="0" err="1" smtClean="0">
                <a:solidFill>
                  <a:srgbClr val="000099"/>
                </a:solidFill>
                <a:latin typeface="Arial" pitchFamily="34" charset="0"/>
              </a:rPr>
              <a:t>Burimeve</a:t>
            </a:r>
            <a:r>
              <a:rPr lang="en-US" sz="1200" dirty="0" smtClean="0">
                <a:solidFill>
                  <a:srgbClr val="000099"/>
                </a:solidFill>
                <a:latin typeface="Arial" pitchFamily="34" charset="0"/>
              </a:rPr>
              <a:t>- </a:t>
            </a:r>
            <a:r>
              <a:rPr lang="en-US" sz="1200" dirty="0" err="1" smtClean="0">
                <a:solidFill>
                  <a:srgbClr val="000099"/>
                </a:solidFill>
                <a:latin typeface="Arial" pitchFamily="34" charset="0"/>
              </a:rPr>
              <a:t>resurseve</a:t>
            </a:r>
            <a:endParaRPr lang="en-US" sz="2000" dirty="0">
              <a:solidFill>
                <a:srgbClr val="000099"/>
              </a:solidFill>
            </a:endParaRPr>
          </a:p>
        </p:txBody>
      </p:sp>
      <p:sp>
        <p:nvSpPr>
          <p:cNvPr id="63513" name="Text Box 25"/>
          <p:cNvSpPr txBox="1">
            <a:spLocks noChangeArrowheads="1"/>
          </p:cNvSpPr>
          <p:nvPr/>
        </p:nvSpPr>
        <p:spPr bwMode="auto">
          <a:xfrm>
            <a:off x="2227263" y="2822946"/>
            <a:ext cx="1768404" cy="637523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Ndryshimi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i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pabarabartë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63514" name="Text Box 26"/>
          <p:cNvSpPr txBox="1">
            <a:spLocks noChangeArrowheads="1"/>
          </p:cNvSpPr>
          <p:nvPr/>
        </p:nvSpPr>
        <p:spPr bwMode="auto">
          <a:xfrm>
            <a:off x="2227263" y="4357687"/>
            <a:ext cx="1768404" cy="51201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400" dirty="0" err="1" smtClean="0">
                <a:solidFill>
                  <a:srgbClr val="000099"/>
                </a:solidFill>
                <a:latin typeface="Arial" pitchFamily="34" charset="0"/>
              </a:rPr>
              <a:t>Varëshmëria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99"/>
                </a:solidFill>
                <a:latin typeface="Arial" pitchFamily="34" charset="0"/>
              </a:rPr>
              <a:t>nga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400" dirty="0" err="1" smtClean="0">
                <a:solidFill>
                  <a:srgbClr val="000099"/>
                </a:solidFill>
                <a:latin typeface="Arial" pitchFamily="34" charset="0"/>
              </a:rPr>
              <a:t>burimet</a:t>
            </a:r>
            <a:r>
              <a:rPr lang="en-US" sz="1400" dirty="0" smtClean="0">
                <a:solidFill>
                  <a:srgbClr val="000099"/>
                </a:solidFill>
                <a:latin typeface="Arial" pitchFamily="34" charset="0"/>
              </a:rPr>
              <a:t> - </a:t>
            </a:r>
            <a:r>
              <a:rPr lang="en-US" sz="1400" dirty="0" err="1" smtClean="0">
                <a:solidFill>
                  <a:srgbClr val="000099"/>
                </a:solidFill>
                <a:latin typeface="Arial" pitchFamily="34" charset="0"/>
              </a:rPr>
              <a:t>resurset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63515" name="Text Box 27"/>
          <p:cNvSpPr txBox="1">
            <a:spLocks noChangeArrowheads="1"/>
          </p:cNvSpPr>
          <p:nvPr/>
        </p:nvSpPr>
        <p:spPr bwMode="auto">
          <a:xfrm>
            <a:off x="2227263" y="5677323"/>
            <a:ext cx="1768404" cy="509164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1635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Burimi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i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fuqisë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63516" name="Text Box 28"/>
          <p:cNvSpPr txBox="1">
            <a:spLocks noChangeArrowheads="1"/>
          </p:cNvSpPr>
          <p:nvPr/>
        </p:nvSpPr>
        <p:spPr bwMode="auto">
          <a:xfrm>
            <a:off x="6535738" y="1524000"/>
            <a:ext cx="1929318" cy="51201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Aftësitë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lideriste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63517" name="Text Box 29"/>
          <p:cNvSpPr txBox="1">
            <a:spLocks noChangeArrowheads="1"/>
          </p:cNvSpPr>
          <p:nvPr/>
        </p:nvSpPr>
        <p:spPr bwMode="auto">
          <a:xfrm>
            <a:off x="4379912" y="1524000"/>
            <a:ext cx="1930977" cy="51201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Proceset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politike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63518" name="Text Box 30"/>
          <p:cNvSpPr txBox="1">
            <a:spLocks noChangeArrowheads="1"/>
          </p:cNvSpPr>
          <p:nvPr/>
        </p:nvSpPr>
        <p:spPr bwMode="auto">
          <a:xfrm>
            <a:off x="6535738" y="2803843"/>
            <a:ext cx="1929318" cy="76588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Realiteti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shoqrore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dhe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</a:t>
            </a:r>
            <a:r>
              <a:rPr lang="en-US" sz="1600" smtClean="0">
                <a:solidFill>
                  <a:srgbClr val="000099"/>
                </a:solidFill>
                <a:latin typeface="Arial" pitchFamily="34" charset="0"/>
              </a:rPr>
              <a:t>ekonomike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63519" name="Text Box 31"/>
          <p:cNvSpPr txBox="1">
            <a:spLocks noChangeArrowheads="1"/>
          </p:cNvSpPr>
          <p:nvPr/>
        </p:nvSpPr>
        <p:spPr bwMode="auto">
          <a:xfrm>
            <a:off x="6688138" y="4357687"/>
            <a:ext cx="1770062" cy="512015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Dijet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kognitive</a:t>
            </a:r>
            <a:endParaRPr lang="en-US" sz="2800" dirty="0">
              <a:solidFill>
                <a:srgbClr val="000099"/>
              </a:solidFill>
            </a:endParaRPr>
          </a:p>
        </p:txBody>
      </p:sp>
      <p:sp>
        <p:nvSpPr>
          <p:cNvPr id="63520" name="Text Box 32"/>
          <p:cNvSpPr txBox="1">
            <a:spLocks noChangeArrowheads="1"/>
          </p:cNvSpPr>
          <p:nvPr/>
        </p:nvSpPr>
        <p:spPr bwMode="auto">
          <a:xfrm>
            <a:off x="6688138" y="5666499"/>
            <a:ext cx="1770062" cy="581901"/>
          </a:xfrm>
          <a:prstGeom prst="rect">
            <a:avLst/>
          </a:prstGeom>
          <a:solidFill>
            <a:srgbClr val="FFFFFF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>
            <a:flatTx/>
          </a:bodyPr>
          <a:lstStyle/>
          <a:p>
            <a:pPr algn="ctr"/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Fuqia</a:t>
            </a:r>
            <a:r>
              <a:rPr lang="en-US" sz="1600" dirty="0" smtClean="0">
                <a:solidFill>
                  <a:srgbClr val="000099"/>
                </a:solidFill>
                <a:latin typeface="Arial" pitchFamily="34" charset="0"/>
              </a:rPr>
              <a:t> e </a:t>
            </a:r>
            <a:r>
              <a:rPr lang="en-US" sz="1600" dirty="0" err="1" smtClean="0">
                <a:solidFill>
                  <a:srgbClr val="000099"/>
                </a:solidFill>
                <a:latin typeface="Arial" pitchFamily="34" charset="0"/>
              </a:rPr>
              <a:t>interpretimit</a:t>
            </a:r>
            <a:endParaRPr lang="en-US" sz="2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Procest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politike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84582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Problemet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lindin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politikat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konceptet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ndermarrjës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Kriterijumet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definimit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personale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Veprimi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kahje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kundërt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synimit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ndërmarrjës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Alokimi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burimeve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Sjellja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joformale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Konlfiktet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Tentimi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ndikim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Udhëheqësit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karizmatikë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71600"/>
            <a:ext cx="8686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Hulumtimet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treguar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liderët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karizmatikë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cilësohen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shkallën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lartë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vetëbesimit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Ata 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sigurtë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aftësitë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Këta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liderë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vizion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Ata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paraqesin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qartë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vizionin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gjendje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sakrifikojnë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shndërrojnë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realitet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dëshirojnë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status-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quonë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dëshirojnë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gjërat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lëvizin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vazhdimisht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vendi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Liderët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karizmatikë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shumë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realistë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përket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asaj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çka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munden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çka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munden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bëjnë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211</TotalTime>
  <Words>3084</Words>
  <Application>Microsoft Office PowerPoint</Application>
  <PresentationFormat>On-screen Show (4:3)</PresentationFormat>
  <Paragraphs>245</Paragraphs>
  <Slides>34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Equity</vt:lpstr>
      <vt:lpstr>Lidership  </vt:lpstr>
      <vt:lpstr>DEFINIMI I FUQISË</vt:lpstr>
      <vt:lpstr>DEFINIMI I FUQISË</vt:lpstr>
      <vt:lpstr>Fuqia individuale </vt:lpstr>
      <vt:lpstr>Fuqia individuale</vt:lpstr>
      <vt:lpstr>Fuqia individuale</vt:lpstr>
      <vt:lpstr>KONCEPTI I FUQISË</vt:lpstr>
      <vt:lpstr>Procest politike</vt:lpstr>
      <vt:lpstr>Udhëheqësit karizmatikë</vt:lpstr>
      <vt:lpstr>Slide 10</vt:lpstr>
      <vt:lpstr>Udhëheqësit transformativë</vt:lpstr>
      <vt:lpstr>Slide 12</vt:lpstr>
      <vt:lpstr>Shkathtësitë dhe cilësitë e udhëheqësit të suksesshëm</vt:lpstr>
      <vt:lpstr>Slide 14</vt:lpstr>
      <vt:lpstr>Vazhdim</vt:lpstr>
      <vt:lpstr>Performansat e lidershipit</vt:lpstr>
      <vt:lpstr>Slide 17</vt:lpstr>
      <vt:lpstr>Vazhdim </vt:lpstr>
      <vt:lpstr>Slide 19</vt:lpstr>
      <vt:lpstr>Slide 20</vt:lpstr>
      <vt:lpstr>Komunikimi</vt:lpstr>
      <vt:lpstr>Slide 22</vt:lpstr>
      <vt:lpstr>Slide 23</vt:lpstr>
      <vt:lpstr>Komunikimi me personelin</vt:lpstr>
      <vt:lpstr>Slide 25</vt:lpstr>
      <vt:lpstr>Shpenzimet si instrument i vendosjes</vt:lpstr>
      <vt:lpstr>Slide 27</vt:lpstr>
      <vt:lpstr>.      Optimalizimi i faktorëve të prodhimit dhe shpenzimeve</vt:lpstr>
      <vt:lpstr>Slide 29</vt:lpstr>
      <vt:lpstr>Analiza SWOT </vt:lpstr>
      <vt:lpstr>Analiza financiare</vt:lpstr>
      <vt:lpstr>Rentabiliteti</vt:lpstr>
      <vt:lpstr>Slide 33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y.havolli</dc:creator>
  <cp:lastModifiedBy>Shpend</cp:lastModifiedBy>
  <cp:revision>22</cp:revision>
  <dcterms:created xsi:type="dcterms:W3CDTF">2010-04-28T12:38:56Z</dcterms:created>
  <dcterms:modified xsi:type="dcterms:W3CDTF">2012-05-18T20:06:38Z</dcterms:modified>
</cp:coreProperties>
</file>