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62" r:id="rId10"/>
    <p:sldId id="279" r:id="rId11"/>
    <p:sldId id="263" r:id="rId12"/>
    <p:sldId id="264" r:id="rId13"/>
    <p:sldId id="265" r:id="rId14"/>
    <p:sldId id="281" r:id="rId15"/>
    <p:sldId id="280" r:id="rId16"/>
    <p:sldId id="282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B979A-BFFF-4672-A5BB-455D947B5222}" type="datetimeFigureOut">
              <a:rPr lang="mk-MK" smtClean="0"/>
              <a:t>18.10.2012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4D2B6-CDB8-4035-B7CB-A4710FA405DD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Shembull s</a:t>
            </a:r>
            <a:r>
              <a:rPr lang="en-US" dirty="0" smtClean="0"/>
              <a:t>a</a:t>
            </a:r>
            <a:r>
              <a:rPr lang="mk-MK" dirty="0" smtClean="0"/>
              <a:t> produkte j</a:t>
            </a:r>
            <a:r>
              <a:rPr lang="en-US" dirty="0" smtClean="0"/>
              <a:t>a</a:t>
            </a:r>
            <a:r>
              <a:rPr lang="mk-MK" dirty="0" smtClean="0"/>
              <a:t>ne shitur, por duke</a:t>
            </a:r>
            <a:r>
              <a:rPr lang="mk-MK" baseline="0" dirty="0" smtClean="0"/>
              <a:t> u rregullu</a:t>
            </a:r>
            <a:r>
              <a:rPr lang="en-US" baseline="0" dirty="0" smtClean="0"/>
              <a:t>a</a:t>
            </a:r>
            <a:r>
              <a:rPr lang="mk-MK" baseline="0" dirty="0" smtClean="0"/>
              <a:t>r ne </a:t>
            </a:r>
            <a:r>
              <a:rPr lang="en-US" baseline="0" dirty="0" smtClean="0"/>
              <a:t>a</a:t>
            </a:r>
            <a:r>
              <a:rPr lang="mk-MK" baseline="0" dirty="0" smtClean="0"/>
              <a:t>te s</a:t>
            </a:r>
            <a:r>
              <a:rPr lang="en-US" baseline="0" dirty="0" smtClean="0"/>
              <a:t>a</a:t>
            </a:r>
            <a:r>
              <a:rPr lang="mk-MK" baseline="0" dirty="0" smtClean="0"/>
              <a:t> j</a:t>
            </a:r>
            <a:r>
              <a:rPr lang="en-US" baseline="0" dirty="0" smtClean="0"/>
              <a:t>a</a:t>
            </a:r>
            <a:r>
              <a:rPr lang="mk-MK" baseline="0" dirty="0" smtClean="0"/>
              <a:t>ne shitur ne mu</a:t>
            </a:r>
            <a:r>
              <a:rPr lang="en-US" baseline="0" dirty="0" smtClean="0"/>
              <a:t>a</a:t>
            </a:r>
            <a:r>
              <a:rPr lang="mk-MK" baseline="0" dirty="0" smtClean="0"/>
              <a:t>j nje vjete fitojme inform</a:t>
            </a:r>
            <a:r>
              <a:rPr lang="en-US" baseline="0" dirty="0" smtClean="0"/>
              <a:t>a</a:t>
            </a:r>
            <a:r>
              <a:rPr lang="mk-MK" baseline="0" dirty="0" smtClean="0"/>
              <a:t>cion te plote</a:t>
            </a:r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4D2B6-CDB8-4035-B7CB-A4710FA405DD}" type="slidenum">
              <a:rPr lang="mk-MK" smtClean="0"/>
              <a:t>9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mk-MK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2E5875-C71D-4F5C-832C-65700D589626}" type="datetimeFigureOut">
              <a:rPr lang="mk-MK" smtClean="0"/>
              <a:pPr/>
              <a:t>18.10.2012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mk-M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199A24-5A53-4825-8ACB-5E7862F6BA2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557986" cy="2109798"/>
          </a:xfrm>
        </p:spPr>
        <p:txBody>
          <a:bodyPr>
            <a:normAutofit fontScale="92500" lnSpcReduction="10000"/>
          </a:bodyPr>
          <a:lstStyle/>
          <a:p>
            <a:endParaRPr lang="fr-FR" i="1" dirty="0" smtClean="0">
              <a:solidFill>
                <a:srgbClr val="023CB1"/>
              </a:solidFill>
              <a:latin typeface="Verdana" pitchFamily="34" charset="0"/>
            </a:endParaRPr>
          </a:p>
          <a:p>
            <a:r>
              <a:rPr lang="fr-FR" dirty="0" err="1" smtClean="0">
                <a:solidFill>
                  <a:schemeClr val="accent1"/>
                </a:solidFill>
                <a:latin typeface="Verdana" pitchFamily="34" charset="0"/>
              </a:rPr>
              <a:t>Ligjërata</a:t>
            </a:r>
            <a:r>
              <a:rPr lang="fr-FR" dirty="0" smtClean="0">
                <a:solidFill>
                  <a:schemeClr val="accent1"/>
                </a:solidFill>
                <a:latin typeface="Verdana" pitchFamily="34" charset="0"/>
              </a:rPr>
              <a:t> 1</a:t>
            </a:r>
          </a:p>
          <a:p>
            <a:endParaRPr lang="fr-FR" dirty="0" smtClean="0">
              <a:solidFill>
                <a:schemeClr val="accent1"/>
              </a:solidFill>
              <a:latin typeface="Verdana" pitchFamily="34" charset="0"/>
            </a:endParaRPr>
          </a:p>
          <a:p>
            <a:r>
              <a:rPr lang="fr-FR" dirty="0" err="1" smtClean="0">
                <a:solidFill>
                  <a:schemeClr val="accent1"/>
                </a:solidFill>
                <a:latin typeface="Verdana" pitchFamily="34" charset="0"/>
              </a:rPr>
              <a:t>Hyrje</a:t>
            </a:r>
            <a:r>
              <a:rPr lang="fr-FR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fr-FR" dirty="0" err="1" smtClean="0">
                <a:solidFill>
                  <a:schemeClr val="accent1"/>
                </a:solidFill>
                <a:latin typeface="Verdana" pitchFamily="34" charset="0"/>
              </a:rPr>
              <a:t>në</a:t>
            </a:r>
            <a:r>
              <a:rPr lang="fr-FR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fr-FR" dirty="0" err="1" smtClean="0">
                <a:solidFill>
                  <a:schemeClr val="accent1"/>
                </a:solidFill>
                <a:latin typeface="Verdana" pitchFamily="34" charset="0"/>
              </a:rPr>
              <a:t>sistemet</a:t>
            </a:r>
            <a:r>
              <a:rPr lang="fr-FR" dirty="0" smtClean="0">
                <a:solidFill>
                  <a:schemeClr val="accent1"/>
                </a:solidFill>
                <a:latin typeface="Verdana" pitchFamily="34" charset="0"/>
              </a:rPr>
              <a:t> e </a:t>
            </a:r>
            <a:r>
              <a:rPr lang="fr-FR" dirty="0" err="1" smtClean="0">
                <a:solidFill>
                  <a:schemeClr val="accent1"/>
                </a:solidFill>
                <a:latin typeface="Verdana" pitchFamily="34" charset="0"/>
              </a:rPr>
              <a:t>informacionit</a:t>
            </a:r>
            <a:endParaRPr lang="fr-FR" dirty="0" smtClean="0">
              <a:solidFill>
                <a:schemeClr val="accent1"/>
              </a:solidFill>
              <a:latin typeface="Verdana" pitchFamily="34" charset="0"/>
            </a:endParaRPr>
          </a:p>
          <a:p>
            <a:endParaRPr lang="fr-FR" dirty="0" smtClean="0">
              <a:solidFill>
                <a:schemeClr val="accent1"/>
              </a:solidFill>
              <a:latin typeface="Verdana" pitchFamily="34" charset="0"/>
            </a:endParaRPr>
          </a:p>
          <a:p>
            <a:endParaRPr lang="fr-FR" dirty="0" smtClean="0">
              <a:solidFill>
                <a:schemeClr val="accent1"/>
              </a:solidFill>
              <a:latin typeface="Verdana" pitchFamily="34" charset="0"/>
            </a:endParaRPr>
          </a:p>
          <a:p>
            <a:endParaRPr lang="fr-FR" dirty="0" smtClean="0">
              <a:solidFill>
                <a:schemeClr val="accent1"/>
              </a:solidFill>
              <a:latin typeface="Verdana" pitchFamily="34" charset="0"/>
            </a:endParaRPr>
          </a:p>
          <a:p>
            <a:r>
              <a:rPr lang="fr-FR" dirty="0" err="1" smtClean="0">
                <a:solidFill>
                  <a:schemeClr val="accent1"/>
                </a:solidFill>
                <a:latin typeface="Verdana" pitchFamily="34" charset="0"/>
              </a:rPr>
              <a:t>Ligjërues</a:t>
            </a:r>
            <a:r>
              <a:rPr lang="fr-FR" dirty="0" smtClean="0">
                <a:solidFill>
                  <a:schemeClr val="accent1"/>
                </a:solidFill>
                <a:latin typeface="Verdana" pitchFamily="34" charset="0"/>
              </a:rPr>
              <a:t>:</a:t>
            </a:r>
            <a:r>
              <a:rPr lang="mk-MK" dirty="0" smtClean="0">
                <a:solidFill>
                  <a:schemeClr val="accent1"/>
                </a:solidFill>
                <a:latin typeface="Verdana" pitchFamily="34" charset="0"/>
              </a:rPr>
              <a:t> phdc Blert</a:t>
            </a:r>
            <a:r>
              <a:rPr lang="fr-FR" dirty="0" smtClean="0">
                <a:solidFill>
                  <a:schemeClr val="accent1"/>
                </a:solidFill>
                <a:latin typeface="Verdana" pitchFamily="34" charset="0"/>
              </a:rPr>
              <a:t>a</a:t>
            </a:r>
            <a:r>
              <a:rPr lang="mk-MK" dirty="0" smtClean="0">
                <a:solidFill>
                  <a:schemeClr val="accent1"/>
                </a:solidFill>
                <a:latin typeface="Verdana" pitchFamily="34" charset="0"/>
              </a:rPr>
              <a:t> Prev</a:t>
            </a:r>
            <a:r>
              <a:rPr lang="fr-FR" dirty="0" smtClean="0">
                <a:solidFill>
                  <a:schemeClr val="accent1"/>
                </a:solidFill>
                <a:latin typeface="Verdana" pitchFamily="34" charset="0"/>
              </a:rPr>
              <a:t>a</a:t>
            </a:r>
            <a:r>
              <a:rPr lang="mk-MK" dirty="0" smtClean="0">
                <a:solidFill>
                  <a:schemeClr val="accent1"/>
                </a:solidFill>
                <a:latin typeface="Verdana" pitchFamily="34" charset="0"/>
              </a:rPr>
              <a:t>ll</a:t>
            </a:r>
            <a:r>
              <a:rPr lang="fr-FR" dirty="0" smtClean="0">
                <a:solidFill>
                  <a:schemeClr val="accent1"/>
                </a:solidFill>
                <a:latin typeface="Verdana" pitchFamily="34" charset="0"/>
              </a:rPr>
              <a:t>a</a:t>
            </a:r>
            <a:endParaRPr lang="mk-MK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Menaxhimi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i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Sistemeve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të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Informacionit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</a:b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Universiteti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AAB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Nuk eshte me rendesi si perpunohet e dhen</a:t>
            </a:r>
            <a:r>
              <a:rPr lang="en-US" dirty="0" smtClean="0"/>
              <a:t>a</a:t>
            </a:r>
            <a:r>
              <a:rPr lang="mk-MK" dirty="0" smtClean="0"/>
              <a:t> por cf</a:t>
            </a:r>
            <a:r>
              <a:rPr lang="en-US" dirty="0" smtClean="0"/>
              <a:t>a</a:t>
            </a:r>
            <a:r>
              <a:rPr lang="mk-MK" dirty="0" smtClean="0"/>
              <a:t>re rezult</a:t>
            </a:r>
            <a:r>
              <a:rPr lang="en-US" dirty="0" smtClean="0"/>
              <a:t>a</a:t>
            </a:r>
            <a:r>
              <a:rPr lang="mk-MK" dirty="0" smtClean="0"/>
              <a:t>ti </a:t>
            </a:r>
            <a:r>
              <a:rPr lang="en-US" dirty="0" smtClean="0"/>
              <a:t>a</a:t>
            </a:r>
            <a:r>
              <a:rPr lang="mk-MK" dirty="0" smtClean="0"/>
              <a:t>rrihet me perpunimin e tille.</a:t>
            </a:r>
            <a:endParaRPr lang="mk-M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Procesi i transformimit të të dhënave në informacione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05038"/>
            <a:ext cx="8353425" cy="287972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285776"/>
            <a:ext cx="8534400" cy="758952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Karakteristikat e informacionit të vlefshëm</a:t>
            </a:r>
            <a:endParaRPr lang="mk-MK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52462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Komponentet e nje SI-je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2800" dirty="0" smtClean="0"/>
              <a:t>Feedback-u eshte faktore kritik ne suksesin operacional te nje sistemi</a:t>
            </a:r>
          </a:p>
          <a:p>
            <a:endParaRPr lang="mk-M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835183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b="1" dirty="0" smtClean="0"/>
              <a:t>Input </a:t>
            </a:r>
            <a:r>
              <a:rPr lang="mk-MK" dirty="0" smtClean="0"/>
              <a:t>– </a:t>
            </a:r>
            <a:r>
              <a:rPr lang="en-US" dirty="0" smtClean="0"/>
              <a:t>a</a:t>
            </a:r>
            <a:r>
              <a:rPr lang="mk-MK" dirty="0" smtClean="0"/>
              <a:t>ktivitet i m</a:t>
            </a:r>
            <a:r>
              <a:rPr lang="en-US" dirty="0" smtClean="0"/>
              <a:t>a</a:t>
            </a:r>
            <a:r>
              <a:rPr lang="mk-MK" dirty="0" smtClean="0"/>
              <a:t>rrjes dhe mbledhjes se te dhen</a:t>
            </a:r>
            <a:r>
              <a:rPr lang="en-US" dirty="0" smtClean="0"/>
              <a:t>a</a:t>
            </a:r>
            <a:r>
              <a:rPr lang="mk-MK" dirty="0" smtClean="0"/>
              <a:t>ve (m</a:t>
            </a:r>
            <a:r>
              <a:rPr lang="en-US" dirty="0" smtClean="0"/>
              <a:t>a</a:t>
            </a:r>
            <a:r>
              <a:rPr lang="mk-MK" dirty="0" smtClean="0"/>
              <a:t>nu</a:t>
            </a:r>
            <a:r>
              <a:rPr lang="en-US" dirty="0" smtClean="0"/>
              <a:t>a</a:t>
            </a:r>
            <a:r>
              <a:rPr lang="mk-MK" dirty="0" smtClean="0"/>
              <a:t>l, i </a:t>
            </a:r>
            <a:r>
              <a:rPr lang="en-US" dirty="0" smtClean="0"/>
              <a:t>a</a:t>
            </a:r>
            <a:r>
              <a:rPr lang="mk-MK" dirty="0" smtClean="0"/>
              <a:t>utom</a:t>
            </a:r>
            <a:r>
              <a:rPr lang="en-US" dirty="0" smtClean="0"/>
              <a:t>a</a:t>
            </a:r>
            <a:r>
              <a:rPr lang="mk-MK" dirty="0" smtClean="0"/>
              <a:t>tizu</a:t>
            </a:r>
            <a:r>
              <a:rPr lang="en-US" dirty="0" smtClean="0"/>
              <a:t>a</a:t>
            </a:r>
            <a:r>
              <a:rPr lang="mk-MK" dirty="0" smtClean="0"/>
              <a:t>r)</a:t>
            </a:r>
          </a:p>
          <a:p>
            <a:r>
              <a:rPr lang="mk-MK" b="1" dirty="0" smtClean="0"/>
              <a:t>Processing</a:t>
            </a:r>
            <a:r>
              <a:rPr lang="mk-MK" dirty="0" smtClean="0"/>
              <a:t> – tr</a:t>
            </a:r>
            <a:r>
              <a:rPr lang="en-US" dirty="0" smtClean="0"/>
              <a:t>a</a:t>
            </a:r>
            <a:r>
              <a:rPr lang="mk-MK" dirty="0" smtClean="0"/>
              <a:t>nsformimi i inputeve ne outpute te perdorshem </a:t>
            </a:r>
            <a:r>
              <a:rPr lang="mk-MK" dirty="0" smtClean="0"/>
              <a:t>(m</a:t>
            </a:r>
            <a:r>
              <a:rPr lang="en-US" dirty="0" smtClean="0"/>
              <a:t>a</a:t>
            </a:r>
            <a:r>
              <a:rPr lang="mk-MK" dirty="0" smtClean="0"/>
              <a:t>nu</a:t>
            </a:r>
            <a:r>
              <a:rPr lang="en-US" dirty="0" smtClean="0"/>
              <a:t>a</a:t>
            </a:r>
            <a:r>
              <a:rPr lang="mk-MK" dirty="0" smtClean="0"/>
              <a:t>l, i </a:t>
            </a:r>
            <a:r>
              <a:rPr lang="en-US" dirty="0" smtClean="0"/>
              <a:t>a</a:t>
            </a:r>
            <a:r>
              <a:rPr lang="mk-MK" dirty="0" smtClean="0"/>
              <a:t>utom</a:t>
            </a:r>
            <a:r>
              <a:rPr lang="en-US" dirty="0" smtClean="0"/>
              <a:t>a</a:t>
            </a:r>
            <a:r>
              <a:rPr lang="mk-MK" dirty="0" smtClean="0"/>
              <a:t>tizu</a:t>
            </a:r>
            <a:r>
              <a:rPr lang="en-US" dirty="0" smtClean="0"/>
              <a:t>a</a:t>
            </a:r>
            <a:r>
              <a:rPr lang="mk-MK" dirty="0" smtClean="0"/>
              <a:t>r</a:t>
            </a:r>
            <a:r>
              <a:rPr lang="mk-MK" dirty="0" smtClean="0"/>
              <a:t>)</a:t>
            </a:r>
          </a:p>
          <a:p>
            <a:r>
              <a:rPr lang="mk-MK" b="1" dirty="0" smtClean="0"/>
              <a:t>Output</a:t>
            </a:r>
            <a:r>
              <a:rPr lang="mk-MK" dirty="0" smtClean="0"/>
              <a:t> – prodhim i inform</a:t>
            </a:r>
            <a:r>
              <a:rPr lang="en-US" dirty="0" smtClean="0"/>
              <a:t>a</a:t>
            </a:r>
            <a:r>
              <a:rPr lang="mk-MK" dirty="0" smtClean="0"/>
              <a:t>cioneve te perdorshme (dokumente, r</a:t>
            </a:r>
            <a:r>
              <a:rPr lang="en-US" dirty="0" smtClean="0"/>
              <a:t>a</a:t>
            </a:r>
            <a:r>
              <a:rPr lang="mk-MK" dirty="0" smtClean="0"/>
              <a:t>porte)</a:t>
            </a:r>
          </a:p>
          <a:p>
            <a:r>
              <a:rPr lang="mk-MK" b="1" dirty="0" smtClean="0"/>
              <a:t>Feedb</a:t>
            </a:r>
            <a:r>
              <a:rPr lang="en-US" b="1" dirty="0" smtClean="0"/>
              <a:t>a</a:t>
            </a:r>
            <a:r>
              <a:rPr lang="mk-MK" b="1" dirty="0" smtClean="0"/>
              <a:t>ck </a:t>
            </a:r>
            <a:r>
              <a:rPr lang="mk-MK" dirty="0" smtClean="0"/>
              <a:t>– Outputi (ne forme verejtjeje, komenti) qe perdoret per te bere ndryshime ne input ose </a:t>
            </a:r>
            <a:r>
              <a:rPr lang="en-US" dirty="0" smtClean="0"/>
              <a:t>a</a:t>
            </a:r>
            <a:r>
              <a:rPr lang="mk-MK" dirty="0" smtClean="0"/>
              <a:t>ktivitetet e perpunimit</a:t>
            </a:r>
            <a:endParaRPr lang="mk-M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Menyr</a:t>
            </a:r>
            <a:r>
              <a:rPr lang="en-US" dirty="0" smtClean="0"/>
              <a:t>a</a:t>
            </a:r>
            <a:r>
              <a:rPr lang="mk-MK" dirty="0" smtClean="0"/>
              <a:t> se si elementet(komponent</a:t>
            </a:r>
            <a:r>
              <a:rPr lang="en-US" dirty="0" smtClean="0"/>
              <a:t>a</a:t>
            </a:r>
            <a:r>
              <a:rPr lang="mk-MK" dirty="0" smtClean="0"/>
              <a:t>t) org</a:t>
            </a:r>
            <a:r>
              <a:rPr lang="en-US" dirty="0" smtClean="0"/>
              <a:t>a</a:t>
            </a:r>
            <a:r>
              <a:rPr lang="mk-MK" dirty="0" smtClean="0"/>
              <a:t>nizohen </a:t>
            </a:r>
            <a:r>
              <a:rPr lang="en-US" dirty="0" smtClean="0"/>
              <a:t>a</a:t>
            </a:r>
            <a:r>
              <a:rPr lang="mk-MK" dirty="0" smtClean="0"/>
              <a:t>po vendosen quhet </a:t>
            </a:r>
            <a:r>
              <a:rPr lang="mk-MK" i="1" dirty="0" smtClean="0"/>
              <a:t>konfigur</a:t>
            </a:r>
            <a:r>
              <a:rPr lang="en-US" i="1" dirty="0" smtClean="0"/>
              <a:t>a</a:t>
            </a:r>
            <a:r>
              <a:rPr lang="mk-MK" i="1" dirty="0" smtClean="0"/>
              <a:t>cion.</a:t>
            </a:r>
          </a:p>
          <a:p>
            <a:pPr>
              <a:buNone/>
            </a:pPr>
            <a:endParaRPr lang="mk-MK" i="1" dirty="0" smtClean="0"/>
          </a:p>
          <a:p>
            <a:pPr>
              <a:buNone/>
            </a:pPr>
            <a:r>
              <a:rPr lang="mk-MK" i="1" dirty="0" smtClean="0"/>
              <a:t>Tipet e sistemeve:</a:t>
            </a:r>
          </a:p>
          <a:p>
            <a:pPr>
              <a:buFontTx/>
              <a:buChar char="-"/>
            </a:pPr>
            <a:r>
              <a:rPr lang="mk-MK" sz="2000" i="1" dirty="0" smtClean="0"/>
              <a:t>I thjeshte </a:t>
            </a:r>
            <a:r>
              <a:rPr lang="mk-MK" sz="2000" i="1" dirty="0" smtClean="0">
                <a:sym typeface="Wingdings" pitchFamily="2" charset="2"/>
              </a:rPr>
              <a:t>  Kompleks</a:t>
            </a:r>
          </a:p>
          <a:p>
            <a:pPr>
              <a:buFontTx/>
              <a:buChar char="-"/>
            </a:pPr>
            <a:r>
              <a:rPr lang="mk-MK" sz="2000" i="1" dirty="0" smtClean="0">
                <a:sym typeface="Wingdings" pitchFamily="2" charset="2"/>
              </a:rPr>
              <a:t>I h</a:t>
            </a:r>
            <a:r>
              <a:rPr lang="en-US" sz="2000" i="1" dirty="0" smtClean="0">
                <a:sym typeface="Wingdings" pitchFamily="2" charset="2"/>
              </a:rPr>
              <a:t>a</a:t>
            </a:r>
            <a:r>
              <a:rPr lang="mk-MK" sz="2000" i="1" dirty="0" smtClean="0">
                <a:sym typeface="Wingdings" pitchFamily="2" charset="2"/>
              </a:rPr>
              <a:t>pur   I mbyllur</a:t>
            </a:r>
          </a:p>
          <a:p>
            <a:pPr>
              <a:buFontTx/>
              <a:buChar char="-"/>
            </a:pPr>
            <a:r>
              <a:rPr lang="mk-MK" sz="2000" i="1" dirty="0" smtClean="0">
                <a:sym typeface="Wingdings" pitchFamily="2" charset="2"/>
              </a:rPr>
              <a:t>I qendrueshem   Din</a:t>
            </a:r>
            <a:r>
              <a:rPr lang="en-US" sz="2000" i="1" dirty="0" smtClean="0">
                <a:sym typeface="Wingdings" pitchFamily="2" charset="2"/>
              </a:rPr>
              <a:t>a</a:t>
            </a:r>
            <a:r>
              <a:rPr lang="mk-MK" sz="2000" i="1" dirty="0" smtClean="0">
                <a:sym typeface="Wingdings" pitchFamily="2" charset="2"/>
              </a:rPr>
              <a:t>mik</a:t>
            </a:r>
          </a:p>
          <a:p>
            <a:pPr>
              <a:buFontTx/>
              <a:buChar char="-"/>
            </a:pPr>
            <a:r>
              <a:rPr lang="en-US" sz="2000" i="1" dirty="0" smtClean="0"/>
              <a:t>A</a:t>
            </a:r>
            <a:r>
              <a:rPr lang="mk-MK" sz="2000" i="1" dirty="0" smtClean="0"/>
              <a:t>d</a:t>
            </a:r>
            <a:r>
              <a:rPr lang="en-US" sz="2000" i="1" dirty="0" smtClean="0"/>
              <a:t>a</a:t>
            </a:r>
            <a:r>
              <a:rPr lang="mk-MK" sz="2000" i="1" dirty="0" smtClean="0"/>
              <a:t>ptiv </a:t>
            </a:r>
            <a:r>
              <a:rPr lang="mk-MK" sz="2000" i="1" dirty="0" smtClean="0">
                <a:sym typeface="Wingdings" pitchFamily="2" charset="2"/>
              </a:rPr>
              <a:t>  Jo</a:t>
            </a:r>
            <a:r>
              <a:rPr lang="en-US" sz="2000" i="1" dirty="0" smtClean="0">
                <a:sym typeface="Wingdings" pitchFamily="2" charset="2"/>
              </a:rPr>
              <a:t>a</a:t>
            </a:r>
            <a:r>
              <a:rPr lang="mk-MK" sz="2000" i="1" dirty="0" smtClean="0">
                <a:sym typeface="Wingdings" pitchFamily="2" charset="2"/>
              </a:rPr>
              <a:t>d</a:t>
            </a:r>
            <a:r>
              <a:rPr lang="en-US" sz="2000" i="1" dirty="0" smtClean="0">
                <a:sym typeface="Wingdings" pitchFamily="2" charset="2"/>
              </a:rPr>
              <a:t>a</a:t>
            </a:r>
            <a:r>
              <a:rPr lang="mk-MK" sz="2000" i="1" dirty="0" smtClean="0">
                <a:sym typeface="Wingdings" pitchFamily="2" charset="2"/>
              </a:rPr>
              <a:t>ptiv</a:t>
            </a:r>
          </a:p>
          <a:p>
            <a:pPr>
              <a:buFontTx/>
              <a:buChar char="-"/>
            </a:pPr>
            <a:r>
              <a:rPr lang="mk-MK" sz="2000" i="1" dirty="0" smtClean="0">
                <a:sym typeface="Wingdings" pitchFamily="2" charset="2"/>
              </a:rPr>
              <a:t>Perm</a:t>
            </a:r>
            <a:r>
              <a:rPr lang="en-US" sz="2000" i="1" dirty="0" smtClean="0">
                <a:sym typeface="Wingdings" pitchFamily="2" charset="2"/>
              </a:rPr>
              <a:t>a</a:t>
            </a:r>
            <a:r>
              <a:rPr lang="mk-MK" sz="2000" i="1" dirty="0" smtClean="0">
                <a:sym typeface="Wingdings" pitchFamily="2" charset="2"/>
              </a:rPr>
              <a:t>nent   I perkohshem</a:t>
            </a:r>
          </a:p>
          <a:p>
            <a:pPr>
              <a:buFontTx/>
              <a:buChar char="-"/>
            </a:pPr>
            <a:endParaRPr lang="mk-MK" sz="1800" i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mk-MK" sz="1800" dirty="0" smtClean="0">
                <a:sym typeface="Wingdings" pitchFamily="2" charset="2"/>
              </a:rPr>
              <a:t>(komp</a:t>
            </a:r>
            <a:r>
              <a:rPr lang="en-US" sz="1800" dirty="0" smtClean="0">
                <a:sym typeface="Wingdings" pitchFamily="2" charset="2"/>
              </a:rPr>
              <a:t>a</a:t>
            </a:r>
            <a:r>
              <a:rPr lang="mk-MK" sz="1800" dirty="0" smtClean="0">
                <a:sym typeface="Wingdings" pitchFamily="2" charset="2"/>
              </a:rPr>
              <a:t>nite qe nuk j</a:t>
            </a:r>
            <a:r>
              <a:rPr lang="en-US" sz="1800" dirty="0" smtClean="0">
                <a:sym typeface="Wingdings" pitchFamily="2" charset="2"/>
              </a:rPr>
              <a:t>a</a:t>
            </a:r>
            <a:r>
              <a:rPr lang="mk-MK" sz="1800" dirty="0" smtClean="0">
                <a:sym typeface="Wingdings" pitchFamily="2" charset="2"/>
              </a:rPr>
              <a:t>ne </a:t>
            </a:r>
            <a:r>
              <a:rPr lang="en-US" sz="1800" dirty="0" smtClean="0">
                <a:sym typeface="Wingdings" pitchFamily="2" charset="2"/>
              </a:rPr>
              <a:t>a</a:t>
            </a:r>
            <a:r>
              <a:rPr lang="mk-MK" sz="1800" dirty="0" smtClean="0">
                <a:sym typeface="Wingdings" pitchFamily="2" charset="2"/>
              </a:rPr>
              <a:t>d</a:t>
            </a:r>
            <a:r>
              <a:rPr lang="en-US" sz="1800" dirty="0" smtClean="0">
                <a:sym typeface="Wingdings" pitchFamily="2" charset="2"/>
              </a:rPr>
              <a:t>a</a:t>
            </a:r>
            <a:r>
              <a:rPr lang="mk-MK" sz="1800" dirty="0" smtClean="0">
                <a:sym typeface="Wingdings" pitchFamily="2" charset="2"/>
              </a:rPr>
              <a:t>ptive nd</a:t>
            </a:r>
            <a:r>
              <a:rPr lang="en-US" sz="1800" dirty="0" smtClean="0">
                <a:sym typeface="Wingdings" pitchFamily="2" charset="2"/>
              </a:rPr>
              <a:t>a</a:t>
            </a:r>
            <a:r>
              <a:rPr lang="mk-MK" sz="1800" dirty="0" smtClean="0">
                <a:sym typeface="Wingdings" pitchFamily="2" charset="2"/>
              </a:rPr>
              <a:t>j </a:t>
            </a:r>
            <a:r>
              <a:rPr lang="en-US" sz="1800" dirty="0" smtClean="0">
                <a:sym typeface="Wingdings" pitchFamily="2" charset="2"/>
              </a:rPr>
              <a:t>a</a:t>
            </a:r>
            <a:r>
              <a:rPr lang="mk-MK" sz="1800" dirty="0" smtClean="0">
                <a:sym typeface="Wingdings" pitchFamily="2" charset="2"/>
              </a:rPr>
              <a:t>mbientit nuk mbijetojne gj</a:t>
            </a:r>
            <a:r>
              <a:rPr lang="en-US" sz="1800" dirty="0" smtClean="0">
                <a:sym typeface="Wingdings" pitchFamily="2" charset="2"/>
              </a:rPr>
              <a:t>a</a:t>
            </a:r>
            <a:r>
              <a:rPr lang="mk-MK" sz="1800" dirty="0" smtClean="0">
                <a:sym typeface="Wingdings" pitchFamily="2" charset="2"/>
              </a:rPr>
              <a:t>te kohe)</a:t>
            </a:r>
            <a:endParaRPr lang="mk-MK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Sistemet e inform</a:t>
            </a:r>
            <a:r>
              <a:rPr lang="en-US" dirty="0" smtClean="0"/>
              <a:t>a</a:t>
            </a:r>
            <a:r>
              <a:rPr lang="mk-MK" dirty="0" smtClean="0"/>
              <a:t>cionit mund te jene :</a:t>
            </a:r>
          </a:p>
          <a:p>
            <a:r>
              <a:rPr lang="mk-MK" dirty="0" smtClean="0"/>
              <a:t>- te kompjuterizu</a:t>
            </a:r>
            <a:r>
              <a:rPr lang="en-US" dirty="0" smtClean="0"/>
              <a:t>a</a:t>
            </a:r>
            <a:r>
              <a:rPr lang="mk-MK" dirty="0" smtClean="0"/>
              <a:t>r</a:t>
            </a:r>
          </a:p>
          <a:p>
            <a:r>
              <a:rPr lang="mk-MK" dirty="0" smtClean="0"/>
              <a:t>- m</a:t>
            </a:r>
            <a:r>
              <a:rPr lang="en-US" dirty="0" smtClean="0"/>
              <a:t>a</a:t>
            </a:r>
            <a:r>
              <a:rPr lang="mk-MK" dirty="0" smtClean="0"/>
              <a:t>nu</a:t>
            </a:r>
            <a:r>
              <a:rPr lang="en-US" dirty="0" smtClean="0"/>
              <a:t>a</a:t>
            </a:r>
            <a:r>
              <a:rPr lang="mk-MK" dirty="0" smtClean="0"/>
              <a:t>l  </a:t>
            </a:r>
            <a:endParaRPr lang="mk-M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Sistemete informacionit të bazuara në kompjuter (SIBK)-CBIS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4" descr="http://iis100.tripod.com/images/session1/cbi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4857784" cy="41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Komponentet</a:t>
            </a:r>
            <a:r>
              <a:rPr lang="mk-MK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e </a:t>
            </a:r>
            <a:r>
              <a:rPr lang="mk-MK" sz="3200" dirty="0" smtClean="0">
                <a:solidFill>
                  <a:schemeClr val="accent3">
                    <a:lumMod val="75000"/>
                  </a:schemeClr>
                </a:solidFill>
              </a:rPr>
              <a:t>SIBK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800" b="1" dirty="0" smtClean="0"/>
              <a:t> </a:t>
            </a:r>
            <a:r>
              <a:rPr lang="en-US" sz="2800" b="1" dirty="0" smtClean="0"/>
              <a:t>Software</a:t>
            </a:r>
            <a:r>
              <a:rPr lang="mk-MK" sz="2800" b="1" dirty="0" smtClean="0"/>
              <a:t> </a:t>
            </a:r>
            <a:r>
              <a:rPr lang="en-US" sz="2800" dirty="0" smtClean="0"/>
              <a:t>-</a:t>
            </a:r>
            <a:r>
              <a:rPr lang="mk-MK" sz="2800" dirty="0" smtClean="0"/>
              <a:t> progr</a:t>
            </a:r>
            <a:r>
              <a:rPr lang="en-US" sz="2800" dirty="0" smtClean="0"/>
              <a:t>a</a:t>
            </a:r>
            <a:r>
              <a:rPr lang="mk-MK" sz="2800" dirty="0" smtClean="0"/>
              <a:t>me kompjuteresh qe qeverisin oper</a:t>
            </a:r>
            <a:r>
              <a:rPr lang="en-US" sz="2800" dirty="0" smtClean="0"/>
              <a:t>a</a:t>
            </a:r>
            <a:r>
              <a:rPr lang="mk-MK" sz="2800" dirty="0" smtClean="0"/>
              <a:t>cionet e kompjuterit</a:t>
            </a:r>
            <a:endParaRPr lang="en-US" sz="2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 smtClean="0"/>
              <a:t>Hardware</a:t>
            </a:r>
            <a:r>
              <a:rPr lang="mk-MK" sz="2800" b="1" dirty="0" smtClean="0"/>
              <a:t> </a:t>
            </a:r>
            <a:r>
              <a:rPr lang="en-US" sz="2800" dirty="0" smtClean="0"/>
              <a:t>-</a:t>
            </a:r>
            <a:r>
              <a:rPr lang="mk-MK" sz="2800" dirty="0" smtClean="0"/>
              <a:t> p</a:t>
            </a:r>
            <a:r>
              <a:rPr lang="en-US" sz="2800" dirty="0" smtClean="0"/>
              <a:t>a</a:t>
            </a:r>
            <a:r>
              <a:rPr lang="mk-MK" sz="2800" dirty="0" smtClean="0"/>
              <a:t>isje kompjuterike per te kryer veprimin e input-it, perpunimin dhe outputit. </a:t>
            </a:r>
            <a:endParaRPr lang="en-US" sz="2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 err="1" smtClean="0"/>
              <a:t>Procedur</a:t>
            </a:r>
            <a:r>
              <a:rPr lang="en-US" sz="2800" b="1" dirty="0" err="1" smtClean="0"/>
              <a:t>a</a:t>
            </a:r>
            <a:r>
              <a:rPr lang="mk-MK" sz="2800" b="1" dirty="0" smtClean="0"/>
              <a:t>t</a:t>
            </a:r>
            <a:r>
              <a:rPr lang="en-US" sz="2800" b="1" dirty="0" smtClean="0"/>
              <a:t> –</a:t>
            </a:r>
            <a:r>
              <a:rPr lang="mk-MK" sz="2800" b="1" dirty="0" smtClean="0"/>
              <a:t> </a:t>
            </a:r>
            <a:r>
              <a:rPr lang="mk-MK" sz="2800" dirty="0" smtClean="0"/>
              <a:t>perfshijne str</a:t>
            </a:r>
            <a:r>
              <a:rPr lang="en-US" sz="2800" dirty="0" smtClean="0"/>
              <a:t>a</a:t>
            </a:r>
            <a:r>
              <a:rPr lang="mk-MK" sz="2800" dirty="0" smtClean="0"/>
              <a:t>tegjite, politik</a:t>
            </a:r>
            <a:r>
              <a:rPr lang="en-US" sz="2800" dirty="0" smtClean="0"/>
              <a:t>a</a:t>
            </a:r>
            <a:r>
              <a:rPr lang="mk-MK" sz="2800" dirty="0" smtClean="0"/>
              <a:t>t, metod</a:t>
            </a:r>
            <a:r>
              <a:rPr lang="en-US" sz="2800" dirty="0" smtClean="0"/>
              <a:t>a</a:t>
            </a:r>
            <a:r>
              <a:rPr lang="mk-MK" sz="2800" dirty="0" smtClean="0"/>
              <a:t>t dhe rregull</a:t>
            </a:r>
            <a:r>
              <a:rPr lang="en-US" sz="2800" dirty="0" smtClean="0"/>
              <a:t>a</a:t>
            </a:r>
            <a:r>
              <a:rPr lang="mk-MK" sz="2800" dirty="0" smtClean="0"/>
              <a:t>t per perdorimin e SIBK.</a:t>
            </a:r>
            <a:endParaRPr lang="en-US" sz="2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mk-MK" sz="2800" b="1" dirty="0" smtClean="0"/>
              <a:t>B</a:t>
            </a:r>
            <a:r>
              <a:rPr lang="en-US" sz="2800" b="1" dirty="0" smtClean="0"/>
              <a:t> </a:t>
            </a:r>
            <a:r>
              <a:rPr lang="en-US" sz="2800" b="1" dirty="0" smtClean="0"/>
              <a:t>a</a:t>
            </a:r>
            <a:r>
              <a:rPr lang="mk-MK" sz="2800" b="1" dirty="0" smtClean="0"/>
              <a:t>z</a:t>
            </a:r>
            <a:r>
              <a:rPr lang="en-US" sz="2800" b="1" dirty="0" smtClean="0"/>
              <a:t>a</a:t>
            </a:r>
            <a:r>
              <a:rPr lang="mk-MK" sz="2800" b="1" dirty="0" smtClean="0"/>
              <a:t>t e te dhen</a:t>
            </a:r>
            <a:r>
              <a:rPr lang="en-US" sz="2800" b="1" dirty="0" smtClean="0"/>
              <a:t>a</a:t>
            </a:r>
            <a:r>
              <a:rPr lang="mk-MK" sz="2800" b="1" dirty="0" smtClean="0"/>
              <a:t>ve </a:t>
            </a:r>
            <a:r>
              <a:rPr lang="en-US" sz="2800" dirty="0" smtClean="0"/>
              <a:t>-</a:t>
            </a:r>
            <a:r>
              <a:rPr lang="mk-MK" sz="2800" dirty="0" smtClean="0"/>
              <a:t> p</a:t>
            </a:r>
            <a:r>
              <a:rPr lang="en-US" sz="2800" dirty="0" smtClean="0"/>
              <a:t>a</a:t>
            </a:r>
            <a:r>
              <a:rPr lang="mk-MK" sz="2800" dirty="0" smtClean="0"/>
              <a:t>r</a:t>
            </a:r>
            <a:r>
              <a:rPr lang="en-US" sz="2800" dirty="0" smtClean="0"/>
              <a:t>a</a:t>
            </a:r>
            <a:r>
              <a:rPr lang="mk-MK" sz="2800" dirty="0" smtClean="0"/>
              <a:t>qesin b</a:t>
            </a:r>
            <a:r>
              <a:rPr lang="en-US" sz="2800" dirty="0" smtClean="0"/>
              <a:t>a</a:t>
            </a:r>
            <a:r>
              <a:rPr lang="mk-MK" sz="2800" dirty="0" smtClean="0"/>
              <a:t>shkesi te org</a:t>
            </a:r>
            <a:r>
              <a:rPr lang="en-US" sz="2800" dirty="0" smtClean="0"/>
              <a:t>a</a:t>
            </a:r>
            <a:r>
              <a:rPr lang="mk-MK" sz="2800" dirty="0" smtClean="0"/>
              <a:t>nizu</a:t>
            </a:r>
            <a:r>
              <a:rPr lang="en-US" sz="2800" dirty="0" smtClean="0"/>
              <a:t>a</a:t>
            </a:r>
            <a:r>
              <a:rPr lang="mk-MK" sz="2800" dirty="0" smtClean="0"/>
              <a:t>r f</a:t>
            </a:r>
            <a:r>
              <a:rPr lang="en-US" sz="2800" dirty="0" smtClean="0"/>
              <a:t>a</a:t>
            </a:r>
            <a:r>
              <a:rPr lang="mk-MK" sz="2800" dirty="0" smtClean="0"/>
              <a:t>ktesh dhe inform</a:t>
            </a:r>
            <a:r>
              <a:rPr lang="en-US" sz="2800" dirty="0" smtClean="0"/>
              <a:t>a</a:t>
            </a:r>
            <a:r>
              <a:rPr lang="mk-MK" sz="2800" dirty="0" smtClean="0"/>
              <a:t>cionesh. </a:t>
            </a:r>
            <a:endParaRPr lang="en-US" sz="2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mk-MK" sz="2800" b="1" dirty="0" smtClean="0"/>
              <a:t>Njerezit </a:t>
            </a:r>
            <a:r>
              <a:rPr lang="en-US" sz="2800" dirty="0" smtClean="0"/>
              <a:t>–</a:t>
            </a:r>
            <a:r>
              <a:rPr lang="mk-MK" sz="2800" dirty="0" smtClean="0"/>
              <a:t> elementi me i rendesishem ne pjesen me te m</a:t>
            </a:r>
            <a:r>
              <a:rPr lang="en-US" sz="2800" dirty="0" smtClean="0"/>
              <a:t>a</a:t>
            </a:r>
            <a:r>
              <a:rPr lang="mk-MK" sz="2800" dirty="0" smtClean="0"/>
              <a:t>dhe te sistemeve te inform</a:t>
            </a:r>
            <a:r>
              <a:rPr lang="en-US" sz="2800" dirty="0" smtClean="0"/>
              <a:t>a</a:t>
            </a:r>
            <a:r>
              <a:rPr lang="mk-MK" sz="2800" dirty="0" smtClean="0"/>
              <a:t>cionit</a:t>
            </a:r>
            <a:endParaRPr lang="en-US" sz="2800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Rrjetat,Telekomunikimet, dhe Interneti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800" b="1" dirty="0" smtClean="0"/>
              <a:t>Rrjetat</a:t>
            </a:r>
            <a:r>
              <a:rPr lang="de-DE" sz="2800" dirty="0" smtClean="0"/>
              <a:t>–përdoren për të lidhur kompjuterët dhe pajisjet kompjuterike në një ndërtesë, në një shtet, apo cdokund nëpër botë  për të mundësuar komunikimin elektronik</a:t>
            </a:r>
          </a:p>
          <a:p>
            <a:pPr>
              <a:buFont typeface="Wingdings" pitchFamily="2" charset="2"/>
              <a:buChar char="Ø"/>
            </a:pPr>
            <a:r>
              <a:rPr lang="de-DE" sz="2800" b="1" dirty="0" smtClean="0"/>
              <a:t>Telekomunikimet</a:t>
            </a:r>
            <a:r>
              <a:rPr lang="de-DE" sz="2800" dirty="0" smtClean="0"/>
              <a:t>– transmisionet elektronike të sinjaleve komunikuese</a:t>
            </a:r>
          </a:p>
          <a:p>
            <a:pPr>
              <a:buFont typeface="Wingdings" pitchFamily="2" charset="2"/>
              <a:buChar char="Ø"/>
            </a:pPr>
            <a:endParaRPr lang="de-DE" sz="2800" dirty="0" smtClean="0">
              <a:latin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de-DE" sz="2800" b="1" dirty="0" smtClean="0"/>
              <a:t>Interneti</a:t>
            </a:r>
            <a:r>
              <a:rPr lang="de-DE" sz="2800" dirty="0" smtClean="0"/>
              <a:t>–Rrjeti më I gjërë kompjuterik në bote,aktualisht i përbërë nga mijëra rrjeta.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Principet     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</a:rPr>
              <a:t>               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       Objektivat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Çka kuptojme me </a:t>
            </a:r>
            <a:r>
              <a:rPr lang="de-DE" u="sng" dirty="0" smtClean="0"/>
              <a:t>vlerën e informacionit? </a:t>
            </a:r>
          </a:p>
          <a:p>
            <a:r>
              <a:rPr lang="de-DE" dirty="0" smtClean="0"/>
              <a:t>– </a:t>
            </a:r>
            <a:r>
              <a:rPr lang="mk-MK" dirty="0" smtClean="0"/>
              <a:t>Vler</a:t>
            </a:r>
            <a:r>
              <a:rPr lang="de-DE" dirty="0" smtClean="0"/>
              <a:t>a</a:t>
            </a:r>
            <a:r>
              <a:rPr lang="mk-MK" dirty="0" smtClean="0"/>
              <a:t> e inform</a:t>
            </a:r>
            <a:r>
              <a:rPr lang="de-DE" dirty="0" smtClean="0"/>
              <a:t>a</a:t>
            </a:r>
            <a:r>
              <a:rPr lang="mk-MK" dirty="0" smtClean="0"/>
              <a:t>cionit </a:t>
            </a:r>
            <a:r>
              <a:rPr lang="de-DE" dirty="0" smtClean="0"/>
              <a:t>është e lidhur direkt me  ndihmen që iu ofron marrësve të vendimeve që të permbushin qëllimet e organizatës</a:t>
            </a:r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Dallimi midis te dhënës dhe informacionit si dhe përshkrimi i karakteristikave që përdoren për të vlerësuar cilësin e të dhënës</a:t>
            </a:r>
          </a:p>
          <a:p>
            <a:pPr>
              <a:buNone/>
            </a:pPr>
            <a:endParaRPr lang="mk-M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04" y="228600"/>
            <a:ext cx="8836152" cy="758952"/>
          </a:xfrm>
        </p:spPr>
        <p:txBody>
          <a:bodyPr>
            <a:normAutofit fontScale="90000"/>
          </a:bodyPr>
          <a:lstStyle/>
          <a:p>
            <a:r>
              <a:rPr lang="de-DE" sz="3600" dirty="0" smtClean="0">
                <a:solidFill>
                  <a:schemeClr val="accent3">
                    <a:lumMod val="75000"/>
                  </a:schemeClr>
                </a:solidFill>
              </a:rPr>
              <a:t>Sistemet e informacionit të bizneseve(SIB-BIS)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Electronic </a:t>
            </a:r>
            <a:r>
              <a:rPr lang="de-DE" sz="2400" dirty="0" smtClean="0"/>
              <a:t>Commerce</a:t>
            </a:r>
            <a:r>
              <a:rPr lang="mk-MK" sz="2400" dirty="0" smtClean="0"/>
              <a:t> - tregti</a:t>
            </a:r>
            <a:r>
              <a:rPr lang="en-US" sz="2400" dirty="0" smtClean="0"/>
              <a:t>a</a:t>
            </a:r>
            <a:r>
              <a:rPr lang="mk-MK" sz="2400" dirty="0" smtClean="0"/>
              <a:t> elektronike</a:t>
            </a:r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Transaction Processing Systems and ERP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Information and Decision Support Systems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Special-Purpose Business Information Systems: Artificial Intelligence, Expert Systems, and Virtual Reality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E-Commerce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Business-to-business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Business-to-consumer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Consumer-to-consumer 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E-Commerce thjeshton procesin e blerjes</a:t>
            </a:r>
          </a:p>
          <a:p>
            <a:endParaRPr lang="mk-M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500438"/>
            <a:ext cx="244621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415" y="3500438"/>
            <a:ext cx="5264155" cy="286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Transaction Processing Systems dhe ERP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Transaction processing system (TPS)-nje koleksion </a:t>
            </a:r>
            <a:r>
              <a:rPr lang="mk-MK" dirty="0" smtClean="0"/>
              <a:t>i</a:t>
            </a:r>
            <a:r>
              <a:rPr lang="de-DE" dirty="0" smtClean="0"/>
              <a:t> </a:t>
            </a:r>
            <a:r>
              <a:rPr lang="de-DE" dirty="0" smtClean="0"/>
              <a:t>organizuar </a:t>
            </a:r>
            <a:r>
              <a:rPr lang="mk-MK" dirty="0" smtClean="0"/>
              <a:t>i</a:t>
            </a:r>
            <a:r>
              <a:rPr lang="de-DE" dirty="0" smtClean="0"/>
              <a:t> </a:t>
            </a:r>
            <a:r>
              <a:rPr lang="de-DE" dirty="0" smtClean="0"/>
              <a:t>njerezve, procedurave, </a:t>
            </a:r>
            <a:r>
              <a:rPr lang="de-DE" dirty="0" smtClean="0"/>
              <a:t>software</a:t>
            </a:r>
            <a:r>
              <a:rPr lang="mk-MK" dirty="0" smtClean="0"/>
              <a:t>-eve</a:t>
            </a:r>
            <a:r>
              <a:rPr lang="de-DE" dirty="0" smtClean="0"/>
              <a:t>, baza</a:t>
            </a:r>
            <a:r>
              <a:rPr lang="mk-MK" dirty="0" smtClean="0"/>
              <a:t>ve</a:t>
            </a:r>
            <a:r>
              <a:rPr lang="de-DE" dirty="0" smtClean="0"/>
              <a:t> </a:t>
            </a:r>
            <a:r>
              <a:rPr lang="de-DE" dirty="0" smtClean="0"/>
              <a:t>e te </a:t>
            </a:r>
            <a:r>
              <a:rPr lang="mk-MK" dirty="0" smtClean="0"/>
              <a:t>te </a:t>
            </a:r>
            <a:r>
              <a:rPr lang="de-DE" dirty="0" smtClean="0"/>
              <a:t>dhenave</a:t>
            </a:r>
            <a:r>
              <a:rPr lang="de-DE" dirty="0" smtClean="0"/>
              <a:t>, dhe te pajisjeve te perdorura per te regjistruar transaksionet e kompletuar te biznesit.</a:t>
            </a:r>
            <a:endParaRPr lang="mk-MK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Enterprise Resource Planning (ERP) System -nje grup te programeve te integruara te afte per te menaxhuar operacione jetike te nje kompanie te biznesit te shperndare dhe globale.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Decision Support Systems (DSS)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Një koleksion të organizuar të njerëzve, procedurave, software, bazat e të dhënave, dhe të pajisjeve të përdorura për të mbështetur vendim-marrjen për probleme specifike.</a:t>
            </a:r>
            <a:endParaRPr lang="mk-MK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/>
              <a:t>Fokusi i DSS është në efektivitetin e vendim-marrjes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BIS për qëllime speciale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mk-MK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Artificial intelligence (AI) systems</a:t>
            </a:r>
            <a:endParaRPr lang="mk-MK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Virtual reality systems </a:t>
            </a:r>
            <a:endParaRPr lang="mk-MK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Expert systems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Zhvillimi i Sistemeve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de-DE" sz="3200" dirty="0" smtClean="0"/>
              <a:t>Aktivitetet për krijimin apo modifikimin e sistemeve ekzistuese të biznesit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Systems Investigation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Systems Analysis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Systems Design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Systems Implementation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Systems Maintenance and Review</a:t>
            </a:r>
          </a:p>
          <a:p>
            <a:pPr>
              <a:buNone/>
            </a:pPr>
            <a:endParaRPr lang="mk-M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54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de-DE" sz="3600" dirty="0" smtClean="0">
                <a:solidFill>
                  <a:schemeClr val="accent3">
                    <a:lumMod val="75000"/>
                  </a:schemeClr>
                </a:solidFill>
              </a:rPr>
              <a:t>Modeli gjeneral (i pergjithshem) i një organizate 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2"/>
            <a:ext cx="6027579" cy="4739997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Pyetje?</a:t>
            </a:r>
            <a:endParaRPr lang="mk-MK" dirty="0"/>
          </a:p>
        </p:txBody>
      </p:sp>
      <p:pic>
        <p:nvPicPr>
          <p:cNvPr id="1026" name="Picture 2" descr="http://www.presentermedia.com/files/animsp/00002000/2483/carrying_question_pa_md_w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643181"/>
            <a:ext cx="2714644" cy="2714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Modelet, Kompjuterat dhe Sistemet e kompjuterave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mk-MK" dirty="0" smtClean="0"/>
          </a:p>
          <a:p>
            <a:pPr>
              <a:buNone/>
            </a:pPr>
            <a:endParaRPr lang="mk-MK" dirty="0" smtClean="0"/>
          </a:p>
          <a:p>
            <a:r>
              <a:rPr lang="de-DE" dirty="0" smtClean="0"/>
              <a:t>Bejne te mundur ne menyre te vazhdueshme qe organizatat te permiresojne menyren e berjes se biznesit</a:t>
            </a:r>
          </a:p>
          <a:p>
            <a:endParaRPr lang="mk-MK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mk-MK" dirty="0" smtClean="0"/>
          </a:p>
          <a:p>
            <a:r>
              <a:rPr lang="de-DE" dirty="0" smtClean="0"/>
              <a:t>Identifikimi i tipeve te modeleve dhe spjegimi pse perdoren ato.</a:t>
            </a:r>
          </a:p>
          <a:p>
            <a:r>
              <a:rPr lang="de-DE" dirty="0" smtClean="0"/>
              <a:t>Pershkrimi i karakteristikave te komponenteve te sistemit te informacionit (SI) dhe percaktimi i tyre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3200" dirty="0" smtClean="0">
                <a:solidFill>
                  <a:schemeClr val="accent3">
                    <a:lumMod val="75000"/>
                  </a:schemeClr>
                </a:solidFill>
              </a:rPr>
              <a:t>Fuqi</a:t>
            </a:r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se ndikimit te SI-se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Zotrimi i aftesise se ndikimit te SI-se do te na udheheqe ne nje karrier te sukseshme. </a:t>
            </a:r>
          </a:p>
          <a:p>
            <a:r>
              <a:rPr lang="de-DE" dirty="0" smtClean="0"/>
              <a:t>Organizatat arrijne qellimet e tyre dhe do te kemi nje cilesi me te larte</a:t>
            </a:r>
          </a:p>
          <a:p>
            <a:endParaRPr lang="mk-MK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Duhet te identifikohet tipi kryesore i SI-te ne biznese dhe te diskutohet se kush dhe si perdoren ato dhe cfare perfitimesh vijne prej tyre.</a:t>
            </a:r>
          </a:p>
          <a:p>
            <a:r>
              <a:rPr lang="de-DE" dirty="0" smtClean="0"/>
              <a:t>Duhet te diskutojme pse eshte e rendesishme te studiojme dhe kuptojme SI-te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Ndertimi i nje SI te suksesshem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Behet duke punuar se bashku: </a:t>
            </a:r>
          </a:p>
          <a:p>
            <a:pPr>
              <a:buFontTx/>
              <a:buChar char="-"/>
            </a:pPr>
            <a:r>
              <a:rPr lang="de-DE" dirty="0" smtClean="0"/>
              <a:t>perdoruesit e sistemit</a:t>
            </a:r>
          </a:p>
          <a:p>
            <a:pPr>
              <a:buFontTx/>
              <a:buChar char="-"/>
            </a:pPr>
            <a:r>
              <a:rPr lang="de-DE" dirty="0" smtClean="0"/>
              <a:t>menaxheret e biznesit</a:t>
            </a:r>
          </a:p>
          <a:p>
            <a:pPr>
              <a:buFontTx/>
              <a:buChar char="-"/>
            </a:pPr>
            <a:r>
              <a:rPr lang="de-DE" dirty="0" smtClean="0"/>
              <a:t> personeli i SI-ve</a:t>
            </a:r>
          </a:p>
          <a:p>
            <a:endParaRPr lang="mk-MK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Se pari identifikohen hapat kryesore ne procesin e zhvillimit te sistemeve si dhe qellimi i seciles prej tyre.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accent3">
                    <a:lumMod val="75000"/>
                  </a:schemeClr>
                </a:solidFill>
              </a:rPr>
              <a:t>Sistemi i Informacionit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endParaRPr lang="mk-MK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de-DE" dirty="0" smtClean="0"/>
              <a:t>Një grup i komponentëve të ndërlidhura që mbledhin, manipulojnë dhe shpërndajnë të dhënat dhe informacionet dhe japin </a:t>
            </a:r>
            <a:r>
              <a:rPr lang="de-DE" dirty="0" smtClean="0"/>
              <a:t>komente</a:t>
            </a:r>
            <a:r>
              <a:rPr lang="mk-MK" dirty="0" smtClean="0"/>
              <a:t>(feedb</a:t>
            </a:r>
            <a:r>
              <a:rPr lang="en-US" dirty="0" smtClean="0"/>
              <a:t>a</a:t>
            </a:r>
            <a:r>
              <a:rPr lang="mk-MK" dirty="0" smtClean="0"/>
              <a:t>ck)</a:t>
            </a:r>
            <a:r>
              <a:rPr lang="de-DE" dirty="0" smtClean="0"/>
              <a:t> </a:t>
            </a:r>
            <a:r>
              <a:rPr lang="de-DE" dirty="0" smtClean="0"/>
              <a:t>për të përmbushur një </a:t>
            </a:r>
            <a:r>
              <a:rPr lang="de-DE" dirty="0" smtClean="0"/>
              <a:t>objektiv</a:t>
            </a:r>
            <a:r>
              <a:rPr lang="mk-MK" dirty="0" smtClean="0"/>
              <a:t> </a:t>
            </a:r>
            <a:r>
              <a:rPr lang="en-US" dirty="0" smtClean="0"/>
              <a:t>a</a:t>
            </a:r>
            <a:r>
              <a:rPr lang="mk-MK" dirty="0" smtClean="0"/>
              <a:t>po nje qellim.</a:t>
            </a:r>
            <a:endParaRPr lang="de-DE" dirty="0" smtClean="0"/>
          </a:p>
          <a:p>
            <a:pPr marL="0" indent="0">
              <a:buNone/>
              <a:defRPr/>
            </a:pPr>
            <a:endParaRPr lang="de-DE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de-DE" b="1" dirty="0" smtClean="0"/>
              <a:t>Shembuj: </a:t>
            </a:r>
            <a:r>
              <a:rPr lang="de-DE" dirty="0" smtClean="0"/>
              <a:t> Sistemete Rezervimit per Fluturime; Sisteme për rezervimin e </a:t>
            </a:r>
            <a:r>
              <a:rPr lang="de-DE" dirty="0" smtClean="0"/>
              <a:t>kurseve</a:t>
            </a:r>
            <a:r>
              <a:rPr lang="mk-MK" dirty="0" smtClean="0"/>
              <a:t>, </a:t>
            </a:r>
            <a:r>
              <a:rPr lang="de-DE" dirty="0" smtClean="0"/>
              <a:t> </a:t>
            </a:r>
            <a:r>
              <a:rPr lang="de-DE" dirty="0" smtClean="0"/>
              <a:t>etj.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Ne cdo dite jemi ne r</a:t>
            </a:r>
            <a:r>
              <a:rPr lang="en-US" dirty="0" smtClean="0"/>
              <a:t>a</a:t>
            </a:r>
            <a:r>
              <a:rPr lang="mk-MK" dirty="0" smtClean="0"/>
              <a:t>port te p</a:t>
            </a:r>
            <a:r>
              <a:rPr lang="en-US" dirty="0" smtClean="0"/>
              <a:t>a</a:t>
            </a:r>
            <a:r>
              <a:rPr lang="mk-MK" dirty="0" smtClean="0"/>
              <a:t>nd</a:t>
            </a:r>
            <a:r>
              <a:rPr lang="en-US" dirty="0" smtClean="0"/>
              <a:t>a</a:t>
            </a:r>
            <a:r>
              <a:rPr lang="mk-MK" dirty="0" smtClean="0"/>
              <a:t>shem me sistemet e inform</a:t>
            </a:r>
            <a:r>
              <a:rPr lang="en-US" dirty="0" smtClean="0"/>
              <a:t>a</a:t>
            </a:r>
            <a:r>
              <a:rPr lang="mk-MK" dirty="0" smtClean="0"/>
              <a:t>cionit, psh., b</a:t>
            </a:r>
            <a:r>
              <a:rPr lang="en-US" dirty="0" smtClean="0"/>
              <a:t>a</a:t>
            </a:r>
            <a:r>
              <a:rPr lang="mk-MK" dirty="0" smtClean="0"/>
              <a:t>nkom</a:t>
            </a:r>
            <a:r>
              <a:rPr lang="en-US" dirty="0" smtClean="0"/>
              <a:t>a</a:t>
            </a:r>
            <a:r>
              <a:rPr lang="mk-MK" dirty="0" smtClean="0"/>
              <a:t>tet, sk</a:t>
            </a:r>
            <a:r>
              <a:rPr lang="en-US" dirty="0" smtClean="0"/>
              <a:t>a</a:t>
            </a:r>
            <a:r>
              <a:rPr lang="mk-MK" dirty="0" smtClean="0"/>
              <a:t>ner-</a:t>
            </a:r>
            <a:r>
              <a:rPr lang="en-US" dirty="0" smtClean="0"/>
              <a:t>a</a:t>
            </a:r>
            <a:r>
              <a:rPr lang="mk-MK" dirty="0" smtClean="0"/>
              <a:t>t e b</a:t>
            </a:r>
            <a:r>
              <a:rPr lang="en-US" dirty="0" smtClean="0"/>
              <a:t>a</a:t>
            </a:r>
            <a:r>
              <a:rPr lang="mk-MK" dirty="0" smtClean="0"/>
              <a:t>rcode-eve neper shitore, q</a:t>
            </a:r>
            <a:r>
              <a:rPr lang="en-US" dirty="0" smtClean="0"/>
              <a:t>a</a:t>
            </a:r>
            <a:r>
              <a:rPr lang="mk-MK" dirty="0" smtClean="0"/>
              <a:t>sj</a:t>
            </a:r>
            <a:r>
              <a:rPr lang="en-US" dirty="0" smtClean="0"/>
              <a:t>a</a:t>
            </a:r>
            <a:r>
              <a:rPr lang="mk-MK" dirty="0" smtClean="0"/>
              <a:t> </a:t>
            </a:r>
            <a:r>
              <a:rPr lang="mk-MK" dirty="0" smtClean="0"/>
              <a:t>ne inform</a:t>
            </a:r>
            <a:r>
              <a:rPr lang="en-US" dirty="0" smtClean="0"/>
              <a:t>a</a:t>
            </a:r>
            <a:r>
              <a:rPr lang="mk-MK" dirty="0" smtClean="0"/>
              <a:t>cione te ndryshme ng</a:t>
            </a:r>
            <a:r>
              <a:rPr lang="en-US" dirty="0" smtClean="0"/>
              <a:t>a</a:t>
            </a:r>
            <a:r>
              <a:rPr lang="mk-MK" dirty="0" smtClean="0"/>
              <a:t> interneti, inform</a:t>
            </a:r>
            <a:r>
              <a:rPr lang="en-US" dirty="0" smtClean="0"/>
              <a:t>a</a:t>
            </a:r>
            <a:r>
              <a:rPr lang="mk-MK" dirty="0" smtClean="0"/>
              <a:t>cione ng</a:t>
            </a:r>
            <a:r>
              <a:rPr lang="en-US" dirty="0" smtClean="0"/>
              <a:t>a</a:t>
            </a:r>
            <a:r>
              <a:rPr lang="mk-MK" dirty="0" smtClean="0"/>
              <a:t> touch screens etj.</a:t>
            </a:r>
          </a:p>
          <a:p>
            <a:endParaRPr lang="mk-MK" dirty="0" smtClean="0"/>
          </a:p>
          <a:p>
            <a:r>
              <a:rPr lang="mk-MK" dirty="0" smtClean="0"/>
              <a:t>Kompjuteret dhe sistemet e inform</a:t>
            </a:r>
            <a:r>
              <a:rPr lang="en-US" dirty="0" smtClean="0"/>
              <a:t>a</a:t>
            </a:r>
            <a:r>
              <a:rPr lang="mk-MK" dirty="0" smtClean="0"/>
              <a:t>cionit po e ndryshojne ne menyre te v</a:t>
            </a:r>
            <a:r>
              <a:rPr lang="en-US" dirty="0" smtClean="0"/>
              <a:t>a</a:t>
            </a:r>
            <a:r>
              <a:rPr lang="mk-MK" dirty="0" smtClean="0"/>
              <a:t>zhdueshme menyren se si org</a:t>
            </a:r>
            <a:r>
              <a:rPr lang="en-US" dirty="0" smtClean="0"/>
              <a:t>a</a:t>
            </a:r>
            <a:r>
              <a:rPr lang="mk-MK" dirty="0" smtClean="0"/>
              <a:t>niz</a:t>
            </a:r>
            <a:r>
              <a:rPr lang="en-US" dirty="0" smtClean="0"/>
              <a:t>a</a:t>
            </a:r>
            <a:r>
              <a:rPr lang="mk-MK" dirty="0" smtClean="0"/>
              <a:t>t</a:t>
            </a:r>
            <a:r>
              <a:rPr lang="en-US" dirty="0" smtClean="0"/>
              <a:t>a</a:t>
            </a:r>
            <a:r>
              <a:rPr lang="mk-MK" dirty="0" smtClean="0"/>
              <a:t>t bejne bizneset e tyre. </a:t>
            </a:r>
            <a:endParaRPr lang="mk-M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Duke e ditur potenci</a:t>
            </a:r>
            <a:r>
              <a:rPr lang="en-US" dirty="0" smtClean="0"/>
              <a:t>a</a:t>
            </a:r>
            <a:r>
              <a:rPr lang="mk-MK" dirty="0" smtClean="0"/>
              <a:t>lin e Sistemeve te Inform</a:t>
            </a:r>
            <a:r>
              <a:rPr lang="en-US" dirty="0" smtClean="0"/>
              <a:t>a</a:t>
            </a:r>
            <a:r>
              <a:rPr lang="mk-MK" dirty="0" smtClean="0"/>
              <a:t>cionit dhe neqoftese do te dim te shfrytezojme </a:t>
            </a:r>
            <a:r>
              <a:rPr lang="en-US" dirty="0" smtClean="0"/>
              <a:t>a</a:t>
            </a:r>
            <a:r>
              <a:rPr lang="mk-MK" dirty="0" smtClean="0"/>
              <a:t>to, kjo do te n</a:t>
            </a:r>
            <a:r>
              <a:rPr lang="en-US" dirty="0" smtClean="0"/>
              <a:t>a</a:t>
            </a:r>
            <a:r>
              <a:rPr lang="mk-MK" dirty="0" smtClean="0"/>
              <a:t> rezultoj ne k</a:t>
            </a:r>
            <a:r>
              <a:rPr lang="en-US" dirty="0" smtClean="0"/>
              <a:t>a</a:t>
            </a:r>
            <a:r>
              <a:rPr lang="mk-MK" dirty="0" smtClean="0"/>
              <a:t>rrier me te suksesshme person</a:t>
            </a:r>
            <a:r>
              <a:rPr lang="en-US" dirty="0" smtClean="0"/>
              <a:t>a</a:t>
            </a:r>
            <a:r>
              <a:rPr lang="mk-MK" dirty="0" smtClean="0"/>
              <a:t>le dhe cilesi</a:t>
            </a:r>
            <a:r>
              <a:rPr lang="en-US" dirty="0" smtClean="0"/>
              <a:t>a</a:t>
            </a:r>
            <a:r>
              <a:rPr lang="mk-MK" dirty="0" smtClean="0"/>
              <a:t> e jeteses do te jete me e l</a:t>
            </a:r>
            <a:r>
              <a:rPr lang="en-US" dirty="0" smtClean="0"/>
              <a:t>a</a:t>
            </a:r>
            <a:r>
              <a:rPr lang="mk-MK" dirty="0" smtClean="0"/>
              <a:t>rte!</a:t>
            </a:r>
            <a:endParaRPr lang="mk-M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chemeClr val="accent3">
                    <a:lumMod val="75000"/>
                  </a:schemeClr>
                </a:solidFill>
              </a:rPr>
              <a:t>Të dhënat dhe  Informacionet</a:t>
            </a:r>
            <a:endParaRPr lang="mk-MK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b="1" dirty="0" smtClean="0"/>
              <a:t>Të dhënat: </a:t>
            </a:r>
            <a:r>
              <a:rPr lang="de-DE" dirty="0" smtClean="0"/>
              <a:t>jane</a:t>
            </a:r>
            <a:r>
              <a:rPr lang="de-DE" b="1" dirty="0" smtClean="0"/>
              <a:t> </a:t>
            </a:r>
            <a:r>
              <a:rPr lang="de-DE" dirty="0" smtClean="0"/>
              <a:t>fakte të papërnuara (raw data</a:t>
            </a:r>
            <a:r>
              <a:rPr lang="de-DE" dirty="0" smtClean="0"/>
              <a:t>)</a:t>
            </a:r>
            <a:r>
              <a:rPr lang="mk-MK" dirty="0" smtClean="0"/>
              <a:t>, p.sh., emri i nje punonjesi, numri i oreve te punes gj</a:t>
            </a:r>
            <a:r>
              <a:rPr lang="en-US" dirty="0" smtClean="0"/>
              <a:t>a</a:t>
            </a:r>
            <a:r>
              <a:rPr lang="mk-MK" dirty="0" smtClean="0"/>
              <a:t>te nje j</a:t>
            </a:r>
            <a:r>
              <a:rPr lang="en-US" dirty="0" smtClean="0"/>
              <a:t>a</a:t>
            </a:r>
            <a:r>
              <a:rPr lang="mk-MK" dirty="0" smtClean="0"/>
              <a:t>ve...</a:t>
            </a: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 marL="0" indent="0">
              <a:buNone/>
              <a:defRPr/>
            </a:pPr>
            <a:r>
              <a:rPr lang="de-DE" sz="2000" dirty="0" smtClean="0">
                <a:latin typeface="Wingdings"/>
              </a:rPr>
              <a:t> </a:t>
            </a:r>
            <a:r>
              <a:rPr lang="de-DE" b="1" dirty="0" smtClean="0"/>
              <a:t>Informacion</a:t>
            </a:r>
            <a:r>
              <a:rPr lang="mk-MK" b="1" dirty="0" smtClean="0"/>
              <a:t>i</a:t>
            </a:r>
            <a:r>
              <a:rPr lang="de-DE" b="1" dirty="0" smtClean="0"/>
              <a:t>: </a:t>
            </a:r>
            <a:r>
              <a:rPr lang="mk-MK" dirty="0" smtClean="0"/>
              <a:t>p</a:t>
            </a:r>
            <a:r>
              <a:rPr lang="en-US" dirty="0" smtClean="0"/>
              <a:t>a</a:t>
            </a:r>
            <a:r>
              <a:rPr lang="mk-MK" dirty="0" smtClean="0"/>
              <a:t>r</a:t>
            </a:r>
            <a:r>
              <a:rPr lang="en-US" dirty="0" smtClean="0"/>
              <a:t>a</a:t>
            </a:r>
            <a:r>
              <a:rPr lang="mk-MK" dirty="0" smtClean="0"/>
              <a:t>qet koleksion f</a:t>
            </a:r>
            <a:r>
              <a:rPr lang="en-US" dirty="0" smtClean="0"/>
              <a:t>a</a:t>
            </a:r>
            <a:r>
              <a:rPr lang="mk-MK" dirty="0" smtClean="0"/>
              <a:t>ktesh, ku </a:t>
            </a:r>
            <a:r>
              <a:rPr lang="mk-MK" dirty="0" smtClean="0"/>
              <a:t>grumbullimi i </a:t>
            </a:r>
            <a:r>
              <a:rPr lang="de-DE" dirty="0" smtClean="0"/>
              <a:t>fakteve </a:t>
            </a:r>
            <a:r>
              <a:rPr lang="de-DE" dirty="0" smtClean="0"/>
              <a:t>të organizuara në mënyrë të </a:t>
            </a:r>
            <a:r>
              <a:rPr lang="mk-MK" dirty="0" smtClean="0"/>
              <a:t>c</a:t>
            </a:r>
            <a:r>
              <a:rPr lang="en-US" dirty="0" smtClean="0"/>
              <a:t>a</a:t>
            </a:r>
            <a:r>
              <a:rPr lang="mk-MK" dirty="0" smtClean="0"/>
              <a:t>ktu</a:t>
            </a:r>
            <a:r>
              <a:rPr lang="en-US" dirty="0" smtClean="0"/>
              <a:t>a</a:t>
            </a:r>
            <a:r>
              <a:rPr lang="mk-MK" dirty="0" smtClean="0"/>
              <a:t>r</a:t>
            </a:r>
            <a:r>
              <a:rPr lang="de-DE" dirty="0" smtClean="0"/>
              <a:t> kanë </a:t>
            </a:r>
            <a:r>
              <a:rPr lang="de-DE" dirty="0" smtClean="0"/>
              <a:t>më shumë vlera se sa vetë faktet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</TotalTime>
  <Words>1182</Words>
  <Application>Microsoft Office PowerPoint</Application>
  <PresentationFormat>On-screen Show (4:3)</PresentationFormat>
  <Paragraphs>114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Civic</vt:lpstr>
      <vt:lpstr>Menaxhimi i Sistemeve të Informacionit Universiteti AAB</vt:lpstr>
      <vt:lpstr>Principet                            Objektivat</vt:lpstr>
      <vt:lpstr>Modelet, Kompjuterat dhe Sistemet e kompjuterave</vt:lpstr>
      <vt:lpstr>Fuqise ndikimit te SI-se</vt:lpstr>
      <vt:lpstr>Ndertimi i nje SI te suksesshem</vt:lpstr>
      <vt:lpstr>Sistemi i Informacionit</vt:lpstr>
      <vt:lpstr>Slide 7</vt:lpstr>
      <vt:lpstr>Slide 8</vt:lpstr>
      <vt:lpstr>Të dhënat dhe  Informacionet</vt:lpstr>
      <vt:lpstr>Slide 10</vt:lpstr>
      <vt:lpstr>Procesi i transformimit të të dhënave në informacione</vt:lpstr>
      <vt:lpstr>Karakteristikat e informacionit të vlefshëm</vt:lpstr>
      <vt:lpstr>Komponentet e nje SI-je</vt:lpstr>
      <vt:lpstr>Slide 14</vt:lpstr>
      <vt:lpstr>Slide 15</vt:lpstr>
      <vt:lpstr>Slide 16</vt:lpstr>
      <vt:lpstr>Sistemete informacionit të bazuara në kompjuter (SIBK)-CBIS</vt:lpstr>
      <vt:lpstr>Komponentet e SIBK</vt:lpstr>
      <vt:lpstr>Rrjetat,Telekomunikimet, dhe Interneti</vt:lpstr>
      <vt:lpstr>Sistemet e informacionit të bizneseve(SIB-BIS)</vt:lpstr>
      <vt:lpstr>E-Commerce</vt:lpstr>
      <vt:lpstr>Transaction Processing Systems dhe ERP</vt:lpstr>
      <vt:lpstr>Decision Support Systems (DSS)</vt:lpstr>
      <vt:lpstr>BIS për qëllime speciale</vt:lpstr>
      <vt:lpstr>Zhvillimi i Sistemeve</vt:lpstr>
      <vt:lpstr>Modeli gjeneral (i pergjithshem) i një organizate </vt:lpstr>
      <vt:lpstr>Pyetje?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Menaxhimi i Sistemeve të Informacionit Universiteti AAB</dc:title>
  <dc:creator>Blerte</dc:creator>
  <cp:lastModifiedBy>Blerte</cp:lastModifiedBy>
  <cp:revision>57</cp:revision>
  <dcterms:created xsi:type="dcterms:W3CDTF">2012-10-17T20:25:25Z</dcterms:created>
  <dcterms:modified xsi:type="dcterms:W3CDTF">2012-10-18T21:21:22Z</dcterms:modified>
</cp:coreProperties>
</file>