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86" r:id="rId2"/>
  </p:sldMasterIdLst>
  <p:notesMasterIdLst>
    <p:notesMasterId r:id="rId11"/>
  </p:notes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3907" autoAdjust="0"/>
  </p:normalViewPr>
  <p:slideViewPr>
    <p:cSldViewPr>
      <p:cViewPr>
        <p:scale>
          <a:sx n="100" d="100"/>
          <a:sy n="100" d="100"/>
        </p:scale>
        <p:origin x="-516" y="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B3CBE-CDC2-4E1A-8A1C-CE582EBAD03D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2C538-1E91-4CAC-B284-6D33075CC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3C9D-18FD-4103-BA40-2B25D122D0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7EE9-A669-4175-B5EE-E37902623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3C9D-18FD-4103-BA40-2B25D122D0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7EE9-A669-4175-B5EE-E37902623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3C9D-18FD-4103-BA40-2B25D122D0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7EE9-A669-4175-B5EE-E37902623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A8E4-57E9-4CB6-AF8F-3472692A9ED8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517A-858D-41DF-A7BD-8CCE3180A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EC3C9D-18FD-4103-BA40-2B25D122D0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EB7EE9-A669-4175-B5EE-E37902623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EC3C9D-18FD-4103-BA40-2B25D122D0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EB7EE9-A669-4175-B5EE-E37902623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EC3C9D-18FD-4103-BA40-2B25D122D0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EB7EE9-A669-4175-B5EE-E37902623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EC3C9D-18FD-4103-BA40-2B25D122D0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EB7EE9-A669-4175-B5EE-E37902623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EC3C9D-18FD-4103-BA40-2B25D122D0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EB7EE9-A669-4175-B5EE-E37902623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EC3C9D-18FD-4103-BA40-2B25D122D0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EB7EE9-A669-4175-B5EE-E37902623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EC3C9D-18FD-4103-BA40-2B25D122D0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EB7EE9-A669-4175-B5EE-E37902623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3C9D-18FD-4103-BA40-2B25D122D0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7EE9-A669-4175-B5EE-E37902623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5EC3C9D-18FD-4103-BA40-2B25D122D0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EB7EE9-A669-4175-B5EE-E37902623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EC3C9D-18FD-4103-BA40-2B25D122D0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EB7EE9-A669-4175-B5EE-E37902623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EC3C9D-18FD-4103-BA40-2B25D122D0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EB7EE9-A669-4175-B5EE-E37902623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EC3C9D-18FD-4103-BA40-2B25D122D0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EB7EE9-A669-4175-B5EE-E37902623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A8E4-57E9-4CB6-AF8F-3472692A9ED8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517A-858D-41DF-A7BD-8CCE3180A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3C9D-18FD-4103-BA40-2B25D122D0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7EE9-A669-4175-B5EE-E37902623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3C9D-18FD-4103-BA40-2B25D122D0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7EE9-A669-4175-B5EE-E37902623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3C9D-18FD-4103-BA40-2B25D122D0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7EE9-A669-4175-B5EE-E37902623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3C9D-18FD-4103-BA40-2B25D122D0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7EE9-A669-4175-B5EE-E37902623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3C9D-18FD-4103-BA40-2B25D122D0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7EE9-A669-4175-B5EE-E37902623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3C9D-18FD-4103-BA40-2B25D122D0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7EE9-A669-4175-B5EE-E37902623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3C9D-18FD-4103-BA40-2B25D122D0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7EE9-A669-4175-B5EE-E37902623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C3C9D-18FD-4103-BA40-2B25D122D0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B7EE9-A669-4175-B5EE-E37902623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5EC3C9D-18FD-4103-BA40-2B25D122D0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2EB7EE9-A669-4175-B5EE-E37902623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latin typeface="Arial Narrow" pitchFamily="34" charset="0"/>
              </a:rPr>
              <a:t>Menaxhimi</a:t>
            </a:r>
            <a:r>
              <a:rPr lang="en-US" sz="3200" b="1" dirty="0">
                <a:latin typeface="Arial Narrow" pitchFamily="34" charset="0"/>
              </a:rPr>
              <a:t> I </a:t>
            </a:r>
            <a:r>
              <a:rPr lang="en-US" sz="3200" b="1" dirty="0" err="1">
                <a:latin typeface="Arial Narrow" pitchFamily="34" charset="0"/>
              </a:rPr>
              <a:t>Burimeve</a:t>
            </a:r>
            <a:r>
              <a:rPr lang="en-US" sz="3200" b="1" dirty="0">
                <a:latin typeface="Arial Narrow" pitchFamily="34" charset="0"/>
              </a:rPr>
              <a:t> </a:t>
            </a:r>
            <a:r>
              <a:rPr lang="en-US" sz="3200" b="1" dirty="0" err="1">
                <a:latin typeface="Arial Narrow" pitchFamily="34" charset="0"/>
              </a:rPr>
              <a:t>Njerezore</a:t>
            </a:r>
            <a:endParaRPr lang="en-US" sz="3200" dirty="0">
              <a:latin typeface="Arial Narrow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600200"/>
            <a:ext cx="80772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latin typeface="Arial Narrow" pitchFamily="34" charset="0"/>
              </a:rPr>
              <a:t>   </a:t>
            </a:r>
            <a:r>
              <a:rPr lang="en-US" sz="2000" b="1" dirty="0" err="1" smtClean="0">
                <a:latin typeface="Arial Narrow" pitchFamily="34" charset="0"/>
              </a:rPr>
              <a:t>Menaxhimi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i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Burimeve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njerëzore</a:t>
            </a:r>
            <a:r>
              <a:rPr lang="en-US" sz="2000" b="1" dirty="0" smtClean="0">
                <a:latin typeface="Arial Narrow" pitchFamily="34" charset="0"/>
              </a:rPr>
              <a:t>  </a:t>
            </a:r>
            <a:r>
              <a:rPr lang="en-US" sz="2000" b="1" dirty="0" err="1" smtClean="0">
                <a:latin typeface="Arial Narrow" pitchFamily="34" charset="0"/>
              </a:rPr>
              <a:t>në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programin</a:t>
            </a:r>
            <a:r>
              <a:rPr lang="en-US" sz="2000" b="1" dirty="0" smtClean="0">
                <a:latin typeface="Arial Narrow" pitchFamily="34" charset="0"/>
              </a:rPr>
              <a:t> e </a:t>
            </a:r>
            <a:r>
              <a:rPr lang="en-US" sz="2000" b="1" dirty="0" err="1" smtClean="0">
                <a:latin typeface="Arial Narrow" pitchFamily="34" charset="0"/>
              </a:rPr>
              <a:t>studimeve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bazike</a:t>
            </a:r>
            <a:r>
              <a:rPr lang="en-US" sz="2000" b="1" dirty="0" smtClean="0">
                <a:latin typeface="Arial Narrow" pitchFamily="34" charset="0"/>
              </a:rPr>
              <a:t>-  </a:t>
            </a:r>
            <a:r>
              <a:rPr lang="en-US" sz="2000" b="1" dirty="0" err="1" smtClean="0">
                <a:latin typeface="Arial Narrow" pitchFamily="34" charset="0"/>
              </a:rPr>
              <a:t>universitare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është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lendë</a:t>
            </a:r>
            <a:r>
              <a:rPr lang="en-US" sz="2000" b="1" dirty="0" smtClean="0">
                <a:latin typeface="Arial Narrow" pitchFamily="34" charset="0"/>
              </a:rPr>
              <a:t> e </a:t>
            </a:r>
            <a:r>
              <a:rPr lang="en-US" sz="2000" b="1" dirty="0" err="1" smtClean="0">
                <a:latin typeface="Arial Narrow" pitchFamily="34" charset="0"/>
              </a:rPr>
              <a:t>obligative</a:t>
            </a:r>
            <a:r>
              <a:rPr lang="en-US" sz="2000" b="1" dirty="0" smtClean="0">
                <a:latin typeface="Arial Narrow" pitchFamily="34" charset="0"/>
              </a:rPr>
              <a:t>. </a:t>
            </a:r>
          </a:p>
          <a:p>
            <a:pPr>
              <a:buFont typeface="Wingdings" pitchFamily="2" charset="2"/>
              <a:buChar char="q"/>
            </a:pPr>
            <a:endParaRPr lang="en-US" sz="2000" b="1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latin typeface="Arial Narrow" pitchFamily="34" charset="0"/>
              </a:rPr>
              <a:t>   </a:t>
            </a:r>
            <a:r>
              <a:rPr lang="en-US" sz="2000" b="1" dirty="0" err="1" smtClean="0">
                <a:latin typeface="Arial Narrow" pitchFamily="34" charset="0"/>
              </a:rPr>
              <a:t>Programi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i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ofruar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për</a:t>
            </a:r>
            <a:r>
              <a:rPr lang="en-US" sz="2000" b="1" dirty="0" smtClean="0">
                <a:latin typeface="Arial Narrow" pitchFamily="34" charset="0"/>
              </a:rPr>
              <a:t> student </a:t>
            </a:r>
            <a:r>
              <a:rPr lang="en-US" sz="2000" b="1" dirty="0">
                <a:latin typeface="Arial Narrow" pitchFamily="34" charset="0"/>
              </a:rPr>
              <a:t>do </a:t>
            </a:r>
            <a:r>
              <a:rPr lang="en-US" sz="2000" b="1" dirty="0" err="1">
                <a:latin typeface="Arial Narrow" pitchFamily="34" charset="0"/>
              </a:rPr>
              <a:t>të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shqyrtojë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Menaxhimin</a:t>
            </a:r>
            <a:r>
              <a:rPr lang="en-US" sz="2000" b="1" dirty="0">
                <a:latin typeface="Arial Narrow" pitchFamily="34" charset="0"/>
              </a:rPr>
              <a:t> e </a:t>
            </a:r>
            <a:r>
              <a:rPr lang="en-US" sz="2000" b="1" dirty="0" err="1">
                <a:latin typeface="Arial Narrow" pitchFamily="34" charset="0"/>
              </a:rPr>
              <a:t>Burimeve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njerëzore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në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mënyrë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efektive,efiqente</a:t>
            </a:r>
            <a:r>
              <a:rPr lang="en-US" sz="2000" b="1" dirty="0">
                <a:latin typeface="Arial Narrow" pitchFamily="34" charset="0"/>
              </a:rPr>
              <a:t>  </a:t>
            </a:r>
            <a:r>
              <a:rPr lang="en-US" sz="2000" b="1" dirty="0" err="1">
                <a:latin typeface="Arial Narrow" pitchFamily="34" charset="0"/>
              </a:rPr>
              <a:t>dhe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etike</a:t>
            </a:r>
            <a:r>
              <a:rPr lang="en-US" sz="2000" b="1" dirty="0" smtClean="0">
                <a:latin typeface="Arial Narrow" pitchFamily="34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endParaRPr lang="en-US" sz="2000" b="1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latin typeface="Arial Narrow" pitchFamily="34" charset="0"/>
              </a:rPr>
              <a:t>   </a:t>
            </a:r>
            <a:r>
              <a:rPr lang="en-US" sz="2000" b="1" dirty="0" err="1">
                <a:latin typeface="Arial Narrow" pitchFamily="34" charset="0"/>
              </a:rPr>
              <a:t>Ky</a:t>
            </a:r>
            <a:r>
              <a:rPr lang="en-US" sz="2000" b="1" dirty="0">
                <a:latin typeface="Arial Narrow" pitchFamily="34" charset="0"/>
              </a:rPr>
              <a:t> program  </a:t>
            </a:r>
            <a:r>
              <a:rPr lang="en-US" sz="2000" b="1" dirty="0" err="1">
                <a:latin typeface="Arial Narrow" pitchFamily="34" charset="0"/>
              </a:rPr>
              <a:t>mundëson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nxënjen</a:t>
            </a:r>
            <a:r>
              <a:rPr lang="en-US" sz="2000" b="1" dirty="0">
                <a:latin typeface="Arial Narrow" pitchFamily="34" charset="0"/>
              </a:rPr>
              <a:t> e </a:t>
            </a:r>
            <a:r>
              <a:rPr lang="en-US" sz="2000" b="1" dirty="0" err="1">
                <a:latin typeface="Arial Narrow" pitchFamily="34" charset="0"/>
              </a:rPr>
              <a:t>njohurive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dhe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përfitime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lidhur</a:t>
            </a:r>
            <a:r>
              <a:rPr lang="en-US" sz="2000" b="1" dirty="0">
                <a:latin typeface="Arial Narrow" pitchFamily="34" charset="0"/>
              </a:rPr>
              <a:t> me </a:t>
            </a:r>
            <a:r>
              <a:rPr lang="en-US" sz="2000" b="1" dirty="0" err="1">
                <a:latin typeface="Arial Narrow" pitchFamily="34" charset="0"/>
              </a:rPr>
              <a:t>Menaxhimin</a:t>
            </a:r>
            <a:r>
              <a:rPr lang="en-US" sz="2000" b="1" dirty="0">
                <a:latin typeface="Arial Narrow" pitchFamily="34" charset="0"/>
              </a:rPr>
              <a:t> e </a:t>
            </a:r>
            <a:r>
              <a:rPr lang="en-US" sz="2000" b="1" dirty="0" err="1" smtClean="0">
                <a:latin typeface="Arial Narrow" pitchFamily="34" charset="0"/>
              </a:rPr>
              <a:t>Burimeve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njerëzore</a:t>
            </a:r>
            <a:r>
              <a:rPr lang="en-US" sz="2000" b="1" dirty="0">
                <a:latin typeface="Arial Narrow" pitchFamily="34" charset="0"/>
              </a:rPr>
              <a:t> ne </a:t>
            </a:r>
            <a:r>
              <a:rPr lang="en-US" sz="2000" b="1" dirty="0" err="1">
                <a:latin typeface="Arial Narrow" pitchFamily="34" charset="0"/>
              </a:rPr>
              <a:t>ndërmarrje</a:t>
            </a:r>
            <a:r>
              <a:rPr lang="en-US" sz="2000" b="1" dirty="0">
                <a:latin typeface="Arial Narrow" pitchFamily="34" charset="0"/>
              </a:rPr>
              <a:t> (</a:t>
            </a:r>
            <a:r>
              <a:rPr lang="en-US" sz="2000" b="1" dirty="0" err="1">
                <a:latin typeface="Arial Narrow" pitchFamily="34" charset="0"/>
              </a:rPr>
              <a:t>organizata</a:t>
            </a:r>
            <a:r>
              <a:rPr lang="en-US" sz="2400" b="1" dirty="0">
                <a:latin typeface="Arial Narrow" pitchFamily="34" charset="0"/>
              </a:rPr>
              <a:t>)</a:t>
            </a:r>
            <a:endParaRPr lang="en-US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latin typeface="Arial Narrow" pitchFamily="34" charset="0"/>
              </a:rPr>
              <a:t>Menaxhimi</a:t>
            </a:r>
            <a:r>
              <a:rPr lang="en-US" sz="3200" b="1" dirty="0">
                <a:latin typeface="Arial Narrow" pitchFamily="34" charset="0"/>
              </a:rPr>
              <a:t> I </a:t>
            </a:r>
            <a:r>
              <a:rPr lang="en-US" sz="3200" b="1" dirty="0" err="1">
                <a:latin typeface="Arial Narrow" pitchFamily="34" charset="0"/>
              </a:rPr>
              <a:t>Burimeve</a:t>
            </a:r>
            <a:r>
              <a:rPr lang="en-US" sz="3200" b="1" dirty="0">
                <a:latin typeface="Arial Narrow" pitchFamily="34" charset="0"/>
              </a:rPr>
              <a:t> </a:t>
            </a:r>
            <a:r>
              <a:rPr lang="en-US" sz="3200" b="1" dirty="0" err="1">
                <a:latin typeface="Arial Narrow" pitchFamily="34" charset="0"/>
              </a:rPr>
              <a:t>Njerezore</a:t>
            </a:r>
            <a:endParaRPr lang="en-US" sz="3200" dirty="0">
              <a:latin typeface="Arial Narrow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600200"/>
            <a:ext cx="8077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latin typeface="Arial Narrow" pitchFamily="34" charset="0"/>
              </a:rPr>
              <a:t>   </a:t>
            </a:r>
            <a:r>
              <a:rPr lang="en-US" sz="2000" b="1" dirty="0" err="1" smtClean="0">
                <a:latin typeface="Arial Narrow" pitchFamily="34" charset="0"/>
              </a:rPr>
              <a:t>Lënda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në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fjalë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ofron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njohuri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për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konceptin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smtClean="0">
                <a:latin typeface="Arial Narrow" pitchFamily="34" charset="0"/>
              </a:rPr>
              <a:t>, </a:t>
            </a:r>
            <a:r>
              <a:rPr lang="en-US" sz="2000" b="1" dirty="0" err="1" smtClean="0">
                <a:latin typeface="Arial Narrow" pitchFamily="34" charset="0"/>
              </a:rPr>
              <a:t>rëndësinë</a:t>
            </a:r>
            <a:r>
              <a:rPr lang="en-US" sz="2000" b="1" dirty="0" smtClean="0">
                <a:latin typeface="Arial Narrow" pitchFamily="34" charset="0"/>
              </a:rPr>
              <a:t> e </a:t>
            </a:r>
            <a:r>
              <a:rPr lang="en-US" sz="2000" b="1" dirty="0" err="1" smtClean="0">
                <a:latin typeface="Arial Narrow" pitchFamily="34" charset="0"/>
              </a:rPr>
              <a:t>Burimeve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njerëzore</a:t>
            </a:r>
            <a:endParaRPr lang="en-US" sz="2000" b="1" dirty="0" smtClean="0">
              <a:latin typeface="Arial Narrow" pitchFamily="34" charset="0"/>
            </a:endParaRPr>
          </a:p>
          <a:p>
            <a:endParaRPr lang="en-US" sz="2000" b="1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latin typeface="Arial Narrow" pitchFamily="34" charset="0"/>
              </a:rPr>
              <a:t>   </a:t>
            </a:r>
            <a:r>
              <a:rPr lang="en-US" sz="2000" b="1" dirty="0" err="1" smtClean="0">
                <a:latin typeface="Arial Narrow" pitchFamily="34" charset="0"/>
              </a:rPr>
              <a:t>Faktori</a:t>
            </a:r>
            <a:r>
              <a:rPr lang="en-US" sz="2000" b="1" dirty="0" smtClean="0">
                <a:latin typeface="Arial Narrow" pitchFamily="34" charset="0"/>
              </a:rPr>
              <a:t>  </a:t>
            </a:r>
            <a:r>
              <a:rPr lang="en-US" sz="2000" b="1" dirty="0" err="1" smtClean="0">
                <a:latin typeface="Arial Narrow" pitchFamily="34" charset="0"/>
              </a:rPr>
              <a:t>suksesit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të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ndërmarrjeve</a:t>
            </a:r>
            <a:r>
              <a:rPr lang="en-US" sz="2000" b="1" dirty="0" smtClean="0">
                <a:latin typeface="Arial Narrow" pitchFamily="34" charset="0"/>
              </a:rPr>
              <a:t> (</a:t>
            </a:r>
            <a:r>
              <a:rPr lang="en-US" sz="2000" b="1" dirty="0" err="1" smtClean="0">
                <a:latin typeface="Arial Narrow" pitchFamily="34" charset="0"/>
              </a:rPr>
              <a:t>organizatave</a:t>
            </a:r>
            <a:r>
              <a:rPr lang="en-US" sz="2000" b="1" dirty="0" smtClean="0">
                <a:latin typeface="Arial Narrow" pitchFamily="34" charset="0"/>
              </a:rPr>
              <a:t>) </a:t>
            </a:r>
            <a:r>
              <a:rPr lang="en-US" sz="2000" b="1" dirty="0" err="1" smtClean="0">
                <a:latin typeface="Arial Narrow" pitchFamily="34" charset="0"/>
              </a:rPr>
              <a:t>është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burimi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njerëzorë</a:t>
            </a:r>
            <a:endParaRPr lang="en-US" sz="2000" b="1" dirty="0" smtClean="0">
              <a:latin typeface="Arial Narrow" pitchFamily="34" charset="0"/>
            </a:endParaRPr>
          </a:p>
          <a:p>
            <a:r>
              <a:rPr lang="en-US" sz="2000" dirty="0" smtClean="0">
                <a:latin typeface="Arial Narrow" pitchFamily="34" charset="0"/>
              </a:rPr>
              <a:t>(</a:t>
            </a:r>
            <a:r>
              <a:rPr lang="en-US" dirty="0" err="1" smtClean="0">
                <a:latin typeface="Arial Narrow" pitchFamily="34" charset="0"/>
              </a:rPr>
              <a:t>resurs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pazëvendsueshëm</a:t>
            </a:r>
            <a:r>
              <a:rPr lang="en-US" sz="2000" dirty="0" smtClean="0">
                <a:latin typeface="Arial Narrow" pitchFamily="34" charset="0"/>
              </a:rPr>
              <a:t>).</a:t>
            </a:r>
            <a:endParaRPr lang="en-US" sz="2000" b="1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latin typeface="Arial Narrow" pitchFamily="34" charset="0"/>
              </a:rPr>
              <a:t>   </a:t>
            </a:r>
            <a:r>
              <a:rPr lang="en-US" sz="2000" b="1" dirty="0" err="1" smtClean="0">
                <a:latin typeface="Arial Narrow" pitchFamily="34" charset="0"/>
              </a:rPr>
              <a:t>Planifikimin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>
                <a:latin typeface="Arial Narrow" pitchFamily="34" charset="0"/>
              </a:rPr>
              <a:t>e </a:t>
            </a:r>
            <a:r>
              <a:rPr lang="en-US" sz="2000" b="1" dirty="0" err="1">
                <a:latin typeface="Arial Narrow" pitchFamily="34" charset="0"/>
              </a:rPr>
              <a:t>nevojave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për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Burime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njerëzore,Menaxhimin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Strategjik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i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Burimeve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njerëzore</a:t>
            </a:r>
            <a:endParaRPr lang="en-US" sz="2000" b="1" dirty="0" smtClean="0">
              <a:latin typeface="Arial Narrow" pitchFamily="34" charset="0"/>
            </a:endParaRPr>
          </a:p>
          <a:p>
            <a:endParaRPr lang="en-US" sz="2000" b="1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latin typeface="Arial Narrow" pitchFamily="34" charset="0"/>
              </a:rPr>
              <a:t>   </a:t>
            </a:r>
            <a:r>
              <a:rPr lang="en-US" sz="2000" b="1" dirty="0" err="1" smtClean="0">
                <a:latin typeface="Arial Narrow" pitchFamily="34" charset="0"/>
              </a:rPr>
              <a:t>Rekrutimin</a:t>
            </a:r>
            <a:r>
              <a:rPr lang="en-US" sz="2000" b="1" dirty="0" smtClean="0">
                <a:latin typeface="Arial Narrow" pitchFamily="34" charset="0"/>
              </a:rPr>
              <a:t>, </a:t>
            </a:r>
            <a:r>
              <a:rPr lang="en-US" sz="2000" b="1" dirty="0" err="1" smtClean="0">
                <a:latin typeface="Arial Narrow" pitchFamily="34" charset="0"/>
              </a:rPr>
              <a:t>seleksionimin</a:t>
            </a:r>
            <a:r>
              <a:rPr lang="en-US" sz="2000" b="1" dirty="0" smtClean="0">
                <a:latin typeface="Arial Narrow" pitchFamily="34" charset="0"/>
              </a:rPr>
              <a:t>, </a:t>
            </a:r>
            <a:r>
              <a:rPr lang="en-US" sz="2000" b="1" dirty="0" err="1" smtClean="0">
                <a:latin typeface="Arial Narrow" pitchFamily="34" charset="0"/>
              </a:rPr>
              <a:t>motivimin</a:t>
            </a:r>
            <a:r>
              <a:rPr lang="en-US" sz="2000" b="1" dirty="0" smtClean="0">
                <a:latin typeface="Arial Narrow" pitchFamily="34" charset="0"/>
              </a:rPr>
              <a:t>, </a:t>
            </a:r>
            <a:r>
              <a:rPr lang="en-US" sz="2000" b="1" dirty="0" err="1" smtClean="0">
                <a:latin typeface="Arial Narrow" pitchFamily="34" charset="0"/>
              </a:rPr>
              <a:t>mënyrëat</a:t>
            </a:r>
            <a:r>
              <a:rPr lang="en-US" sz="2000" b="1" dirty="0" smtClean="0">
                <a:latin typeface="Arial Narrow" pitchFamily="34" charset="0"/>
              </a:rPr>
              <a:t> e </a:t>
            </a:r>
            <a:r>
              <a:rPr lang="en-US" sz="2000" b="1" dirty="0" err="1" smtClean="0">
                <a:latin typeface="Arial Narrow" pitchFamily="34" charset="0"/>
              </a:rPr>
              <a:t>punësimit</a:t>
            </a:r>
            <a:r>
              <a:rPr lang="en-US" sz="2000" b="1" dirty="0" smtClean="0">
                <a:latin typeface="Arial Narrow" pitchFamily="34" charset="0"/>
              </a:rPr>
              <a:t>, </a:t>
            </a:r>
            <a:r>
              <a:rPr lang="en-US" sz="2000" b="1" dirty="0" err="1" smtClean="0">
                <a:latin typeface="Arial Narrow" pitchFamily="34" charset="0"/>
              </a:rPr>
              <a:t>inovimit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të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njohurive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të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tij</a:t>
            </a:r>
            <a:r>
              <a:rPr lang="en-US" sz="2000" b="1" dirty="0" smtClean="0">
                <a:latin typeface="Arial Narrow" pitchFamily="34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endParaRPr lang="en-US" sz="2000" b="1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latin typeface="Arial Narrow" pitchFamily="34" charset="0"/>
              </a:rPr>
              <a:t>   </a:t>
            </a:r>
            <a:r>
              <a:rPr lang="en-US" sz="2000" b="1" dirty="0" err="1" smtClean="0">
                <a:latin typeface="Arial Narrow" pitchFamily="34" charset="0"/>
              </a:rPr>
              <a:t>Ngritjen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dhe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zhvillimin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smtClean="0">
                <a:latin typeface="Arial Narrow" pitchFamily="34" charset="0"/>
              </a:rPr>
              <a:t>e </a:t>
            </a:r>
            <a:r>
              <a:rPr lang="en-US" sz="2000" b="1" dirty="0" err="1" smtClean="0">
                <a:latin typeface="Arial Narrow" pitchFamily="34" charset="0"/>
              </a:rPr>
              <a:t>performanëce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te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Burimeve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njerëzore</a:t>
            </a:r>
            <a:r>
              <a:rPr lang="en-US" sz="2000" b="1" dirty="0" smtClean="0">
                <a:latin typeface="Arial Narrow" pitchFamily="34" charset="0"/>
              </a:rPr>
              <a:t>,</a:t>
            </a:r>
          </a:p>
          <a:p>
            <a:pPr>
              <a:buFont typeface="Wingdings" pitchFamily="2" charset="2"/>
              <a:buChar char="q"/>
            </a:pPr>
            <a:endParaRPr lang="en-US" sz="2000" b="1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latin typeface="Arial Narrow" pitchFamily="34" charset="0"/>
              </a:rPr>
              <a:t>   </a:t>
            </a:r>
            <a:r>
              <a:rPr lang="en-US" sz="2000" b="1" dirty="0" err="1" smtClean="0">
                <a:latin typeface="Arial Narrow" pitchFamily="34" charset="0"/>
              </a:rPr>
              <a:t>Motivimin,komunikimin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te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Burimet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njerëzore</a:t>
            </a:r>
            <a:endParaRPr lang="en-US" sz="20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/>
          </a:bodyPr>
          <a:lstStyle/>
          <a:p>
            <a:r>
              <a:rPr lang="en-US" sz="3200" b="1" dirty="0" err="1">
                <a:latin typeface="Arial Narrow" pitchFamily="34" charset="0"/>
              </a:rPr>
              <a:t>Menaxhimi</a:t>
            </a:r>
            <a:r>
              <a:rPr lang="en-US" sz="3200" b="1" dirty="0">
                <a:latin typeface="Arial Narrow" pitchFamily="34" charset="0"/>
              </a:rPr>
              <a:t> I </a:t>
            </a:r>
            <a:r>
              <a:rPr lang="en-US" sz="3200" b="1" dirty="0" err="1">
                <a:latin typeface="Arial Narrow" pitchFamily="34" charset="0"/>
              </a:rPr>
              <a:t>Burimeve</a:t>
            </a:r>
            <a:r>
              <a:rPr lang="en-US" sz="3200" b="1" dirty="0">
                <a:latin typeface="Arial Narrow" pitchFamily="34" charset="0"/>
              </a:rPr>
              <a:t> </a:t>
            </a:r>
            <a:r>
              <a:rPr lang="en-US" sz="3200" b="1" dirty="0" err="1">
                <a:latin typeface="Arial Narrow" pitchFamily="34" charset="0"/>
              </a:rPr>
              <a:t>Njerezore</a:t>
            </a:r>
            <a:endParaRPr lang="en-US" sz="3200" dirty="0">
              <a:latin typeface="Arial Narrow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600201"/>
            <a:ext cx="8077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latin typeface="Arial Narrow" pitchFamily="34" charset="0"/>
              </a:rPr>
              <a:t>   Duke </a:t>
            </a:r>
            <a:r>
              <a:rPr lang="en-US" sz="2000" b="1" dirty="0" err="1" smtClean="0">
                <a:latin typeface="Arial Narrow" pitchFamily="34" charset="0"/>
              </a:rPr>
              <a:t>paraqit</a:t>
            </a:r>
            <a:r>
              <a:rPr lang="en-US" sz="2000" b="1" dirty="0" smtClean="0">
                <a:latin typeface="Arial Narrow" pitchFamily="34" charset="0"/>
              </a:rPr>
              <a:t> ;</a:t>
            </a:r>
          </a:p>
          <a:p>
            <a:endParaRPr lang="en-US" sz="2000" b="1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Arial Narrow" pitchFamily="34" charset="0"/>
              </a:rPr>
              <a:t>  </a:t>
            </a:r>
            <a:r>
              <a:rPr lang="en-US" b="1" dirty="0" err="1" smtClean="0">
                <a:latin typeface="Arial Narrow" pitchFamily="34" charset="0"/>
              </a:rPr>
              <a:t>Teori,koncepte</a:t>
            </a:r>
            <a:r>
              <a:rPr lang="en-US" b="1" dirty="0" smtClean="0">
                <a:latin typeface="Arial Narrow" pitchFamily="34" charset="0"/>
              </a:rPr>
              <a:t>, </a:t>
            </a:r>
            <a:r>
              <a:rPr lang="en-US" b="1" dirty="0" err="1" smtClean="0">
                <a:latin typeface="Arial Narrow" pitchFamily="34" charset="0"/>
              </a:rPr>
              <a:t>studime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rasti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më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të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mira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nga</a:t>
            </a:r>
            <a:r>
              <a:rPr lang="en-US" b="1" dirty="0" smtClean="0">
                <a:latin typeface="Arial Narrow" pitchFamily="34" charset="0"/>
              </a:rPr>
              <a:t> literature </a:t>
            </a:r>
            <a:r>
              <a:rPr lang="en-US" b="1" dirty="0" err="1" smtClean="0">
                <a:latin typeface="Arial Narrow" pitchFamily="34" charset="0"/>
              </a:rPr>
              <a:t>vendore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dhe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nderkombëtare</a:t>
            </a:r>
            <a:r>
              <a:rPr lang="en-US" b="1" dirty="0" smtClean="0">
                <a:latin typeface="Arial Narrow" pitchFamily="34" charset="0"/>
              </a:rPr>
              <a:t>,</a:t>
            </a:r>
          </a:p>
          <a:p>
            <a:pPr>
              <a:buFont typeface="Wingdings" pitchFamily="2" charset="2"/>
              <a:buChar char="Ø"/>
            </a:pPr>
            <a:endParaRPr lang="en-US" b="1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Arial Narrow" pitchFamily="34" charset="0"/>
              </a:rPr>
              <a:t>  </a:t>
            </a:r>
            <a:r>
              <a:rPr lang="en-US" b="1" dirty="0" err="1" smtClean="0">
                <a:latin typeface="Arial Narrow" pitchFamily="34" charset="0"/>
              </a:rPr>
              <a:t>Përvoja</a:t>
            </a:r>
            <a:r>
              <a:rPr lang="en-US" b="1" dirty="0" smtClean="0">
                <a:latin typeface="Arial Narrow" pitchFamily="34" charset="0"/>
              </a:rPr>
              <a:t> e </a:t>
            </a:r>
            <a:r>
              <a:rPr lang="en-US" b="1" dirty="0" err="1" smtClean="0">
                <a:latin typeface="Arial Narrow" pitchFamily="34" charset="0"/>
              </a:rPr>
              <a:t>shembuj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praktik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nga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organizata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dhe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institucione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të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ndryshme</a:t>
            </a:r>
            <a:r>
              <a:rPr lang="en-US" b="1" dirty="0" smtClean="0">
                <a:latin typeface="Arial Narrow" pitchFamily="34" charset="0"/>
              </a:rPr>
              <a:t> (</a:t>
            </a:r>
            <a:r>
              <a:rPr lang="en-US" dirty="0" err="1" smtClean="0">
                <a:latin typeface="Arial Narrow" pitchFamily="34" charset="0"/>
              </a:rPr>
              <a:t>njohuri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për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menaxhimin</a:t>
            </a:r>
            <a:r>
              <a:rPr lang="en-US" dirty="0" smtClean="0">
                <a:latin typeface="Arial Narrow" pitchFamily="34" charset="0"/>
              </a:rPr>
              <a:t> e </a:t>
            </a:r>
            <a:r>
              <a:rPr lang="en-US" dirty="0" err="1" smtClean="0">
                <a:latin typeface="Arial Narrow" pitchFamily="34" charset="0"/>
              </a:rPr>
              <a:t>Burimeve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Njerëzore</a:t>
            </a:r>
            <a:r>
              <a:rPr lang="en-US" dirty="0" smtClean="0">
                <a:latin typeface="Arial Narrow" pitchFamily="34" charset="0"/>
              </a:rPr>
              <a:t>)</a:t>
            </a:r>
          </a:p>
          <a:p>
            <a:pPr lvl="0"/>
            <a:endParaRPr lang="en-US" sz="2000" b="1" dirty="0" smtClean="0">
              <a:latin typeface="Arial Narrow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n-US" sz="2000" b="1" dirty="0" smtClean="0">
                <a:latin typeface="Arial Narrow" pitchFamily="34" charset="0"/>
              </a:rPr>
              <a:t>   </a:t>
            </a:r>
            <a:r>
              <a:rPr lang="en-US" sz="2000" b="1" dirty="0" err="1" smtClean="0">
                <a:latin typeface="Arial Narrow" pitchFamily="34" charset="0"/>
              </a:rPr>
              <a:t>Prandaj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qëllimi</a:t>
            </a:r>
            <a:r>
              <a:rPr lang="en-US" sz="2000" b="1" dirty="0" smtClean="0">
                <a:latin typeface="Arial Narrow" pitchFamily="34" charset="0"/>
              </a:rPr>
              <a:t> I </a:t>
            </a:r>
            <a:r>
              <a:rPr lang="en-US" sz="2000" b="1" dirty="0" err="1" smtClean="0">
                <a:latin typeface="Arial Narrow" pitchFamily="34" charset="0"/>
              </a:rPr>
              <a:t>kësaj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lënde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është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që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studentit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ti</a:t>
            </a:r>
            <a:r>
              <a:rPr lang="en-US" sz="2000" b="1" dirty="0" smtClean="0">
                <a:latin typeface="Arial Narrow" pitchFamily="34" charset="0"/>
              </a:rPr>
              <a:t>;</a:t>
            </a:r>
          </a:p>
          <a:p>
            <a:pPr lvl="0"/>
            <a:endParaRPr lang="en-US" sz="2000" b="1" dirty="0" smtClean="0">
              <a:latin typeface="Arial Narrow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b="1" dirty="0" smtClean="0">
                <a:latin typeface="Arial Narrow" pitchFamily="34" charset="0"/>
              </a:rPr>
              <a:t>  </a:t>
            </a:r>
            <a:r>
              <a:rPr lang="en-US" b="1" dirty="0" err="1" smtClean="0">
                <a:latin typeface="Arial Narrow" pitchFamily="34" charset="0"/>
              </a:rPr>
              <a:t>Ofroj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mundësi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për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të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pajisë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vetën</a:t>
            </a:r>
            <a:r>
              <a:rPr lang="en-US" b="1" dirty="0" smtClean="0">
                <a:latin typeface="Arial Narrow" pitchFamily="34" charset="0"/>
              </a:rPr>
              <a:t> me </a:t>
            </a:r>
            <a:r>
              <a:rPr lang="en-US" b="1" dirty="0" err="1" smtClean="0">
                <a:latin typeface="Arial Narrow" pitchFamily="34" charset="0"/>
              </a:rPr>
              <a:t>njohuri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nga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fusha</a:t>
            </a:r>
            <a:r>
              <a:rPr lang="en-US" b="1" dirty="0" smtClean="0">
                <a:latin typeface="Arial Narrow" pitchFamily="34" charset="0"/>
              </a:rPr>
              <a:t> e </a:t>
            </a:r>
            <a:r>
              <a:rPr lang="en-US" b="1" dirty="0" err="1" smtClean="0">
                <a:latin typeface="Arial Narrow" pitchFamily="34" charset="0"/>
              </a:rPr>
              <a:t>Burimeve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njerëzore</a:t>
            </a:r>
            <a:endParaRPr lang="en-US" b="1" dirty="0" smtClean="0">
              <a:latin typeface="Arial Narrow" pitchFamily="34" charset="0"/>
            </a:endParaRPr>
          </a:p>
          <a:p>
            <a:pPr lvl="0"/>
            <a:endParaRPr lang="en-US" b="1" dirty="0" smtClean="0">
              <a:latin typeface="Arial Narrow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b="1" dirty="0" smtClean="0">
                <a:latin typeface="Arial Narrow" pitchFamily="34" charset="0"/>
              </a:rPr>
              <a:t>  </a:t>
            </a:r>
            <a:r>
              <a:rPr lang="en-US" b="1" dirty="0" err="1" smtClean="0">
                <a:latin typeface="Arial Narrow" pitchFamily="34" charset="0"/>
              </a:rPr>
              <a:t>Njohuri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dhe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shkathësi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të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fituara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ti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aplikoj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në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të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ardhmën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në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vendin</a:t>
            </a:r>
            <a:r>
              <a:rPr lang="en-US" b="1" dirty="0" smtClean="0">
                <a:latin typeface="Arial Narrow" pitchFamily="34" charset="0"/>
              </a:rPr>
              <a:t> e </a:t>
            </a:r>
            <a:r>
              <a:rPr lang="en-US" b="1" dirty="0" err="1" smtClean="0">
                <a:latin typeface="Arial Narrow" pitchFamily="34" charset="0"/>
              </a:rPr>
              <a:t>punës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ku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punon</a:t>
            </a:r>
            <a:r>
              <a:rPr lang="en-US" b="1" dirty="0" smtClean="0">
                <a:latin typeface="Arial Narrow" pitchFamily="34" charset="0"/>
              </a:rPr>
              <a:t>  </a:t>
            </a:r>
            <a:r>
              <a:rPr lang="en-US" b="1" dirty="0" err="1" smtClean="0">
                <a:latin typeface="Arial Narrow" pitchFamily="34" charset="0"/>
              </a:rPr>
              <a:t>dhe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në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shoqëri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në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përgjithesi</a:t>
            </a:r>
            <a:r>
              <a:rPr lang="en-US" b="1" dirty="0" smtClean="0">
                <a:latin typeface="Arial Narrow" pitchFamily="34" charset="0"/>
              </a:rPr>
              <a:t> .</a:t>
            </a:r>
          </a:p>
          <a:p>
            <a:pPr lvl="0">
              <a:buFont typeface="Wingdings" pitchFamily="2" charset="2"/>
              <a:buChar char="q"/>
            </a:pPr>
            <a:endParaRPr lang="en-US" sz="2000" b="1" dirty="0" smtClean="0">
              <a:latin typeface="Arial Narrow" pitchFamily="34" charset="0"/>
            </a:endParaRPr>
          </a:p>
          <a:p>
            <a:endParaRPr lang="en-US" sz="2400" dirty="0" smtClean="0">
              <a:latin typeface="Arial Narrow" pitchFamily="34" charset="0"/>
            </a:endParaRPr>
          </a:p>
          <a:p>
            <a:r>
              <a:rPr lang="en-US" sz="2400" b="1" dirty="0" smtClean="0">
                <a:latin typeface="Arial Narrow" pitchFamily="34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z="3200" b="1" dirty="0" err="1">
                <a:latin typeface="Arial Narrow" pitchFamily="34" charset="0"/>
              </a:rPr>
              <a:t>Menaxhimi</a:t>
            </a:r>
            <a:r>
              <a:rPr lang="en-US" sz="3200" b="1" dirty="0">
                <a:latin typeface="Arial Narrow" pitchFamily="34" charset="0"/>
              </a:rPr>
              <a:t> I </a:t>
            </a:r>
            <a:r>
              <a:rPr lang="en-US" sz="3200" b="1" dirty="0" err="1">
                <a:latin typeface="Arial Narrow" pitchFamily="34" charset="0"/>
              </a:rPr>
              <a:t>Burimeve</a:t>
            </a:r>
            <a:r>
              <a:rPr lang="en-US" sz="3200" b="1" dirty="0">
                <a:latin typeface="Arial Narrow" pitchFamily="34" charset="0"/>
              </a:rPr>
              <a:t> </a:t>
            </a:r>
            <a:r>
              <a:rPr lang="en-US" sz="3200" b="1" dirty="0" err="1">
                <a:latin typeface="Arial Narrow" pitchFamily="34" charset="0"/>
              </a:rPr>
              <a:t>Njerezore</a:t>
            </a:r>
            <a:endParaRPr lang="en-US" sz="3200" dirty="0">
              <a:latin typeface="Arial Narrow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447803"/>
            <a:ext cx="8077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err="1" smtClean="0">
                <a:latin typeface="Arial Narrow" pitchFamily="34" charset="0"/>
              </a:rPr>
              <a:t>Disa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nga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qellimet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specifike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të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kësaj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lënde</a:t>
            </a:r>
            <a:r>
              <a:rPr lang="en-US" sz="2000" b="1" dirty="0" smtClean="0">
                <a:latin typeface="Arial Narrow" pitchFamily="34" charset="0"/>
              </a:rPr>
              <a:t>:</a:t>
            </a:r>
          </a:p>
          <a:p>
            <a:pPr lvl="0"/>
            <a:endParaRPr lang="en-US" sz="2000" dirty="0" smtClean="0">
              <a:latin typeface="Arial Narrow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n-US" sz="2000" b="1" dirty="0" smtClean="0">
                <a:latin typeface="Arial Narrow" pitchFamily="34" charset="0"/>
              </a:rPr>
              <a:t>   </a:t>
            </a:r>
            <a:r>
              <a:rPr lang="en-US" sz="2000" b="1" dirty="0" err="1" smtClean="0">
                <a:latin typeface="Arial Narrow" pitchFamily="34" charset="0"/>
              </a:rPr>
              <a:t>Ju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mundësonë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studentëve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që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ta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njohin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ndikimin</a:t>
            </a:r>
            <a:r>
              <a:rPr lang="en-US" sz="2000" b="1" dirty="0" smtClean="0">
                <a:latin typeface="Arial Narrow" pitchFamily="34" charset="0"/>
              </a:rPr>
              <a:t> e </a:t>
            </a:r>
            <a:r>
              <a:rPr lang="en-US" sz="2000" b="1" dirty="0" err="1" smtClean="0">
                <a:latin typeface="Arial Narrow" pitchFamily="34" charset="0"/>
              </a:rPr>
              <a:t>rrethinës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në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menaxhimin</a:t>
            </a:r>
            <a:r>
              <a:rPr lang="en-US" sz="2000" b="1" dirty="0" smtClean="0">
                <a:latin typeface="Arial Narrow" pitchFamily="34" charset="0"/>
              </a:rPr>
              <a:t> e </a:t>
            </a:r>
            <a:r>
              <a:rPr lang="en-US" sz="2000" b="1" dirty="0" err="1" smtClean="0">
                <a:latin typeface="Arial Narrow" pitchFamily="34" charset="0"/>
              </a:rPr>
              <a:t>resurseve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njerëzore,dhe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anasjelltas</a:t>
            </a:r>
            <a:r>
              <a:rPr lang="en-US" sz="2000" b="1" dirty="0" smtClean="0">
                <a:latin typeface="Arial Narrow" pitchFamily="34" charset="0"/>
              </a:rPr>
              <a:t> </a:t>
            </a:r>
          </a:p>
          <a:p>
            <a:pPr lvl="0">
              <a:buFont typeface="Wingdings" pitchFamily="2" charset="2"/>
              <a:buChar char="q"/>
            </a:pPr>
            <a:endParaRPr lang="en-US" sz="2000" dirty="0" smtClean="0">
              <a:latin typeface="Arial Narrow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n-US" sz="2000" b="1" dirty="0" smtClean="0">
                <a:latin typeface="Arial Narrow" pitchFamily="34" charset="0"/>
              </a:rPr>
              <a:t>   </a:t>
            </a:r>
            <a:r>
              <a:rPr lang="sq-AL" sz="2000" b="1" dirty="0" smtClean="0">
                <a:latin typeface="Arial Narrow" pitchFamily="34" charset="0"/>
              </a:rPr>
              <a:t>Do të ofrojë mundsi që nëpërmjet këtiji programi të studiohet metodologjia e zhvillimit të resurseve njerëzore</a:t>
            </a:r>
            <a:endParaRPr lang="en-US" sz="2000" b="1" dirty="0" smtClean="0">
              <a:latin typeface="Arial Narrow" pitchFamily="34" charset="0"/>
            </a:endParaRPr>
          </a:p>
          <a:p>
            <a:pPr lvl="0"/>
            <a:endParaRPr lang="en-US" sz="2000" b="1" dirty="0" smtClean="0">
              <a:latin typeface="Arial Narrow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n-US" sz="2000" b="1" dirty="0" smtClean="0">
                <a:latin typeface="Arial Narrow" pitchFamily="34" charset="0"/>
              </a:rPr>
              <a:t>   </a:t>
            </a:r>
            <a:r>
              <a:rPr lang="sq-AL" sz="2000" b="1" dirty="0" smtClean="0">
                <a:latin typeface="Arial Narrow" pitchFamily="34" charset="0"/>
              </a:rPr>
              <a:t>Do </a:t>
            </a:r>
            <a:r>
              <a:rPr lang="sq-AL" sz="2000" b="1" dirty="0">
                <a:latin typeface="Arial Narrow" pitchFamily="34" charset="0"/>
              </a:rPr>
              <a:t>të trajtohen aspekte praktike të menaxhimit të resurseve njerëzore</a:t>
            </a:r>
            <a:r>
              <a:rPr lang="sq-AL" sz="2000" b="1" dirty="0" smtClean="0">
                <a:latin typeface="Arial Narrow" pitchFamily="34" charset="0"/>
              </a:rPr>
              <a:t>,</a:t>
            </a:r>
            <a:endParaRPr lang="en-US" sz="2000" b="1" dirty="0" smtClean="0">
              <a:latin typeface="Arial Narrow" pitchFamily="34" charset="0"/>
            </a:endParaRPr>
          </a:p>
          <a:p>
            <a:pPr lvl="0">
              <a:buFont typeface="Wingdings" pitchFamily="2" charset="2"/>
              <a:buChar char="q"/>
            </a:pPr>
            <a:endParaRPr lang="en-US" sz="2000" b="1" dirty="0">
              <a:latin typeface="Arial Narrow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n-US" sz="2000" b="1" dirty="0" smtClean="0">
                <a:latin typeface="Arial Narrow" pitchFamily="34" charset="0"/>
              </a:rPr>
              <a:t>   </a:t>
            </a:r>
            <a:r>
              <a:rPr lang="sq-AL" sz="2000" b="1" dirty="0" smtClean="0">
                <a:latin typeface="Arial Narrow" pitchFamily="34" charset="0"/>
              </a:rPr>
              <a:t>Menaxhimi </a:t>
            </a:r>
            <a:r>
              <a:rPr lang="sq-AL" sz="2000" b="1" dirty="0">
                <a:latin typeface="Arial Narrow" pitchFamily="34" charset="0"/>
              </a:rPr>
              <a:t>strategjik i resurseve njerëzore</a:t>
            </a:r>
            <a:r>
              <a:rPr lang="sq-AL" sz="2000" b="1" dirty="0" smtClean="0">
                <a:latin typeface="Arial Narrow" pitchFamily="34" charset="0"/>
              </a:rPr>
              <a:t>.</a:t>
            </a:r>
            <a:endParaRPr lang="en-US" sz="2000" b="1" dirty="0" smtClean="0">
              <a:latin typeface="Arial Narrow" pitchFamily="34" charset="0"/>
            </a:endParaRPr>
          </a:p>
          <a:p>
            <a:pPr lvl="0">
              <a:buFont typeface="Wingdings" pitchFamily="2" charset="2"/>
              <a:buChar char="q"/>
            </a:pPr>
            <a:endParaRPr lang="en-US" sz="2000" b="1" dirty="0">
              <a:latin typeface="Arial Narrow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n-US" sz="2000" b="1" dirty="0" smtClean="0">
                <a:latin typeface="Arial Narrow" pitchFamily="34" charset="0"/>
              </a:rPr>
              <a:t>   </a:t>
            </a:r>
            <a:r>
              <a:rPr lang="sq-AL" sz="2000" b="1" dirty="0" smtClean="0">
                <a:latin typeface="Arial Narrow" pitchFamily="34" charset="0"/>
              </a:rPr>
              <a:t>Ngritje </a:t>
            </a:r>
            <a:r>
              <a:rPr lang="sq-AL" sz="2000" b="1" dirty="0">
                <a:latin typeface="Arial Narrow" pitchFamily="34" charset="0"/>
              </a:rPr>
              <a:t>dhe vlerësim të përformances etj.</a:t>
            </a:r>
            <a:endParaRPr lang="en-US" sz="2000" b="1" dirty="0">
              <a:latin typeface="Arial Narrow" pitchFamily="34" charset="0"/>
            </a:endParaRPr>
          </a:p>
          <a:p>
            <a:pPr lvl="0"/>
            <a:endParaRPr lang="en-US" sz="2400" dirty="0" smtClean="0"/>
          </a:p>
          <a:p>
            <a:endParaRPr lang="en-US" sz="2400" dirty="0" smtClean="0">
              <a:latin typeface="Arial Narrow" pitchFamily="34" charset="0"/>
            </a:endParaRPr>
          </a:p>
          <a:p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latin typeface="Arial Narrow" pitchFamily="34" charset="0"/>
              </a:rPr>
              <a:t>Menaxhimi</a:t>
            </a:r>
            <a:r>
              <a:rPr lang="en-US" sz="3200" b="1" dirty="0">
                <a:latin typeface="Arial Narrow" pitchFamily="34" charset="0"/>
              </a:rPr>
              <a:t> I </a:t>
            </a:r>
            <a:r>
              <a:rPr lang="en-US" sz="3200" b="1" dirty="0" err="1">
                <a:latin typeface="Arial Narrow" pitchFamily="34" charset="0"/>
              </a:rPr>
              <a:t>Burimeve</a:t>
            </a:r>
            <a:r>
              <a:rPr lang="en-US" sz="3200" b="1" dirty="0">
                <a:latin typeface="Arial Narrow" pitchFamily="34" charset="0"/>
              </a:rPr>
              <a:t> </a:t>
            </a:r>
            <a:r>
              <a:rPr lang="en-US" sz="3200" b="1" dirty="0" err="1">
                <a:latin typeface="Arial Narrow" pitchFamily="34" charset="0"/>
              </a:rPr>
              <a:t>Njerezore</a:t>
            </a:r>
            <a:endParaRPr lang="en-US" sz="3200" dirty="0">
              <a:latin typeface="Arial Narrow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600201"/>
            <a:ext cx="80772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q"/>
            </a:pPr>
            <a:r>
              <a:rPr lang="en-US" sz="2000" b="1" dirty="0" smtClean="0">
                <a:latin typeface="Arial Narrow" pitchFamily="34" charset="0"/>
              </a:rPr>
              <a:t>   </a:t>
            </a:r>
            <a:r>
              <a:rPr lang="sq-AL" sz="2000" b="1" dirty="0" smtClean="0">
                <a:latin typeface="Arial Narrow" pitchFamily="34" charset="0"/>
              </a:rPr>
              <a:t>Do </a:t>
            </a:r>
            <a:r>
              <a:rPr lang="sq-AL" sz="2000" b="1" dirty="0">
                <a:latin typeface="Arial Narrow" pitchFamily="34" charset="0"/>
              </a:rPr>
              <a:t>të ngritë aftësitë  për të lidhur strategjinë e resurseve njerëzore me strategjinë e ndërmarrjes</a:t>
            </a:r>
            <a:r>
              <a:rPr lang="sq-AL" sz="2000" b="1" dirty="0" smtClean="0">
                <a:latin typeface="Arial Narrow" pitchFamily="34" charset="0"/>
              </a:rPr>
              <a:t>,</a:t>
            </a:r>
            <a:endParaRPr lang="en-US" sz="2000" b="1" dirty="0" smtClean="0">
              <a:latin typeface="Arial Narrow" pitchFamily="34" charset="0"/>
            </a:endParaRPr>
          </a:p>
          <a:p>
            <a:pPr lvl="0">
              <a:buFont typeface="Wingdings" pitchFamily="2" charset="2"/>
              <a:buChar char="q"/>
            </a:pPr>
            <a:endParaRPr lang="en-US" sz="2000" b="1" dirty="0">
              <a:latin typeface="Arial Narrow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n-US" sz="2000" b="1" dirty="0" smtClean="0">
                <a:latin typeface="Arial Narrow" pitchFamily="34" charset="0"/>
              </a:rPr>
              <a:t>   </a:t>
            </a:r>
            <a:r>
              <a:rPr lang="sq-AL" sz="2000" b="1" dirty="0" smtClean="0">
                <a:latin typeface="Arial Narrow" pitchFamily="34" charset="0"/>
              </a:rPr>
              <a:t>Do </a:t>
            </a:r>
            <a:r>
              <a:rPr lang="sq-AL" sz="2000" b="1" dirty="0">
                <a:latin typeface="Arial Narrow" pitchFamily="34" charset="0"/>
              </a:rPr>
              <a:t>të ngrisë aftësitë për të kuptuar , zhvilluar dhe zbatuar sistematikisht zhvillimin dhe trajnimin e resurseve </a:t>
            </a:r>
            <a:r>
              <a:rPr lang="sq-AL" sz="2000" b="1" dirty="0" smtClean="0">
                <a:latin typeface="Arial Narrow" pitchFamily="34" charset="0"/>
              </a:rPr>
              <a:t>njerëzore</a:t>
            </a:r>
            <a:endParaRPr lang="en-US" sz="2000" b="1" dirty="0" smtClean="0">
              <a:latin typeface="Arial Narrow" pitchFamily="34" charset="0"/>
            </a:endParaRPr>
          </a:p>
          <a:p>
            <a:pPr lvl="0">
              <a:buFont typeface="Wingdings" pitchFamily="2" charset="2"/>
              <a:buChar char="q"/>
            </a:pPr>
            <a:endParaRPr lang="en-US" sz="2000" b="1" dirty="0">
              <a:latin typeface="Arial Narrow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n-US" sz="2000" b="1" dirty="0" smtClean="0">
                <a:latin typeface="Arial Narrow" pitchFamily="34" charset="0"/>
              </a:rPr>
              <a:t>   </a:t>
            </a:r>
            <a:r>
              <a:rPr lang="sq-AL" sz="2000" b="1" dirty="0" smtClean="0">
                <a:latin typeface="Arial Narrow" pitchFamily="34" charset="0"/>
              </a:rPr>
              <a:t>Do </a:t>
            </a:r>
            <a:r>
              <a:rPr lang="sq-AL" sz="2000" b="1" dirty="0">
                <a:latin typeface="Arial Narrow" pitchFamily="34" charset="0"/>
              </a:rPr>
              <a:t>të ngritë aftësitë intelektuale individuale dhe te organizates (kolektive</a:t>
            </a:r>
            <a:r>
              <a:rPr lang="sq-AL" sz="2000" b="1" dirty="0" smtClean="0">
                <a:latin typeface="Arial Narrow" pitchFamily="34" charset="0"/>
              </a:rPr>
              <a:t>)</a:t>
            </a:r>
            <a:r>
              <a:rPr lang="en-US" sz="2000" b="1" dirty="0" smtClean="0">
                <a:latin typeface="Arial Narrow" pitchFamily="34" charset="0"/>
              </a:rPr>
              <a:t>,</a:t>
            </a:r>
            <a:r>
              <a:rPr lang="sq-AL" sz="2000" b="1" dirty="0" smtClean="0">
                <a:latin typeface="Arial Narrow" pitchFamily="34" charset="0"/>
              </a:rPr>
              <a:t> Demostroje dhe kuptoje funksionet e Burimeve njerëzore</a:t>
            </a:r>
            <a:endParaRPr lang="en-US" sz="2000" b="1" dirty="0" smtClean="0">
              <a:latin typeface="Arial Narrow" pitchFamily="34" charset="0"/>
            </a:endParaRPr>
          </a:p>
          <a:p>
            <a:pPr lvl="0">
              <a:buFont typeface="Wingdings" pitchFamily="2" charset="2"/>
              <a:buChar char="q"/>
            </a:pPr>
            <a:endParaRPr lang="en-US" sz="2000" b="1" dirty="0" smtClean="0">
              <a:latin typeface="Arial Narrow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n-US" sz="2000" b="1" dirty="0" smtClean="0">
                <a:latin typeface="Arial Narrow" pitchFamily="34" charset="0"/>
              </a:rPr>
              <a:t>   </a:t>
            </a:r>
            <a:r>
              <a:rPr lang="sq-AL" sz="2000" b="1" dirty="0" smtClean="0">
                <a:latin typeface="Arial Narrow" pitchFamily="34" charset="0"/>
              </a:rPr>
              <a:t>Të parashohë ndrrimet në rrethinë dhe në bazë të kësaj të jenë në gjendje të analizojë nevojat për Burime njerëzore të organizatave</a:t>
            </a:r>
            <a:r>
              <a:rPr lang="sq-AL" sz="2400" dirty="0" smtClean="0">
                <a:latin typeface="Arial Narrow" pitchFamily="34" charset="0"/>
              </a:rPr>
              <a:t>.</a:t>
            </a:r>
            <a:endParaRPr lang="en-US" sz="2400" dirty="0" smtClean="0">
              <a:latin typeface="Arial Narrow" pitchFamily="34" charset="0"/>
            </a:endParaRPr>
          </a:p>
          <a:p>
            <a:pPr lvl="0"/>
            <a:endParaRPr lang="en-US" sz="2400" dirty="0" smtClean="0"/>
          </a:p>
          <a:p>
            <a:pPr lvl="0"/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  <a:p>
            <a:pPr lvl="0"/>
            <a:endParaRPr lang="en-US" sz="2400" dirty="0" smtClean="0"/>
          </a:p>
          <a:p>
            <a:endParaRPr lang="en-US" sz="2400" dirty="0" smtClean="0">
              <a:latin typeface="Arial Narrow" pitchFamily="34" charset="0"/>
            </a:endParaRPr>
          </a:p>
          <a:p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latin typeface="Arial Narrow" pitchFamily="34" charset="0"/>
              </a:rPr>
              <a:t>Menaxhimi</a:t>
            </a:r>
            <a:r>
              <a:rPr lang="en-US" sz="3200" b="1" dirty="0">
                <a:latin typeface="Arial Narrow" pitchFamily="34" charset="0"/>
              </a:rPr>
              <a:t> I </a:t>
            </a:r>
            <a:r>
              <a:rPr lang="en-US" sz="3200" b="1" dirty="0" err="1">
                <a:latin typeface="Arial Narrow" pitchFamily="34" charset="0"/>
              </a:rPr>
              <a:t>Burimeve</a:t>
            </a:r>
            <a:r>
              <a:rPr lang="en-US" sz="3200" b="1" dirty="0">
                <a:latin typeface="Arial Narrow" pitchFamily="34" charset="0"/>
              </a:rPr>
              <a:t> </a:t>
            </a:r>
            <a:r>
              <a:rPr lang="en-US" sz="3200" b="1" dirty="0" err="1">
                <a:latin typeface="Arial Narrow" pitchFamily="34" charset="0"/>
              </a:rPr>
              <a:t>Njerezore</a:t>
            </a:r>
            <a:endParaRPr lang="en-US" sz="3200" dirty="0">
              <a:latin typeface="Arial Narrow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600202"/>
            <a:ext cx="80772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latin typeface="Arial Narrow" pitchFamily="34" charset="0"/>
              </a:rPr>
              <a:t>   </a:t>
            </a:r>
            <a:r>
              <a:rPr lang="en-US" sz="2000" b="1" dirty="0" err="1" smtClean="0">
                <a:latin typeface="Arial Narrow" pitchFamily="34" charset="0"/>
              </a:rPr>
              <a:t>Lënda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>
                <a:latin typeface="Arial Narrow" pitchFamily="34" charset="0"/>
              </a:rPr>
              <a:t>do </a:t>
            </a:r>
            <a:r>
              <a:rPr lang="en-US" sz="2000" b="1" dirty="0" err="1">
                <a:latin typeface="Arial Narrow" pitchFamily="34" charset="0"/>
              </a:rPr>
              <a:t>të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zhvillohet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në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dy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orë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ligjërata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dhe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dy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orë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ushtrime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në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javë</a:t>
            </a:r>
            <a:r>
              <a:rPr lang="en-US" sz="2000" b="1" dirty="0">
                <a:latin typeface="Arial Narrow" pitchFamily="34" charset="0"/>
              </a:rPr>
              <a:t>. </a:t>
            </a:r>
            <a:endParaRPr lang="en-US" sz="2000" b="1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2000" b="1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latin typeface="Arial Narrow" pitchFamily="34" charset="0"/>
              </a:rPr>
              <a:t>   </a:t>
            </a:r>
            <a:r>
              <a:rPr lang="en-US" sz="2000" b="1" dirty="0" err="1" smtClean="0">
                <a:latin typeface="Arial Narrow" pitchFamily="34" charset="0"/>
              </a:rPr>
              <a:t>Gjatë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ligjëratave</a:t>
            </a:r>
            <a:r>
              <a:rPr lang="en-US" sz="2000" b="1" dirty="0">
                <a:latin typeface="Arial Narrow" pitchFamily="34" charset="0"/>
              </a:rPr>
              <a:t> do </a:t>
            </a:r>
            <a:r>
              <a:rPr lang="en-US" sz="2000" b="1" dirty="0" err="1">
                <a:latin typeface="Arial Narrow" pitchFamily="34" charset="0"/>
              </a:rPr>
              <a:t>të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shtjellohet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materiali</a:t>
            </a:r>
            <a:r>
              <a:rPr lang="en-US" sz="2000" b="1" dirty="0">
                <a:latin typeface="Arial Narrow" pitchFamily="34" charset="0"/>
              </a:rPr>
              <a:t>, do </a:t>
            </a:r>
            <a:r>
              <a:rPr lang="en-US" sz="2000" b="1" dirty="0" err="1">
                <a:latin typeface="Arial Narrow" pitchFamily="34" charset="0"/>
              </a:rPr>
              <a:t>të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organizohet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diskutim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grupor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dhe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teste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të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vetëvlerësimit</a:t>
            </a:r>
            <a:r>
              <a:rPr lang="en-US" sz="2000" b="1" dirty="0">
                <a:latin typeface="Arial Narrow" pitchFamily="34" charset="0"/>
              </a:rPr>
              <a:t>. </a:t>
            </a:r>
            <a:endParaRPr lang="en-US" sz="2000" b="1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2000" b="1" dirty="0">
              <a:latin typeface="Arial Narrow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latin typeface="Arial Narrow" pitchFamily="34" charset="0"/>
              </a:rPr>
              <a:t>   </a:t>
            </a:r>
            <a:r>
              <a:rPr lang="en-US" sz="2000" b="1" dirty="0" err="1" smtClean="0">
                <a:latin typeface="Arial Narrow" pitchFamily="34" charset="0"/>
              </a:rPr>
              <a:t>Gjatë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ushtrimeve</a:t>
            </a:r>
            <a:r>
              <a:rPr lang="en-US" sz="2000" b="1" dirty="0">
                <a:latin typeface="Arial Narrow" pitchFamily="34" charset="0"/>
              </a:rPr>
              <a:t> do </a:t>
            </a:r>
            <a:r>
              <a:rPr lang="en-US" sz="2000" b="1" dirty="0" err="1">
                <a:latin typeface="Arial Narrow" pitchFamily="34" charset="0"/>
              </a:rPr>
              <a:t>të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rishikohet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materiali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i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shtjelluar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gjatë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ligjëratave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nga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pikëpamja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praktike</a:t>
            </a:r>
            <a:r>
              <a:rPr lang="en-US" sz="2000" b="1" dirty="0">
                <a:latin typeface="Arial Narrow" pitchFamily="34" charset="0"/>
              </a:rPr>
              <a:t>, do </a:t>
            </a:r>
            <a:r>
              <a:rPr lang="en-US" sz="2000" b="1" dirty="0" err="1">
                <a:latin typeface="Arial Narrow" pitchFamily="34" charset="0"/>
              </a:rPr>
              <a:t>të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diskutohen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çështje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të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ndryshme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aktuale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ekonomike</a:t>
            </a:r>
            <a:r>
              <a:rPr lang="en-US" sz="2000" b="1" dirty="0">
                <a:latin typeface="Arial Narrow" pitchFamily="34" charset="0"/>
              </a:rPr>
              <a:t>. </a:t>
            </a:r>
            <a:endParaRPr lang="en-US" sz="2000" b="1" dirty="0" smtClean="0">
              <a:latin typeface="Arial Narrow" pitchFamily="34" charset="0"/>
            </a:endParaRPr>
          </a:p>
          <a:p>
            <a:endParaRPr lang="en-US" sz="24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latin typeface="Arial Narrow" pitchFamily="34" charset="0"/>
              </a:rPr>
              <a:t>   </a:t>
            </a:r>
            <a:r>
              <a:rPr lang="en-US" sz="2000" b="1" dirty="0" err="1" smtClean="0">
                <a:latin typeface="Arial Narrow" pitchFamily="34" charset="0"/>
              </a:rPr>
              <a:t>Studentëve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>
                <a:latin typeface="Arial Narrow" pitchFamily="34" charset="0"/>
              </a:rPr>
              <a:t>do </a:t>
            </a:r>
            <a:r>
              <a:rPr lang="en-US" sz="2000" b="1" dirty="0" err="1">
                <a:latin typeface="Arial Narrow" pitchFamily="34" charset="0"/>
              </a:rPr>
              <a:t>tu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ipet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rasti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që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të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bëjnë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hulumtime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nga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përvoja</a:t>
            </a:r>
            <a:r>
              <a:rPr lang="en-US" sz="2000" b="1" dirty="0">
                <a:latin typeface="Arial Narrow" pitchFamily="34" charset="0"/>
              </a:rPr>
              <a:t> e </a:t>
            </a:r>
            <a:r>
              <a:rPr lang="en-US" sz="2000" b="1" dirty="0" err="1">
                <a:latin typeface="Arial Narrow" pitchFamily="34" charset="0"/>
              </a:rPr>
              <a:t>tyre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në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organizatat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prej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nga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vijnë</a:t>
            </a:r>
            <a:r>
              <a:rPr lang="en-US" sz="2000" b="1" dirty="0">
                <a:latin typeface="Arial Narrow" pitchFamily="34" charset="0"/>
              </a:rPr>
              <a:t>.</a:t>
            </a:r>
            <a:endParaRPr lang="en-US" sz="2000" b="1" dirty="0" smtClean="0">
              <a:latin typeface="Arial Narrow" pitchFamily="34" charset="0"/>
            </a:endParaRPr>
          </a:p>
          <a:p>
            <a:pPr lvl="0"/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  <a:p>
            <a:pPr lvl="0"/>
            <a:endParaRPr lang="en-US" sz="2400" dirty="0" smtClean="0"/>
          </a:p>
          <a:p>
            <a:endParaRPr lang="en-US" sz="2400" dirty="0" smtClean="0">
              <a:latin typeface="Arial Narrow" pitchFamily="34" charset="0"/>
            </a:endParaRPr>
          </a:p>
          <a:p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b="1" dirty="0" err="1">
                <a:latin typeface="Arial Narrow" pitchFamily="34" charset="0"/>
              </a:rPr>
              <a:t>Menaxhimi</a:t>
            </a:r>
            <a:r>
              <a:rPr lang="en-US" sz="3200" b="1" dirty="0">
                <a:latin typeface="Arial Narrow" pitchFamily="34" charset="0"/>
              </a:rPr>
              <a:t> I </a:t>
            </a:r>
            <a:r>
              <a:rPr lang="en-US" sz="3200" b="1" dirty="0" err="1">
                <a:latin typeface="Arial Narrow" pitchFamily="34" charset="0"/>
              </a:rPr>
              <a:t>Burimeve</a:t>
            </a:r>
            <a:r>
              <a:rPr lang="en-US" sz="3200" b="1" dirty="0">
                <a:latin typeface="Arial Narrow" pitchFamily="34" charset="0"/>
              </a:rPr>
              <a:t> </a:t>
            </a:r>
            <a:r>
              <a:rPr lang="en-US" sz="3200" b="1" dirty="0" err="1">
                <a:latin typeface="Arial Narrow" pitchFamily="34" charset="0"/>
              </a:rPr>
              <a:t>Njerezore</a:t>
            </a:r>
            <a:endParaRPr lang="en-US" sz="3200" dirty="0">
              <a:latin typeface="Arial Narrow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295401"/>
            <a:ext cx="8382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latin typeface="Arial Narrow" pitchFamily="34" charset="0"/>
              </a:rPr>
              <a:t>Literatura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në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gjuhën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shqipe</a:t>
            </a:r>
            <a:r>
              <a:rPr lang="en-US" sz="2000" dirty="0">
                <a:latin typeface="Arial Narrow" pitchFamily="34" charset="0"/>
              </a:rPr>
              <a:t>:</a:t>
            </a:r>
          </a:p>
          <a:p>
            <a:endParaRPr lang="en-US" sz="2400" b="1" dirty="0" smtClean="0">
              <a:latin typeface="Arial Narrow" pitchFamily="34" charset="0"/>
            </a:endParaRPr>
          </a:p>
          <a:p>
            <a:r>
              <a:rPr lang="en-US" sz="2000" b="1" dirty="0" err="1" smtClean="0">
                <a:latin typeface="Arial Narrow" pitchFamily="34" charset="0"/>
              </a:rPr>
              <a:t>Libri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>
                <a:latin typeface="Arial Narrow" pitchFamily="34" charset="0"/>
              </a:rPr>
              <a:t>1:</a:t>
            </a:r>
            <a:endParaRPr lang="en-US" sz="2000" dirty="0">
              <a:latin typeface="Arial Narrow" pitchFamily="34" charset="0"/>
            </a:endParaRPr>
          </a:p>
          <a:p>
            <a:r>
              <a:rPr lang="en-US" sz="2000" dirty="0">
                <a:latin typeface="Arial Narrow" pitchFamily="34" charset="0"/>
              </a:rPr>
              <a:t>Paul </a:t>
            </a:r>
            <a:r>
              <a:rPr lang="en-US" sz="2000" dirty="0" err="1">
                <a:latin typeface="Arial Narrow" pitchFamily="34" charset="0"/>
              </a:rPr>
              <a:t>Banfield</a:t>
            </a:r>
            <a:r>
              <a:rPr lang="en-US" sz="2000" dirty="0">
                <a:latin typeface="Arial Narrow" pitchFamily="34" charset="0"/>
              </a:rPr>
              <a:t>-Rebecca Kay :</a:t>
            </a:r>
            <a:r>
              <a:rPr lang="en-US" sz="2000" dirty="0" err="1">
                <a:latin typeface="Arial Narrow" pitchFamily="34" charset="0"/>
              </a:rPr>
              <a:t>Hyrje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në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Menaxhimin</a:t>
            </a:r>
            <a:r>
              <a:rPr lang="en-US" sz="2000" dirty="0">
                <a:latin typeface="Arial Narrow" pitchFamily="34" charset="0"/>
              </a:rPr>
              <a:t> e </a:t>
            </a:r>
            <a:r>
              <a:rPr lang="en-US" sz="2000" dirty="0" err="1" smtClean="0">
                <a:latin typeface="Arial Narrow" pitchFamily="34" charset="0"/>
              </a:rPr>
              <a:t>Burimeve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njerezore</a:t>
            </a:r>
            <a:endParaRPr lang="en-US" sz="2000" dirty="0">
              <a:latin typeface="Arial Narrow" pitchFamily="34" charset="0"/>
            </a:endParaRPr>
          </a:p>
          <a:p>
            <a:r>
              <a:rPr lang="en-US" sz="2000" dirty="0" err="1">
                <a:latin typeface="Arial Narrow" pitchFamily="34" charset="0"/>
              </a:rPr>
              <a:t>Përkthyer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nga</a:t>
            </a:r>
            <a:r>
              <a:rPr lang="en-US" sz="2000" dirty="0">
                <a:latin typeface="Arial Narrow" pitchFamily="34" charset="0"/>
              </a:rPr>
              <a:t>: </a:t>
            </a:r>
            <a:r>
              <a:rPr lang="en-US" sz="2000" dirty="0" err="1">
                <a:latin typeface="Arial Narrow" pitchFamily="34" charset="0"/>
              </a:rPr>
              <a:t>Jonida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Bregu;Botimi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>
                <a:latin typeface="Arial Narrow" pitchFamily="34" charset="0"/>
              </a:rPr>
              <a:t>UET Press 2011 </a:t>
            </a:r>
            <a:r>
              <a:rPr lang="en-US" sz="2000" dirty="0" err="1">
                <a:latin typeface="Arial Narrow" pitchFamily="34" charset="0"/>
              </a:rPr>
              <a:t>Tiranë</a:t>
            </a:r>
            <a:endParaRPr lang="en-US" sz="2000" dirty="0">
              <a:latin typeface="Arial Narrow" pitchFamily="34" charset="0"/>
            </a:endParaRPr>
          </a:p>
          <a:p>
            <a:endParaRPr lang="en-US" sz="2400" b="1" dirty="0" smtClean="0">
              <a:latin typeface="Arial Narrow" pitchFamily="34" charset="0"/>
            </a:endParaRPr>
          </a:p>
          <a:p>
            <a:r>
              <a:rPr lang="en-US" sz="2000" b="1" dirty="0" err="1" smtClean="0">
                <a:latin typeface="Arial Narrow" pitchFamily="34" charset="0"/>
              </a:rPr>
              <a:t>Libri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>
                <a:latin typeface="Arial Narrow" pitchFamily="34" charset="0"/>
              </a:rPr>
              <a:t>2:</a:t>
            </a:r>
            <a:endParaRPr lang="en-US" sz="2000" dirty="0">
              <a:latin typeface="Arial Narrow" pitchFamily="34" charset="0"/>
            </a:endParaRPr>
          </a:p>
          <a:p>
            <a:r>
              <a:rPr lang="en-US" sz="2000" dirty="0">
                <a:latin typeface="Arial Narrow" pitchFamily="34" charset="0"/>
              </a:rPr>
              <a:t>Prof. Dr. </a:t>
            </a:r>
            <a:r>
              <a:rPr lang="en-US" sz="2000" dirty="0" err="1">
                <a:latin typeface="Arial Narrow" pitchFamily="34" charset="0"/>
              </a:rPr>
              <a:t>Galantina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Canco</a:t>
            </a:r>
            <a:r>
              <a:rPr lang="en-US" sz="2000" dirty="0">
                <a:latin typeface="Arial Narrow" pitchFamily="34" charset="0"/>
              </a:rPr>
              <a:t> (</a:t>
            </a:r>
            <a:r>
              <a:rPr lang="en-US" sz="2000" dirty="0" err="1">
                <a:latin typeface="Arial Narrow" pitchFamily="34" charset="0"/>
              </a:rPr>
              <a:t>Doraci</a:t>
            </a:r>
            <a:r>
              <a:rPr lang="en-US" sz="2000" dirty="0">
                <a:latin typeface="Arial Narrow" pitchFamily="34" charset="0"/>
              </a:rPr>
              <a:t>):</a:t>
            </a:r>
            <a:r>
              <a:rPr lang="en-US" sz="2000" dirty="0" err="1">
                <a:latin typeface="Arial Narrow" pitchFamily="34" charset="0"/>
              </a:rPr>
              <a:t>Menaxhimi</a:t>
            </a:r>
            <a:r>
              <a:rPr lang="en-US" sz="2000" dirty="0">
                <a:latin typeface="Arial Narrow" pitchFamily="34" charset="0"/>
              </a:rPr>
              <a:t> I </a:t>
            </a:r>
            <a:r>
              <a:rPr lang="en-US" sz="2000" dirty="0" err="1">
                <a:latin typeface="Arial Narrow" pitchFamily="34" charset="0"/>
              </a:rPr>
              <a:t>Burimeve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Njerëzore</a:t>
            </a:r>
            <a:r>
              <a:rPr lang="en-US" sz="2000" dirty="0" smtClean="0">
                <a:latin typeface="Arial Narrow" pitchFamily="34" charset="0"/>
              </a:rPr>
              <a:t>  </a:t>
            </a:r>
            <a:r>
              <a:rPr lang="en-US" sz="2000" dirty="0" err="1" smtClean="0">
                <a:latin typeface="Arial Narrow" pitchFamily="34" charset="0"/>
              </a:rPr>
              <a:t>Tiranë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>
                <a:latin typeface="Arial Narrow" pitchFamily="34" charset="0"/>
              </a:rPr>
              <a:t>2009</a:t>
            </a:r>
          </a:p>
          <a:p>
            <a:r>
              <a:rPr lang="en-US" sz="2000" dirty="0">
                <a:latin typeface="Arial Narrow" pitchFamily="34" charset="0"/>
              </a:rPr>
              <a:t> </a:t>
            </a:r>
          </a:p>
          <a:p>
            <a:r>
              <a:rPr lang="en-US" sz="2000" b="1" dirty="0" err="1" smtClean="0">
                <a:latin typeface="Arial Narrow" pitchFamily="34" charset="0"/>
              </a:rPr>
              <a:t>Gjuhen</a:t>
            </a:r>
            <a:r>
              <a:rPr lang="en-US" sz="2000" b="1" dirty="0" smtClean="0">
                <a:latin typeface="Arial Narrow" pitchFamily="34" charset="0"/>
              </a:rPr>
              <a:t>  </a:t>
            </a:r>
            <a:r>
              <a:rPr lang="en-US" sz="2000" b="1" dirty="0" err="1">
                <a:latin typeface="Arial Narrow" pitchFamily="34" charset="0"/>
              </a:rPr>
              <a:t>angleze</a:t>
            </a:r>
            <a:r>
              <a:rPr lang="en-US" sz="2000" b="1" dirty="0">
                <a:latin typeface="Arial Narrow" pitchFamily="34" charset="0"/>
              </a:rPr>
              <a:t>:</a:t>
            </a:r>
            <a:endParaRPr lang="en-US" sz="2000" dirty="0">
              <a:latin typeface="Arial Narrow" pitchFamily="34" charset="0"/>
            </a:endParaRPr>
          </a:p>
          <a:p>
            <a:r>
              <a:rPr lang="en-US" sz="2000" dirty="0">
                <a:latin typeface="Arial Narrow" pitchFamily="34" charset="0"/>
              </a:rPr>
              <a:t> </a:t>
            </a:r>
            <a:endParaRPr lang="en-US" sz="2000" dirty="0" smtClean="0">
              <a:latin typeface="Arial Narrow" pitchFamily="34" charset="0"/>
            </a:endParaRPr>
          </a:p>
          <a:p>
            <a:pPr lvl="0"/>
            <a:r>
              <a:rPr lang="en-US" sz="2000" dirty="0" smtClean="0">
                <a:latin typeface="Arial Narrow" pitchFamily="34" charset="0"/>
              </a:rPr>
              <a:t>H T Graham &amp; Roger Bennett: Human Resources </a:t>
            </a:r>
            <a:r>
              <a:rPr lang="en-US" sz="2000" dirty="0" err="1" smtClean="0">
                <a:latin typeface="Arial Narrow" pitchFamily="34" charset="0"/>
              </a:rPr>
              <a:t>management,Great</a:t>
            </a:r>
            <a:r>
              <a:rPr lang="en-US" sz="2000" dirty="0" smtClean="0">
                <a:latin typeface="Arial Narrow" pitchFamily="34" charset="0"/>
              </a:rPr>
              <a:t> Britain 1998</a:t>
            </a:r>
          </a:p>
          <a:p>
            <a:pPr lvl="0"/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  <a:p>
            <a:pPr lvl="0"/>
            <a:endParaRPr lang="en-US" sz="2400" dirty="0" smtClean="0"/>
          </a:p>
          <a:p>
            <a:endParaRPr lang="en-US" sz="2400" dirty="0" smtClean="0">
              <a:latin typeface="Arial Narrow" pitchFamily="34" charset="0"/>
            </a:endParaRPr>
          </a:p>
          <a:p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828800" y="152401"/>
          <a:ext cx="5943600" cy="6324602"/>
        </p:xfrm>
        <a:graphic>
          <a:graphicData uri="http://schemas.openxmlformats.org/drawingml/2006/table">
            <a:tbl>
              <a:tblPr/>
              <a:tblGrid>
                <a:gridCol w="960919"/>
                <a:gridCol w="4982681"/>
              </a:tblGrid>
              <a:tr h="363231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Book Antiqua" pitchFamily="18" charset="0"/>
                        <a:ea typeface="SimSu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SimSun"/>
                        </a:rPr>
                        <a:t>6.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Book Antiqua" pitchFamily="18" charset="0"/>
                          <a:ea typeface="SimSun"/>
                        </a:rPr>
                        <a:t>Plani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SimSun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Book Antiqua" pitchFamily="18" charset="0"/>
                          <a:ea typeface="SimSun"/>
                        </a:rPr>
                        <a:t>i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SimSun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Book Antiqua" pitchFamily="18" charset="0"/>
                          <a:ea typeface="SimSun"/>
                        </a:rPr>
                        <a:t>mësimit</a:t>
                      </a:r>
                      <a:endParaRPr lang="en-US" sz="1200" dirty="0">
                        <a:latin typeface="Book Antiqua" pitchFamily="18" charset="0"/>
                        <a:ea typeface="SimSun"/>
                      </a:endParaRPr>
                    </a:p>
                  </a:txBody>
                  <a:tcPr marL="45031" marR="45031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4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FFFF"/>
                          </a:solidFill>
                          <a:latin typeface="Book Antiqua" pitchFamily="18" charset="0"/>
                          <a:ea typeface="SimSun"/>
                        </a:rPr>
                        <a:t>Java 1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</a:txBody>
                  <a:tcPr marL="45031" marR="45031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1" dirty="0">
                          <a:latin typeface="Book Antiqua" pitchFamily="18" charset="0"/>
                          <a:ea typeface="SimSun"/>
                        </a:rPr>
                        <a:t>Menaxhimi i Burimeve Njerëzore (MBNJ)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Book Antiqua" pitchFamily="18" charset="0"/>
                          <a:ea typeface="SimSun"/>
                        </a:rPr>
                        <a:t>Libri 1; Hyrje në Menaxhimin e Burimeve Njerëzore, kapitulli 1;fq 38-74  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</a:txBody>
                  <a:tcPr marL="45031" marR="45031" marT="0" marB="0">
                    <a:lnL>
                      <a:noFill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7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FFFF"/>
                          </a:solidFill>
                          <a:latin typeface="Book Antiqua" pitchFamily="18" charset="0"/>
                          <a:ea typeface="SimSun"/>
                        </a:rPr>
                        <a:t>Java 2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</a:txBody>
                  <a:tcPr marL="45031" marR="45031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latin typeface="Book Antiqua" pitchFamily="18" charset="0"/>
                          <a:ea typeface="SimSun"/>
                          <a:cs typeface="Palatino-Italic"/>
                        </a:rPr>
                        <a:t>MBNJ;Një</a:t>
                      </a:r>
                      <a:r>
                        <a:rPr lang="en-US" sz="1100" b="1" dirty="0">
                          <a:latin typeface="Book Antiqua" pitchFamily="18" charset="0"/>
                          <a:ea typeface="SimSun"/>
                          <a:cs typeface="Palatino-Italic"/>
                        </a:rPr>
                        <a:t> </a:t>
                      </a:r>
                      <a:r>
                        <a:rPr lang="en-US" sz="1100" b="1" dirty="0" err="1">
                          <a:latin typeface="Book Antiqua" pitchFamily="18" charset="0"/>
                          <a:ea typeface="SimSun"/>
                          <a:cs typeface="Palatino-Italic"/>
                        </a:rPr>
                        <a:t>perispektivë</a:t>
                      </a:r>
                      <a:r>
                        <a:rPr lang="en-US" sz="1100" b="1" dirty="0">
                          <a:latin typeface="Book Antiqua" pitchFamily="18" charset="0"/>
                          <a:ea typeface="SimSun"/>
                          <a:cs typeface="Palatino-Italic"/>
                        </a:rPr>
                        <a:t> </a:t>
                      </a:r>
                      <a:r>
                        <a:rPr lang="en-US" sz="1100" b="1" dirty="0" err="1">
                          <a:latin typeface="Book Antiqua" pitchFamily="18" charset="0"/>
                          <a:ea typeface="SimSun"/>
                          <a:cs typeface="Palatino-Italic"/>
                        </a:rPr>
                        <a:t>akademike</a:t>
                      </a:r>
                      <a:r>
                        <a:rPr lang="en-US" sz="1100" b="1" dirty="0">
                          <a:latin typeface="Book Antiqua" pitchFamily="18" charset="0"/>
                          <a:ea typeface="SimSun"/>
                          <a:cs typeface="Palatino-Italic"/>
                        </a:rPr>
                        <a:t> </a:t>
                      </a:r>
                      <a:r>
                        <a:rPr lang="en-US" sz="1100" b="1" dirty="0" err="1">
                          <a:latin typeface="Book Antiqua" pitchFamily="18" charset="0"/>
                          <a:ea typeface="SimSun"/>
                          <a:cs typeface="Palatino-Italic"/>
                        </a:rPr>
                        <a:t>dhe</a:t>
                      </a:r>
                      <a:r>
                        <a:rPr lang="en-US" sz="1100" b="1" dirty="0">
                          <a:latin typeface="Book Antiqua" pitchFamily="18" charset="0"/>
                          <a:ea typeface="SimSun"/>
                          <a:cs typeface="Palatino-Italic"/>
                        </a:rPr>
                        <a:t> </a:t>
                      </a:r>
                      <a:r>
                        <a:rPr lang="en-US" sz="1100" b="1" dirty="0" err="1">
                          <a:latin typeface="Book Antiqua" pitchFamily="18" charset="0"/>
                          <a:ea typeface="SimSun"/>
                          <a:cs typeface="Palatino-Italic"/>
                        </a:rPr>
                        <a:t>profesionale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Book Antiqua" pitchFamily="18" charset="0"/>
                          <a:ea typeface="SimSun"/>
                        </a:rPr>
                        <a:t>Libri ; Hyrje në Menaxhimin e  Burimeve Njerëzore,kapitulli 2; fq 76-105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</a:txBody>
                  <a:tcPr marL="45031" marR="45031" marT="0" marB="0">
                    <a:lnL>
                      <a:noFill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1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FFFF"/>
                          </a:solidFill>
                          <a:latin typeface="Book Antiqua" pitchFamily="18" charset="0"/>
                          <a:ea typeface="SimSun"/>
                        </a:rPr>
                        <a:t>Java 3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</a:txBody>
                  <a:tcPr marL="45031" marR="45031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1" dirty="0">
                          <a:latin typeface="Book Antiqua" pitchFamily="18" charset="0"/>
                          <a:ea typeface="SimSun"/>
                        </a:rPr>
                        <a:t>Zgjedhja dhe Seleksionimi i Burimeve Njerëzore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Book Antiqua" pitchFamily="18" charset="0"/>
                          <a:ea typeface="SimSun"/>
                        </a:rPr>
                        <a:t>Libri 1; Hyrje në Menaxhimin e  Burimeve Njerëzore,kapitulli 3; fq 116-152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</a:txBody>
                  <a:tcPr marL="45031" marR="45031" marT="0" marB="0">
                    <a:lnL>
                      <a:noFill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FFFF"/>
                          </a:solidFill>
                          <a:latin typeface="Book Antiqua" pitchFamily="18" charset="0"/>
                          <a:ea typeface="SimSun"/>
                        </a:rPr>
                        <a:t>Java 4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</a:txBody>
                  <a:tcPr marL="45031" marR="45031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1" dirty="0">
                          <a:latin typeface="Book Antiqua" pitchFamily="18" charset="0"/>
                          <a:ea typeface="SimSun"/>
                        </a:rPr>
                        <a:t>Menaxhimi i mardhënjeve te punonjësit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Book Antiqua" pitchFamily="18" charset="0"/>
                          <a:ea typeface="SimSun"/>
                        </a:rPr>
                        <a:t>Libri 1; Hyrje në Menaxhimin e  Burimeve Njerëzore,kapituli 4; fq 158-189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</a:txBody>
                  <a:tcPr marL="45031" marR="45031" marT="0" marB="0">
                    <a:lnL>
                      <a:noFill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FFFF"/>
                          </a:solidFill>
                          <a:latin typeface="Book Antiqua" pitchFamily="18" charset="0"/>
                          <a:ea typeface="SimSun"/>
                        </a:rPr>
                        <a:t>Java 5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</a:txBody>
                  <a:tcPr marL="45031" marR="45031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1" dirty="0">
                          <a:latin typeface="Book Antiqua" pitchFamily="18" charset="0"/>
                          <a:ea typeface="SimSun"/>
                        </a:rPr>
                        <a:t>Menaxhimi i disiplines dhe ankimimit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Book Antiqua" pitchFamily="18" charset="0"/>
                          <a:ea typeface="SimSun"/>
                        </a:rPr>
                        <a:t>Libri 1; Hyrje në Menaxhimin e  Burimeve Njerëzore,kapituli 5; fq 196-223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</a:txBody>
                  <a:tcPr marL="45031" marR="45031" marT="0" marB="0">
                    <a:lnL>
                      <a:noFill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FFFF"/>
                          </a:solidFill>
                          <a:latin typeface="Book Antiqua" pitchFamily="18" charset="0"/>
                          <a:ea typeface="SimSun"/>
                        </a:rPr>
                        <a:t>Java 6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</a:txBody>
                  <a:tcPr marL="45031" marR="45031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1" dirty="0">
                          <a:latin typeface="Book Antiqua" pitchFamily="18" charset="0"/>
                          <a:ea typeface="SimSun"/>
                        </a:rPr>
                        <a:t>Barazia në punë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Book Antiqua" pitchFamily="18" charset="0"/>
                          <a:ea typeface="SimSun"/>
                        </a:rPr>
                        <a:t>Libri 1 ; Hyrje në Menaxhimin e  Burimeve Njerëzore,kapituli 6; fq 228-255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</a:txBody>
                  <a:tcPr marL="45031" marR="45031" marT="0" marB="0">
                    <a:lnL>
                      <a:noFill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Book Antiqua" pitchFamily="18" charset="0"/>
                          <a:ea typeface="SimSun"/>
                        </a:rPr>
                        <a:t>Java 7</a:t>
                      </a:r>
                      <a:endParaRPr lang="en-US" sz="1100" b="1" dirty="0">
                        <a:latin typeface="Book Antiqua" pitchFamily="18" charset="0"/>
                        <a:ea typeface="SimSun"/>
                      </a:endParaRPr>
                    </a:p>
                  </a:txBody>
                  <a:tcPr marL="45031" marR="45031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Book Antiqua" pitchFamily="18" charset="0"/>
                          <a:ea typeface="SimSun"/>
                          <a:cs typeface="Times-Roman"/>
                        </a:rPr>
                        <a:t>Kollokviumi</a:t>
                      </a:r>
                      <a:r>
                        <a:rPr lang="en-US" sz="1200" b="1" dirty="0">
                          <a:latin typeface="Book Antiqua" pitchFamily="18" charset="0"/>
                          <a:ea typeface="SimSun"/>
                          <a:cs typeface="Times-Roman"/>
                        </a:rPr>
                        <a:t> </a:t>
                      </a:r>
                      <a:r>
                        <a:rPr lang="en-US" sz="1200" b="1" dirty="0" err="1">
                          <a:latin typeface="Book Antiqua" pitchFamily="18" charset="0"/>
                          <a:ea typeface="SimSun"/>
                          <a:cs typeface="Times-Roman"/>
                        </a:rPr>
                        <a:t>i</a:t>
                      </a:r>
                      <a:r>
                        <a:rPr lang="en-US" sz="1200" b="1" dirty="0">
                          <a:latin typeface="Book Antiqua" pitchFamily="18" charset="0"/>
                          <a:ea typeface="SimSun"/>
                          <a:cs typeface="Times-Roman"/>
                        </a:rPr>
                        <a:t> </a:t>
                      </a:r>
                      <a:r>
                        <a:rPr lang="en-US" sz="1200" b="1" dirty="0" err="1">
                          <a:latin typeface="Book Antiqua" pitchFamily="18" charset="0"/>
                          <a:ea typeface="SimSun"/>
                          <a:cs typeface="Times-Roman"/>
                        </a:rPr>
                        <a:t>parë</a:t>
                      </a:r>
                      <a:r>
                        <a:rPr lang="en-US" sz="1200" b="1" dirty="0">
                          <a:latin typeface="Book Antiqua" pitchFamily="18" charset="0"/>
                          <a:ea typeface="SimSun"/>
                        </a:rPr>
                        <a:t>                </a:t>
                      </a:r>
                    </a:p>
                  </a:txBody>
                  <a:tcPr marL="45031" marR="45031" marT="0" marB="0">
                    <a:lnL>
                      <a:noFill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FFFF"/>
                          </a:solidFill>
                          <a:latin typeface="Book Antiqua" pitchFamily="18" charset="0"/>
                          <a:ea typeface="SimSun"/>
                        </a:rPr>
                        <a:t>Java 8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</a:txBody>
                  <a:tcPr marL="45031" marR="45031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latin typeface="Book Antiqua" pitchFamily="18" charset="0"/>
                          <a:ea typeface="SimSun"/>
                          <a:cs typeface="Palatino-Bold"/>
                        </a:rPr>
                        <a:t>Menaxhimi</a:t>
                      </a:r>
                      <a:r>
                        <a:rPr lang="en-US" sz="1100" b="1" dirty="0">
                          <a:latin typeface="Book Antiqua" pitchFamily="18" charset="0"/>
                          <a:ea typeface="SimSun"/>
                          <a:cs typeface="Palatino-Bold"/>
                        </a:rPr>
                        <a:t> </a:t>
                      </a:r>
                      <a:r>
                        <a:rPr lang="en-US" sz="1100" b="1" dirty="0" err="1">
                          <a:latin typeface="Book Antiqua" pitchFamily="18" charset="0"/>
                          <a:ea typeface="SimSun"/>
                          <a:cs typeface="Palatino-Bold"/>
                        </a:rPr>
                        <a:t>i</a:t>
                      </a:r>
                      <a:r>
                        <a:rPr lang="en-US" sz="1100" b="1" dirty="0">
                          <a:latin typeface="Book Antiqua" pitchFamily="18" charset="0"/>
                          <a:ea typeface="SimSun"/>
                          <a:cs typeface="Palatino-Bold"/>
                        </a:rPr>
                        <a:t> </a:t>
                      </a:r>
                      <a:r>
                        <a:rPr lang="en-US" sz="1100" b="1" dirty="0" err="1">
                          <a:latin typeface="Book Antiqua" pitchFamily="18" charset="0"/>
                          <a:ea typeface="SimSun"/>
                          <a:cs typeface="Palatino-Bold"/>
                        </a:rPr>
                        <a:t>Burimeve</a:t>
                      </a:r>
                      <a:r>
                        <a:rPr lang="en-US" sz="1100" b="1" dirty="0">
                          <a:latin typeface="Book Antiqua" pitchFamily="18" charset="0"/>
                          <a:ea typeface="SimSun"/>
                          <a:cs typeface="Palatino-Bold"/>
                        </a:rPr>
                        <a:t> </a:t>
                      </a:r>
                      <a:r>
                        <a:rPr lang="en-US" sz="1100" b="1" dirty="0" err="1">
                          <a:latin typeface="Book Antiqua" pitchFamily="18" charset="0"/>
                          <a:ea typeface="SimSun"/>
                          <a:cs typeface="Palatino-Bold"/>
                        </a:rPr>
                        <a:t>Njerëzore</a:t>
                      </a:r>
                      <a:r>
                        <a:rPr lang="en-US" sz="1100" b="1" dirty="0">
                          <a:latin typeface="Book Antiqua" pitchFamily="18" charset="0"/>
                          <a:ea typeface="SimSun"/>
                          <a:cs typeface="Palatino-Bold"/>
                        </a:rPr>
                        <a:t> </a:t>
                      </a:r>
                      <a:r>
                        <a:rPr lang="en-US" sz="1100" b="1" dirty="0" err="1">
                          <a:latin typeface="Book Antiqua" pitchFamily="18" charset="0"/>
                          <a:ea typeface="SimSun"/>
                          <a:cs typeface="Palatino-Bold"/>
                        </a:rPr>
                        <a:t>ndërkombëtare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Book Antiqua" pitchFamily="18" charset="0"/>
                          <a:ea typeface="SimSun"/>
                        </a:rPr>
                        <a:t>Libri 1 ; Hyrje në Menaxhimin e Burimeve Njerëzore ;kapitulli 8;fq 295-316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</a:txBody>
                  <a:tcPr marL="45031" marR="45031" marT="0" marB="0">
                    <a:lnL>
                      <a:noFill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FFFF"/>
                          </a:solidFill>
                          <a:latin typeface="Book Antiqua" pitchFamily="18" charset="0"/>
                          <a:ea typeface="SimSun"/>
                        </a:rPr>
                        <a:t>     Java </a:t>
                      </a:r>
                      <a:r>
                        <a:rPr lang="en-US" sz="1100" dirty="0">
                          <a:solidFill>
                            <a:srgbClr val="FFFFFF"/>
                          </a:solidFill>
                          <a:latin typeface="Book Antiqua" pitchFamily="18" charset="0"/>
                          <a:ea typeface="SimSun"/>
                        </a:rPr>
                        <a:t>9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</a:txBody>
                  <a:tcPr marL="45031" marR="45031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1" dirty="0">
                          <a:latin typeface="Book Antiqua" pitchFamily="18" charset="0"/>
                          <a:ea typeface="SimSun"/>
                        </a:rPr>
                        <a:t>Planifikimi dhe matja e Burimeve Njerëzore 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Book Antiqua" pitchFamily="18" charset="0"/>
                          <a:ea typeface="SimSun"/>
                        </a:rPr>
                        <a:t>Libri 1 ; Hyrje në Menaxhimin e  Burimeve Njerëzore,kapituli 9; fq 323-356            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</a:txBody>
                  <a:tcPr marL="45031" marR="45031" marT="0" marB="0">
                    <a:lnL>
                      <a:noFill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FFFF"/>
                          </a:solidFill>
                          <a:latin typeface="Book Antiqua" pitchFamily="18" charset="0"/>
                          <a:ea typeface="SimSun"/>
                        </a:rPr>
                        <a:t>Java 10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</a:txBody>
                  <a:tcPr marL="45031" marR="45031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1" dirty="0">
                          <a:latin typeface="Book Antiqua" pitchFamily="18" charset="0"/>
                          <a:ea typeface="SimSun"/>
                          <a:cs typeface="Times-Roman"/>
                        </a:rPr>
                        <a:t>Motivimi 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Book Antiqua" pitchFamily="18" charset="0"/>
                          <a:ea typeface="SimSun"/>
                        </a:rPr>
                        <a:t>Libri 2 ; Menaxhmenti i Burimeve Njerëzore;kapitulli IX,fq 160-171</a:t>
                      </a:r>
                      <a:r>
                        <a:rPr lang="it-IT" sz="1100" b="1" i="1" dirty="0">
                          <a:latin typeface="Book Antiqua" pitchFamily="18" charset="0"/>
                          <a:ea typeface="SimSun"/>
                          <a:cs typeface="Palatino-Italic"/>
                        </a:rPr>
                        <a:t> 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</a:txBody>
                  <a:tcPr marL="45031" marR="45031" marT="0" marB="0">
                    <a:lnL>
                      <a:noFill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1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FFFF"/>
                          </a:solidFill>
                          <a:latin typeface="Book Antiqua" pitchFamily="18" charset="0"/>
                          <a:ea typeface="SimSun"/>
                        </a:rPr>
                        <a:t>Java 11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</a:txBody>
                  <a:tcPr marL="45031" marR="45031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1" dirty="0">
                          <a:latin typeface="Book Antiqua" pitchFamily="18" charset="0"/>
                          <a:ea typeface="SimSun"/>
                        </a:rPr>
                        <a:t>Zhvillimi i Burimeve Njerëzore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Book Antiqua" pitchFamily="18" charset="0"/>
                          <a:ea typeface="SimSun"/>
                        </a:rPr>
                        <a:t>Libri 1 ; Hyrje në Menaxhimin e  Burimeve Njerëzore,kapituli 10; fq 361-390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</a:txBody>
                  <a:tcPr marL="45031" marR="45031" marT="0" marB="0">
                    <a:lnL>
                      <a:noFill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FFFF"/>
                          </a:solidFill>
                          <a:latin typeface="Book Antiqua" pitchFamily="18" charset="0"/>
                          <a:ea typeface="SimSun"/>
                        </a:rPr>
                        <a:t>Java 12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</a:txBody>
                  <a:tcPr marL="45031" marR="45031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1" dirty="0">
                          <a:latin typeface="Book Antiqua" pitchFamily="18" charset="0"/>
                          <a:ea typeface="SimSun"/>
                        </a:rPr>
                        <a:t>Komunikimi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Book Antiqua" pitchFamily="18" charset="0"/>
                          <a:ea typeface="SimSun"/>
                        </a:rPr>
                        <a:t>Libri 2 ; Menaxhimi i  Burimeve Njerëzore,kapituli V; fq 70-99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</a:txBody>
                  <a:tcPr marL="45031" marR="45031" marT="0" marB="0">
                    <a:lnL>
                      <a:noFill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0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FFFF"/>
                          </a:solidFill>
                          <a:latin typeface="Book Antiqua" pitchFamily="18" charset="0"/>
                          <a:ea typeface="SimSun"/>
                        </a:rPr>
                        <a:t>Java 13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</a:txBody>
                  <a:tcPr marL="45031" marR="45031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1">
                          <a:latin typeface="Book Antiqua" pitchFamily="18" charset="0"/>
                          <a:ea typeface="SimSun"/>
                        </a:rPr>
                        <a:t>Intervista dhe roli i saj te Burimet Njerëzore</a:t>
                      </a:r>
                      <a:endParaRPr lang="en-US" sz="1100">
                        <a:latin typeface="Book Antiqua" pitchFamily="18" charset="0"/>
                        <a:ea typeface="SimSu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>
                          <a:latin typeface="Book Antiqua" pitchFamily="18" charset="0"/>
                          <a:ea typeface="SimSun"/>
                        </a:rPr>
                        <a:t>Libri 2 ; Menaxhimi i Burimeve Njerëzore; 109-120</a:t>
                      </a:r>
                      <a:endParaRPr lang="en-US" sz="1100">
                        <a:latin typeface="Book Antiqua" pitchFamily="18" charset="0"/>
                        <a:ea typeface="SimSun"/>
                      </a:endParaRPr>
                    </a:p>
                  </a:txBody>
                  <a:tcPr marL="45031" marR="45031" marT="0" marB="0">
                    <a:lnL>
                      <a:noFill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FFFF"/>
                          </a:solidFill>
                          <a:latin typeface="Book Antiqua" pitchFamily="18" charset="0"/>
                          <a:ea typeface="SimSun"/>
                        </a:rPr>
                        <a:t>Java 14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</a:txBody>
                  <a:tcPr marL="45031" marR="45031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latin typeface="Book Antiqua" pitchFamily="18" charset="0"/>
                          <a:ea typeface="SimSun"/>
                        </a:rPr>
                        <a:t>Menaxhimi</a:t>
                      </a:r>
                      <a:r>
                        <a:rPr lang="en-US" sz="1100" b="1" dirty="0">
                          <a:latin typeface="Book Antiqua" pitchFamily="18" charset="0"/>
                          <a:ea typeface="SimSun"/>
                        </a:rPr>
                        <a:t> </a:t>
                      </a:r>
                      <a:r>
                        <a:rPr lang="en-US" sz="1100" b="1" dirty="0" err="1">
                          <a:latin typeface="Book Antiqua" pitchFamily="18" charset="0"/>
                          <a:ea typeface="SimSun"/>
                        </a:rPr>
                        <a:t>i</a:t>
                      </a:r>
                      <a:r>
                        <a:rPr lang="en-US" sz="1100" b="1" dirty="0">
                          <a:latin typeface="Book Antiqua" pitchFamily="18" charset="0"/>
                          <a:ea typeface="SimSun"/>
                        </a:rPr>
                        <a:t> </a:t>
                      </a:r>
                      <a:r>
                        <a:rPr lang="en-US" sz="1100" b="1" dirty="0" err="1">
                          <a:latin typeface="Book Antiqua" pitchFamily="18" charset="0"/>
                          <a:ea typeface="SimSun"/>
                        </a:rPr>
                        <a:t>Performancës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Book Antiqua" pitchFamily="18" charset="0"/>
                          <a:ea typeface="SimSun"/>
                        </a:rPr>
                        <a:t>Libri ; Hyrje në Menaxhimin e  Burimeve Njerëzore,kapituli 11; fq 401-425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</a:txBody>
                  <a:tcPr marL="45031" marR="45031" marT="0" marB="0">
                    <a:lnL>
                      <a:noFill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FFFF"/>
                          </a:solidFill>
                          <a:latin typeface="Book Antiqua" pitchFamily="18" charset="0"/>
                          <a:ea typeface="SimSun"/>
                        </a:rPr>
                        <a:t>Java 15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</a:txBody>
                  <a:tcPr marL="45031" marR="45031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1" dirty="0">
                          <a:latin typeface="Book Antiqua" pitchFamily="18" charset="0"/>
                          <a:ea typeface="SimSun"/>
                        </a:rPr>
                        <a:t>Menaxhimi i shperblimit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Book Antiqua" pitchFamily="18" charset="0"/>
                          <a:ea typeface="SimSun"/>
                        </a:rPr>
                        <a:t>Libri 1; Hyrje në Menaxhimin e  Burimeve Njerëzore,kapituli 12; fq 433-464</a:t>
                      </a:r>
                      <a:endParaRPr lang="en-US" sz="1100" dirty="0">
                        <a:latin typeface="Book Antiqua" pitchFamily="18" charset="0"/>
                        <a:ea typeface="SimSun"/>
                      </a:endParaRPr>
                    </a:p>
                  </a:txBody>
                  <a:tcPr marL="45031" marR="45031" marT="0" marB="0">
                    <a:lnL>
                      <a:noFill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788</Words>
  <Application>Microsoft Office PowerPoint</Application>
  <PresentationFormat>On-screen Show (4:3)</PresentationFormat>
  <Paragraphs>132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Custom Design</vt:lpstr>
      <vt:lpstr>Concourse</vt:lpstr>
      <vt:lpstr>Menaxhimi I Burimeve Njerezore</vt:lpstr>
      <vt:lpstr>Menaxhimi I Burimeve Njerezore</vt:lpstr>
      <vt:lpstr>Menaxhimi I Burimeve Njerezore</vt:lpstr>
      <vt:lpstr>Menaxhimi I Burimeve Njerezore</vt:lpstr>
      <vt:lpstr>Menaxhimi I Burimeve Njerezore</vt:lpstr>
      <vt:lpstr>Menaxhimi I Burimeve Njerezore</vt:lpstr>
      <vt:lpstr>Menaxhimi I Burimeve Njerezore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naim</dc:creator>
  <cp:lastModifiedBy>naim</cp:lastModifiedBy>
  <cp:revision>30</cp:revision>
  <dcterms:created xsi:type="dcterms:W3CDTF">2012-10-04T20:51:54Z</dcterms:created>
  <dcterms:modified xsi:type="dcterms:W3CDTF">2012-10-07T22:32:43Z</dcterms:modified>
</cp:coreProperties>
</file>