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64" r:id="rId5"/>
    <p:sldId id="267" r:id="rId6"/>
    <p:sldId id="263" r:id="rId7"/>
    <p:sldId id="257" r:id="rId8"/>
    <p:sldId id="265" r:id="rId9"/>
    <p:sldId id="266" r:id="rId10"/>
    <p:sldId id="258" r:id="rId11"/>
    <p:sldId id="259" r:id="rId12"/>
    <p:sldId id="260" r:id="rId13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CCECFF"/>
    <a:srgbClr val="66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60863"/>
            <a:ext cx="4960938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1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588" y="8683625"/>
            <a:ext cx="297180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890963" y="-1588"/>
            <a:ext cx="2944812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38909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/>
              <a:t>1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74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7463" y="-1588"/>
            <a:ext cx="2944812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9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56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Kriteriumet e Perzgjedhjes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Tipi I Produktit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174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379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584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5362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22263"/>
            <a:ext cx="9010650" cy="1143000"/>
          </a:xfrm>
        </p:spPr>
        <p:txBody>
          <a:bodyPr/>
          <a:lstStyle/>
          <a:p>
            <a:r>
              <a:rPr lang="en-US" b="1" smtClean="0"/>
              <a:t>Bazat e Marketingut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66838"/>
            <a:ext cx="6400800" cy="288925"/>
          </a:xfrm>
        </p:spPr>
        <p:txBody>
          <a:bodyPr/>
          <a:lstStyle/>
          <a:p>
            <a:pPr marL="342900" indent="-342900">
              <a:lnSpc>
                <a:spcPct val="60000"/>
              </a:lnSpc>
            </a:pPr>
            <a:r>
              <a:rPr lang="en-US" smtClean="0"/>
              <a:t>David Jobber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33"/>
                </a:solidFill>
                <a:latin typeface="Arial" charset="0"/>
              </a:rPr>
              <a:t>Kapitulli 4</a:t>
            </a:r>
            <a:r>
              <a:rPr lang="en-US" sz="3600">
                <a:latin typeface="Arial" charset="0"/>
              </a:rPr>
              <a:t/>
            </a:r>
            <a:br>
              <a:rPr lang="en-US" sz="3600">
                <a:latin typeface="Arial" charset="0"/>
              </a:rPr>
            </a:br>
            <a:r>
              <a:rPr lang="en-US" sz="3200">
                <a:latin typeface="Arial" charset="0"/>
              </a:rPr>
              <a:t>Kuptimi i sjelljes organizative të/gjate blerjeve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2058988" y="1163638"/>
            <a:ext cx="5205412" cy="5205412"/>
          </a:xfrm>
          <a:prstGeom prst="ellipse">
            <a:avLst/>
          </a:prstGeom>
          <a:solidFill>
            <a:srgbClr val="FFFFCC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Ndikimet në sjelljet organizative të blerjes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555875" y="2990850"/>
            <a:ext cx="1379538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73038" indent="-173038" defTabSz="7620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Monotype Sorts"/>
              <a:buChar char="l"/>
            </a:pPr>
            <a:r>
              <a:rPr lang="en-US" sz="1600">
                <a:latin typeface="Arial" charset="0"/>
              </a:rPr>
              <a:t>Ri-blerje e njejtë</a:t>
            </a:r>
          </a:p>
          <a:p>
            <a:pPr marL="173038" indent="-173038" defTabSz="7620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Monotype Sorts"/>
              <a:buChar char="l"/>
            </a:pPr>
            <a:r>
              <a:rPr lang="en-US" sz="1600">
                <a:latin typeface="Arial" charset="0"/>
              </a:rPr>
              <a:t>Ri-blerje e modifikuar</a:t>
            </a:r>
          </a:p>
          <a:p>
            <a:pPr marL="173038" indent="-173038" defTabSz="7620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Monotype Sorts"/>
              <a:buChar char="l"/>
            </a:pPr>
            <a:r>
              <a:rPr lang="en-US" sz="1600">
                <a:latin typeface="Arial" charset="0"/>
              </a:rPr>
              <a:t>Blerje e re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2493963" y="2409825"/>
            <a:ext cx="18494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 b="1">
                <a:latin typeface="Arial" charset="0"/>
              </a:rPr>
              <a:t>Klasi i blerjes</a:t>
            </a:r>
          </a:p>
        </p:txBody>
      </p:sp>
      <p:sp>
        <p:nvSpPr>
          <p:cNvPr id="30727" name="Arc 8"/>
          <p:cNvSpPr>
            <a:spLocks/>
          </p:cNvSpPr>
          <p:nvPr/>
        </p:nvSpPr>
        <p:spPr bwMode="auto">
          <a:xfrm rot="-6720000">
            <a:off x="2943225" y="4411663"/>
            <a:ext cx="2632075" cy="1787525"/>
          </a:xfrm>
          <a:custGeom>
            <a:avLst/>
            <a:gdLst>
              <a:gd name="T0" fmla="*/ 0 w 21594"/>
              <a:gd name="T1" fmla="*/ 1728843 h 15322"/>
              <a:gd name="T2" fmla="*/ 776312 w 21594"/>
              <a:gd name="T3" fmla="*/ 0 h 15322"/>
              <a:gd name="T4" fmla="*/ 2632075 w 21594"/>
              <a:gd name="T5" fmla="*/ 1787525 h 15322"/>
              <a:gd name="T6" fmla="*/ 0 60000 65536"/>
              <a:gd name="T7" fmla="*/ 0 60000 65536"/>
              <a:gd name="T8" fmla="*/ 0 60000 65536"/>
              <a:gd name="T9" fmla="*/ 0 w 21594"/>
              <a:gd name="T10" fmla="*/ 0 h 15322"/>
              <a:gd name="T11" fmla="*/ 21594 w 21594"/>
              <a:gd name="T12" fmla="*/ 15322 h 153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4" h="15322" fill="none" extrusionOk="0">
                <a:moveTo>
                  <a:pt x="-1" y="14818"/>
                </a:moveTo>
                <a:cubicBezTo>
                  <a:pt x="129" y="9242"/>
                  <a:pt x="2412" y="3931"/>
                  <a:pt x="6369" y="0"/>
                </a:cubicBezTo>
              </a:path>
              <a:path w="21594" h="15322" stroke="0" extrusionOk="0">
                <a:moveTo>
                  <a:pt x="-1" y="14818"/>
                </a:moveTo>
                <a:cubicBezTo>
                  <a:pt x="129" y="9242"/>
                  <a:pt x="2412" y="3931"/>
                  <a:pt x="6369" y="0"/>
                </a:cubicBezTo>
                <a:lnTo>
                  <a:pt x="21594" y="15322"/>
                </a:lnTo>
                <a:close/>
              </a:path>
            </a:pathLst>
          </a:custGeom>
          <a:solidFill>
            <a:schemeClr val="hlink"/>
          </a:solidFill>
          <a:ln w="12700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V="1">
            <a:off x="4614863" y="1163638"/>
            <a:ext cx="0" cy="20875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 flipV="1">
            <a:off x="4773613" y="4230688"/>
            <a:ext cx="773112" cy="19923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V="1">
            <a:off x="3651250" y="4240213"/>
            <a:ext cx="736600" cy="19113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2"/>
          <p:cNvSpPr>
            <a:spLocks noChangeArrowheads="1"/>
          </p:cNvSpPr>
          <p:nvPr/>
        </p:nvSpPr>
        <p:spPr bwMode="auto">
          <a:xfrm>
            <a:off x="3921125" y="3005138"/>
            <a:ext cx="1360488" cy="1360487"/>
          </a:xfrm>
          <a:prstGeom prst="ellipse">
            <a:avLst/>
          </a:prstGeom>
          <a:solidFill>
            <a:srgbClr val="CCECFF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2" name="Oval 13"/>
          <p:cNvSpPr>
            <a:spLocks noChangeArrowheads="1"/>
          </p:cNvSpPr>
          <p:nvPr/>
        </p:nvSpPr>
        <p:spPr bwMode="auto">
          <a:xfrm>
            <a:off x="2071688" y="1173163"/>
            <a:ext cx="5180012" cy="5180012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3" name="Rectangle 14"/>
          <p:cNvSpPr>
            <a:spLocks noChangeArrowheads="1"/>
          </p:cNvSpPr>
          <p:nvPr/>
        </p:nvSpPr>
        <p:spPr bwMode="auto">
          <a:xfrm>
            <a:off x="3825875" y="3519488"/>
            <a:ext cx="1573213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600">
                <a:latin typeface="Arial" charset="0"/>
              </a:rPr>
              <a:t>Blerësi organizativ</a:t>
            </a:r>
          </a:p>
        </p:txBody>
      </p:sp>
      <p:sp>
        <p:nvSpPr>
          <p:cNvPr id="30734" name="Rectangle 15"/>
          <p:cNvSpPr>
            <a:spLocks noChangeArrowheads="1"/>
          </p:cNvSpPr>
          <p:nvPr/>
        </p:nvSpPr>
        <p:spPr bwMode="auto">
          <a:xfrm>
            <a:off x="5378450" y="2976563"/>
            <a:ext cx="178435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173038" indent="-173038" defTabSz="7620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Monotype Sorts"/>
              <a:buChar char="l"/>
            </a:pPr>
            <a:r>
              <a:rPr lang="en-US" sz="1600">
                <a:latin typeface="Arial" charset="0"/>
              </a:rPr>
              <a:t>Përbërësit e produktit</a:t>
            </a:r>
          </a:p>
          <a:p>
            <a:pPr marL="173038" indent="-173038" defTabSz="7620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Monotype Sorts"/>
              <a:buChar char="l"/>
            </a:pPr>
            <a:r>
              <a:rPr lang="en-US" sz="1600">
                <a:latin typeface="Arial" charset="0"/>
              </a:rPr>
              <a:t>Shkathtësitë e produktit</a:t>
            </a:r>
          </a:p>
        </p:txBody>
      </p:sp>
      <p:sp>
        <p:nvSpPr>
          <p:cNvPr id="30735" name="Rectangle 16"/>
          <p:cNvSpPr>
            <a:spLocks noChangeArrowheads="1"/>
          </p:cNvSpPr>
          <p:nvPr/>
        </p:nvSpPr>
        <p:spPr bwMode="auto">
          <a:xfrm>
            <a:off x="4800600" y="2395538"/>
            <a:ext cx="22304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 b="1">
                <a:latin typeface="Arial" charset="0"/>
              </a:rPr>
              <a:t>Llojet e produktit</a:t>
            </a:r>
          </a:p>
        </p:txBody>
      </p:sp>
      <p:sp>
        <p:nvSpPr>
          <p:cNvPr id="30736" name="Rectangle 17"/>
          <p:cNvSpPr>
            <a:spLocks noChangeArrowheads="1"/>
          </p:cNvSpPr>
          <p:nvPr/>
        </p:nvSpPr>
        <p:spPr bwMode="auto">
          <a:xfrm>
            <a:off x="3800475" y="5448300"/>
            <a:ext cx="16129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Rëndësia e blerjes</a:t>
            </a: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2003425" y="1943100"/>
            <a:ext cx="5094288" cy="295751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H="1">
            <a:off x="2878138" y="3667125"/>
            <a:ext cx="3387725" cy="0"/>
          </a:xfrm>
          <a:prstGeom prst="line">
            <a:avLst/>
          </a:prstGeom>
          <a:noFill/>
          <a:ln w="25400">
            <a:solidFill>
              <a:srgbClr val="FF0033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895600" y="3168650"/>
            <a:ext cx="3336925" cy="0"/>
          </a:xfrm>
          <a:prstGeom prst="line">
            <a:avLst/>
          </a:prstGeom>
          <a:noFill/>
          <a:ln w="25400">
            <a:solidFill>
              <a:srgbClr val="FF0033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Marketingu i kundërt</a:t>
            </a:r>
          </a:p>
        </p:txBody>
      </p:sp>
      <p:grpSp>
        <p:nvGrpSpPr>
          <p:cNvPr id="32775" name="Group 17"/>
          <p:cNvGrpSpPr>
            <a:grpSpLocks/>
          </p:cNvGrpSpPr>
          <p:nvPr/>
        </p:nvGrpSpPr>
        <p:grpSpPr bwMode="auto">
          <a:xfrm>
            <a:off x="1131888" y="1933575"/>
            <a:ext cx="6881812" cy="2994025"/>
            <a:chOff x="713" y="1218"/>
            <a:chExt cx="4335" cy="1886"/>
          </a:xfrm>
        </p:grpSpPr>
        <p:sp>
          <p:nvSpPr>
            <p:cNvPr id="32780" name="Freeform 8"/>
            <p:cNvSpPr>
              <a:spLocks/>
            </p:cNvSpPr>
            <p:nvPr/>
          </p:nvSpPr>
          <p:spPr bwMode="auto">
            <a:xfrm>
              <a:off x="1247" y="2294"/>
              <a:ext cx="3246" cy="810"/>
            </a:xfrm>
            <a:custGeom>
              <a:avLst/>
              <a:gdLst>
                <a:gd name="T0" fmla="*/ 3245 w 3246"/>
                <a:gd name="T1" fmla="*/ 0 h 810"/>
                <a:gd name="T2" fmla="*/ 3245 w 3246"/>
                <a:gd name="T3" fmla="*/ 809 h 810"/>
                <a:gd name="T4" fmla="*/ 0 w 3246"/>
                <a:gd name="T5" fmla="*/ 809 h 810"/>
                <a:gd name="T6" fmla="*/ 0 w 3246"/>
                <a:gd name="T7" fmla="*/ 109 h 8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46"/>
                <a:gd name="T13" fmla="*/ 0 h 810"/>
                <a:gd name="T14" fmla="*/ 3246 w 3246"/>
                <a:gd name="T15" fmla="*/ 810 h 8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46" h="810">
                  <a:moveTo>
                    <a:pt x="3245" y="0"/>
                  </a:moveTo>
                  <a:lnTo>
                    <a:pt x="3245" y="809"/>
                  </a:lnTo>
                  <a:lnTo>
                    <a:pt x="0" y="809"/>
                  </a:lnTo>
                  <a:lnTo>
                    <a:pt x="0" y="109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9"/>
            <p:cNvSpPr>
              <a:spLocks/>
            </p:cNvSpPr>
            <p:nvPr/>
          </p:nvSpPr>
          <p:spPr bwMode="auto">
            <a:xfrm>
              <a:off x="1244" y="1218"/>
              <a:ext cx="3246" cy="810"/>
            </a:xfrm>
            <a:custGeom>
              <a:avLst/>
              <a:gdLst>
                <a:gd name="T0" fmla="*/ 0 w 3246"/>
                <a:gd name="T1" fmla="*/ 809 h 810"/>
                <a:gd name="T2" fmla="*/ 0 w 3246"/>
                <a:gd name="T3" fmla="*/ 0 h 810"/>
                <a:gd name="T4" fmla="*/ 3245 w 3246"/>
                <a:gd name="T5" fmla="*/ 0 h 810"/>
                <a:gd name="T6" fmla="*/ 3245 w 3246"/>
                <a:gd name="T7" fmla="*/ 700 h 8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46"/>
                <a:gd name="T13" fmla="*/ 0 h 810"/>
                <a:gd name="T14" fmla="*/ 3246 w 3246"/>
                <a:gd name="T15" fmla="*/ 810 h 8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46" h="810">
                  <a:moveTo>
                    <a:pt x="0" y="809"/>
                  </a:moveTo>
                  <a:lnTo>
                    <a:pt x="0" y="0"/>
                  </a:lnTo>
                  <a:lnTo>
                    <a:pt x="3245" y="0"/>
                  </a:lnTo>
                  <a:lnTo>
                    <a:pt x="3245" y="700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82" name="Group 16"/>
            <p:cNvGrpSpPr>
              <a:grpSpLocks/>
            </p:cNvGrpSpPr>
            <p:nvPr/>
          </p:nvGrpSpPr>
          <p:grpSpPr bwMode="auto">
            <a:xfrm>
              <a:off x="713" y="1922"/>
              <a:ext cx="4335" cy="475"/>
              <a:chOff x="713" y="1922"/>
              <a:chExt cx="4335" cy="475"/>
            </a:xfrm>
          </p:grpSpPr>
          <p:grpSp>
            <p:nvGrpSpPr>
              <p:cNvPr id="32783" name="Group 12"/>
              <p:cNvGrpSpPr>
                <a:grpSpLocks/>
              </p:cNvGrpSpPr>
              <p:nvPr/>
            </p:nvGrpSpPr>
            <p:grpSpPr bwMode="auto">
              <a:xfrm>
                <a:off x="713" y="1922"/>
                <a:ext cx="1093" cy="475"/>
                <a:chOff x="713" y="1922"/>
                <a:chExt cx="1093" cy="475"/>
              </a:xfrm>
            </p:grpSpPr>
            <p:sp>
              <p:nvSpPr>
                <p:cNvPr id="32787" name="Rectangle 10"/>
                <p:cNvSpPr>
                  <a:spLocks noChangeArrowheads="1"/>
                </p:cNvSpPr>
                <p:nvPr/>
              </p:nvSpPr>
              <p:spPr bwMode="auto">
                <a:xfrm>
                  <a:off x="713" y="1922"/>
                  <a:ext cx="1093" cy="475"/>
                </a:xfrm>
                <a:prstGeom prst="rect">
                  <a:avLst/>
                </a:prstGeom>
                <a:solidFill>
                  <a:srgbClr val="FFFFCC"/>
                </a:solidFill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2788" name="Rectangle 11"/>
                <p:cNvSpPr>
                  <a:spLocks noChangeArrowheads="1"/>
                </p:cNvSpPr>
                <p:nvPr/>
              </p:nvSpPr>
              <p:spPr bwMode="auto">
                <a:xfrm>
                  <a:off x="935" y="2041"/>
                  <a:ext cx="64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defTabSz="762000" eaLnBrk="0" hangingPunct="0"/>
                  <a:r>
                    <a:rPr lang="en-US" sz="1800">
                      <a:latin typeface="Arial" charset="0"/>
                    </a:rPr>
                    <a:t>Furnitori</a:t>
                  </a:r>
                </a:p>
              </p:txBody>
            </p:sp>
          </p:grpSp>
          <p:grpSp>
            <p:nvGrpSpPr>
              <p:cNvPr id="32784" name="Group 15"/>
              <p:cNvGrpSpPr>
                <a:grpSpLocks/>
              </p:cNvGrpSpPr>
              <p:nvPr/>
            </p:nvGrpSpPr>
            <p:grpSpPr bwMode="auto">
              <a:xfrm>
                <a:off x="3955" y="1922"/>
                <a:ext cx="1093" cy="475"/>
                <a:chOff x="3955" y="1922"/>
                <a:chExt cx="1093" cy="475"/>
              </a:xfrm>
            </p:grpSpPr>
            <p:sp>
              <p:nvSpPr>
                <p:cNvPr id="32785" name="Rectangle 13"/>
                <p:cNvSpPr>
                  <a:spLocks noChangeArrowheads="1"/>
                </p:cNvSpPr>
                <p:nvPr/>
              </p:nvSpPr>
              <p:spPr bwMode="auto">
                <a:xfrm>
                  <a:off x="3955" y="1922"/>
                  <a:ext cx="1093" cy="475"/>
                </a:xfrm>
                <a:prstGeom prst="rect">
                  <a:avLst/>
                </a:prstGeom>
                <a:solidFill>
                  <a:srgbClr val="FFFFCC"/>
                </a:solidFill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32786" name="Rectangle 14"/>
                <p:cNvSpPr>
                  <a:spLocks noChangeArrowheads="1"/>
                </p:cNvSpPr>
                <p:nvPr/>
              </p:nvSpPr>
              <p:spPr bwMode="auto">
                <a:xfrm>
                  <a:off x="4221" y="2041"/>
                  <a:ext cx="559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defTabSz="762000" eaLnBrk="0" hangingPunct="0"/>
                  <a:r>
                    <a:rPr lang="en-US" sz="1800">
                      <a:latin typeface="Arial" charset="0"/>
                    </a:rPr>
                    <a:t>Blerësi</a:t>
                  </a:r>
                </a:p>
              </p:txBody>
            </p:sp>
          </p:grpSp>
        </p:grpSp>
      </p:grpSp>
      <p:sp>
        <p:nvSpPr>
          <p:cNvPr id="32776" name="Rectangle 18"/>
          <p:cNvSpPr>
            <a:spLocks noChangeArrowheads="1"/>
          </p:cNvSpPr>
          <p:nvPr/>
        </p:nvSpPr>
        <p:spPr bwMode="auto">
          <a:xfrm>
            <a:off x="2524125" y="1570038"/>
            <a:ext cx="4092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Furnizuesi merr iniciativa për të shitur</a:t>
            </a:r>
          </a:p>
        </p:txBody>
      </p:sp>
      <p:sp>
        <p:nvSpPr>
          <p:cNvPr id="32777" name="Rectangle 19"/>
          <p:cNvSpPr>
            <a:spLocks noChangeArrowheads="1"/>
          </p:cNvSpPr>
          <p:nvPr/>
        </p:nvSpPr>
        <p:spPr bwMode="auto">
          <a:xfrm>
            <a:off x="1749425" y="4989513"/>
            <a:ext cx="564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Blerësi merr iniciativa për ta shtyrë furnitorin të shes</a:t>
            </a:r>
          </a:p>
        </p:txBody>
      </p:sp>
      <p:sp>
        <p:nvSpPr>
          <p:cNvPr id="32778" name="Rectangle 20"/>
          <p:cNvSpPr>
            <a:spLocks noChangeArrowheads="1"/>
          </p:cNvSpPr>
          <p:nvPr/>
        </p:nvSpPr>
        <p:spPr bwMode="auto">
          <a:xfrm>
            <a:off x="3321050" y="2725738"/>
            <a:ext cx="2505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Marketingu Tradicional</a:t>
            </a:r>
          </a:p>
        </p:txBody>
      </p:sp>
      <p:sp>
        <p:nvSpPr>
          <p:cNvPr id="32779" name="Rectangle 21"/>
          <p:cNvSpPr>
            <a:spLocks noChangeArrowheads="1"/>
          </p:cNvSpPr>
          <p:nvPr/>
        </p:nvSpPr>
        <p:spPr bwMode="auto">
          <a:xfrm>
            <a:off x="3416300" y="3676650"/>
            <a:ext cx="2311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Marketingu i kundërt</a:t>
            </a: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5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4572000" y="2012950"/>
            <a:ext cx="0" cy="3651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4572000" y="3094038"/>
            <a:ext cx="0" cy="3651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4572000" y="4175125"/>
            <a:ext cx="0" cy="3651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4572000" y="5256213"/>
            <a:ext cx="0" cy="3651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1030288" y="2411413"/>
            <a:ext cx="7059612" cy="6667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1030288" y="1335088"/>
            <a:ext cx="7059612" cy="6667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030288" y="3487738"/>
            <a:ext cx="7059612" cy="6667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1030288" y="4564063"/>
            <a:ext cx="7059612" cy="6667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1030288" y="5640388"/>
            <a:ext cx="7059612" cy="6667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8" name="Rectangle 13"/>
          <p:cNvSpPr>
            <a:spLocks noGrp="1" noChangeArrowheads="1"/>
          </p:cNvSpPr>
          <p:nvPr>
            <p:ph type="title"/>
          </p:nvPr>
        </p:nvSpPr>
        <p:spPr>
          <a:xfrm>
            <a:off x="671513" y="1524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/>
              <a:t>Zhvillimi i marrëdhënieve afatgjate në mes të blerësit dhe shitësit në një treg stabil</a:t>
            </a: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2268538" y="1354138"/>
            <a:ext cx="458152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Faza para - marrëdhënieve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Vlerësimi i një furnizuesi të ri të mundshëm</a:t>
            </a: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3101975" y="2435225"/>
            <a:ext cx="29146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Faza fillestare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Negocijimi i blerjes mostër</a:t>
            </a:r>
          </a:p>
        </p:txBody>
      </p:sp>
      <p:sp>
        <p:nvSpPr>
          <p:cNvPr id="34831" name="Rectangle 16"/>
          <p:cNvSpPr>
            <a:spLocks noChangeArrowheads="1"/>
          </p:cNvSpPr>
          <p:nvPr/>
        </p:nvSpPr>
        <p:spPr bwMode="auto">
          <a:xfrm>
            <a:off x="2505075" y="3487738"/>
            <a:ext cx="41084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Faza e zhvillimit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Kontrata e nënshkruar, apo furnizimi </a:t>
            </a:r>
          </a:p>
        </p:txBody>
      </p:sp>
      <p:sp>
        <p:nvSpPr>
          <p:cNvPr id="34832" name="Rectangle 17"/>
          <p:cNvSpPr>
            <a:spLocks noChangeArrowheads="1"/>
          </p:cNvSpPr>
          <p:nvPr/>
        </p:nvSpPr>
        <p:spPr bwMode="auto">
          <a:xfrm>
            <a:off x="3275013" y="4586288"/>
            <a:ext cx="256857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Faza afatgjate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Bëhen porosi të mëdha</a:t>
            </a: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1293813" y="5653088"/>
            <a:ext cx="653097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 b="1">
                <a:latin typeface="Arial" charset="0"/>
              </a:rPr>
              <a:t>Faza finale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Themelimi i një sistemi të tregëtimit në tregjet stabile afatgjate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Objektivat e mësimit të këtij kapitulli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000" smtClean="0"/>
              <a:t>karakteristikat e blerjes organizative</a:t>
            </a:r>
          </a:p>
          <a:p>
            <a:r>
              <a:rPr lang="sq-AL" sz="2000" smtClean="0"/>
              <a:t>dimensionet e blerjes organizative</a:t>
            </a:r>
            <a:r>
              <a:rPr lang="en-US" sz="2000" smtClean="0"/>
              <a:t> </a:t>
            </a:r>
          </a:p>
          <a:p>
            <a:r>
              <a:rPr lang="en-US" sz="2000" smtClean="0"/>
              <a:t>Natyra dhe implikimet marketingun e atyre që blejne, si organizata blenë dhe kriteret e perzgjedhjes te cilat I përdorin për të vlerësuar produktet,shërbimet dhe furnizuesit</a:t>
            </a:r>
          </a:p>
          <a:p>
            <a:r>
              <a:rPr lang="en-US" sz="2000" smtClean="0"/>
              <a:t>Ndikimet/influencimi ne sjelljen e blerjen te organizative - klasëve të blerë, llojit te produkteve dhe ne rëndësinë e blerjes - dhe implikimet e tyre në marketingu</a:t>
            </a:r>
          </a:p>
          <a:p>
            <a:r>
              <a:rPr lang="en-US" sz="2000" smtClean="0"/>
              <a:t>Zhvillimet në praktikat e blerjes  : ”just –in- time”,  (saktesisht në kohë) dhe blerja ecentralizuar, reverse marketing dhe leasing</a:t>
            </a:r>
          </a:p>
          <a:p>
            <a:r>
              <a:rPr lang="en-US" sz="2000" smtClean="0"/>
              <a:t>natyrën e marketingut te relacioneve ( relationship) dhe si të ndërtojnë marrëdhënie/ relacione me  konsumatorë</a:t>
            </a:r>
          </a:p>
          <a:p>
            <a:r>
              <a:rPr lang="en-US" sz="2000" smtClean="0"/>
              <a:t>zhvillimi i marrëdhënieve/relacioneve blerës-shitës</a:t>
            </a:r>
            <a:r>
              <a:rPr lang="sq-AL" smtClean="0"/>
              <a:t/>
            </a:r>
            <a:br>
              <a:rPr lang="sq-AL" smtClean="0"/>
            </a:b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Karakteristikat e blerjes organizative</a:t>
            </a:r>
            <a:br>
              <a:rPr lang="en-US" smtClean="0"/>
            </a:b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5562600"/>
          </a:xfrm>
        </p:spPr>
        <p:txBody>
          <a:bodyPr/>
          <a:lstStyle/>
          <a:p>
            <a:r>
              <a:rPr lang="en-US" sz="2000" smtClean="0"/>
              <a:t>Natyra dhe madhesia e Konsumatorit  </a:t>
            </a:r>
            <a:r>
              <a:rPr lang="en-US" sz="1800" smtClean="0"/>
              <a:t>(</a:t>
            </a:r>
            <a:r>
              <a:rPr lang="en-US" sz="1600" smtClean="0"/>
              <a:t>Pareto 80/20; Key ACCOUNTs; Relacionet)</a:t>
            </a:r>
          </a:p>
          <a:p>
            <a:r>
              <a:rPr lang="en-US" sz="2000" smtClean="0"/>
              <a:t>Komleksiteti I Blerjes</a:t>
            </a:r>
            <a:r>
              <a:rPr lang="en-US" sz="1800" smtClean="0"/>
              <a:t> </a:t>
            </a:r>
            <a:r>
              <a:rPr lang="en-US" sz="1600" smtClean="0"/>
              <a:t>(drejtori menaxhues; zhvilluesi I produkteve; prokurimi: operacionalja) </a:t>
            </a:r>
          </a:p>
          <a:p>
            <a:r>
              <a:rPr lang="en-US" sz="2000" smtClean="0"/>
              <a:t>Kriteriet Ekonomike dhe teknike te Perzgjedhjes</a:t>
            </a:r>
          </a:p>
          <a:p>
            <a:pPr>
              <a:buFont typeface="Monotype Sorts"/>
              <a:buNone/>
            </a:pPr>
            <a:r>
              <a:rPr lang="en-US" sz="1800" smtClean="0"/>
              <a:t>     ( </a:t>
            </a:r>
            <a:r>
              <a:rPr lang="en-US" sz="1600" smtClean="0"/>
              <a:t>perkunder emocioneve  (s’)po m’pelqen Shitesi, ata e kan per detyre ti arsyetojne vendimmarrjen per blerje te caktuar; krijimi I departamenteve te prokurimit behet kryesit per krie eco dhe tek si : jetezgjatje e produktit dhe kostot,analiza e veleres gjate perdorimit; kostot e mirmbajtes) </a:t>
            </a:r>
          </a:p>
          <a:p>
            <a:r>
              <a:rPr lang="en-US" sz="2000" smtClean="0"/>
              <a:t>Risqet </a:t>
            </a:r>
            <a:r>
              <a:rPr lang="en-US" sz="1600" smtClean="0"/>
              <a:t>(Blerja/marrveshja ndonjeher ndodhe ende pa u prodhu produkti, psh. Paraqitja e nje produkti per here te pare) </a:t>
            </a:r>
          </a:p>
          <a:p>
            <a:r>
              <a:rPr lang="en-US" sz="2000" smtClean="0"/>
              <a:t>Blerja me kerkesa specifike </a:t>
            </a:r>
            <a:r>
              <a:rPr lang="en-US" sz="1600" smtClean="0"/>
              <a:t>(per shkak shumave te medha te involvuare Organizata bejne kerkesa qe Oferta- produkti te disjanihet vetem per ta) </a:t>
            </a:r>
          </a:p>
          <a:p>
            <a:r>
              <a:rPr lang="en-US" sz="2000" b="1" smtClean="0"/>
              <a:t>Blerja reciproke </a:t>
            </a:r>
            <a:r>
              <a:rPr lang="en-US" sz="1600" b="1" smtClean="0"/>
              <a:t>( marrveshje per te blere produktet e shitesit)</a:t>
            </a:r>
          </a:p>
          <a:p>
            <a:r>
              <a:rPr lang="en-US" sz="2000" b="1" smtClean="0"/>
              <a:t>Kërkesa e shtyre </a:t>
            </a:r>
            <a:r>
              <a:rPr lang="en-US" sz="2000" smtClean="0"/>
              <a:t>( “imponuar” – eng: Drived) </a:t>
            </a:r>
          </a:p>
          <a:p>
            <a:pPr>
              <a:buFont typeface="Monotype Sorts"/>
              <a:buNone/>
            </a:pPr>
            <a:r>
              <a:rPr lang="en-US" sz="1600" smtClean="0"/>
              <a:t>     ( kryesisht e bere nga Kerkesa te konsumatoreve “ te fundit”)</a:t>
            </a:r>
          </a:p>
          <a:p>
            <a:r>
              <a:rPr lang="en-US" sz="2000" b="1" smtClean="0"/>
              <a:t>Negociatat </a:t>
            </a:r>
            <a:r>
              <a:rPr lang="en-US" sz="1600" smtClean="0"/>
              <a:t>( forcat e blersit dhe te shitesit, PTK, ELKOS etj)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sq-AL" smtClean="0"/>
              <a:t>imensionet e blerjes organizative</a:t>
            </a:r>
            <a:r>
              <a:rPr lang="en-US" smtClean="0"/>
              <a:t>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62000" y="13716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/>
              <a:t>KUSH BLEN?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24384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de-AT"/>
              <a:t> SI BLEJNE ?</a:t>
            </a:r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35052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- Qendra e (vendimmarrjes se</a:t>
            </a:r>
            <a:r>
              <a:rPr lang="de-AT"/>
              <a:t>)</a:t>
            </a:r>
            <a:r>
              <a:rPr lang="en-US"/>
              <a:t>Blerjes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77313" cy="1066800"/>
          </a:xfrm>
        </p:spPr>
        <p:txBody>
          <a:bodyPr/>
          <a:lstStyle/>
          <a:p>
            <a:r>
              <a:rPr lang="en-US" sz="2800" smtClean="0"/>
              <a:t>D</a:t>
            </a:r>
            <a:r>
              <a:rPr lang="sq-AL" sz="2800" smtClean="0"/>
              <a:t>imensionet e blerjes organizative</a:t>
            </a:r>
            <a:endParaRPr lang="en-US" sz="280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smtClean="0"/>
              <a:t> - Çfarë Ne duhet të dime për Konsumatorët e tanishme dhe të mundshem</a:t>
            </a:r>
          </a:p>
          <a:p>
            <a:r>
              <a:rPr lang="en-US" sz="2000" smtClean="0"/>
              <a:t>KUSH</a:t>
            </a:r>
            <a:r>
              <a:rPr lang="sq-AL" sz="2000" smtClean="0"/>
              <a:t> blen dhe përdor  produkti</a:t>
            </a:r>
            <a:r>
              <a:rPr lang="en-US" sz="2000" smtClean="0"/>
              <a:t>n?</a:t>
            </a:r>
          </a:p>
          <a:p>
            <a:r>
              <a:rPr lang="sq-AL" sz="2000" smtClean="0"/>
              <a:t>Çfarë blejnë</a:t>
            </a:r>
            <a:r>
              <a:rPr lang="en-US" sz="2000" smtClean="0"/>
              <a:t> </a:t>
            </a:r>
            <a:r>
              <a:rPr lang="sq-AL" sz="2000" smtClean="0"/>
              <a:t>konsumatorët  dhe se si ata e përdorin atë</a:t>
            </a:r>
            <a:endParaRPr lang="en-US" sz="2000" smtClean="0"/>
          </a:p>
          <a:p>
            <a:r>
              <a:rPr lang="sq-AL" sz="2000" smtClean="0"/>
              <a:t>Ku konsumatorët blejnë</a:t>
            </a:r>
            <a:endParaRPr lang="en-US" sz="2000" smtClean="0"/>
          </a:p>
          <a:p>
            <a:r>
              <a:rPr lang="sq-AL" sz="2000" smtClean="0"/>
              <a:t>Kur konsumatorët blejnë</a:t>
            </a:r>
            <a:endParaRPr lang="en-US" sz="2000" smtClean="0"/>
          </a:p>
          <a:p>
            <a:r>
              <a:rPr lang="en-US" sz="2000" smtClean="0"/>
              <a:t>S</a:t>
            </a:r>
            <a:r>
              <a:rPr lang="sq-AL" sz="2000" smtClean="0"/>
              <a:t>i konsumatorët </a:t>
            </a:r>
            <a:r>
              <a:rPr lang="en-US" sz="2000" smtClean="0"/>
              <a:t>b</a:t>
            </a:r>
            <a:r>
              <a:rPr lang="sq-AL" sz="2000" smtClean="0"/>
              <a:t>ë</a:t>
            </a:r>
            <a:r>
              <a:rPr lang="en-US" sz="2000" smtClean="0"/>
              <a:t>jne per</a:t>
            </a:r>
            <a:r>
              <a:rPr lang="sq-AL" sz="2000" smtClean="0"/>
              <a:t>zgjedh</a:t>
            </a:r>
            <a:r>
              <a:rPr lang="en-US" sz="2000" smtClean="0"/>
              <a:t>je</a:t>
            </a:r>
            <a:r>
              <a:rPr lang="sq-AL" sz="2000" smtClean="0"/>
              <a:t>n</a:t>
            </a:r>
            <a:endParaRPr lang="en-US" sz="2000" smtClean="0"/>
          </a:p>
          <a:p>
            <a:r>
              <a:rPr lang="sq-AL" sz="2000" smtClean="0"/>
              <a:t>Pse ata preferojnë një produkt</a:t>
            </a:r>
            <a:r>
              <a:rPr lang="en-US" sz="2000" smtClean="0"/>
              <a:t> te tille</a:t>
            </a:r>
          </a:p>
          <a:p>
            <a:r>
              <a:rPr lang="sq-AL" sz="2000" smtClean="0"/>
              <a:t>Si ata </a:t>
            </a:r>
            <a:r>
              <a:rPr lang="en-US" sz="2000" smtClean="0"/>
              <a:t>I </a:t>
            </a:r>
            <a:r>
              <a:rPr lang="sq-AL" sz="2000" smtClean="0"/>
              <a:t>përgjigjen program</a:t>
            </a:r>
            <a:r>
              <a:rPr lang="en-US" sz="2000" smtClean="0"/>
              <a:t>it</a:t>
            </a:r>
            <a:r>
              <a:rPr lang="sq-AL" sz="2000" smtClean="0"/>
              <a:t> të marketingut</a:t>
            </a:r>
            <a:endParaRPr lang="en-US" sz="2000" smtClean="0"/>
          </a:p>
          <a:p>
            <a:r>
              <a:rPr lang="en-US" sz="2000" smtClean="0"/>
              <a:t>A </a:t>
            </a:r>
            <a:r>
              <a:rPr lang="sq-AL" sz="2000" smtClean="0"/>
              <a:t>Do të blejnë atë (përsëri)?</a:t>
            </a:r>
            <a:br>
              <a:rPr lang="sq-AL" sz="2000" smtClean="0"/>
            </a:b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Qendra e (vendimmarrjes se</a:t>
            </a:r>
            <a:r>
              <a:rPr lang="de-AT" smtClean="0"/>
              <a:t>)</a:t>
            </a:r>
            <a:r>
              <a:rPr lang="en-US" smtClean="0"/>
              <a:t>Blerjes 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2000" y="1371600"/>
            <a:ext cx="754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sq-AL" sz="1800"/>
              <a:t>Iniciatori</a:t>
            </a:r>
            <a:r>
              <a:rPr lang="de-AT" sz="1800"/>
              <a:t> ( Iniciatori) </a:t>
            </a:r>
            <a:r>
              <a:rPr lang="sq-AL" sz="1800"/>
              <a:t>: Personi i cili fillon</a:t>
            </a:r>
            <a:r>
              <a:rPr lang="de-AT" sz="1800"/>
              <a:t>(konsideron i pari)</a:t>
            </a:r>
            <a:r>
              <a:rPr lang="sq-AL" sz="1800"/>
              <a:t> procesin e</a:t>
            </a:r>
            <a:r>
              <a:rPr lang="de-AT" sz="1800"/>
              <a:t> </a:t>
            </a:r>
            <a:r>
              <a:rPr lang="sq-AL" sz="1800"/>
              <a:t>një</a:t>
            </a:r>
            <a:r>
              <a:rPr lang="de-AT" sz="1800"/>
              <a:t> </a:t>
            </a:r>
            <a:r>
              <a:rPr lang="sq-AL" sz="1800"/>
              <a:t> blerje. Informata </a:t>
            </a:r>
            <a:r>
              <a:rPr lang="de-AT" sz="1800"/>
              <a:t>(</a:t>
            </a:r>
            <a:r>
              <a:rPr lang="sq-AL" sz="1800"/>
              <a:t>mund të </a:t>
            </a:r>
            <a:r>
              <a:rPr lang="de-AT" sz="1800"/>
              <a:t>) </a:t>
            </a:r>
            <a:r>
              <a:rPr lang="sq-AL" sz="1800"/>
              <a:t>mblidhen nga ky person për të ndihmuar në</a:t>
            </a:r>
            <a:r>
              <a:rPr lang="de-AT" sz="1800"/>
              <a:t>  </a:t>
            </a:r>
            <a:r>
              <a:rPr lang="sq-AL" sz="1800"/>
              <a:t>vendimi</a:t>
            </a:r>
            <a:r>
              <a:rPr lang="de-AT" sz="1800"/>
              <a:t>marrje (te blerjes)</a:t>
            </a:r>
            <a:endParaRPr lang="en-US" sz="18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24384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de-AT" sz="2000"/>
              <a:t> </a:t>
            </a:r>
            <a:r>
              <a:rPr lang="sq-AL" sz="1800"/>
              <a:t>Ndikues</a:t>
            </a:r>
            <a:r>
              <a:rPr lang="de-AT" sz="1800"/>
              <a:t>i (Infuencer)</a:t>
            </a:r>
            <a:r>
              <a:rPr lang="sq-AL" sz="1800"/>
              <a:t>: personi i cili përpiqet për të bindur të tjerët në grup në </a:t>
            </a:r>
            <a:endParaRPr lang="de-AT" sz="1800"/>
          </a:p>
          <a:p>
            <a:pPr eaLnBrk="0" hangingPunct="0"/>
            <a:r>
              <a:rPr lang="de-AT" sz="1800"/>
              <a:t>  </a:t>
            </a:r>
            <a:r>
              <a:rPr lang="sq-AL" sz="1800"/>
              <a:t>lidhje me </a:t>
            </a:r>
            <a:r>
              <a:rPr lang="de-AT" sz="1800"/>
              <a:t>ve</a:t>
            </a:r>
            <a:r>
              <a:rPr lang="sq-AL" sz="1800"/>
              <a:t>ndimi</a:t>
            </a:r>
            <a:r>
              <a:rPr lang="de-AT" sz="1800"/>
              <a:t>n</a:t>
            </a:r>
            <a:r>
              <a:rPr lang="sq-AL" sz="1800"/>
              <a:t>. </a:t>
            </a:r>
            <a:r>
              <a:rPr lang="de-AT" sz="1800"/>
              <a:t>Ndikuesit </a:t>
            </a:r>
            <a:r>
              <a:rPr lang="sq-AL" sz="1800"/>
              <a:t>zakonisht</a:t>
            </a:r>
            <a:r>
              <a:rPr lang="de-AT" sz="1800"/>
              <a:t> mledhin informacione </a:t>
            </a:r>
            <a:r>
              <a:rPr lang="sq-AL" sz="1800"/>
              <a:t>dhe</a:t>
            </a:r>
            <a:r>
              <a:rPr lang="de-AT" sz="1800"/>
              <a:t> </a:t>
            </a:r>
          </a:p>
          <a:p>
            <a:pPr eaLnBrk="0" hangingPunct="0"/>
            <a:r>
              <a:rPr lang="de-AT" sz="1800"/>
              <a:t>  p</a:t>
            </a:r>
            <a:r>
              <a:rPr lang="sq-AL" sz="1800"/>
              <a:t>ërp</a:t>
            </a:r>
            <a:r>
              <a:rPr lang="de-AT" sz="1800"/>
              <a:t>piqen </a:t>
            </a:r>
            <a:r>
              <a:rPr lang="sq-AL" sz="1800"/>
              <a:t>për të </a:t>
            </a:r>
            <a:r>
              <a:rPr lang="de-AT" sz="1800"/>
              <a:t> </a:t>
            </a:r>
            <a:r>
              <a:rPr lang="sq-AL" sz="1800"/>
              <a:t>vendosur kriteret e tyre </a:t>
            </a:r>
            <a:r>
              <a:rPr lang="de-AT" sz="1800"/>
              <a:t>n</a:t>
            </a:r>
            <a:r>
              <a:rPr lang="sq-AL" sz="1800"/>
              <a:t>ë </a:t>
            </a:r>
            <a:r>
              <a:rPr lang="de-AT" sz="1800"/>
              <a:t>per</a:t>
            </a:r>
            <a:r>
              <a:rPr lang="sq-AL" sz="1800"/>
              <a:t>zgjedh</a:t>
            </a:r>
            <a:r>
              <a:rPr lang="de-AT" sz="1800"/>
              <a:t>je</a:t>
            </a:r>
            <a:r>
              <a:rPr lang="sq-AL" sz="1800"/>
              <a:t> </a:t>
            </a:r>
            <a:r>
              <a:rPr lang="de-AT" sz="1800"/>
              <a:t>t</a:t>
            </a:r>
            <a:r>
              <a:rPr lang="sq-AL" sz="1800"/>
              <a:t>ë vendim</a:t>
            </a:r>
            <a:r>
              <a:rPr lang="de-AT" sz="1800"/>
              <a:t>marrjes</a:t>
            </a:r>
            <a:endParaRPr 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36576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1800"/>
              <a:t>Vendimmarresi (</a:t>
            </a:r>
            <a:r>
              <a:rPr lang="sq-AL" sz="1800"/>
              <a:t>Dec</a:t>
            </a:r>
            <a:r>
              <a:rPr lang="de-AT" sz="1800"/>
              <a:t>ider) </a:t>
            </a:r>
            <a:r>
              <a:rPr lang="sq-AL" sz="1800"/>
              <a:t>: individi me pushtet dhe / ose autoritet financiare për të bërë </a:t>
            </a:r>
            <a:r>
              <a:rPr lang="de-AT" sz="1800"/>
              <a:t>perzgjedhjen e vendimtare (</a:t>
            </a:r>
            <a:r>
              <a:rPr lang="sq-AL" sz="1800"/>
              <a:t>fundit</a:t>
            </a:r>
            <a:r>
              <a:rPr lang="de-AT" sz="1800"/>
              <a:t>)  se cilin </a:t>
            </a:r>
            <a:r>
              <a:rPr lang="sq-AL" sz="1800"/>
              <a:t>produkt</a:t>
            </a:r>
            <a:r>
              <a:rPr lang="de-AT" sz="1800"/>
              <a:t> duhet</a:t>
            </a:r>
            <a:r>
              <a:rPr lang="sq-AL" sz="1800"/>
              <a:t> blerë</a:t>
            </a:r>
            <a:endParaRPr lang="en-US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38200" y="4572000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q-AL" sz="2000"/>
              <a:t>Blerësi</a:t>
            </a:r>
            <a:r>
              <a:rPr lang="de-AT" sz="2000"/>
              <a:t> (Buyer) </a:t>
            </a:r>
            <a:r>
              <a:rPr lang="sq-AL" sz="2000"/>
              <a:t>: personi i cili kryen transaksionin. Blerësi kërkon</a:t>
            </a:r>
            <a:r>
              <a:rPr lang="de-AT" sz="2000"/>
              <a:t> </a:t>
            </a:r>
            <a:r>
              <a:rPr lang="sq-AL" sz="2000"/>
              <a:t>furnizuesit, vi</a:t>
            </a:r>
            <a:r>
              <a:rPr lang="de-AT" sz="2000"/>
              <a:t>ziton </a:t>
            </a:r>
            <a:r>
              <a:rPr lang="sq-AL" sz="2000"/>
              <a:t>dyqan</a:t>
            </a:r>
            <a:r>
              <a:rPr lang="de-AT" sz="2000"/>
              <a:t>in</a:t>
            </a:r>
            <a:r>
              <a:rPr lang="sq-AL" sz="2000"/>
              <a:t>, bën pagesë</a:t>
            </a:r>
            <a:r>
              <a:rPr lang="de-AT" sz="2000"/>
              <a:t>n</a:t>
            </a:r>
            <a:r>
              <a:rPr lang="sq-AL" sz="2000"/>
              <a:t> dhe </a:t>
            </a:r>
            <a:r>
              <a:rPr lang="de-AT" sz="2000"/>
              <a:t>organizon shperndarjen (delivery)</a:t>
            </a:r>
            <a:endParaRPr lang="en-US" sz="20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62000" y="56388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2000"/>
              <a:t>- </a:t>
            </a:r>
            <a:r>
              <a:rPr lang="sq-AL" sz="2000"/>
              <a:t>Përdorues</a:t>
            </a:r>
            <a:r>
              <a:rPr lang="de-AT" sz="2000"/>
              <a:t>i (</a:t>
            </a:r>
            <a:r>
              <a:rPr lang="sq-AL" sz="2000"/>
              <a:t>User</a:t>
            </a:r>
            <a:r>
              <a:rPr lang="de-AT" sz="2000"/>
              <a:t>)</a:t>
            </a:r>
            <a:r>
              <a:rPr lang="sq-AL" sz="2000"/>
              <a:t>: konsum</a:t>
            </a:r>
            <a:r>
              <a:rPr lang="de-AT" sz="2000"/>
              <a:t>usi </a:t>
            </a:r>
            <a:r>
              <a:rPr lang="sq-AL" sz="2000"/>
              <a:t>aktual </a:t>
            </a:r>
            <a:r>
              <a:rPr lang="de-AT" sz="2000"/>
              <a:t>i </a:t>
            </a:r>
            <a:r>
              <a:rPr lang="sq-AL" sz="2000"/>
              <a:t> produktit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Fazat e blerjes: Procesi i vendimmarrjes organizative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562100" y="2038350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562100" y="2797175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562100" y="3556000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1562100" y="4314825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1562100" y="5073650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1562100" y="5832475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1562100" y="1279525"/>
            <a:ext cx="6034088" cy="4492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2935288" y="1319213"/>
            <a:ext cx="32861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Njohja e një problemi (nevoje)</a:t>
            </a:r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1539875" y="2085975"/>
            <a:ext cx="6172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Përcaktimi i specifikave dhe i sasisë së ofertes së nevojsh.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2073275" y="2865438"/>
            <a:ext cx="51069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Kërkimi dhe kualifikimi i burimeve të nevojshme</a:t>
            </a: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2608263" y="3630613"/>
            <a:ext cx="3657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Marrja dhe analiza e propozimeve</a:t>
            </a:r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1895475" y="4392613"/>
            <a:ext cx="5311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Evaluimi i propozimeve dhe zgjedhja e furnitorëve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2973388" y="5162550"/>
            <a:ext cx="3211512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Përzgjedhja e rendit rutinor</a:t>
            </a: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1752600" y="5884863"/>
            <a:ext cx="57737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Reagimet ndaj performancës dhe evaluimi (Feedback)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4572000" y="1752600"/>
            <a:ext cx="0" cy="277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>
            <a:off x="4572000" y="2511425"/>
            <a:ext cx="0" cy="277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4572000" y="3284538"/>
            <a:ext cx="0" cy="277812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>
            <a:off x="4572000" y="4029075"/>
            <a:ext cx="0" cy="277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4572000" y="4787900"/>
            <a:ext cx="0" cy="277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4572000" y="5546725"/>
            <a:ext cx="0" cy="277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295400"/>
          </a:xfrm>
        </p:spPr>
        <p:txBody>
          <a:bodyPr/>
          <a:lstStyle/>
          <a:p>
            <a:r>
              <a:rPr lang="en-US" smtClean="0"/>
              <a:t>Dimensionet e Blerjes Organizative ( te organizata/kompanive)</a:t>
            </a:r>
            <a:br>
              <a:rPr lang="en-US" smtClean="0"/>
            </a:br>
            <a:endParaRPr lang="en-US" smtClean="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62000" y="1600200"/>
            <a:ext cx="8001000" cy="791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800"/>
              <a:t>Kriteriumet e Perzgjedhjes</a:t>
            </a:r>
          </a:p>
          <a:p>
            <a:pPr eaLnBrk="0" hangingPunct="0">
              <a:buFontTx/>
              <a:buChar char="-"/>
            </a:pPr>
            <a:r>
              <a:rPr lang="en-US"/>
              <a:t> Kualiteti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r>
              <a:rPr lang="en-US"/>
              <a:t> Qmimi dhe Kostot e Jetezgjatjes ( life cycle) se Produktit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r>
              <a:rPr lang="en-US"/>
              <a:t> Vazdhimshmeria/ kontiuiteti I Furnizimit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r>
              <a:rPr lang="en-US"/>
              <a:t> Risku I “parashikuar” ( percived)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r>
              <a:rPr lang="en-US"/>
              <a:t> Politikat e mbrendshme ( Office Politics) 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r>
              <a:rPr lang="en-US"/>
              <a:t> Qeshtjet personale ( po m’pelqen – s’po m’pelqen)</a:t>
            </a:r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>
              <a:buFontTx/>
              <a:buChar char="-"/>
            </a:pPr>
            <a:endParaRPr lang="en-US"/>
          </a:p>
          <a:p>
            <a:pPr eaLnBrk="0" hangingPunct="0"/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Ndikimet në sjelljet organizative të blerjes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90600" y="1524000"/>
            <a:ext cx="7086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FontTx/>
              <a:buChar char="-"/>
            </a:pPr>
            <a:r>
              <a:rPr lang="en-US" b="1">
                <a:latin typeface="Arial" charset="0"/>
              </a:rPr>
              <a:t>Klasi i blerjes</a:t>
            </a:r>
          </a:p>
          <a:p>
            <a:pPr defTabSz="762000" eaLnBrk="0" hangingPunct="0">
              <a:buFontTx/>
              <a:buChar char="-"/>
            </a:pPr>
            <a:r>
              <a:rPr lang="en-US" b="1">
                <a:latin typeface="Arial" charset="0"/>
              </a:rPr>
              <a:t> </a:t>
            </a:r>
            <a:r>
              <a:rPr lang="en-US" sz="1600">
                <a:latin typeface="Arial" charset="0"/>
              </a:rPr>
              <a:t>new task ( detyre e re)</a:t>
            </a:r>
          </a:p>
          <a:p>
            <a:pPr defTabSz="762000" eaLnBrk="0" hangingPunct="0">
              <a:buFontTx/>
              <a:buChar char="-"/>
            </a:pPr>
            <a:r>
              <a:rPr lang="en-US" sz="1600">
                <a:latin typeface="Arial" charset="0"/>
              </a:rPr>
              <a:t> straight re-buy ( Ri-Blerje direkete)</a:t>
            </a:r>
          </a:p>
          <a:p>
            <a:pPr defTabSz="762000" eaLnBrk="0" hangingPunct="0">
              <a:buFontTx/>
              <a:buChar char="-"/>
            </a:pPr>
            <a:r>
              <a:rPr lang="en-US" sz="1600">
                <a:latin typeface="Arial" charset="0"/>
              </a:rPr>
              <a:t> modified re- buy ( ri-blerje e modifikuar) 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295400" y="3200400"/>
            <a:ext cx="7086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-Tipi i Produktit </a:t>
            </a:r>
          </a:p>
          <a:p>
            <a:pPr eaLnBrk="0" hangingPunct="0"/>
            <a:r>
              <a:rPr lang="en-US"/>
              <a:t>   </a:t>
            </a:r>
            <a:r>
              <a:rPr lang="en-US" sz="1800"/>
              <a:t>produktet munde te klasifikohen ne: </a:t>
            </a:r>
          </a:p>
          <a:p>
            <a:pPr eaLnBrk="0" hangingPunct="0"/>
            <a:r>
              <a:rPr lang="en-US" sz="1800"/>
              <a:t>  - materialet te cilat perdoren ne procesin e prodhimit</a:t>
            </a:r>
          </a:p>
          <a:p>
            <a:pPr eaLnBrk="0" hangingPunct="0"/>
            <a:r>
              <a:rPr lang="en-US" sz="1800"/>
              <a:t>   - Komponentet te cilat duhen te perfshihen ne produktin perfundimtare</a:t>
            </a:r>
          </a:p>
          <a:p>
            <a:pPr eaLnBrk="0" hangingPunct="0"/>
            <a:r>
              <a:rPr lang="en-US" sz="1800"/>
              <a:t>  -  Punishtja dhe Pajisjet </a:t>
            </a:r>
          </a:p>
          <a:p>
            <a:pPr eaLnBrk="0" hangingPunct="0"/>
            <a:r>
              <a:rPr lang="en-US" sz="1800"/>
              <a:t>   - Produktet dhe sherbimet per riparim dhe operim 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Pages>8899508</Pages>
  <Words>782</Words>
  <Application>Microsoft Office PowerPoint</Application>
  <PresentationFormat>On-screen Show (4:3)</PresentationFormat>
  <Paragraphs>120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Monotype Sorts</vt:lpstr>
      <vt:lpstr>temp</vt:lpstr>
      <vt:lpstr>Bazat e Marketingut</vt:lpstr>
      <vt:lpstr>Objektivat e mësimit të këtij kapitulli</vt:lpstr>
      <vt:lpstr>Karakteristikat e blerjes organizative </vt:lpstr>
      <vt:lpstr>Dimensionet e blerjes organizative </vt:lpstr>
      <vt:lpstr>Dimensionet e blerjes organizative</vt:lpstr>
      <vt:lpstr>Qendra e (vendimmarrjes se)Blerjes </vt:lpstr>
      <vt:lpstr>Fazat e blerjes: Procesi i vendimmarrjes organizative</vt:lpstr>
      <vt:lpstr>Dimensionet e Blerjes Organizative ( te organizata/kompanive) </vt:lpstr>
      <vt:lpstr>Ndikimet në sjelljet organizative të blerjes</vt:lpstr>
      <vt:lpstr>Ndikimet në sjelljet organizative të blerjes</vt:lpstr>
      <vt:lpstr>Marketingu i kundërt</vt:lpstr>
      <vt:lpstr>Zhvillimi i marrëdhënieve afatgjate në mes të blerësit dhe shitësit në një treg stabil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4</dc:title>
  <dc:subject>Understanding Organizational Buying Behaviour</dc:subject>
  <dc:creator>Mike Cotterell</dc:creator>
  <cp:keywords/>
  <dc:description/>
  <cp:lastModifiedBy>dsahiti</cp:lastModifiedBy>
  <cp:revision>10</cp:revision>
  <cp:lastPrinted>1998-09-27T19:21:48Z</cp:lastPrinted>
  <dcterms:created xsi:type="dcterms:W3CDTF">1998-02-06T07:36:54Z</dcterms:created>
  <dcterms:modified xsi:type="dcterms:W3CDTF">2011-10-27T12:24:38Z</dcterms:modified>
</cp:coreProperties>
</file>