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58" r:id="rId6"/>
    <p:sldId id="266" r:id="rId7"/>
    <p:sldId id="259" r:id="rId8"/>
    <p:sldId id="260" r:id="rId9"/>
    <p:sldId id="264" r:id="rId10"/>
    <p:sldId id="265" r:id="rId11"/>
    <p:sldId id="261" r:id="rId12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33"/>
    <a:srgbClr val="000080"/>
    <a:srgbClr val="FFFF99"/>
    <a:srgbClr val="FFFFCC"/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360863"/>
            <a:ext cx="4960938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884613" y="-1588"/>
            <a:ext cx="2973387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884613" y="8683625"/>
            <a:ext cx="297338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/>
              <a:t>1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-1588" y="8683625"/>
            <a:ext cx="2971801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-1588" y="-1588"/>
            <a:ext cx="2971801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890963" y="-1588"/>
            <a:ext cx="2944812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890963" y="8648700"/>
            <a:ext cx="29448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/>
              <a:t>1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17463" y="8648700"/>
            <a:ext cx="29448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17463" y="-1588"/>
            <a:ext cx="2944812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7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8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945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355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662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867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277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6350"/>
            <a:ext cx="1946275" cy="608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6350"/>
            <a:ext cx="5688012" cy="608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en-US"/>
              <a:t>Edona Kurtolli "Bazat e Marketingut" Ushtrime 5 AAB-Riinvest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414F0BE-D4F8-47F1-82DB-095F49D5A2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95250" y="6591300"/>
            <a:ext cx="894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418513" y="0"/>
            <a:ext cx="723900" cy="73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pic>
        <p:nvPicPr>
          <p:cNvPr id="16386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500" y="4371975"/>
            <a:ext cx="1895475" cy="191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322263"/>
            <a:ext cx="9010650" cy="1143000"/>
          </a:xfrm>
        </p:spPr>
        <p:txBody>
          <a:bodyPr/>
          <a:lstStyle/>
          <a:p>
            <a:r>
              <a:rPr lang="en-US" b="1" smtClean="0"/>
              <a:t>Bazat e Marketingut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366838"/>
            <a:ext cx="6400800" cy="288925"/>
          </a:xfrm>
        </p:spPr>
        <p:txBody>
          <a:bodyPr/>
          <a:lstStyle/>
          <a:p>
            <a:pPr marL="342900" indent="-342900">
              <a:lnSpc>
                <a:spcPct val="60000"/>
              </a:lnSpc>
            </a:pPr>
            <a:r>
              <a:rPr lang="en-US" smtClean="0"/>
              <a:t>David Jobber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15875" y="2414588"/>
            <a:ext cx="9113838" cy="1125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33"/>
                </a:solidFill>
                <a:latin typeface="Arial" charset="0"/>
              </a:rPr>
              <a:t>Kapitulli 3</a:t>
            </a:r>
            <a:r>
              <a:rPr lang="en-US" sz="3600">
                <a:latin typeface="Arial" charset="0"/>
              </a:rPr>
              <a:t/>
            </a:r>
            <a:br>
              <a:rPr lang="en-US" sz="3600">
                <a:latin typeface="Arial" charset="0"/>
              </a:rPr>
            </a:br>
            <a:r>
              <a:rPr lang="en-US" sz="3200">
                <a:latin typeface="Arial" charset="0"/>
              </a:rPr>
              <a:t>Të kuptuarit e Sjelljes se Konsumatoreve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696200" cy="685800"/>
          </a:xfrm>
        </p:spPr>
        <p:txBody>
          <a:bodyPr/>
          <a:lstStyle/>
          <a:p>
            <a:r>
              <a:rPr lang="sq-AL" sz="2800" u="sng" smtClean="0"/>
              <a:t>Nivelet e Segmentimit n</a:t>
            </a:r>
            <a:r>
              <a:rPr lang="en-US" sz="2800" u="sng" smtClean="0"/>
              <a:t>ë</a:t>
            </a:r>
            <a:r>
              <a:rPr lang="sq-AL" sz="2800" u="sng" smtClean="0"/>
              <a:t> treg</a:t>
            </a:r>
          </a:p>
        </p:txBody>
      </p:sp>
      <p:sp>
        <p:nvSpPr>
          <p:cNvPr id="30722" name="Text Box 6"/>
          <p:cNvSpPr txBox="1">
            <a:spLocks noChangeArrowheads="1"/>
          </p:cNvSpPr>
          <p:nvPr/>
        </p:nvSpPr>
        <p:spPr bwMode="auto">
          <a:xfrm>
            <a:off x="381000" y="2133600"/>
            <a:ext cx="1219200" cy="317500"/>
          </a:xfrm>
          <a:prstGeom prst="rect">
            <a:avLst/>
          </a:prstGeom>
          <a:solidFill>
            <a:srgbClr val="FFFF99">
              <a:alpha val="61176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MOTIVET</a:t>
            </a:r>
          </a:p>
        </p:txBody>
      </p:sp>
      <p:sp>
        <p:nvSpPr>
          <p:cNvPr id="30723" name="Text Box 7"/>
          <p:cNvSpPr txBox="1">
            <a:spLocks noChangeArrowheads="1"/>
          </p:cNvSpPr>
          <p:nvPr/>
        </p:nvSpPr>
        <p:spPr bwMode="auto">
          <a:xfrm>
            <a:off x="2362200" y="2133600"/>
            <a:ext cx="1219200" cy="317500"/>
          </a:xfrm>
          <a:prstGeom prst="rect">
            <a:avLst/>
          </a:prstGeom>
          <a:solidFill>
            <a:srgbClr val="99CC00">
              <a:alpha val="4392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NEVOJAT</a:t>
            </a:r>
          </a:p>
        </p:txBody>
      </p:sp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4495800" y="2133600"/>
            <a:ext cx="1219200" cy="317500"/>
          </a:xfrm>
          <a:prstGeom prst="rect">
            <a:avLst/>
          </a:prstGeom>
          <a:solidFill>
            <a:srgbClr val="99CCFF">
              <a:alpha val="65097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q-AL" sz="1400">
                <a:latin typeface="Calibri" pitchFamily="34" charset="0"/>
              </a:rPr>
              <a:t>Dëshirat</a:t>
            </a:r>
          </a:p>
        </p:txBody>
      </p:sp>
      <p:sp>
        <p:nvSpPr>
          <p:cNvPr id="30725" name="Rectangle 13"/>
          <p:cNvSpPr>
            <a:spLocks noChangeArrowheads="1"/>
          </p:cNvSpPr>
          <p:nvPr/>
        </p:nvSpPr>
        <p:spPr bwMode="auto">
          <a:xfrm>
            <a:off x="152400" y="1905000"/>
            <a:ext cx="8305800" cy="990600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30726" name="Text Box 14"/>
          <p:cNvSpPr txBox="1">
            <a:spLocks noChangeArrowheads="1"/>
          </p:cNvSpPr>
          <p:nvPr/>
        </p:nvSpPr>
        <p:spPr bwMode="auto">
          <a:xfrm>
            <a:off x="6553200" y="2133600"/>
            <a:ext cx="1600200" cy="530225"/>
          </a:xfrm>
          <a:prstGeom prst="rect">
            <a:avLst/>
          </a:prstGeom>
          <a:solidFill>
            <a:srgbClr val="FF99CC">
              <a:alpha val="65097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q-AL" sz="1400">
                <a:latin typeface="Calibri" pitchFamily="34" charset="0"/>
              </a:rPr>
              <a:t>Sjelljet e Konsumatorëve</a:t>
            </a:r>
          </a:p>
        </p:txBody>
      </p:sp>
      <p:sp>
        <p:nvSpPr>
          <p:cNvPr id="30727" name="Line 15"/>
          <p:cNvSpPr>
            <a:spLocks noChangeShapeType="1"/>
          </p:cNvSpPr>
          <p:nvPr/>
        </p:nvSpPr>
        <p:spPr bwMode="auto">
          <a:xfrm>
            <a:off x="18288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16"/>
          <p:cNvSpPr>
            <a:spLocks noChangeShapeType="1"/>
          </p:cNvSpPr>
          <p:nvPr/>
        </p:nvSpPr>
        <p:spPr bwMode="auto">
          <a:xfrm>
            <a:off x="38862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Line 17"/>
          <p:cNvSpPr>
            <a:spLocks noChangeShapeType="1"/>
          </p:cNvSpPr>
          <p:nvPr/>
        </p:nvSpPr>
        <p:spPr bwMode="auto">
          <a:xfrm>
            <a:off x="59436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Text Box 19"/>
          <p:cNvSpPr txBox="1">
            <a:spLocks noChangeArrowheads="1"/>
          </p:cNvSpPr>
          <p:nvPr/>
        </p:nvSpPr>
        <p:spPr bwMode="auto">
          <a:xfrm>
            <a:off x="2514600" y="3276600"/>
            <a:ext cx="4114800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5. Nevojat për Vetaktualizim</a:t>
            </a:r>
          </a:p>
        </p:txBody>
      </p:sp>
      <p:sp>
        <p:nvSpPr>
          <p:cNvPr id="30731" name="Text Box 20"/>
          <p:cNvSpPr txBox="1">
            <a:spLocks noChangeArrowheads="1"/>
          </p:cNvSpPr>
          <p:nvPr/>
        </p:nvSpPr>
        <p:spPr bwMode="auto">
          <a:xfrm>
            <a:off x="2514600" y="3581400"/>
            <a:ext cx="4114800" cy="3667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4. Nevojat për Vetrespektim</a:t>
            </a:r>
          </a:p>
        </p:txBody>
      </p:sp>
      <p:sp>
        <p:nvSpPr>
          <p:cNvPr id="30732" name="Text Box 21"/>
          <p:cNvSpPr txBox="1">
            <a:spLocks noChangeArrowheads="1"/>
          </p:cNvSpPr>
          <p:nvPr/>
        </p:nvSpPr>
        <p:spPr bwMode="auto">
          <a:xfrm>
            <a:off x="2514600" y="3886200"/>
            <a:ext cx="4114800" cy="3667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3. Nevojat për Përkatësi dhe Dashuri</a:t>
            </a:r>
          </a:p>
        </p:txBody>
      </p:sp>
      <p:sp>
        <p:nvSpPr>
          <p:cNvPr id="30733" name="Text Box 22"/>
          <p:cNvSpPr txBox="1">
            <a:spLocks noChangeArrowheads="1"/>
          </p:cNvSpPr>
          <p:nvPr/>
        </p:nvSpPr>
        <p:spPr bwMode="auto">
          <a:xfrm>
            <a:off x="2514600" y="4191000"/>
            <a:ext cx="4114800" cy="366713"/>
          </a:xfrm>
          <a:prstGeom prst="rect">
            <a:avLst/>
          </a:prstGeom>
          <a:solidFill>
            <a:srgbClr val="FDC3E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2. Nevojat për sigurim</a:t>
            </a:r>
          </a:p>
        </p:txBody>
      </p:sp>
      <p:sp>
        <p:nvSpPr>
          <p:cNvPr id="30734" name="Text Box 23"/>
          <p:cNvSpPr txBox="1">
            <a:spLocks noChangeArrowheads="1"/>
          </p:cNvSpPr>
          <p:nvPr/>
        </p:nvSpPr>
        <p:spPr bwMode="auto">
          <a:xfrm>
            <a:off x="2514600" y="4495800"/>
            <a:ext cx="4114800" cy="3667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1. Nevojat themelore Fi</a:t>
            </a:r>
            <a:r>
              <a:rPr lang="en-US">
                <a:latin typeface="Calibri" pitchFamily="34" charset="0"/>
              </a:rPr>
              <a:t>zi</a:t>
            </a:r>
            <a:r>
              <a:rPr lang="sq-AL">
                <a:latin typeface="Calibri" pitchFamily="34" charset="0"/>
              </a:rPr>
              <a:t>ologjike</a:t>
            </a:r>
          </a:p>
        </p:txBody>
      </p:sp>
      <p:sp>
        <p:nvSpPr>
          <p:cNvPr id="30735" name="Text Box 24"/>
          <p:cNvSpPr txBox="1">
            <a:spLocks noChangeArrowheads="1"/>
          </p:cNvSpPr>
          <p:nvPr/>
        </p:nvSpPr>
        <p:spPr bwMode="auto">
          <a:xfrm>
            <a:off x="2133600" y="50292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FIG. Hierarkia e Motiveve sipas Maslovit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6</a:t>
            </a: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McGraë-Hill</a:t>
            </a: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 flipV="1">
            <a:off x="1479550" y="4248150"/>
            <a:ext cx="457200" cy="3683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577850" y="4121150"/>
            <a:ext cx="431800" cy="4572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1695450" y="5175250"/>
            <a:ext cx="2222500" cy="10541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5302250" y="1250950"/>
            <a:ext cx="2692400" cy="19304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5251450" y="2457450"/>
            <a:ext cx="1435100" cy="7112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V="1">
            <a:off x="2343150" y="2482850"/>
            <a:ext cx="1473200" cy="8128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3" name="Group 12"/>
          <p:cNvGrpSpPr>
            <a:grpSpLocks/>
          </p:cNvGrpSpPr>
          <p:nvPr/>
        </p:nvGrpSpPr>
        <p:grpSpPr bwMode="auto">
          <a:xfrm>
            <a:off x="5668963" y="4156075"/>
            <a:ext cx="381000" cy="515938"/>
            <a:chOff x="3571" y="2618"/>
            <a:chExt cx="240" cy="325"/>
          </a:xfrm>
        </p:grpSpPr>
        <p:sp>
          <p:nvSpPr>
            <p:cNvPr id="31817" name="Line 10"/>
            <p:cNvSpPr>
              <a:spLocks noChangeShapeType="1"/>
            </p:cNvSpPr>
            <p:nvPr/>
          </p:nvSpPr>
          <p:spPr bwMode="auto">
            <a:xfrm>
              <a:off x="3571" y="2687"/>
              <a:ext cx="0" cy="256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8" name="Line 11"/>
            <p:cNvSpPr>
              <a:spLocks noChangeShapeType="1"/>
            </p:cNvSpPr>
            <p:nvPr/>
          </p:nvSpPr>
          <p:spPr bwMode="auto">
            <a:xfrm>
              <a:off x="3811" y="2618"/>
              <a:ext cx="0" cy="256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4" name="Group 15"/>
          <p:cNvGrpSpPr>
            <a:grpSpLocks/>
          </p:cNvGrpSpPr>
          <p:nvPr/>
        </p:nvGrpSpPr>
        <p:grpSpPr bwMode="auto">
          <a:xfrm>
            <a:off x="4387850" y="4156075"/>
            <a:ext cx="381000" cy="515938"/>
            <a:chOff x="2764" y="2618"/>
            <a:chExt cx="240" cy="325"/>
          </a:xfrm>
        </p:grpSpPr>
        <p:sp>
          <p:nvSpPr>
            <p:cNvPr id="31815" name="Line 13"/>
            <p:cNvSpPr>
              <a:spLocks noChangeShapeType="1"/>
            </p:cNvSpPr>
            <p:nvPr/>
          </p:nvSpPr>
          <p:spPr bwMode="auto">
            <a:xfrm>
              <a:off x="2764" y="2687"/>
              <a:ext cx="0" cy="256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6" name="Line 14"/>
            <p:cNvSpPr>
              <a:spLocks noChangeShapeType="1"/>
            </p:cNvSpPr>
            <p:nvPr/>
          </p:nvSpPr>
          <p:spPr bwMode="auto">
            <a:xfrm>
              <a:off x="3004" y="2618"/>
              <a:ext cx="0" cy="256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5" name="Group 18"/>
          <p:cNvGrpSpPr>
            <a:grpSpLocks/>
          </p:cNvGrpSpPr>
          <p:nvPr/>
        </p:nvGrpSpPr>
        <p:grpSpPr bwMode="auto">
          <a:xfrm>
            <a:off x="3106738" y="4156075"/>
            <a:ext cx="381000" cy="515938"/>
            <a:chOff x="1957" y="2618"/>
            <a:chExt cx="240" cy="325"/>
          </a:xfrm>
        </p:grpSpPr>
        <p:sp>
          <p:nvSpPr>
            <p:cNvPr id="31813" name="Line 16"/>
            <p:cNvSpPr>
              <a:spLocks noChangeShapeType="1"/>
            </p:cNvSpPr>
            <p:nvPr/>
          </p:nvSpPr>
          <p:spPr bwMode="auto">
            <a:xfrm>
              <a:off x="1957" y="2687"/>
              <a:ext cx="0" cy="256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4" name="Line 17"/>
            <p:cNvSpPr>
              <a:spLocks noChangeShapeType="1"/>
            </p:cNvSpPr>
            <p:nvPr/>
          </p:nvSpPr>
          <p:spPr bwMode="auto">
            <a:xfrm>
              <a:off x="2197" y="2618"/>
              <a:ext cx="0" cy="256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6" name="Group 21"/>
          <p:cNvGrpSpPr>
            <a:grpSpLocks/>
          </p:cNvGrpSpPr>
          <p:nvPr/>
        </p:nvGrpSpPr>
        <p:grpSpPr bwMode="auto">
          <a:xfrm>
            <a:off x="1811338" y="2779713"/>
            <a:ext cx="381000" cy="515937"/>
            <a:chOff x="1141" y="1751"/>
            <a:chExt cx="240" cy="325"/>
          </a:xfrm>
        </p:grpSpPr>
        <p:sp>
          <p:nvSpPr>
            <p:cNvPr id="31811" name="Line 19"/>
            <p:cNvSpPr>
              <a:spLocks noChangeShapeType="1"/>
            </p:cNvSpPr>
            <p:nvPr/>
          </p:nvSpPr>
          <p:spPr bwMode="auto">
            <a:xfrm>
              <a:off x="1141" y="1820"/>
              <a:ext cx="0" cy="256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2" name="Line 20"/>
            <p:cNvSpPr>
              <a:spLocks noChangeShapeType="1"/>
            </p:cNvSpPr>
            <p:nvPr/>
          </p:nvSpPr>
          <p:spPr bwMode="auto">
            <a:xfrm>
              <a:off x="1381" y="1751"/>
              <a:ext cx="0" cy="256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7" name="Line 22"/>
          <p:cNvSpPr>
            <a:spLocks noChangeShapeType="1"/>
          </p:cNvSpPr>
          <p:nvPr/>
        </p:nvSpPr>
        <p:spPr bwMode="auto">
          <a:xfrm>
            <a:off x="1187450" y="3725863"/>
            <a:ext cx="296863" cy="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23"/>
          <p:cNvSpPr>
            <a:spLocks noChangeShapeType="1"/>
          </p:cNvSpPr>
          <p:nvPr/>
        </p:nvSpPr>
        <p:spPr bwMode="auto">
          <a:xfrm>
            <a:off x="2492375" y="3725863"/>
            <a:ext cx="296863" cy="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24"/>
          <p:cNvSpPr>
            <a:spLocks noChangeShapeType="1"/>
          </p:cNvSpPr>
          <p:nvPr/>
        </p:nvSpPr>
        <p:spPr bwMode="auto">
          <a:xfrm>
            <a:off x="3802063" y="3725863"/>
            <a:ext cx="296862" cy="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25"/>
          <p:cNvSpPr>
            <a:spLocks noChangeShapeType="1"/>
          </p:cNvSpPr>
          <p:nvPr/>
        </p:nvSpPr>
        <p:spPr bwMode="auto">
          <a:xfrm>
            <a:off x="5111750" y="3725863"/>
            <a:ext cx="296863" cy="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26"/>
          <p:cNvSpPr>
            <a:spLocks noChangeShapeType="1"/>
          </p:cNvSpPr>
          <p:nvPr/>
        </p:nvSpPr>
        <p:spPr bwMode="auto">
          <a:xfrm>
            <a:off x="6421438" y="3725863"/>
            <a:ext cx="296862" cy="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27"/>
          <p:cNvSpPr>
            <a:spLocks noChangeShapeType="1"/>
          </p:cNvSpPr>
          <p:nvPr/>
        </p:nvSpPr>
        <p:spPr bwMode="auto">
          <a:xfrm>
            <a:off x="7731125" y="3725863"/>
            <a:ext cx="296863" cy="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28"/>
          <p:cNvSpPr>
            <a:spLocks noChangeShapeType="1"/>
          </p:cNvSpPr>
          <p:nvPr/>
        </p:nvSpPr>
        <p:spPr bwMode="auto">
          <a:xfrm flipV="1">
            <a:off x="2022475" y="1239838"/>
            <a:ext cx="1755775" cy="879475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29"/>
          <p:cNvSpPr>
            <a:spLocks noChangeShapeType="1"/>
          </p:cNvSpPr>
          <p:nvPr/>
        </p:nvSpPr>
        <p:spPr bwMode="auto">
          <a:xfrm flipV="1">
            <a:off x="5213350" y="4273550"/>
            <a:ext cx="2806700" cy="19685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 cycle stages</a:t>
            </a:r>
          </a:p>
        </p:txBody>
      </p:sp>
      <p:grpSp>
        <p:nvGrpSpPr>
          <p:cNvPr id="31766" name="Group 33"/>
          <p:cNvGrpSpPr>
            <a:grpSpLocks/>
          </p:cNvGrpSpPr>
          <p:nvPr/>
        </p:nvGrpSpPr>
        <p:grpSpPr bwMode="auto">
          <a:xfrm>
            <a:off x="174625" y="3198813"/>
            <a:ext cx="1025525" cy="1054100"/>
            <a:chOff x="110" y="2015"/>
            <a:chExt cx="646" cy="664"/>
          </a:xfrm>
        </p:grpSpPr>
        <p:sp>
          <p:nvSpPr>
            <p:cNvPr id="31809" name="Rectangle 31"/>
            <p:cNvSpPr>
              <a:spLocks noChangeArrowheads="1"/>
            </p:cNvSpPr>
            <p:nvPr/>
          </p:nvSpPr>
          <p:spPr bwMode="auto">
            <a:xfrm>
              <a:off x="121" y="2015"/>
              <a:ext cx="619" cy="6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810" name="Rectangle 32"/>
            <p:cNvSpPr>
              <a:spLocks noChangeArrowheads="1"/>
            </p:cNvSpPr>
            <p:nvPr/>
          </p:nvSpPr>
          <p:spPr bwMode="auto">
            <a:xfrm>
              <a:off x="110" y="2176"/>
              <a:ext cx="646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At home single</a:t>
              </a:r>
            </a:p>
          </p:txBody>
        </p:sp>
      </p:grpSp>
      <p:grpSp>
        <p:nvGrpSpPr>
          <p:cNvPr id="31767" name="Group 36"/>
          <p:cNvGrpSpPr>
            <a:grpSpLocks/>
          </p:cNvGrpSpPr>
          <p:nvPr/>
        </p:nvGrpSpPr>
        <p:grpSpPr bwMode="auto">
          <a:xfrm>
            <a:off x="1382713" y="3198813"/>
            <a:ext cx="1249362" cy="1054100"/>
            <a:chOff x="871" y="2015"/>
            <a:chExt cx="787" cy="664"/>
          </a:xfrm>
        </p:grpSpPr>
        <p:sp>
          <p:nvSpPr>
            <p:cNvPr id="31807" name="Rectangle 34"/>
            <p:cNvSpPr>
              <a:spLocks noChangeArrowheads="1"/>
            </p:cNvSpPr>
            <p:nvPr/>
          </p:nvSpPr>
          <p:spPr bwMode="auto">
            <a:xfrm>
              <a:off x="944" y="2015"/>
              <a:ext cx="619" cy="6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808" name="Rectangle 35"/>
            <p:cNvSpPr>
              <a:spLocks noChangeArrowheads="1"/>
            </p:cNvSpPr>
            <p:nvPr/>
          </p:nvSpPr>
          <p:spPr bwMode="auto">
            <a:xfrm>
              <a:off x="871" y="2107"/>
              <a:ext cx="787" cy="4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Young couple no children</a:t>
              </a:r>
            </a:p>
          </p:txBody>
        </p:sp>
      </p:grpSp>
      <p:grpSp>
        <p:nvGrpSpPr>
          <p:cNvPr id="31768" name="Group 39"/>
          <p:cNvGrpSpPr>
            <a:grpSpLocks/>
          </p:cNvGrpSpPr>
          <p:nvPr/>
        </p:nvGrpSpPr>
        <p:grpSpPr bwMode="auto">
          <a:xfrm>
            <a:off x="2789238" y="3198813"/>
            <a:ext cx="1025525" cy="1054100"/>
            <a:chOff x="1757" y="2015"/>
            <a:chExt cx="646" cy="664"/>
          </a:xfrm>
        </p:grpSpPr>
        <p:sp>
          <p:nvSpPr>
            <p:cNvPr id="31805" name="Rectangle 37"/>
            <p:cNvSpPr>
              <a:spLocks noChangeArrowheads="1"/>
            </p:cNvSpPr>
            <p:nvPr/>
          </p:nvSpPr>
          <p:spPr bwMode="auto">
            <a:xfrm>
              <a:off x="1767" y="2015"/>
              <a:ext cx="619" cy="6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806" name="Rectangle 38"/>
            <p:cNvSpPr>
              <a:spLocks noChangeArrowheads="1"/>
            </p:cNvSpPr>
            <p:nvPr/>
          </p:nvSpPr>
          <p:spPr bwMode="auto">
            <a:xfrm>
              <a:off x="1757" y="2162"/>
              <a:ext cx="646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Young parents</a:t>
              </a:r>
            </a:p>
          </p:txBody>
        </p:sp>
      </p:grpSp>
      <p:grpSp>
        <p:nvGrpSpPr>
          <p:cNvPr id="31769" name="Group 42"/>
          <p:cNvGrpSpPr>
            <a:grpSpLocks/>
          </p:cNvGrpSpPr>
          <p:nvPr/>
        </p:nvGrpSpPr>
        <p:grpSpPr bwMode="auto">
          <a:xfrm>
            <a:off x="4090988" y="3198813"/>
            <a:ext cx="1003300" cy="1054100"/>
            <a:chOff x="2577" y="2015"/>
            <a:chExt cx="632" cy="664"/>
          </a:xfrm>
        </p:grpSpPr>
        <p:sp>
          <p:nvSpPr>
            <p:cNvPr id="31803" name="Rectangle 40"/>
            <p:cNvSpPr>
              <a:spLocks noChangeArrowheads="1"/>
            </p:cNvSpPr>
            <p:nvPr/>
          </p:nvSpPr>
          <p:spPr bwMode="auto">
            <a:xfrm>
              <a:off x="2590" y="2015"/>
              <a:ext cx="619" cy="6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804" name="Rectangle 41"/>
            <p:cNvSpPr>
              <a:spLocks noChangeArrowheads="1"/>
            </p:cNvSpPr>
            <p:nvPr/>
          </p:nvSpPr>
          <p:spPr bwMode="auto">
            <a:xfrm>
              <a:off x="2577" y="2107"/>
              <a:ext cx="630" cy="4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Middle-aged parents</a:t>
              </a:r>
            </a:p>
          </p:txBody>
        </p:sp>
      </p:grpSp>
      <p:grpSp>
        <p:nvGrpSpPr>
          <p:cNvPr id="31770" name="Group 45"/>
          <p:cNvGrpSpPr>
            <a:grpSpLocks/>
          </p:cNvGrpSpPr>
          <p:nvPr/>
        </p:nvGrpSpPr>
        <p:grpSpPr bwMode="auto">
          <a:xfrm>
            <a:off x="5400675" y="3197225"/>
            <a:ext cx="1025525" cy="1054100"/>
            <a:chOff x="3402" y="2014"/>
            <a:chExt cx="646" cy="664"/>
          </a:xfrm>
        </p:grpSpPr>
        <p:sp>
          <p:nvSpPr>
            <p:cNvPr id="31801" name="Rectangle 43"/>
            <p:cNvSpPr>
              <a:spLocks noChangeArrowheads="1"/>
            </p:cNvSpPr>
            <p:nvPr/>
          </p:nvSpPr>
          <p:spPr bwMode="auto">
            <a:xfrm>
              <a:off x="3416" y="2014"/>
              <a:ext cx="619" cy="6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802" name="Rectangle 44"/>
            <p:cNvSpPr>
              <a:spLocks noChangeArrowheads="1"/>
            </p:cNvSpPr>
            <p:nvPr/>
          </p:nvSpPr>
          <p:spPr bwMode="auto">
            <a:xfrm>
              <a:off x="3402" y="2036"/>
              <a:ext cx="646" cy="6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Empty nester married ëorking</a:t>
              </a:r>
            </a:p>
          </p:txBody>
        </p:sp>
      </p:grpSp>
      <p:grpSp>
        <p:nvGrpSpPr>
          <p:cNvPr id="31771" name="Group 48"/>
          <p:cNvGrpSpPr>
            <a:grpSpLocks/>
          </p:cNvGrpSpPr>
          <p:nvPr/>
        </p:nvGrpSpPr>
        <p:grpSpPr bwMode="auto">
          <a:xfrm>
            <a:off x="6704013" y="3197225"/>
            <a:ext cx="1014412" cy="1054100"/>
            <a:chOff x="4223" y="2014"/>
            <a:chExt cx="639" cy="664"/>
          </a:xfrm>
        </p:grpSpPr>
        <p:sp>
          <p:nvSpPr>
            <p:cNvPr id="31799" name="Rectangle 46"/>
            <p:cNvSpPr>
              <a:spLocks noChangeArrowheads="1"/>
            </p:cNvSpPr>
            <p:nvPr/>
          </p:nvSpPr>
          <p:spPr bwMode="auto">
            <a:xfrm>
              <a:off x="4233" y="2014"/>
              <a:ext cx="619" cy="6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800" name="Rectangle 47"/>
            <p:cNvSpPr>
              <a:spLocks noChangeArrowheads="1"/>
            </p:cNvSpPr>
            <p:nvPr/>
          </p:nvSpPr>
          <p:spPr bwMode="auto">
            <a:xfrm>
              <a:off x="4223" y="2036"/>
              <a:ext cx="639" cy="6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Empty nester married retired</a:t>
              </a:r>
            </a:p>
          </p:txBody>
        </p:sp>
      </p:grpSp>
      <p:grpSp>
        <p:nvGrpSpPr>
          <p:cNvPr id="31772" name="Group 51"/>
          <p:cNvGrpSpPr>
            <a:grpSpLocks/>
          </p:cNvGrpSpPr>
          <p:nvPr/>
        </p:nvGrpSpPr>
        <p:grpSpPr bwMode="auto">
          <a:xfrm>
            <a:off x="8015288" y="3198813"/>
            <a:ext cx="1008062" cy="1054100"/>
            <a:chOff x="5049" y="2015"/>
            <a:chExt cx="635" cy="664"/>
          </a:xfrm>
        </p:grpSpPr>
        <p:sp>
          <p:nvSpPr>
            <p:cNvPr id="31797" name="Rectangle 49"/>
            <p:cNvSpPr>
              <a:spLocks noChangeArrowheads="1"/>
            </p:cNvSpPr>
            <p:nvPr/>
          </p:nvSpPr>
          <p:spPr bwMode="auto">
            <a:xfrm>
              <a:off x="5059" y="2015"/>
              <a:ext cx="619" cy="66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798" name="Rectangle 50"/>
            <p:cNvSpPr>
              <a:spLocks noChangeArrowheads="1"/>
            </p:cNvSpPr>
            <p:nvPr/>
          </p:nvSpPr>
          <p:spPr bwMode="auto">
            <a:xfrm>
              <a:off x="5049" y="2176"/>
              <a:ext cx="635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Solitary retired</a:t>
              </a:r>
            </a:p>
          </p:txBody>
        </p:sp>
      </p:grpSp>
      <p:grpSp>
        <p:nvGrpSpPr>
          <p:cNvPr id="31773" name="Group 54"/>
          <p:cNvGrpSpPr>
            <a:grpSpLocks/>
          </p:cNvGrpSpPr>
          <p:nvPr/>
        </p:nvGrpSpPr>
        <p:grpSpPr bwMode="auto">
          <a:xfrm>
            <a:off x="1290638" y="2081213"/>
            <a:ext cx="1466850" cy="792162"/>
            <a:chOff x="813" y="1311"/>
            <a:chExt cx="924" cy="499"/>
          </a:xfrm>
        </p:grpSpPr>
        <p:sp>
          <p:nvSpPr>
            <p:cNvPr id="31795" name="Rectangle 52"/>
            <p:cNvSpPr>
              <a:spLocks noChangeArrowheads="1"/>
            </p:cNvSpPr>
            <p:nvPr/>
          </p:nvSpPr>
          <p:spPr bwMode="auto">
            <a:xfrm>
              <a:off x="874" y="1311"/>
              <a:ext cx="803" cy="499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796" name="Rectangle 53"/>
            <p:cNvSpPr>
              <a:spLocks noChangeArrowheads="1"/>
            </p:cNvSpPr>
            <p:nvPr/>
          </p:nvSpPr>
          <p:spPr bwMode="auto">
            <a:xfrm>
              <a:off x="813" y="1320"/>
              <a:ext cx="924" cy="4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Young divorced no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children</a:t>
              </a:r>
            </a:p>
          </p:txBody>
        </p:sp>
      </p:grpSp>
      <p:grpSp>
        <p:nvGrpSpPr>
          <p:cNvPr id="31774" name="Group 57"/>
          <p:cNvGrpSpPr>
            <a:grpSpLocks/>
          </p:cNvGrpSpPr>
          <p:nvPr/>
        </p:nvGrpSpPr>
        <p:grpSpPr bwMode="auto">
          <a:xfrm>
            <a:off x="808038" y="4573588"/>
            <a:ext cx="1025525" cy="942975"/>
            <a:chOff x="509" y="2881"/>
            <a:chExt cx="646" cy="594"/>
          </a:xfrm>
        </p:grpSpPr>
        <p:sp>
          <p:nvSpPr>
            <p:cNvPr id="31793" name="Rectangle 55"/>
            <p:cNvSpPr>
              <a:spLocks noChangeArrowheads="1"/>
            </p:cNvSpPr>
            <p:nvPr/>
          </p:nvSpPr>
          <p:spPr bwMode="auto">
            <a:xfrm>
              <a:off x="523" y="2881"/>
              <a:ext cx="619" cy="59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794" name="Rectangle 56"/>
            <p:cNvSpPr>
              <a:spLocks noChangeArrowheads="1"/>
            </p:cNvSpPr>
            <p:nvPr/>
          </p:nvSpPr>
          <p:spPr bwMode="auto">
            <a:xfrm>
              <a:off x="509" y="3007"/>
              <a:ext cx="646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On oën young</a:t>
              </a:r>
            </a:p>
          </p:txBody>
        </p:sp>
      </p:grpSp>
      <p:grpSp>
        <p:nvGrpSpPr>
          <p:cNvPr id="31775" name="Group 60"/>
          <p:cNvGrpSpPr>
            <a:grpSpLocks/>
          </p:cNvGrpSpPr>
          <p:nvPr/>
        </p:nvGrpSpPr>
        <p:grpSpPr bwMode="auto">
          <a:xfrm>
            <a:off x="2786063" y="4562475"/>
            <a:ext cx="1025525" cy="984250"/>
            <a:chOff x="1755" y="2874"/>
            <a:chExt cx="646" cy="620"/>
          </a:xfrm>
        </p:grpSpPr>
        <p:sp>
          <p:nvSpPr>
            <p:cNvPr id="31791" name="Rectangle 58"/>
            <p:cNvSpPr>
              <a:spLocks noChangeArrowheads="1"/>
            </p:cNvSpPr>
            <p:nvPr/>
          </p:nvSpPr>
          <p:spPr bwMode="auto">
            <a:xfrm>
              <a:off x="1766" y="2887"/>
              <a:ext cx="619" cy="59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792" name="Rectangle 59"/>
            <p:cNvSpPr>
              <a:spLocks noChangeArrowheads="1"/>
            </p:cNvSpPr>
            <p:nvPr/>
          </p:nvSpPr>
          <p:spPr bwMode="auto">
            <a:xfrm>
              <a:off x="1755" y="2874"/>
              <a:ext cx="646" cy="6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Young divorced ëith children</a:t>
              </a:r>
            </a:p>
          </p:txBody>
        </p:sp>
      </p:grpSp>
      <p:grpSp>
        <p:nvGrpSpPr>
          <p:cNvPr id="31776" name="Group 63"/>
          <p:cNvGrpSpPr>
            <a:grpSpLocks/>
          </p:cNvGrpSpPr>
          <p:nvPr/>
        </p:nvGrpSpPr>
        <p:grpSpPr bwMode="auto">
          <a:xfrm>
            <a:off x="5324475" y="4564063"/>
            <a:ext cx="1173163" cy="984250"/>
            <a:chOff x="3354" y="2875"/>
            <a:chExt cx="739" cy="620"/>
          </a:xfrm>
        </p:grpSpPr>
        <p:sp>
          <p:nvSpPr>
            <p:cNvPr id="31789" name="Rectangle 61"/>
            <p:cNvSpPr>
              <a:spLocks noChangeArrowheads="1"/>
            </p:cNvSpPr>
            <p:nvPr/>
          </p:nvSpPr>
          <p:spPr bwMode="auto">
            <a:xfrm>
              <a:off x="3414" y="2887"/>
              <a:ext cx="619" cy="59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790" name="Rectangle 62"/>
            <p:cNvSpPr>
              <a:spLocks noChangeArrowheads="1"/>
            </p:cNvSpPr>
            <p:nvPr/>
          </p:nvSpPr>
          <p:spPr bwMode="auto">
            <a:xfrm>
              <a:off x="3354" y="2875"/>
              <a:ext cx="739" cy="6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M-aged divorced no dep’nt children</a:t>
              </a:r>
            </a:p>
          </p:txBody>
        </p:sp>
      </p:grpSp>
      <p:grpSp>
        <p:nvGrpSpPr>
          <p:cNvPr id="31777" name="Group 66"/>
          <p:cNvGrpSpPr>
            <a:grpSpLocks/>
          </p:cNvGrpSpPr>
          <p:nvPr/>
        </p:nvGrpSpPr>
        <p:grpSpPr bwMode="auto">
          <a:xfrm>
            <a:off x="4078288" y="4568825"/>
            <a:ext cx="1025525" cy="984250"/>
            <a:chOff x="2569" y="2878"/>
            <a:chExt cx="646" cy="620"/>
          </a:xfrm>
        </p:grpSpPr>
        <p:sp>
          <p:nvSpPr>
            <p:cNvPr id="31787" name="Rectangle 64"/>
            <p:cNvSpPr>
              <a:spLocks noChangeArrowheads="1"/>
            </p:cNvSpPr>
            <p:nvPr/>
          </p:nvSpPr>
          <p:spPr bwMode="auto">
            <a:xfrm>
              <a:off x="2590" y="2881"/>
              <a:ext cx="619" cy="594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788" name="Rectangle 65"/>
            <p:cNvSpPr>
              <a:spLocks noChangeArrowheads="1"/>
            </p:cNvSpPr>
            <p:nvPr/>
          </p:nvSpPr>
          <p:spPr bwMode="auto">
            <a:xfrm>
              <a:off x="2569" y="2878"/>
              <a:ext cx="646" cy="6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M-aged divorced ëith children</a:t>
              </a:r>
            </a:p>
          </p:txBody>
        </p:sp>
      </p:grpSp>
      <p:grpSp>
        <p:nvGrpSpPr>
          <p:cNvPr id="31778" name="Group 69"/>
          <p:cNvGrpSpPr>
            <a:grpSpLocks/>
          </p:cNvGrpSpPr>
          <p:nvPr/>
        </p:nvGrpSpPr>
        <p:grpSpPr bwMode="auto">
          <a:xfrm>
            <a:off x="3814763" y="2079625"/>
            <a:ext cx="1558925" cy="779463"/>
            <a:chOff x="2403" y="1310"/>
            <a:chExt cx="982" cy="491"/>
          </a:xfrm>
        </p:grpSpPr>
        <p:sp>
          <p:nvSpPr>
            <p:cNvPr id="31785" name="Rectangle 67"/>
            <p:cNvSpPr>
              <a:spLocks noChangeArrowheads="1"/>
            </p:cNvSpPr>
            <p:nvPr/>
          </p:nvSpPr>
          <p:spPr bwMode="auto">
            <a:xfrm>
              <a:off x="2421" y="1310"/>
              <a:ext cx="948" cy="49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786" name="Rectangle 68"/>
            <p:cNvSpPr>
              <a:spLocks noChangeArrowheads="1"/>
            </p:cNvSpPr>
            <p:nvPr/>
          </p:nvSpPr>
          <p:spPr bwMode="auto">
            <a:xfrm>
              <a:off x="2403" y="1315"/>
              <a:ext cx="982" cy="4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Middle-aged married no children</a:t>
              </a:r>
            </a:p>
          </p:txBody>
        </p:sp>
      </p:grpSp>
      <p:grpSp>
        <p:nvGrpSpPr>
          <p:cNvPr id="31779" name="Group 72"/>
          <p:cNvGrpSpPr>
            <a:grpSpLocks/>
          </p:cNvGrpSpPr>
          <p:nvPr/>
        </p:nvGrpSpPr>
        <p:grpSpPr bwMode="auto">
          <a:xfrm>
            <a:off x="3776663" y="920750"/>
            <a:ext cx="1636712" cy="769938"/>
            <a:chOff x="2379" y="580"/>
            <a:chExt cx="1031" cy="485"/>
          </a:xfrm>
        </p:grpSpPr>
        <p:sp>
          <p:nvSpPr>
            <p:cNvPr id="31783" name="Rectangle 70"/>
            <p:cNvSpPr>
              <a:spLocks noChangeArrowheads="1"/>
            </p:cNvSpPr>
            <p:nvPr/>
          </p:nvSpPr>
          <p:spPr bwMode="auto">
            <a:xfrm>
              <a:off x="2397" y="580"/>
              <a:ext cx="997" cy="485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784" name="Rectangle 71"/>
            <p:cNvSpPr>
              <a:spLocks noChangeArrowheads="1"/>
            </p:cNvSpPr>
            <p:nvPr/>
          </p:nvSpPr>
          <p:spPr bwMode="auto">
            <a:xfrm>
              <a:off x="2379" y="582"/>
              <a:ext cx="1031" cy="4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en-US" sz="1600">
                  <a:latin typeface="Arial" charset="0"/>
                </a:rPr>
                <a:t>Middle-aged divorced no children</a:t>
              </a:r>
            </a:p>
          </p:txBody>
        </p:sp>
      </p:grpSp>
      <p:grpSp>
        <p:nvGrpSpPr>
          <p:cNvPr id="31780" name="Group 75"/>
          <p:cNvGrpSpPr>
            <a:grpSpLocks/>
          </p:cNvGrpSpPr>
          <p:nvPr/>
        </p:nvGrpSpPr>
        <p:grpSpPr bwMode="auto">
          <a:xfrm>
            <a:off x="3900488" y="5864225"/>
            <a:ext cx="1425575" cy="638175"/>
            <a:chOff x="2457" y="3694"/>
            <a:chExt cx="898" cy="402"/>
          </a:xfrm>
        </p:grpSpPr>
        <p:sp>
          <p:nvSpPr>
            <p:cNvPr id="31781" name="Rectangle 73"/>
            <p:cNvSpPr>
              <a:spLocks noChangeArrowheads="1"/>
            </p:cNvSpPr>
            <p:nvPr/>
          </p:nvSpPr>
          <p:spPr bwMode="auto">
            <a:xfrm>
              <a:off x="2474" y="3733"/>
              <a:ext cx="866" cy="33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1782" name="Rectangle 74"/>
            <p:cNvSpPr>
              <a:spLocks noChangeArrowheads="1"/>
            </p:cNvSpPr>
            <p:nvPr/>
          </p:nvSpPr>
          <p:spPr bwMode="auto">
            <a:xfrm>
              <a:off x="2457" y="3694"/>
              <a:ext cx="898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110000"/>
                </a:lnSpc>
              </a:pPr>
              <a:r>
                <a:rPr lang="en-US" sz="1600">
                  <a:latin typeface="Arial" charset="0"/>
                </a:rPr>
                <a:t>On oën middle-aged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2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McGraë-Hill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 flipV="1">
            <a:off x="2384425" y="4572000"/>
            <a:ext cx="1349375" cy="466725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2406650" y="3167063"/>
            <a:ext cx="1250950" cy="56673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H="1">
            <a:off x="5410200" y="3167063"/>
            <a:ext cx="1390650" cy="56673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 flipH="1" flipV="1">
            <a:off x="5562600" y="4495800"/>
            <a:ext cx="1244600" cy="53340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6735763" y="2398713"/>
            <a:ext cx="1493837" cy="1335087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928688" y="2441575"/>
            <a:ext cx="1498600" cy="11303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4572000" y="2228850"/>
            <a:ext cx="0" cy="97155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11"/>
          <p:cNvSpPr>
            <a:spLocks noGrp="1" noChangeArrowheads="1"/>
          </p:cNvSpPr>
          <p:nvPr>
            <p:ph type="title"/>
          </p:nvPr>
        </p:nvSpPr>
        <p:spPr>
          <a:xfrm>
            <a:off x="585788" y="6350"/>
            <a:ext cx="7772400" cy="1143000"/>
          </a:xfrm>
        </p:spPr>
        <p:txBody>
          <a:bodyPr/>
          <a:lstStyle/>
          <a:p>
            <a:r>
              <a:rPr lang="en-US" smtClean="0"/>
              <a:t>Ta kuptojmë konsumatorin..</a:t>
            </a:r>
          </a:p>
        </p:txBody>
      </p:sp>
      <p:sp>
        <p:nvSpPr>
          <p:cNvPr id="18443" name="Rectangle 12"/>
          <p:cNvSpPr>
            <a:spLocks noChangeArrowheads="1"/>
          </p:cNvSpPr>
          <p:nvPr/>
        </p:nvSpPr>
        <p:spPr bwMode="auto">
          <a:xfrm>
            <a:off x="976313" y="2695575"/>
            <a:ext cx="140335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Si blejnë ata?</a:t>
            </a:r>
          </a:p>
        </p:txBody>
      </p:sp>
      <p:sp>
        <p:nvSpPr>
          <p:cNvPr id="18444" name="Rectangle 13"/>
          <p:cNvSpPr>
            <a:spLocks noChangeArrowheads="1"/>
          </p:cNvSpPr>
          <p:nvPr/>
        </p:nvSpPr>
        <p:spPr bwMode="auto">
          <a:xfrm>
            <a:off x="6786563" y="2501900"/>
            <a:ext cx="1397000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Cilat janë kriteret e zgjedhjeve të tyre?</a:t>
            </a:r>
          </a:p>
        </p:txBody>
      </p:sp>
      <p:sp>
        <p:nvSpPr>
          <p:cNvPr id="18445" name="Oval 14"/>
          <p:cNvSpPr>
            <a:spLocks noChangeArrowheads="1"/>
          </p:cNvSpPr>
          <p:nvPr/>
        </p:nvSpPr>
        <p:spPr bwMode="auto">
          <a:xfrm>
            <a:off x="3810000" y="3429000"/>
            <a:ext cx="1590675" cy="1417638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3733800" y="3957638"/>
            <a:ext cx="1730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2000">
                <a:latin typeface="Arial" charset="0"/>
              </a:rPr>
              <a:t>Konsumatori</a:t>
            </a:r>
          </a:p>
        </p:txBody>
      </p:sp>
      <p:sp>
        <p:nvSpPr>
          <p:cNvPr id="18447" name="Rectangle 16"/>
          <p:cNvSpPr>
            <a:spLocks noChangeArrowheads="1"/>
          </p:cNvSpPr>
          <p:nvPr/>
        </p:nvSpPr>
        <p:spPr bwMode="auto">
          <a:xfrm>
            <a:off x="6735763" y="4686300"/>
            <a:ext cx="1498600" cy="11303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8" name="Rectangle 17"/>
          <p:cNvSpPr>
            <a:spLocks noChangeArrowheads="1"/>
          </p:cNvSpPr>
          <p:nvPr/>
        </p:nvSpPr>
        <p:spPr bwMode="auto">
          <a:xfrm>
            <a:off x="928688" y="4686300"/>
            <a:ext cx="1498600" cy="11303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49" name="Rectangle 18"/>
          <p:cNvSpPr>
            <a:spLocks noChangeArrowheads="1"/>
          </p:cNvSpPr>
          <p:nvPr/>
        </p:nvSpPr>
        <p:spPr bwMode="auto">
          <a:xfrm>
            <a:off x="3806825" y="1295400"/>
            <a:ext cx="1831975" cy="104457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50" name="Rectangle 19"/>
          <p:cNvSpPr>
            <a:spLocks noChangeArrowheads="1"/>
          </p:cNvSpPr>
          <p:nvPr/>
        </p:nvSpPr>
        <p:spPr bwMode="auto">
          <a:xfrm>
            <a:off x="3824288" y="1460500"/>
            <a:ext cx="1738312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n-US" sz="1800">
                <a:latin typeface="Arial" charset="0"/>
              </a:rPr>
              <a:t>Kush është i rëndësishëm?</a:t>
            </a:r>
          </a:p>
        </p:txBody>
      </p:sp>
      <p:sp>
        <p:nvSpPr>
          <p:cNvPr id="18451" name="Rectangle 20"/>
          <p:cNvSpPr>
            <a:spLocks noChangeArrowheads="1"/>
          </p:cNvSpPr>
          <p:nvPr/>
        </p:nvSpPr>
        <p:spPr bwMode="auto">
          <a:xfrm>
            <a:off x="911225" y="4903788"/>
            <a:ext cx="1487488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Ku blejnë ata?</a:t>
            </a:r>
          </a:p>
        </p:txBody>
      </p:sp>
      <p:sp>
        <p:nvSpPr>
          <p:cNvPr id="18452" name="Rectangle 21"/>
          <p:cNvSpPr>
            <a:spLocks noChangeArrowheads="1"/>
          </p:cNvSpPr>
          <p:nvPr/>
        </p:nvSpPr>
        <p:spPr bwMode="auto">
          <a:xfrm>
            <a:off x="6807200" y="4886325"/>
            <a:ext cx="138430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Kur blejnë ata?</a:t>
            </a: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Qendra e (vendimmarrjes se</a:t>
            </a:r>
            <a:r>
              <a:rPr lang="de-AT" smtClean="0"/>
              <a:t>)</a:t>
            </a:r>
            <a:r>
              <a:rPr lang="en-US" smtClean="0"/>
              <a:t>Blerjes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62000" y="1371600"/>
            <a:ext cx="754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sq-AL" sz="2000"/>
              <a:t>Iniciatori</a:t>
            </a:r>
            <a:r>
              <a:rPr lang="de-AT" sz="2000"/>
              <a:t> ( Iniciatori) </a:t>
            </a:r>
            <a:r>
              <a:rPr lang="sq-AL" sz="2000"/>
              <a:t>: Personi i cili fillon</a:t>
            </a:r>
            <a:r>
              <a:rPr lang="de-AT" sz="2000"/>
              <a:t>(konsideron i pari)</a:t>
            </a:r>
            <a:r>
              <a:rPr lang="sq-AL" sz="2000"/>
              <a:t> procesin e</a:t>
            </a:r>
            <a:r>
              <a:rPr lang="de-AT" sz="2000"/>
              <a:t> </a:t>
            </a:r>
            <a:r>
              <a:rPr lang="sq-AL" sz="2000"/>
              <a:t>një</a:t>
            </a:r>
            <a:r>
              <a:rPr lang="de-AT" sz="2000"/>
              <a:t> </a:t>
            </a:r>
            <a:r>
              <a:rPr lang="sq-AL" sz="2000"/>
              <a:t> blerje. Informata </a:t>
            </a:r>
            <a:r>
              <a:rPr lang="de-AT" sz="2000"/>
              <a:t>(</a:t>
            </a:r>
            <a:r>
              <a:rPr lang="sq-AL" sz="2000"/>
              <a:t>mund të </a:t>
            </a:r>
            <a:r>
              <a:rPr lang="de-AT" sz="2000"/>
              <a:t>) </a:t>
            </a:r>
            <a:r>
              <a:rPr lang="sq-AL" sz="2000"/>
              <a:t>mblidhen nga ky person për të ndihmuar në</a:t>
            </a:r>
            <a:r>
              <a:rPr lang="de-AT" sz="2000"/>
              <a:t>  </a:t>
            </a:r>
            <a:r>
              <a:rPr lang="sq-AL" sz="2000"/>
              <a:t>vendimi</a:t>
            </a:r>
            <a:r>
              <a:rPr lang="de-AT" sz="2000"/>
              <a:t>marrje (te blerjes)</a:t>
            </a:r>
            <a:endParaRPr lang="en-US" sz="200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5800" y="2438400"/>
            <a:ext cx="8153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de-AT" sz="2000"/>
              <a:t> </a:t>
            </a:r>
            <a:r>
              <a:rPr lang="sq-AL" sz="2000"/>
              <a:t>Ndikues</a:t>
            </a:r>
            <a:r>
              <a:rPr lang="de-AT" sz="2000"/>
              <a:t>i (Infuencer)</a:t>
            </a:r>
            <a:r>
              <a:rPr lang="sq-AL" sz="2000"/>
              <a:t>: personi i cili përpiqet për të bindur të tjerët në grup në </a:t>
            </a:r>
            <a:endParaRPr lang="de-AT" sz="2000"/>
          </a:p>
          <a:p>
            <a:pPr eaLnBrk="0" hangingPunct="0"/>
            <a:r>
              <a:rPr lang="de-AT" sz="2000"/>
              <a:t>  </a:t>
            </a:r>
            <a:r>
              <a:rPr lang="sq-AL" sz="2000"/>
              <a:t>lidhje me </a:t>
            </a:r>
            <a:r>
              <a:rPr lang="de-AT" sz="2000"/>
              <a:t>ve</a:t>
            </a:r>
            <a:r>
              <a:rPr lang="sq-AL" sz="2000"/>
              <a:t>ndimi</a:t>
            </a:r>
            <a:r>
              <a:rPr lang="de-AT" sz="2000"/>
              <a:t>n</a:t>
            </a:r>
            <a:r>
              <a:rPr lang="sq-AL" sz="2000"/>
              <a:t>. </a:t>
            </a:r>
            <a:r>
              <a:rPr lang="de-AT" sz="2000"/>
              <a:t>Ndikuesit </a:t>
            </a:r>
            <a:r>
              <a:rPr lang="sq-AL" sz="2000"/>
              <a:t>zakonisht</a:t>
            </a:r>
            <a:r>
              <a:rPr lang="de-AT" sz="2000"/>
              <a:t> mledhin informacione </a:t>
            </a:r>
            <a:r>
              <a:rPr lang="sq-AL" sz="2000"/>
              <a:t>dhe</a:t>
            </a:r>
            <a:r>
              <a:rPr lang="de-AT" sz="2000"/>
              <a:t> </a:t>
            </a:r>
          </a:p>
          <a:p>
            <a:pPr eaLnBrk="0" hangingPunct="0"/>
            <a:r>
              <a:rPr lang="de-AT" sz="2000"/>
              <a:t>  p</a:t>
            </a:r>
            <a:r>
              <a:rPr lang="sq-AL" sz="2000"/>
              <a:t>ërp</a:t>
            </a:r>
            <a:r>
              <a:rPr lang="de-AT" sz="2000"/>
              <a:t>piqen </a:t>
            </a:r>
            <a:r>
              <a:rPr lang="sq-AL" sz="2000"/>
              <a:t>për të </a:t>
            </a:r>
            <a:r>
              <a:rPr lang="de-AT" sz="2000"/>
              <a:t> </a:t>
            </a:r>
            <a:r>
              <a:rPr lang="sq-AL" sz="2000"/>
              <a:t>vendosur kriteret e tyre </a:t>
            </a:r>
            <a:r>
              <a:rPr lang="de-AT" sz="2000"/>
              <a:t>n</a:t>
            </a:r>
            <a:r>
              <a:rPr lang="sq-AL" sz="2000"/>
              <a:t>ë </a:t>
            </a:r>
            <a:r>
              <a:rPr lang="de-AT" sz="2000"/>
              <a:t>per</a:t>
            </a:r>
            <a:r>
              <a:rPr lang="sq-AL" sz="2000"/>
              <a:t>zgjedh</a:t>
            </a:r>
            <a:r>
              <a:rPr lang="de-AT" sz="2000"/>
              <a:t>je</a:t>
            </a:r>
            <a:r>
              <a:rPr lang="sq-AL" sz="2000"/>
              <a:t> </a:t>
            </a:r>
            <a:r>
              <a:rPr lang="de-AT" sz="2000"/>
              <a:t>t</a:t>
            </a:r>
            <a:r>
              <a:rPr lang="sq-AL" sz="2000"/>
              <a:t>ë vendim</a:t>
            </a:r>
            <a:r>
              <a:rPr lang="de-AT" sz="2000"/>
              <a:t>marrjes</a:t>
            </a:r>
            <a:endParaRPr lang="en-US" sz="20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838200" y="3657600"/>
            <a:ext cx="769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AT" sz="2000"/>
              <a:t>Vendimmarresi (</a:t>
            </a:r>
            <a:r>
              <a:rPr lang="sq-AL" sz="2000"/>
              <a:t>Dec</a:t>
            </a:r>
            <a:r>
              <a:rPr lang="de-AT" sz="2000"/>
              <a:t>ider) </a:t>
            </a:r>
            <a:r>
              <a:rPr lang="sq-AL" sz="2000"/>
              <a:t>: individi me pushtet dhe / ose autoritet financiare për të bërë </a:t>
            </a:r>
            <a:r>
              <a:rPr lang="de-AT" sz="2000"/>
              <a:t>perzgjedhjen e vendimtare (</a:t>
            </a:r>
            <a:r>
              <a:rPr lang="sq-AL" sz="2000"/>
              <a:t>fundit</a:t>
            </a:r>
            <a:r>
              <a:rPr lang="de-AT" sz="2000"/>
              <a:t>)  se cilin </a:t>
            </a:r>
            <a:r>
              <a:rPr lang="sq-AL" sz="2000"/>
              <a:t>produkt</a:t>
            </a:r>
            <a:r>
              <a:rPr lang="de-AT" sz="2000"/>
              <a:t> duhet</a:t>
            </a:r>
            <a:r>
              <a:rPr lang="sq-AL" sz="2000"/>
              <a:t> blerë</a:t>
            </a:r>
            <a:endParaRPr lang="en-US" sz="20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572000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q-AL" sz="2000"/>
              <a:t>Blerësi</a:t>
            </a:r>
            <a:r>
              <a:rPr lang="de-AT" sz="2000"/>
              <a:t> (Buyer) </a:t>
            </a:r>
            <a:r>
              <a:rPr lang="sq-AL" sz="2000"/>
              <a:t>: personi i cili kryen transaksionin. Blerësi kërkon</a:t>
            </a:r>
            <a:r>
              <a:rPr lang="de-AT" sz="2000"/>
              <a:t> </a:t>
            </a:r>
            <a:r>
              <a:rPr lang="sq-AL" sz="2000"/>
              <a:t>furnizuesit, vi</a:t>
            </a:r>
            <a:r>
              <a:rPr lang="de-AT" sz="2000"/>
              <a:t>ziton </a:t>
            </a:r>
            <a:r>
              <a:rPr lang="sq-AL" sz="2000"/>
              <a:t>dyqan</a:t>
            </a:r>
            <a:r>
              <a:rPr lang="de-AT" sz="2000"/>
              <a:t>in</a:t>
            </a:r>
            <a:r>
              <a:rPr lang="sq-AL" sz="2000"/>
              <a:t>, bën pagesë</a:t>
            </a:r>
            <a:r>
              <a:rPr lang="de-AT" sz="2000"/>
              <a:t>n</a:t>
            </a:r>
            <a:r>
              <a:rPr lang="sq-AL" sz="2000"/>
              <a:t> dhe </a:t>
            </a:r>
            <a:r>
              <a:rPr lang="de-AT" sz="2000"/>
              <a:t>organizon shperndarjen (delivery)</a:t>
            </a:r>
            <a:endParaRPr lang="en-US" sz="200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62000" y="56388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AT" sz="2000"/>
              <a:t>- </a:t>
            </a:r>
            <a:r>
              <a:rPr lang="sq-AL" sz="2000"/>
              <a:t>Përdorues</a:t>
            </a:r>
            <a:r>
              <a:rPr lang="de-AT" sz="2000"/>
              <a:t>i (</a:t>
            </a:r>
            <a:r>
              <a:rPr lang="sq-AL" sz="2000"/>
              <a:t>User</a:t>
            </a:r>
            <a:r>
              <a:rPr lang="de-AT" sz="2000"/>
              <a:t>)</a:t>
            </a:r>
            <a:r>
              <a:rPr lang="sq-AL" sz="2000"/>
              <a:t>: konsum</a:t>
            </a:r>
            <a:r>
              <a:rPr lang="de-AT" sz="2000"/>
              <a:t>usi </a:t>
            </a:r>
            <a:r>
              <a:rPr lang="sq-AL" sz="2000"/>
              <a:t>aktual </a:t>
            </a:r>
            <a:r>
              <a:rPr lang="de-AT" sz="2000"/>
              <a:t>i </a:t>
            </a:r>
            <a:r>
              <a:rPr lang="sq-AL" sz="2000"/>
              <a:t> produktit</a:t>
            </a: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mtClean="0"/>
              <a:t> </a:t>
            </a:r>
            <a:r>
              <a:rPr lang="de-AT" smtClean="0"/>
              <a:t>P</a:t>
            </a:r>
            <a:r>
              <a:rPr lang="sq-AL" smtClean="0"/>
              <a:t>rocesi</a:t>
            </a:r>
            <a:r>
              <a:rPr lang="de-AT" smtClean="0"/>
              <a:t> i vendimmarrjes se konsumimit </a:t>
            </a:r>
            <a:endParaRPr lang="en-US" smtClean="0"/>
          </a:p>
        </p:txBody>
      </p:sp>
      <p:sp>
        <p:nvSpPr>
          <p:cNvPr id="21506" name="Rectangle 18"/>
          <p:cNvSpPr>
            <a:spLocks noChangeArrowheads="1"/>
          </p:cNvSpPr>
          <p:nvPr/>
        </p:nvSpPr>
        <p:spPr bwMode="auto">
          <a:xfrm>
            <a:off x="3806825" y="1295400"/>
            <a:ext cx="1831975" cy="762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1295400"/>
            <a:ext cx="1808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AT" sz="1600">
                <a:solidFill>
                  <a:srgbClr val="000000"/>
                </a:solidFill>
              </a:rPr>
              <a:t>Vetidijsimi per egsitimin/nevojen e nje problemi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1508" name="Line 10"/>
          <p:cNvSpPr>
            <a:spLocks noChangeShapeType="1"/>
          </p:cNvSpPr>
          <p:nvPr/>
        </p:nvSpPr>
        <p:spPr bwMode="auto">
          <a:xfrm>
            <a:off x="6477000" y="1371600"/>
            <a:ext cx="152400" cy="480060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18"/>
          <p:cNvSpPr>
            <a:spLocks noChangeArrowheads="1"/>
          </p:cNvSpPr>
          <p:nvPr/>
        </p:nvSpPr>
        <p:spPr bwMode="auto">
          <a:xfrm>
            <a:off x="4038600" y="2667000"/>
            <a:ext cx="1374775" cy="6096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4114800" y="2667000"/>
            <a:ext cx="1531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AT" sz="1800">
                <a:solidFill>
                  <a:srgbClr val="000000"/>
                </a:solidFill>
              </a:rPr>
              <a:t>Kerkesa e </a:t>
            </a:r>
          </a:p>
          <a:p>
            <a:pPr eaLnBrk="0" hangingPunct="0"/>
            <a:r>
              <a:rPr lang="de-AT" sz="1800">
                <a:solidFill>
                  <a:srgbClr val="000000"/>
                </a:solidFill>
              </a:rPr>
              <a:t>Informatave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21511" name="Rectangle 18"/>
          <p:cNvSpPr>
            <a:spLocks noChangeArrowheads="1"/>
          </p:cNvSpPr>
          <p:nvPr/>
        </p:nvSpPr>
        <p:spPr bwMode="auto">
          <a:xfrm>
            <a:off x="3962400" y="3657600"/>
            <a:ext cx="1679575" cy="6096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2" name="Rectangle 18"/>
          <p:cNvSpPr>
            <a:spLocks noChangeArrowheads="1"/>
          </p:cNvSpPr>
          <p:nvPr/>
        </p:nvSpPr>
        <p:spPr bwMode="auto">
          <a:xfrm>
            <a:off x="4038600" y="4648200"/>
            <a:ext cx="1679575" cy="5334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AT"/>
              <a:t>blereja</a:t>
            </a:r>
            <a:endParaRPr lang="en-US"/>
          </a:p>
        </p:txBody>
      </p:sp>
      <p:sp>
        <p:nvSpPr>
          <p:cNvPr id="21513" name="Rectangle 18"/>
          <p:cNvSpPr>
            <a:spLocks noChangeArrowheads="1"/>
          </p:cNvSpPr>
          <p:nvPr/>
        </p:nvSpPr>
        <p:spPr bwMode="auto">
          <a:xfrm>
            <a:off x="4114800" y="5334000"/>
            <a:ext cx="1679575" cy="8382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de-AT" sz="1800"/>
              <a:t>Evalumi i blerjes</a:t>
            </a:r>
          </a:p>
          <a:p>
            <a:pPr eaLnBrk="0" hangingPunct="0"/>
            <a:r>
              <a:rPr lang="de-AT" sz="1800"/>
              <a:t> pas</a:t>
            </a:r>
          </a:p>
          <a:p>
            <a:pPr eaLnBrk="0" hangingPunct="0"/>
            <a:r>
              <a:rPr lang="de-AT" sz="1800"/>
              <a:t> vendim marrjes </a:t>
            </a:r>
            <a:endParaRPr lang="en-US" sz="1800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4038600" y="3657600"/>
            <a:ext cx="1531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AT" sz="1800">
                <a:solidFill>
                  <a:srgbClr val="000000"/>
                </a:solidFill>
              </a:rPr>
              <a:t>Evaluimimi i alternativave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3</a:t>
            </a: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McGraë-Hill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Metodat e blerjes dhe evaluimit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 flipV="1">
            <a:off x="3886200" y="2843213"/>
            <a:ext cx="1323975" cy="78898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3997325" y="2054225"/>
            <a:ext cx="1212850" cy="695325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1790700" y="3619500"/>
            <a:ext cx="100012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6480175" y="2816225"/>
            <a:ext cx="87947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520700" y="3219450"/>
            <a:ext cx="1323975" cy="8001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528638" y="3294063"/>
            <a:ext cx="130810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Besimet Normative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520700" y="1641475"/>
            <a:ext cx="1323975" cy="8001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528638" y="1716088"/>
            <a:ext cx="130810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Besimet Personale</a:t>
            </a: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5248275" y="2430463"/>
            <a:ext cx="1323975" cy="8001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5256213" y="2505075"/>
            <a:ext cx="130810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Synimet e blerjes</a:t>
            </a:r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7400925" y="2430463"/>
            <a:ext cx="1323975" cy="8001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2543" name="Rectangle 16"/>
          <p:cNvSpPr>
            <a:spLocks noChangeArrowheads="1"/>
          </p:cNvSpPr>
          <p:nvPr/>
        </p:nvSpPr>
        <p:spPr bwMode="auto">
          <a:xfrm>
            <a:off x="7408863" y="2643188"/>
            <a:ext cx="1308100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Blerja</a:t>
            </a:r>
          </a:p>
        </p:txBody>
      </p:sp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2825750" y="1641475"/>
            <a:ext cx="1323975" cy="8001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2545" name="Rectangle 18"/>
          <p:cNvSpPr>
            <a:spLocks noChangeArrowheads="1"/>
          </p:cNvSpPr>
          <p:nvPr/>
        </p:nvSpPr>
        <p:spPr bwMode="auto">
          <a:xfrm>
            <a:off x="2833688" y="1854200"/>
            <a:ext cx="1308100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Qëndrimet</a:t>
            </a:r>
          </a:p>
        </p:txBody>
      </p:sp>
      <p:sp>
        <p:nvSpPr>
          <p:cNvPr id="22546" name="Rectangle 19"/>
          <p:cNvSpPr>
            <a:spLocks noChangeArrowheads="1"/>
          </p:cNvSpPr>
          <p:nvPr/>
        </p:nvSpPr>
        <p:spPr bwMode="auto">
          <a:xfrm>
            <a:off x="2825750" y="3219450"/>
            <a:ext cx="1323975" cy="8001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2547" name="Rectangle 20"/>
          <p:cNvSpPr>
            <a:spLocks noChangeArrowheads="1"/>
          </p:cNvSpPr>
          <p:nvPr/>
        </p:nvSpPr>
        <p:spPr bwMode="auto">
          <a:xfrm>
            <a:off x="2833688" y="3294063"/>
            <a:ext cx="130810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Normat Subjektive</a:t>
            </a:r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1885950" y="2041525"/>
            <a:ext cx="87947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2"/>
          <p:cNvSpPr>
            <a:spLocks noChangeArrowheads="1"/>
          </p:cNvSpPr>
          <p:nvPr/>
        </p:nvSpPr>
        <p:spPr bwMode="auto">
          <a:xfrm>
            <a:off x="458788" y="1312863"/>
            <a:ext cx="62039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400" b="1">
                <a:latin typeface="Arial" charset="0"/>
              </a:rPr>
              <a:t>Përfshirja e lartë: Modeli Fishbein dhe Ajzen i veprimeve të arsyetuara</a:t>
            </a:r>
          </a:p>
        </p:txBody>
      </p:sp>
      <p:sp>
        <p:nvSpPr>
          <p:cNvPr id="22550" name="Rectangle 23"/>
          <p:cNvSpPr>
            <a:spLocks noChangeArrowheads="1"/>
          </p:cNvSpPr>
          <p:nvPr/>
        </p:nvSpPr>
        <p:spPr bwMode="auto">
          <a:xfrm>
            <a:off x="3929063" y="5106988"/>
            <a:ext cx="1323975" cy="80010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2551" name="Rectangle 24"/>
          <p:cNvSpPr>
            <a:spLocks noChangeArrowheads="1"/>
          </p:cNvSpPr>
          <p:nvPr/>
        </p:nvSpPr>
        <p:spPr bwMode="auto">
          <a:xfrm>
            <a:off x="3968750" y="5319713"/>
            <a:ext cx="1308100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Prova</a:t>
            </a:r>
          </a:p>
        </p:txBody>
      </p:sp>
      <p:sp>
        <p:nvSpPr>
          <p:cNvPr id="22552" name="Rectangle 25"/>
          <p:cNvSpPr>
            <a:spLocks noChangeArrowheads="1"/>
          </p:cNvSpPr>
          <p:nvPr/>
        </p:nvSpPr>
        <p:spPr bwMode="auto">
          <a:xfrm>
            <a:off x="576263" y="5106988"/>
            <a:ext cx="1323975" cy="80010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2553" name="Rectangle 26"/>
          <p:cNvSpPr>
            <a:spLocks noChangeArrowheads="1"/>
          </p:cNvSpPr>
          <p:nvPr/>
        </p:nvSpPr>
        <p:spPr bwMode="auto">
          <a:xfrm>
            <a:off x="503238" y="5319713"/>
            <a:ext cx="1470025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Informimi</a:t>
            </a:r>
          </a:p>
        </p:txBody>
      </p:sp>
      <p:sp>
        <p:nvSpPr>
          <p:cNvPr id="22554" name="Rectangle 27"/>
          <p:cNvSpPr>
            <a:spLocks noChangeArrowheads="1"/>
          </p:cNvSpPr>
          <p:nvPr/>
        </p:nvSpPr>
        <p:spPr bwMode="auto">
          <a:xfrm>
            <a:off x="7400925" y="5106988"/>
            <a:ext cx="1323975" cy="80010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2555" name="Rectangle 28"/>
          <p:cNvSpPr>
            <a:spLocks noChangeArrowheads="1"/>
          </p:cNvSpPr>
          <p:nvPr/>
        </p:nvSpPr>
        <p:spPr bwMode="auto">
          <a:xfrm>
            <a:off x="7408863" y="5181600"/>
            <a:ext cx="130810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Përsëritja e blerjes</a:t>
            </a:r>
          </a:p>
        </p:txBody>
      </p:sp>
      <p:sp>
        <p:nvSpPr>
          <p:cNvPr id="22556" name="Line 29"/>
          <p:cNvSpPr>
            <a:spLocks noChangeShapeType="1"/>
          </p:cNvSpPr>
          <p:nvPr/>
        </p:nvSpPr>
        <p:spPr bwMode="auto">
          <a:xfrm>
            <a:off x="1933575" y="5507038"/>
            <a:ext cx="194310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/>
        </p:nvSpPr>
        <p:spPr bwMode="auto">
          <a:xfrm>
            <a:off x="5299075" y="5507038"/>
            <a:ext cx="204787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Rectangle 31"/>
          <p:cNvSpPr>
            <a:spLocks noChangeArrowheads="1"/>
          </p:cNvSpPr>
          <p:nvPr/>
        </p:nvSpPr>
        <p:spPr bwMode="auto">
          <a:xfrm>
            <a:off x="458788" y="4783138"/>
            <a:ext cx="51863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400" b="1">
                <a:latin typeface="Arial" charset="0"/>
              </a:rPr>
              <a:t>Përfshirja e ultë: Modeli Ehreberg dhe Goodhart i riblerjes</a:t>
            </a: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20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467600" cy="944563"/>
          </a:xfrm>
        </p:spPr>
        <p:txBody>
          <a:bodyPr/>
          <a:lstStyle/>
          <a:p>
            <a:r>
              <a:rPr lang="sq-AL" sz="2800" smtClean="0"/>
              <a:t>Segmentimi </a:t>
            </a:r>
            <a:r>
              <a:rPr lang="en-US" sz="2800" smtClean="0"/>
              <a:t>i</a:t>
            </a:r>
            <a:r>
              <a:rPr lang="sq-AL" sz="2800" smtClean="0"/>
              <a:t> </a:t>
            </a:r>
            <a:r>
              <a:rPr lang="en-US" sz="2800" smtClean="0"/>
              <a:t>tregut të </a:t>
            </a:r>
            <a:r>
              <a:rPr lang="sq-AL" sz="2800" smtClean="0"/>
              <a:t>konsumatorëve</a:t>
            </a:r>
          </a:p>
        </p:txBody>
      </p:sp>
      <p:sp>
        <p:nvSpPr>
          <p:cNvPr id="24578" name="Text Box 138"/>
          <p:cNvSpPr txBox="1">
            <a:spLocks noChangeArrowheads="1"/>
          </p:cNvSpPr>
          <p:nvPr/>
        </p:nvSpPr>
        <p:spPr bwMode="auto">
          <a:xfrm>
            <a:off x="1066800" y="1676400"/>
            <a:ext cx="55626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Segmentim Gjeografik</a:t>
            </a:r>
          </a:p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Segmentim Demografik</a:t>
            </a:r>
          </a:p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Segmentim sipas Moshës</a:t>
            </a:r>
          </a:p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Segmentim sipas të Ardhurave</a:t>
            </a:r>
          </a:p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Segmentim Psikografik</a:t>
            </a:r>
          </a:p>
          <a:p>
            <a:pPr eaLnBrk="0" hangingPunct="0">
              <a:spcBef>
                <a:spcPct val="50000"/>
              </a:spcBef>
            </a:pPr>
            <a:r>
              <a:rPr lang="sq-AL">
                <a:latin typeface="Calibri" pitchFamily="34" charset="0"/>
              </a:rPr>
              <a:t>Segmentim sipas Sjelljeve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4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McGraë-Hill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2058988" y="1222375"/>
            <a:ext cx="5205412" cy="5205413"/>
          </a:xfrm>
          <a:prstGeom prst="ellipse">
            <a:avLst/>
          </a:prstGeom>
          <a:solidFill>
            <a:srgbClr val="FFFFCC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smtClean="0"/>
              <a:t>Ndikimet konsumatore në mënyrën e blerjes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528888" y="3157538"/>
            <a:ext cx="1738312" cy="2479675"/>
          </a:xfrm>
        </p:spPr>
        <p:txBody>
          <a:bodyPr/>
          <a:lstStyle/>
          <a:p>
            <a:r>
              <a:rPr lang="en-US" sz="1600" smtClean="0"/>
              <a:t>Procesimi i Inform.</a:t>
            </a:r>
          </a:p>
          <a:p>
            <a:r>
              <a:rPr lang="en-US" sz="1600" smtClean="0"/>
              <a:t>Motivimi</a:t>
            </a:r>
          </a:p>
          <a:p>
            <a:r>
              <a:rPr lang="en-US" sz="1600" smtClean="0"/>
              <a:t>Besimet dhe qëndrimet</a:t>
            </a:r>
          </a:p>
          <a:p>
            <a:r>
              <a:rPr lang="en-US" sz="1600" smtClean="0"/>
              <a:t>personaliteti</a:t>
            </a:r>
          </a:p>
          <a:p>
            <a:r>
              <a:rPr lang="en-US" sz="1600" smtClean="0"/>
              <a:t>Stili i jetës</a:t>
            </a:r>
          </a:p>
          <a:p>
            <a:r>
              <a:rPr lang="en-US" sz="1600" smtClean="0"/>
              <a:t>Cikli jetsor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259388" y="3322638"/>
            <a:ext cx="2011362" cy="1609725"/>
          </a:xfrm>
        </p:spPr>
        <p:txBody>
          <a:bodyPr/>
          <a:lstStyle/>
          <a:p>
            <a:r>
              <a:rPr lang="en-US" sz="1600" smtClean="0"/>
              <a:t>kultura</a:t>
            </a:r>
          </a:p>
          <a:p>
            <a:r>
              <a:rPr lang="en-US" sz="1600" smtClean="0"/>
              <a:t>Klasa sociale</a:t>
            </a:r>
          </a:p>
          <a:p>
            <a:r>
              <a:rPr lang="en-US" sz="1600" smtClean="0"/>
              <a:t>Gjeo-demografia</a:t>
            </a:r>
          </a:p>
          <a:p>
            <a:r>
              <a:rPr lang="en-US" sz="1600" smtClean="0"/>
              <a:t>Grup referencat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2524125" y="2509838"/>
            <a:ext cx="137160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sz="1800" b="1">
                <a:latin typeface="Arial" charset="0"/>
              </a:rPr>
              <a:t>Influencat Personale</a:t>
            </a:r>
            <a:endParaRPr lang="en-US" sz="1600" b="1">
              <a:latin typeface="Arial" charset="0"/>
            </a:endParaRP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5254625" y="2752725"/>
            <a:ext cx="1755775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sz="1800" b="1">
                <a:latin typeface="Arial" charset="0"/>
              </a:rPr>
              <a:t>Influencat Shoqërore </a:t>
            </a:r>
          </a:p>
        </p:txBody>
      </p:sp>
      <p:sp>
        <p:nvSpPr>
          <p:cNvPr id="25609" name="Arc 10"/>
          <p:cNvSpPr>
            <a:spLocks/>
          </p:cNvSpPr>
          <p:nvPr/>
        </p:nvSpPr>
        <p:spPr bwMode="auto">
          <a:xfrm rot="-4080000">
            <a:off x="2942431" y="1397795"/>
            <a:ext cx="2632075" cy="1789112"/>
          </a:xfrm>
          <a:custGeom>
            <a:avLst/>
            <a:gdLst>
              <a:gd name="T0" fmla="*/ 1854178 w 21594"/>
              <a:gd name="T1" fmla="*/ 0 h 15335"/>
              <a:gd name="T2" fmla="*/ 2632075 w 21594"/>
              <a:gd name="T3" fmla="*/ 1730311 h 15335"/>
              <a:gd name="T4" fmla="*/ 0 w 21594"/>
              <a:gd name="T5" fmla="*/ 1789112 h 15335"/>
              <a:gd name="T6" fmla="*/ 0 60000 65536"/>
              <a:gd name="T7" fmla="*/ 0 60000 65536"/>
              <a:gd name="T8" fmla="*/ 0 60000 65536"/>
              <a:gd name="T9" fmla="*/ 0 w 21594"/>
              <a:gd name="T10" fmla="*/ 0 h 15335"/>
              <a:gd name="T11" fmla="*/ 21594 w 21594"/>
              <a:gd name="T12" fmla="*/ 15335 h 153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4" h="15335" fill="none" extrusionOk="0">
                <a:moveTo>
                  <a:pt x="15211" y="0"/>
                </a:moveTo>
                <a:cubicBezTo>
                  <a:pt x="19176" y="3932"/>
                  <a:pt x="21463" y="9248"/>
                  <a:pt x="21594" y="14830"/>
                </a:cubicBezTo>
              </a:path>
              <a:path w="21594" h="15335" stroke="0" extrusionOk="0">
                <a:moveTo>
                  <a:pt x="15211" y="0"/>
                </a:moveTo>
                <a:cubicBezTo>
                  <a:pt x="19176" y="3932"/>
                  <a:pt x="21463" y="9248"/>
                  <a:pt x="21594" y="14830"/>
                </a:cubicBezTo>
                <a:lnTo>
                  <a:pt x="0" y="15335"/>
                </a:lnTo>
                <a:close/>
              </a:path>
            </a:pathLst>
          </a:custGeom>
          <a:solidFill>
            <a:schemeClr val="hlink"/>
          </a:solidFill>
          <a:ln w="12700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4086225" y="3313113"/>
            <a:ext cx="1022350" cy="1022350"/>
          </a:xfrm>
          <a:prstGeom prst="ellipse">
            <a:avLst/>
          </a:prstGeom>
          <a:solidFill>
            <a:srgbClr val="CCECFF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defTabSz="762000" eaLnBrk="0" hangingPunct="0"/>
            <a:r>
              <a:rPr lang="en-US" sz="1600">
                <a:latin typeface="Arial" charset="0"/>
              </a:rPr>
              <a:t>Konsumatori</a:t>
            </a:r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3671888" y="1520825"/>
            <a:ext cx="1798637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Situata e blerjes</a:t>
            </a:r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4614863" y="4365625"/>
            <a:ext cx="0" cy="20367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 flipH="1">
            <a:off x="4773613" y="1393825"/>
            <a:ext cx="773112" cy="19415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3651250" y="1465263"/>
            <a:ext cx="736600" cy="18605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16"/>
          <p:cNvSpPr>
            <a:spLocks noChangeArrowheads="1"/>
          </p:cNvSpPr>
          <p:nvPr/>
        </p:nvSpPr>
        <p:spPr bwMode="auto">
          <a:xfrm>
            <a:off x="2071688" y="1238250"/>
            <a:ext cx="5180012" cy="5180013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5</a:t>
            </a: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McGraë-Hill</a:t>
            </a: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2160588" y="1524000"/>
            <a:ext cx="1258887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 flipV="1">
            <a:off x="1987550" y="1641475"/>
            <a:ext cx="1431925" cy="573088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V="1">
            <a:off x="2016125" y="1857375"/>
            <a:ext cx="1403350" cy="992188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 flipV="1">
            <a:off x="2073275" y="2074863"/>
            <a:ext cx="1346200" cy="1395412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5176838" y="1574800"/>
            <a:ext cx="1562100" cy="1725613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5207000" y="3624263"/>
            <a:ext cx="1531938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V="1">
            <a:off x="5286375" y="3849688"/>
            <a:ext cx="1452563" cy="162718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smtClean="0"/>
              <a:t>Determinants of the extent of problem solving</a:t>
            </a:r>
          </a:p>
        </p:txBody>
      </p:sp>
      <p:grpSp>
        <p:nvGrpSpPr>
          <p:cNvPr id="27659" name="Group 20"/>
          <p:cNvGrpSpPr>
            <a:grpSpLocks/>
          </p:cNvGrpSpPr>
          <p:nvPr/>
        </p:nvGrpSpPr>
        <p:grpSpPr bwMode="auto">
          <a:xfrm>
            <a:off x="508000" y="1285875"/>
            <a:ext cx="1647825" cy="2341563"/>
            <a:chOff x="320" y="810"/>
            <a:chExt cx="1038" cy="1475"/>
          </a:xfrm>
        </p:grpSpPr>
        <p:sp>
          <p:nvSpPr>
            <p:cNvPr id="27673" name="Rectangle 12"/>
            <p:cNvSpPr>
              <a:spLocks noChangeArrowheads="1"/>
            </p:cNvSpPr>
            <p:nvPr/>
          </p:nvSpPr>
          <p:spPr bwMode="auto">
            <a:xfrm>
              <a:off x="320" y="810"/>
              <a:ext cx="1038" cy="302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674" name="Rectangle 13"/>
            <p:cNvSpPr>
              <a:spLocks noChangeArrowheads="1"/>
            </p:cNvSpPr>
            <p:nvPr/>
          </p:nvSpPr>
          <p:spPr bwMode="auto">
            <a:xfrm>
              <a:off x="434" y="843"/>
              <a:ext cx="810" cy="2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Self-image</a:t>
              </a:r>
            </a:p>
          </p:txBody>
        </p:sp>
        <p:sp>
          <p:nvSpPr>
            <p:cNvPr id="27675" name="Rectangle 14"/>
            <p:cNvSpPr>
              <a:spLocks noChangeArrowheads="1"/>
            </p:cNvSpPr>
            <p:nvPr/>
          </p:nvSpPr>
          <p:spPr bwMode="auto">
            <a:xfrm>
              <a:off x="320" y="1199"/>
              <a:ext cx="1038" cy="302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676" name="Rectangle 15"/>
            <p:cNvSpPr>
              <a:spLocks noChangeArrowheads="1"/>
            </p:cNvSpPr>
            <p:nvPr/>
          </p:nvSpPr>
          <p:spPr bwMode="auto">
            <a:xfrm>
              <a:off x="326" y="1234"/>
              <a:ext cx="1026" cy="2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Perceived risk</a:t>
              </a:r>
            </a:p>
          </p:txBody>
        </p:sp>
        <p:sp>
          <p:nvSpPr>
            <p:cNvPr id="27677" name="Rectangle 16"/>
            <p:cNvSpPr>
              <a:spLocks noChangeArrowheads="1"/>
            </p:cNvSpPr>
            <p:nvPr/>
          </p:nvSpPr>
          <p:spPr bwMode="auto">
            <a:xfrm>
              <a:off x="320" y="1586"/>
              <a:ext cx="1038" cy="302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678" name="Rectangle 17"/>
            <p:cNvSpPr>
              <a:spLocks noChangeArrowheads="1"/>
            </p:cNvSpPr>
            <p:nvPr/>
          </p:nvSpPr>
          <p:spPr bwMode="auto">
            <a:xfrm>
              <a:off x="346" y="1619"/>
              <a:ext cx="986" cy="2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Social factors</a:t>
              </a:r>
            </a:p>
          </p:txBody>
        </p:sp>
        <p:sp>
          <p:nvSpPr>
            <p:cNvPr id="27679" name="Rectangle 18"/>
            <p:cNvSpPr>
              <a:spLocks noChangeArrowheads="1"/>
            </p:cNvSpPr>
            <p:nvPr/>
          </p:nvSpPr>
          <p:spPr bwMode="auto">
            <a:xfrm>
              <a:off x="320" y="1983"/>
              <a:ext cx="1038" cy="302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680" name="Rectangle 19"/>
            <p:cNvSpPr>
              <a:spLocks noChangeArrowheads="1"/>
            </p:cNvSpPr>
            <p:nvPr/>
          </p:nvSpPr>
          <p:spPr bwMode="auto">
            <a:xfrm>
              <a:off x="454" y="2016"/>
              <a:ext cx="770" cy="2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Hedonism</a:t>
              </a:r>
            </a:p>
          </p:txBody>
        </p:sp>
      </p:grpSp>
      <p:grpSp>
        <p:nvGrpSpPr>
          <p:cNvPr id="27660" name="Group 23"/>
          <p:cNvGrpSpPr>
            <a:grpSpLocks/>
          </p:cNvGrpSpPr>
          <p:nvPr/>
        </p:nvGrpSpPr>
        <p:grpSpPr bwMode="auto">
          <a:xfrm>
            <a:off x="3468688" y="3128963"/>
            <a:ext cx="1878012" cy="1041400"/>
            <a:chOff x="2185" y="1971"/>
            <a:chExt cx="1183" cy="656"/>
          </a:xfrm>
        </p:grpSpPr>
        <p:sp>
          <p:nvSpPr>
            <p:cNvPr id="27671" name="Rectangle 21"/>
            <p:cNvSpPr>
              <a:spLocks noChangeArrowheads="1"/>
            </p:cNvSpPr>
            <p:nvPr/>
          </p:nvSpPr>
          <p:spPr bwMode="auto">
            <a:xfrm>
              <a:off x="2185" y="1971"/>
              <a:ext cx="1183" cy="656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672" name="Rectangle 22"/>
            <p:cNvSpPr>
              <a:spLocks noChangeArrowheads="1"/>
            </p:cNvSpPr>
            <p:nvPr/>
          </p:nvSpPr>
          <p:spPr bwMode="auto">
            <a:xfrm>
              <a:off x="2258" y="2008"/>
              <a:ext cx="1037" cy="5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Differentiation and number of alternatives</a:t>
              </a:r>
            </a:p>
          </p:txBody>
        </p:sp>
      </p:grpSp>
      <p:grpSp>
        <p:nvGrpSpPr>
          <p:cNvPr id="27661" name="Group 30"/>
          <p:cNvGrpSpPr>
            <a:grpSpLocks/>
          </p:cNvGrpSpPr>
          <p:nvPr/>
        </p:nvGrpSpPr>
        <p:grpSpPr bwMode="auto">
          <a:xfrm>
            <a:off x="3468688" y="1285875"/>
            <a:ext cx="1878012" cy="4727575"/>
            <a:chOff x="2185" y="810"/>
            <a:chExt cx="1183" cy="2978"/>
          </a:xfrm>
        </p:grpSpPr>
        <p:grpSp>
          <p:nvGrpSpPr>
            <p:cNvPr id="27665" name="Group 26"/>
            <p:cNvGrpSpPr>
              <a:grpSpLocks/>
            </p:cNvGrpSpPr>
            <p:nvPr/>
          </p:nvGrpSpPr>
          <p:grpSpPr bwMode="auto">
            <a:xfrm>
              <a:off x="2185" y="810"/>
              <a:ext cx="1183" cy="656"/>
              <a:chOff x="2185" y="810"/>
              <a:chExt cx="1183" cy="656"/>
            </a:xfrm>
          </p:grpSpPr>
          <p:sp>
            <p:nvSpPr>
              <p:cNvPr id="27669" name="Rectangle 24"/>
              <p:cNvSpPr>
                <a:spLocks noChangeArrowheads="1"/>
              </p:cNvSpPr>
              <p:nvPr/>
            </p:nvSpPr>
            <p:spPr bwMode="auto">
              <a:xfrm>
                <a:off x="2185" y="810"/>
                <a:ext cx="1183" cy="656"/>
              </a:xfrm>
              <a:prstGeom prst="rect">
                <a:avLst/>
              </a:prstGeom>
              <a:solidFill>
                <a:srgbClr val="FFFFCC"/>
              </a:solidFill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7670" name="Rectangle 25"/>
              <p:cNvSpPr>
                <a:spLocks noChangeArrowheads="1"/>
              </p:cNvSpPr>
              <p:nvPr/>
            </p:nvSpPr>
            <p:spPr bwMode="auto">
              <a:xfrm>
                <a:off x="2258" y="933"/>
                <a:ext cx="1037" cy="4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defTabSz="762000" eaLnBrk="0" hangingPunct="0"/>
                <a:r>
                  <a:rPr lang="en-US" sz="1800">
                    <a:latin typeface="Arial" charset="0"/>
                  </a:rPr>
                  <a:t>Level of involvement</a:t>
                </a:r>
              </a:p>
            </p:txBody>
          </p:sp>
        </p:grpSp>
        <p:grpSp>
          <p:nvGrpSpPr>
            <p:cNvPr id="27666" name="Group 29"/>
            <p:cNvGrpSpPr>
              <a:grpSpLocks/>
            </p:cNvGrpSpPr>
            <p:nvPr/>
          </p:nvGrpSpPr>
          <p:grpSpPr bwMode="auto">
            <a:xfrm>
              <a:off x="2185" y="3132"/>
              <a:ext cx="1183" cy="656"/>
              <a:chOff x="2185" y="3132"/>
              <a:chExt cx="1183" cy="656"/>
            </a:xfrm>
          </p:grpSpPr>
          <p:sp>
            <p:nvSpPr>
              <p:cNvPr id="27667" name="Rectangle 27"/>
              <p:cNvSpPr>
                <a:spLocks noChangeArrowheads="1"/>
              </p:cNvSpPr>
              <p:nvPr/>
            </p:nvSpPr>
            <p:spPr bwMode="auto">
              <a:xfrm>
                <a:off x="2185" y="3132"/>
                <a:ext cx="1183" cy="656"/>
              </a:xfrm>
              <a:prstGeom prst="rect">
                <a:avLst/>
              </a:prstGeom>
              <a:solidFill>
                <a:srgbClr val="FFFFCC"/>
              </a:solidFill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7668" name="Rectangle 28"/>
              <p:cNvSpPr>
                <a:spLocks noChangeArrowheads="1"/>
              </p:cNvSpPr>
              <p:nvPr/>
            </p:nvSpPr>
            <p:spPr bwMode="auto">
              <a:xfrm>
                <a:off x="2258" y="3255"/>
                <a:ext cx="1037" cy="4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defTabSz="762000" eaLnBrk="0" hangingPunct="0"/>
                <a:r>
                  <a:rPr lang="en-US" sz="1800">
                    <a:latin typeface="Arial" charset="0"/>
                  </a:rPr>
                  <a:t>Time pressure</a:t>
                </a:r>
              </a:p>
            </p:txBody>
          </p:sp>
        </p:grpSp>
      </p:grpSp>
      <p:grpSp>
        <p:nvGrpSpPr>
          <p:cNvPr id="27662" name="Group 33"/>
          <p:cNvGrpSpPr>
            <a:grpSpLocks/>
          </p:cNvGrpSpPr>
          <p:nvPr/>
        </p:nvGrpSpPr>
        <p:grpSpPr bwMode="auto">
          <a:xfrm>
            <a:off x="6792913" y="3128963"/>
            <a:ext cx="1878012" cy="1041400"/>
            <a:chOff x="4279" y="1971"/>
            <a:chExt cx="1183" cy="656"/>
          </a:xfrm>
        </p:grpSpPr>
        <p:sp>
          <p:nvSpPr>
            <p:cNvPr id="27663" name="Rectangle 31"/>
            <p:cNvSpPr>
              <a:spLocks noChangeArrowheads="1"/>
            </p:cNvSpPr>
            <p:nvPr/>
          </p:nvSpPr>
          <p:spPr bwMode="auto">
            <a:xfrm>
              <a:off x="4279" y="1971"/>
              <a:ext cx="1183" cy="656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7664" name="Rectangle 32"/>
            <p:cNvSpPr>
              <a:spLocks noChangeArrowheads="1"/>
            </p:cNvSpPr>
            <p:nvPr/>
          </p:nvSpPr>
          <p:spPr bwMode="auto">
            <a:xfrm>
              <a:off x="4352" y="2008"/>
              <a:ext cx="1037" cy="5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Extent of problem solving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Teoria e Maslow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905000" y="1676400"/>
            <a:ext cx="5257800" cy="441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09800" y="5410200"/>
            <a:ext cx="4724400" cy="1588"/>
          </a:xfrm>
          <a:prstGeom prst="line">
            <a:avLst/>
          </a:prstGeom>
          <a:ln w="25400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4343400"/>
            <a:ext cx="4648200" cy="1588"/>
          </a:xfrm>
          <a:prstGeom prst="line">
            <a:avLst/>
          </a:prstGeom>
          <a:ln w="25400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09800" y="4876800"/>
            <a:ext cx="4648200" cy="1588"/>
          </a:xfrm>
          <a:prstGeom prst="line">
            <a:avLst/>
          </a:prstGeom>
          <a:ln w="25400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09800" y="3657600"/>
            <a:ext cx="4648200" cy="1588"/>
          </a:xfrm>
          <a:prstGeom prst="line">
            <a:avLst/>
          </a:prstGeom>
          <a:ln w="25400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3" name="TextBox 18"/>
          <p:cNvSpPr txBox="1">
            <a:spLocks noChangeArrowheads="1"/>
          </p:cNvSpPr>
          <p:nvPr/>
        </p:nvSpPr>
        <p:spPr bwMode="auto">
          <a:xfrm>
            <a:off x="3733800" y="5562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Fiziologjike</a:t>
            </a:r>
          </a:p>
        </p:txBody>
      </p:sp>
      <p:sp>
        <p:nvSpPr>
          <p:cNvPr id="29704" name="TextBox 19"/>
          <p:cNvSpPr txBox="1">
            <a:spLocks noChangeArrowheads="1"/>
          </p:cNvSpPr>
          <p:nvPr/>
        </p:nvSpPr>
        <p:spPr bwMode="auto">
          <a:xfrm>
            <a:off x="3886200" y="4953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Siguria</a:t>
            </a:r>
          </a:p>
        </p:txBody>
      </p:sp>
      <p:sp>
        <p:nvSpPr>
          <p:cNvPr id="29705" name="TextBox 20"/>
          <p:cNvSpPr txBox="1">
            <a:spLocks noChangeArrowheads="1"/>
          </p:cNvSpPr>
          <p:nvPr/>
        </p:nvSpPr>
        <p:spPr bwMode="auto">
          <a:xfrm>
            <a:off x="3429000" y="4419600"/>
            <a:ext cx="2667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Dashuria dhe Përkatësia</a:t>
            </a:r>
          </a:p>
        </p:txBody>
      </p:sp>
      <p:sp>
        <p:nvSpPr>
          <p:cNvPr id="29706" name="TextBox 21"/>
          <p:cNvSpPr txBox="1">
            <a:spLocks noChangeArrowheads="1"/>
          </p:cNvSpPr>
          <p:nvPr/>
        </p:nvSpPr>
        <p:spPr bwMode="auto">
          <a:xfrm>
            <a:off x="3886200" y="3886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Vlerësimi</a:t>
            </a:r>
          </a:p>
        </p:txBody>
      </p:sp>
      <p:sp>
        <p:nvSpPr>
          <p:cNvPr id="29707" name="TextBox 23"/>
          <p:cNvSpPr txBox="1">
            <a:spLocks noChangeArrowheads="1"/>
          </p:cNvSpPr>
          <p:nvPr/>
        </p:nvSpPr>
        <p:spPr bwMode="auto">
          <a:xfrm>
            <a:off x="3886200" y="27432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Vet</a:t>
            </a:r>
          </a:p>
          <a:p>
            <a:pPr eaLnBrk="0" hangingPunct="0"/>
            <a:r>
              <a:rPr lang="en-US">
                <a:latin typeface="Calibri" pitchFamily="34" charset="0"/>
              </a:rPr>
              <a:t>Aktualizimi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Pages>8899508</Pages>
  <Words>472</Words>
  <Application>Microsoft Office PowerPoint</Application>
  <PresentationFormat>On-screen Show (4:3)</PresentationFormat>
  <Paragraphs>116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Monotype Sorts</vt:lpstr>
      <vt:lpstr>Calibri</vt:lpstr>
      <vt:lpstr>temp</vt:lpstr>
      <vt:lpstr>temp</vt:lpstr>
      <vt:lpstr>Bazat e Marketingut</vt:lpstr>
      <vt:lpstr>Ta kuptojmë konsumatorin..</vt:lpstr>
      <vt:lpstr>Qendra e (vendimmarrjes se)Blerjes </vt:lpstr>
      <vt:lpstr> Procesi i vendimmarrjes se konsumimit </vt:lpstr>
      <vt:lpstr>Metodat e blerjes dhe evaluimit</vt:lpstr>
      <vt:lpstr>Segmentimi i tregut të konsumatorëve</vt:lpstr>
      <vt:lpstr>Ndikimet konsumatore në mënyrën e blerjes</vt:lpstr>
      <vt:lpstr>Determinants of the extent of problem solving</vt:lpstr>
      <vt:lpstr>Teoria e Maslow</vt:lpstr>
      <vt:lpstr>Nivelet e Segmentimit në treg</vt:lpstr>
      <vt:lpstr>Life cycle stages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Jobber: Marketing Chapter 3</dc:title>
  <dc:subject>Understanding Consumer Behaviour</dc:subject>
  <dc:creator>Mike Cotterell</dc:creator>
  <cp:lastModifiedBy>dsahiti</cp:lastModifiedBy>
  <cp:revision>9</cp:revision>
  <cp:lastPrinted>1998-09-27T11:52:10Z</cp:lastPrinted>
  <dcterms:created xsi:type="dcterms:W3CDTF">1998-02-06T07:36:54Z</dcterms:created>
  <dcterms:modified xsi:type="dcterms:W3CDTF">2011-10-27T12:22:30Z</dcterms:modified>
</cp:coreProperties>
</file>