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kinsoku lang="ja-JP" invalStChars="" invalEndChars="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0033"/>
    <a:srgbClr val="000080"/>
    <a:srgbClr val="FFFF99"/>
    <a:srgbClr val="FFFFCC"/>
    <a:srgbClr val="CCECFF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362450"/>
            <a:ext cx="4962525" cy="4075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/>
              <a:t>1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3892550" y="0"/>
            <a:ext cx="2944813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3892550" y="8648700"/>
            <a:ext cx="2944813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 eaLnBrk="0" hangingPunct="0"/>
            <a:r>
              <a:rPr lang="en-US" sz="1000" i="1"/>
              <a:t>1</a:t>
            </a:r>
          </a:p>
        </p:txBody>
      </p:sp>
      <p:sp>
        <p:nvSpPr>
          <p:cNvPr id="16391" name="Rectangle 8"/>
          <p:cNvSpPr>
            <a:spLocks noChangeArrowheads="1"/>
          </p:cNvSpPr>
          <p:nvPr/>
        </p:nvSpPr>
        <p:spPr bwMode="auto">
          <a:xfrm>
            <a:off x="17463" y="8648700"/>
            <a:ext cx="2944812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6392" name="Rectangle 9"/>
          <p:cNvSpPr>
            <a:spLocks noChangeArrowheads="1"/>
          </p:cNvSpPr>
          <p:nvPr/>
        </p:nvSpPr>
        <p:spPr bwMode="auto">
          <a:xfrm>
            <a:off x="17463" y="0"/>
            <a:ext cx="2944812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6393" name="Rectangle 10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6394" name="Rectangle 11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8434" name="Rectangle 3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20482" name="Rectangle 3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22530" name="Rectangle 3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24578" name="Rectangle 3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26626" name="Rectangle 3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6350"/>
            <a:ext cx="1946275" cy="6089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1513" y="6350"/>
            <a:ext cx="5688012" cy="6089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1513" y="635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95250" y="6591300"/>
            <a:ext cx="894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pic>
        <p:nvPicPr>
          <p:cNvPr id="1029" name="Picture 5"/>
          <p:cNvPicPr>
            <a:picLocks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418513" y="0"/>
            <a:ext cx="723900" cy="733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Monotype Sorts"/>
        <a:buChar char="l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Monotype Sorts"/>
        <a:buChar char="l"/>
        <a:defRPr sz="24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5621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1981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4384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8956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3528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10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ChangeArrowheads="1"/>
          </p:cNvSpPr>
          <p:nvPr/>
        </p:nvSpPr>
        <p:spPr bwMode="auto">
          <a:xfrm>
            <a:off x="0" y="0"/>
            <a:ext cx="9142413" cy="685641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pic>
        <p:nvPicPr>
          <p:cNvPr id="15362" name="Picture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19500" y="4371975"/>
            <a:ext cx="1895475" cy="1914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" y="322263"/>
            <a:ext cx="9010650" cy="1143000"/>
          </a:xfrm>
        </p:spPr>
        <p:txBody>
          <a:bodyPr/>
          <a:lstStyle/>
          <a:p>
            <a:r>
              <a:rPr lang="en-US" b="1" smtClean="0"/>
              <a:t>Bazat e Marketingut</a:t>
            </a: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366838"/>
            <a:ext cx="6400800" cy="288925"/>
          </a:xfrm>
        </p:spPr>
        <p:txBody>
          <a:bodyPr/>
          <a:lstStyle/>
          <a:p>
            <a:pPr marL="342900" indent="-342900">
              <a:lnSpc>
                <a:spcPct val="60000"/>
              </a:lnSpc>
            </a:pPr>
            <a:r>
              <a:rPr lang="en-US" smtClean="0"/>
              <a:t>David Jobber</a:t>
            </a:r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15875" y="2414588"/>
            <a:ext cx="9113838" cy="1125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defTabSz="762000" eaLnBrk="0" hangingPunct="0">
              <a:spcBef>
                <a:spcPct val="50000"/>
              </a:spcBef>
            </a:pPr>
            <a:r>
              <a:rPr lang="en-US" sz="3600" b="1">
                <a:solidFill>
                  <a:srgbClr val="FF0033"/>
                </a:solidFill>
                <a:latin typeface="Arial" charset="0"/>
              </a:rPr>
              <a:t>Kapitulli 2</a:t>
            </a:r>
            <a:r>
              <a:rPr lang="en-US" sz="3600">
                <a:latin typeface="Arial" charset="0"/>
              </a:rPr>
              <a:t/>
            </a:r>
            <a:br>
              <a:rPr lang="en-US" sz="3600">
                <a:latin typeface="Arial" charset="0"/>
              </a:rPr>
            </a:br>
            <a:r>
              <a:rPr lang="en-US" sz="3200">
                <a:latin typeface="Arial" charset="0"/>
              </a:rPr>
              <a:t>Planifikimi në Treg: Marketingu në Përgjithësi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7200900" y="6629400"/>
            <a:ext cx="1905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r" eaLnBrk="0" hangingPunct="0"/>
            <a:r>
              <a:rPr lang="en-US" sz="1000">
                <a:latin typeface="Arial" charset="0"/>
              </a:rPr>
              <a:t>2</a:t>
            </a:r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0" y="6629400"/>
            <a:ext cx="4213225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000">
                <a:latin typeface="Arial" charset="0"/>
              </a:rPr>
              <a:t>D Jobber, Principles and Practice of Marketing, © 1998 McGraë-Hill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5313363" y="1419225"/>
            <a:ext cx="13112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defTabSz="762000" eaLnBrk="0" hangingPunct="0"/>
            <a:r>
              <a:rPr lang="en-US" sz="1800">
                <a:latin typeface="Arial" charset="0"/>
              </a:rPr>
              <a:t>Ri-Definimi</a:t>
            </a:r>
          </a:p>
        </p:txBody>
      </p:sp>
      <p:sp>
        <p:nvSpPr>
          <p:cNvPr id="1741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Procesi i planifikimit të marketingut</a:t>
            </a:r>
          </a:p>
        </p:txBody>
      </p:sp>
      <p:grpSp>
        <p:nvGrpSpPr>
          <p:cNvPr id="17413" name="Group 21"/>
          <p:cNvGrpSpPr>
            <a:grpSpLocks/>
          </p:cNvGrpSpPr>
          <p:nvPr/>
        </p:nvGrpSpPr>
        <p:grpSpPr bwMode="auto">
          <a:xfrm>
            <a:off x="1152525" y="1133475"/>
            <a:ext cx="3789363" cy="5162550"/>
            <a:chOff x="726" y="714"/>
            <a:chExt cx="2387" cy="3252"/>
          </a:xfrm>
        </p:grpSpPr>
        <p:sp>
          <p:nvSpPr>
            <p:cNvPr id="17429" name="Rectangle 6"/>
            <p:cNvSpPr>
              <a:spLocks noChangeArrowheads="1"/>
            </p:cNvSpPr>
            <p:nvPr/>
          </p:nvSpPr>
          <p:spPr bwMode="auto">
            <a:xfrm>
              <a:off x="726" y="714"/>
              <a:ext cx="2047" cy="2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defTabSz="762000" eaLnBrk="0" hangingPunct="0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Misioni Ii Biznesit</a:t>
              </a:r>
            </a:p>
          </p:txBody>
        </p:sp>
        <p:sp>
          <p:nvSpPr>
            <p:cNvPr id="17430" name="Rectangle 7"/>
            <p:cNvSpPr>
              <a:spLocks noChangeArrowheads="1"/>
            </p:cNvSpPr>
            <p:nvPr/>
          </p:nvSpPr>
          <p:spPr bwMode="auto">
            <a:xfrm>
              <a:off x="1026" y="1146"/>
              <a:ext cx="1446" cy="4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defTabSz="762000" eaLnBrk="0" hangingPunct="0">
                <a:spcBef>
                  <a:spcPct val="50000"/>
                </a:spcBef>
              </a:pPr>
              <a:r>
                <a:rPr lang="en-US" sz="1800">
                  <a:latin typeface="Arial" charset="0"/>
                </a:rPr>
                <a:t>Auditimi në Marketing</a:t>
              </a:r>
            </a:p>
          </p:txBody>
        </p:sp>
        <p:sp>
          <p:nvSpPr>
            <p:cNvPr id="17431" name="Rectangle 8"/>
            <p:cNvSpPr>
              <a:spLocks noChangeArrowheads="1"/>
            </p:cNvSpPr>
            <p:nvPr/>
          </p:nvSpPr>
          <p:spPr bwMode="auto">
            <a:xfrm>
              <a:off x="1252" y="1579"/>
              <a:ext cx="993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defTabSz="762000" eaLnBrk="0" hangingPunct="0"/>
              <a:r>
                <a:rPr lang="en-US" sz="1800">
                  <a:latin typeface="Arial" charset="0"/>
                </a:rPr>
                <a:t>SëOT analiza</a:t>
              </a:r>
            </a:p>
          </p:txBody>
        </p:sp>
        <p:sp>
          <p:nvSpPr>
            <p:cNvPr id="17432" name="Rectangle 9"/>
            <p:cNvSpPr>
              <a:spLocks noChangeArrowheads="1"/>
            </p:cNvSpPr>
            <p:nvPr/>
          </p:nvSpPr>
          <p:spPr bwMode="auto">
            <a:xfrm>
              <a:off x="908" y="2010"/>
              <a:ext cx="168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defTabSz="762000" eaLnBrk="0" hangingPunct="0"/>
              <a:r>
                <a:rPr lang="en-US" sz="1800">
                  <a:latin typeface="Arial" charset="0"/>
                </a:rPr>
                <a:t>Objektivat e Marketingut</a:t>
              </a:r>
            </a:p>
          </p:txBody>
        </p:sp>
        <p:sp>
          <p:nvSpPr>
            <p:cNvPr id="17433" name="Rectangle 10"/>
            <p:cNvSpPr>
              <a:spLocks noChangeArrowheads="1"/>
            </p:cNvSpPr>
            <p:nvPr/>
          </p:nvSpPr>
          <p:spPr bwMode="auto">
            <a:xfrm>
              <a:off x="960" y="2400"/>
              <a:ext cx="164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lang="en-US" sz="1800">
                  <a:latin typeface="Arial" charset="0"/>
                </a:rPr>
                <a:t>Bërthama e Strategjisë</a:t>
              </a:r>
            </a:p>
          </p:txBody>
        </p:sp>
        <p:sp>
          <p:nvSpPr>
            <p:cNvPr id="17434" name="Rectangle 11"/>
            <p:cNvSpPr>
              <a:spLocks noChangeArrowheads="1"/>
            </p:cNvSpPr>
            <p:nvPr/>
          </p:nvSpPr>
          <p:spPr bwMode="auto">
            <a:xfrm>
              <a:off x="768" y="2880"/>
              <a:ext cx="2345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lang="en-US" sz="1800">
                  <a:latin typeface="Arial" charset="0"/>
                </a:rPr>
                <a:t>Vendimmarrjet në marketingut mix</a:t>
              </a:r>
            </a:p>
          </p:txBody>
        </p:sp>
        <p:sp>
          <p:nvSpPr>
            <p:cNvPr id="17435" name="Rectangle 12"/>
            <p:cNvSpPr>
              <a:spLocks noChangeArrowheads="1"/>
            </p:cNvSpPr>
            <p:nvPr/>
          </p:nvSpPr>
          <p:spPr bwMode="auto">
            <a:xfrm>
              <a:off x="816" y="3312"/>
              <a:ext cx="1997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lang="en-US" sz="1800">
                  <a:latin typeface="Arial" charset="0"/>
                </a:rPr>
                <a:t>Organizimi dhe Implementimi</a:t>
              </a:r>
            </a:p>
          </p:txBody>
        </p:sp>
        <p:sp>
          <p:nvSpPr>
            <p:cNvPr id="17436" name="Rectangle 13"/>
            <p:cNvSpPr>
              <a:spLocks noChangeArrowheads="1"/>
            </p:cNvSpPr>
            <p:nvPr/>
          </p:nvSpPr>
          <p:spPr bwMode="auto">
            <a:xfrm>
              <a:off x="1456" y="3735"/>
              <a:ext cx="64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lang="en-US" sz="1800">
                  <a:latin typeface="Arial" charset="0"/>
                </a:rPr>
                <a:t>Kontrolli</a:t>
              </a:r>
            </a:p>
          </p:txBody>
        </p:sp>
        <p:sp>
          <p:nvSpPr>
            <p:cNvPr id="17437" name="Line 14"/>
            <p:cNvSpPr>
              <a:spLocks noChangeShapeType="1"/>
            </p:cNvSpPr>
            <p:nvPr/>
          </p:nvSpPr>
          <p:spPr bwMode="auto">
            <a:xfrm>
              <a:off x="1749" y="920"/>
              <a:ext cx="0" cy="272"/>
            </a:xfrm>
            <a:prstGeom prst="line">
              <a:avLst/>
            </a:prstGeom>
            <a:noFill/>
            <a:ln w="25400">
              <a:solidFill>
                <a:srgbClr val="FF0033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8" name="Line 15"/>
            <p:cNvSpPr>
              <a:spLocks noChangeShapeType="1"/>
            </p:cNvSpPr>
            <p:nvPr/>
          </p:nvSpPr>
          <p:spPr bwMode="auto">
            <a:xfrm>
              <a:off x="1749" y="1352"/>
              <a:ext cx="0" cy="272"/>
            </a:xfrm>
            <a:prstGeom prst="line">
              <a:avLst/>
            </a:prstGeom>
            <a:noFill/>
            <a:ln w="25400">
              <a:solidFill>
                <a:srgbClr val="FF0033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9" name="Line 16"/>
            <p:cNvSpPr>
              <a:spLocks noChangeShapeType="1"/>
            </p:cNvSpPr>
            <p:nvPr/>
          </p:nvSpPr>
          <p:spPr bwMode="auto">
            <a:xfrm>
              <a:off x="1749" y="1784"/>
              <a:ext cx="0" cy="272"/>
            </a:xfrm>
            <a:prstGeom prst="line">
              <a:avLst/>
            </a:prstGeom>
            <a:noFill/>
            <a:ln w="25400">
              <a:solidFill>
                <a:srgbClr val="FF0033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0" name="Line 17"/>
            <p:cNvSpPr>
              <a:spLocks noChangeShapeType="1"/>
            </p:cNvSpPr>
            <p:nvPr/>
          </p:nvSpPr>
          <p:spPr bwMode="auto">
            <a:xfrm>
              <a:off x="1749" y="2216"/>
              <a:ext cx="0" cy="272"/>
            </a:xfrm>
            <a:prstGeom prst="line">
              <a:avLst/>
            </a:prstGeom>
            <a:noFill/>
            <a:ln w="25400">
              <a:solidFill>
                <a:srgbClr val="FF0033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1" name="Line 18"/>
            <p:cNvSpPr>
              <a:spLocks noChangeShapeType="1"/>
            </p:cNvSpPr>
            <p:nvPr/>
          </p:nvSpPr>
          <p:spPr bwMode="auto">
            <a:xfrm>
              <a:off x="1749" y="2648"/>
              <a:ext cx="0" cy="272"/>
            </a:xfrm>
            <a:prstGeom prst="line">
              <a:avLst/>
            </a:prstGeom>
            <a:noFill/>
            <a:ln w="25400">
              <a:solidFill>
                <a:srgbClr val="FF0033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2" name="Line 19"/>
            <p:cNvSpPr>
              <a:spLocks noChangeShapeType="1"/>
            </p:cNvSpPr>
            <p:nvPr/>
          </p:nvSpPr>
          <p:spPr bwMode="auto">
            <a:xfrm>
              <a:off x="1749" y="3080"/>
              <a:ext cx="0" cy="272"/>
            </a:xfrm>
            <a:prstGeom prst="line">
              <a:avLst/>
            </a:prstGeom>
            <a:noFill/>
            <a:ln w="25400">
              <a:solidFill>
                <a:srgbClr val="FF0033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3" name="Line 20"/>
            <p:cNvSpPr>
              <a:spLocks noChangeShapeType="1"/>
            </p:cNvSpPr>
            <p:nvPr/>
          </p:nvSpPr>
          <p:spPr bwMode="auto">
            <a:xfrm>
              <a:off x="1749" y="3512"/>
              <a:ext cx="0" cy="272"/>
            </a:xfrm>
            <a:prstGeom prst="line">
              <a:avLst/>
            </a:prstGeom>
            <a:noFill/>
            <a:ln w="25400">
              <a:solidFill>
                <a:srgbClr val="FF0033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14" name="Group 25"/>
          <p:cNvGrpSpPr>
            <a:grpSpLocks/>
          </p:cNvGrpSpPr>
          <p:nvPr/>
        </p:nvGrpSpPr>
        <p:grpSpPr bwMode="auto">
          <a:xfrm>
            <a:off x="6804025" y="1270000"/>
            <a:ext cx="990600" cy="4864100"/>
            <a:chOff x="4286" y="800"/>
            <a:chExt cx="624" cy="3064"/>
          </a:xfrm>
        </p:grpSpPr>
        <p:sp>
          <p:nvSpPr>
            <p:cNvPr id="17426" name="Line 22"/>
            <p:cNvSpPr>
              <a:spLocks noChangeShapeType="1"/>
            </p:cNvSpPr>
            <p:nvPr/>
          </p:nvSpPr>
          <p:spPr bwMode="auto">
            <a:xfrm>
              <a:off x="4286" y="800"/>
              <a:ext cx="624" cy="0"/>
            </a:xfrm>
            <a:prstGeom prst="line">
              <a:avLst/>
            </a:prstGeom>
            <a:noFill/>
            <a:ln w="25400">
              <a:solidFill>
                <a:srgbClr val="FF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7" name="Line 23"/>
            <p:cNvSpPr>
              <a:spLocks noChangeShapeType="1"/>
            </p:cNvSpPr>
            <p:nvPr/>
          </p:nvSpPr>
          <p:spPr bwMode="auto">
            <a:xfrm>
              <a:off x="4286" y="2384"/>
              <a:ext cx="624" cy="0"/>
            </a:xfrm>
            <a:prstGeom prst="line">
              <a:avLst/>
            </a:prstGeom>
            <a:noFill/>
            <a:ln w="25400">
              <a:solidFill>
                <a:srgbClr val="FF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8" name="Line 24"/>
            <p:cNvSpPr>
              <a:spLocks noChangeShapeType="1"/>
            </p:cNvSpPr>
            <p:nvPr/>
          </p:nvSpPr>
          <p:spPr bwMode="auto">
            <a:xfrm>
              <a:off x="4286" y="3864"/>
              <a:ext cx="624" cy="0"/>
            </a:xfrm>
            <a:prstGeom prst="line">
              <a:avLst/>
            </a:prstGeom>
            <a:noFill/>
            <a:ln w="25400">
              <a:solidFill>
                <a:srgbClr val="FF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15" name="Rectangle 26"/>
          <p:cNvSpPr>
            <a:spLocks noChangeArrowheads="1"/>
          </p:cNvSpPr>
          <p:nvPr/>
        </p:nvSpPr>
        <p:spPr bwMode="auto">
          <a:xfrm>
            <a:off x="6786563" y="1851025"/>
            <a:ext cx="1524000" cy="920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 eaLnBrk="0" hangingPunct="0"/>
            <a:r>
              <a:rPr lang="en-US" sz="1800">
                <a:latin typeface="Arial" charset="0"/>
              </a:rPr>
              <a:t>Planifikimi Marketing në Nivel Biznesi</a:t>
            </a:r>
          </a:p>
        </p:txBody>
      </p:sp>
      <p:sp>
        <p:nvSpPr>
          <p:cNvPr id="17416" name="Rectangle 27"/>
          <p:cNvSpPr>
            <a:spLocks noChangeArrowheads="1"/>
          </p:cNvSpPr>
          <p:nvPr/>
        </p:nvSpPr>
        <p:spPr bwMode="auto">
          <a:xfrm>
            <a:off x="6786563" y="4352925"/>
            <a:ext cx="1524000" cy="1196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762000" eaLnBrk="0" hangingPunct="0"/>
            <a:r>
              <a:rPr lang="en-US" sz="1800">
                <a:latin typeface="Arial" charset="0"/>
              </a:rPr>
              <a:t>Planifikimi Marketing në Nivel Produkti</a:t>
            </a:r>
          </a:p>
        </p:txBody>
      </p:sp>
      <p:grpSp>
        <p:nvGrpSpPr>
          <p:cNvPr id="17417" name="Group 30"/>
          <p:cNvGrpSpPr>
            <a:grpSpLocks/>
          </p:cNvGrpSpPr>
          <p:nvPr/>
        </p:nvGrpSpPr>
        <p:grpSpPr bwMode="auto">
          <a:xfrm>
            <a:off x="14288" y="39688"/>
            <a:ext cx="107950" cy="82550"/>
            <a:chOff x="9" y="25"/>
            <a:chExt cx="68" cy="52"/>
          </a:xfrm>
        </p:grpSpPr>
        <p:sp>
          <p:nvSpPr>
            <p:cNvPr id="17424" name="Line 28"/>
            <p:cNvSpPr>
              <a:spLocks noChangeShapeType="1"/>
            </p:cNvSpPr>
            <p:nvPr/>
          </p:nvSpPr>
          <p:spPr bwMode="auto">
            <a:xfrm>
              <a:off x="43" y="25"/>
              <a:ext cx="0" cy="52"/>
            </a:xfrm>
            <a:prstGeom prst="line">
              <a:avLst/>
            </a:prstGeom>
            <a:noFill/>
            <a:ln w="12700">
              <a:solidFill>
                <a:srgbClr val="FF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5" name="Line 29"/>
            <p:cNvSpPr>
              <a:spLocks noChangeShapeType="1"/>
            </p:cNvSpPr>
            <p:nvPr/>
          </p:nvSpPr>
          <p:spPr bwMode="auto">
            <a:xfrm flipH="1">
              <a:off x="9" y="51"/>
              <a:ext cx="68" cy="0"/>
            </a:xfrm>
            <a:prstGeom prst="line">
              <a:avLst/>
            </a:prstGeom>
            <a:noFill/>
            <a:ln w="12700">
              <a:solidFill>
                <a:srgbClr val="FF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18" name="Group 36"/>
          <p:cNvGrpSpPr>
            <a:grpSpLocks/>
          </p:cNvGrpSpPr>
          <p:nvPr/>
        </p:nvGrpSpPr>
        <p:grpSpPr bwMode="auto">
          <a:xfrm>
            <a:off x="4967288" y="1247775"/>
            <a:ext cx="1203325" cy="4886325"/>
            <a:chOff x="3129" y="786"/>
            <a:chExt cx="758" cy="3078"/>
          </a:xfrm>
        </p:grpSpPr>
        <p:sp>
          <p:nvSpPr>
            <p:cNvPr id="17419" name="Line 31"/>
            <p:cNvSpPr>
              <a:spLocks noChangeShapeType="1"/>
            </p:cNvSpPr>
            <p:nvPr/>
          </p:nvSpPr>
          <p:spPr bwMode="auto">
            <a:xfrm>
              <a:off x="3142" y="1264"/>
              <a:ext cx="736" cy="0"/>
            </a:xfrm>
            <a:prstGeom prst="line">
              <a:avLst/>
            </a:prstGeom>
            <a:noFill/>
            <a:ln w="25400">
              <a:solidFill>
                <a:srgbClr val="FF0033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0" name="Line 32"/>
            <p:cNvSpPr>
              <a:spLocks noChangeShapeType="1"/>
            </p:cNvSpPr>
            <p:nvPr/>
          </p:nvSpPr>
          <p:spPr bwMode="auto">
            <a:xfrm>
              <a:off x="3142" y="1704"/>
              <a:ext cx="736" cy="0"/>
            </a:xfrm>
            <a:prstGeom prst="line">
              <a:avLst/>
            </a:prstGeom>
            <a:noFill/>
            <a:ln w="25400">
              <a:solidFill>
                <a:srgbClr val="FF0033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1" name="Line 33"/>
            <p:cNvSpPr>
              <a:spLocks noChangeShapeType="1"/>
            </p:cNvSpPr>
            <p:nvPr/>
          </p:nvSpPr>
          <p:spPr bwMode="auto">
            <a:xfrm>
              <a:off x="3142" y="2144"/>
              <a:ext cx="736" cy="0"/>
            </a:xfrm>
            <a:prstGeom prst="line">
              <a:avLst/>
            </a:prstGeom>
            <a:noFill/>
            <a:ln w="25400">
              <a:solidFill>
                <a:srgbClr val="FF0033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2" name="Freeform 34"/>
            <p:cNvSpPr>
              <a:spLocks/>
            </p:cNvSpPr>
            <p:nvPr/>
          </p:nvSpPr>
          <p:spPr bwMode="auto">
            <a:xfrm>
              <a:off x="3129" y="786"/>
              <a:ext cx="758" cy="152"/>
            </a:xfrm>
            <a:custGeom>
              <a:avLst/>
              <a:gdLst>
                <a:gd name="T0" fmla="*/ 0 w 758"/>
                <a:gd name="T1" fmla="*/ 0 h 152"/>
                <a:gd name="T2" fmla="*/ 757 w 758"/>
                <a:gd name="T3" fmla="*/ 0 h 152"/>
                <a:gd name="T4" fmla="*/ 757 w 758"/>
                <a:gd name="T5" fmla="*/ 151 h 152"/>
                <a:gd name="T6" fmla="*/ 0 60000 65536"/>
                <a:gd name="T7" fmla="*/ 0 60000 65536"/>
                <a:gd name="T8" fmla="*/ 0 60000 65536"/>
                <a:gd name="T9" fmla="*/ 0 w 758"/>
                <a:gd name="T10" fmla="*/ 0 h 152"/>
                <a:gd name="T11" fmla="*/ 758 w 758"/>
                <a:gd name="T12" fmla="*/ 152 h 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58" h="152">
                  <a:moveTo>
                    <a:pt x="0" y="0"/>
                  </a:moveTo>
                  <a:lnTo>
                    <a:pt x="757" y="0"/>
                  </a:lnTo>
                  <a:lnTo>
                    <a:pt x="757" y="151"/>
                  </a:lnTo>
                </a:path>
              </a:pathLst>
            </a:custGeom>
            <a:noFill/>
            <a:ln w="25400" cap="rnd" cmpd="sng">
              <a:solidFill>
                <a:srgbClr val="FF0033"/>
              </a:solidFill>
              <a:prstDash val="solid"/>
              <a:round/>
              <a:headEnd type="triangl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3" name="Freeform 35"/>
            <p:cNvSpPr>
              <a:spLocks/>
            </p:cNvSpPr>
            <p:nvPr/>
          </p:nvSpPr>
          <p:spPr bwMode="auto">
            <a:xfrm>
              <a:off x="3143" y="1095"/>
              <a:ext cx="744" cy="2769"/>
            </a:xfrm>
            <a:custGeom>
              <a:avLst/>
              <a:gdLst>
                <a:gd name="T0" fmla="*/ 743 w 744"/>
                <a:gd name="T1" fmla="*/ 0 h 2769"/>
                <a:gd name="T2" fmla="*/ 743 w 744"/>
                <a:gd name="T3" fmla="*/ 2768 h 2769"/>
                <a:gd name="T4" fmla="*/ 0 w 744"/>
                <a:gd name="T5" fmla="*/ 2768 h 2769"/>
                <a:gd name="T6" fmla="*/ 0 60000 65536"/>
                <a:gd name="T7" fmla="*/ 0 60000 65536"/>
                <a:gd name="T8" fmla="*/ 0 60000 65536"/>
                <a:gd name="T9" fmla="*/ 0 w 744"/>
                <a:gd name="T10" fmla="*/ 0 h 2769"/>
                <a:gd name="T11" fmla="*/ 744 w 744"/>
                <a:gd name="T12" fmla="*/ 2769 h 27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44" h="2769">
                  <a:moveTo>
                    <a:pt x="743" y="0"/>
                  </a:moveTo>
                  <a:lnTo>
                    <a:pt x="743" y="2768"/>
                  </a:lnTo>
                  <a:lnTo>
                    <a:pt x="0" y="2768"/>
                  </a:lnTo>
                </a:path>
              </a:pathLst>
            </a:custGeom>
            <a:noFill/>
            <a:ln w="25400" cap="rnd" cmpd="sng">
              <a:solidFill>
                <a:srgbClr val="FF0033"/>
              </a:solidFill>
              <a:prstDash val="solid"/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ChangeArrowheads="1"/>
          </p:cNvSpPr>
          <p:nvPr/>
        </p:nvSpPr>
        <p:spPr bwMode="auto">
          <a:xfrm>
            <a:off x="7200900" y="6629400"/>
            <a:ext cx="1905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r" eaLnBrk="0" hangingPunct="0"/>
            <a:r>
              <a:rPr lang="en-US" sz="1000">
                <a:latin typeface="Arial" charset="0"/>
              </a:rPr>
              <a:t>3</a:t>
            </a: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0" y="6629400"/>
            <a:ext cx="4213225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000">
                <a:latin typeface="Arial" charset="0"/>
              </a:rPr>
              <a:t>D Jobber, Principles and Practice of Marketing, © 1998 McGraë-Hill</a:t>
            </a: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6865938" y="1501775"/>
            <a:ext cx="176847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28588" tIns="65088" rIns="128588" bIns="65088">
            <a:spAutoFit/>
          </a:bodyPr>
          <a:lstStyle/>
          <a:p>
            <a:pPr defTabSz="1493838" eaLnBrk="0" hangingPunct="0"/>
            <a:r>
              <a:rPr lang="en-US">
                <a:latin typeface="Arial" charset="0"/>
              </a:rPr>
              <a:t>Ri-Definimi</a:t>
            </a: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1182688" y="1082675"/>
            <a:ext cx="3201987" cy="547688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1182688" y="1997075"/>
            <a:ext cx="3201987" cy="547688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1182688" y="2911475"/>
            <a:ext cx="3201987" cy="547688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9463" name="Rectangle 8"/>
          <p:cNvSpPr>
            <a:spLocks noChangeArrowheads="1"/>
          </p:cNvSpPr>
          <p:nvPr/>
        </p:nvSpPr>
        <p:spPr bwMode="auto">
          <a:xfrm>
            <a:off x="234950" y="3825875"/>
            <a:ext cx="5073650" cy="2008188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9464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Planifikimi në nivel biznesi</a:t>
            </a:r>
          </a:p>
        </p:txBody>
      </p:sp>
      <p:grpSp>
        <p:nvGrpSpPr>
          <p:cNvPr id="19465" name="Group 17"/>
          <p:cNvGrpSpPr>
            <a:grpSpLocks/>
          </p:cNvGrpSpPr>
          <p:nvPr/>
        </p:nvGrpSpPr>
        <p:grpSpPr bwMode="auto">
          <a:xfrm>
            <a:off x="619125" y="1109663"/>
            <a:ext cx="4316413" cy="3227387"/>
            <a:chOff x="390" y="699"/>
            <a:chExt cx="2719" cy="2033"/>
          </a:xfrm>
        </p:grpSpPr>
        <p:sp>
          <p:nvSpPr>
            <p:cNvPr id="19481" name="Rectangle 10"/>
            <p:cNvSpPr>
              <a:spLocks noChangeArrowheads="1"/>
            </p:cNvSpPr>
            <p:nvPr/>
          </p:nvSpPr>
          <p:spPr bwMode="auto">
            <a:xfrm>
              <a:off x="390" y="699"/>
              <a:ext cx="2719" cy="31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122238" tIns="61912" rIns="122238" bIns="61912">
              <a:spAutoFit/>
            </a:bodyPr>
            <a:lstStyle/>
            <a:p>
              <a:pPr algn="ctr" defTabSz="1346200" eaLnBrk="0" hangingPunct="0"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Misioni i biznesit</a:t>
              </a:r>
            </a:p>
          </p:txBody>
        </p:sp>
        <p:sp>
          <p:nvSpPr>
            <p:cNvPr id="19482" name="Rectangle 11"/>
            <p:cNvSpPr>
              <a:spLocks noChangeArrowheads="1"/>
            </p:cNvSpPr>
            <p:nvPr/>
          </p:nvSpPr>
          <p:spPr bwMode="auto">
            <a:xfrm>
              <a:off x="788" y="1273"/>
              <a:ext cx="1921" cy="5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122238" tIns="61912" rIns="122238" bIns="61912">
              <a:spAutoFit/>
            </a:bodyPr>
            <a:lstStyle/>
            <a:p>
              <a:pPr algn="ctr" defTabSz="1346200" eaLnBrk="0" hangingPunct="0"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Auditimi në Marketing</a:t>
              </a:r>
            </a:p>
          </p:txBody>
        </p:sp>
        <p:sp>
          <p:nvSpPr>
            <p:cNvPr id="19483" name="Rectangle 12"/>
            <p:cNvSpPr>
              <a:spLocks noChangeArrowheads="1"/>
            </p:cNvSpPr>
            <p:nvPr/>
          </p:nvSpPr>
          <p:spPr bwMode="auto">
            <a:xfrm>
              <a:off x="1043" y="1848"/>
              <a:ext cx="1413" cy="31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22238" tIns="61912" rIns="122238" bIns="61912">
              <a:spAutoFit/>
            </a:bodyPr>
            <a:lstStyle/>
            <a:p>
              <a:pPr algn="ctr" defTabSz="1346200" eaLnBrk="0" hangingPunct="0"/>
              <a:r>
                <a:rPr lang="en-US">
                  <a:latin typeface="Arial" charset="0"/>
                </a:rPr>
                <a:t>SWOT Analiza</a:t>
              </a:r>
            </a:p>
          </p:txBody>
        </p:sp>
        <p:sp>
          <p:nvSpPr>
            <p:cNvPr id="19484" name="Rectangle 13"/>
            <p:cNvSpPr>
              <a:spLocks noChangeArrowheads="1"/>
            </p:cNvSpPr>
            <p:nvPr/>
          </p:nvSpPr>
          <p:spPr bwMode="auto">
            <a:xfrm>
              <a:off x="627" y="2421"/>
              <a:ext cx="2247" cy="31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22238" tIns="61912" rIns="122238" bIns="61912">
              <a:spAutoFit/>
            </a:bodyPr>
            <a:lstStyle/>
            <a:p>
              <a:pPr algn="ctr" defTabSz="1346200" eaLnBrk="0" hangingPunct="0"/>
              <a:r>
                <a:rPr lang="en-US">
                  <a:latin typeface="Arial" charset="0"/>
                </a:rPr>
                <a:t>Objektivat e marketingut</a:t>
              </a:r>
            </a:p>
          </p:txBody>
        </p:sp>
        <p:sp>
          <p:nvSpPr>
            <p:cNvPr id="19485" name="Line 14"/>
            <p:cNvSpPr>
              <a:spLocks noChangeShapeType="1"/>
            </p:cNvSpPr>
            <p:nvPr/>
          </p:nvSpPr>
          <p:spPr bwMode="auto">
            <a:xfrm>
              <a:off x="1749" y="969"/>
              <a:ext cx="0" cy="367"/>
            </a:xfrm>
            <a:prstGeom prst="line">
              <a:avLst/>
            </a:prstGeom>
            <a:noFill/>
            <a:ln w="25400">
              <a:solidFill>
                <a:srgbClr val="FF0033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6" name="Line 15"/>
            <p:cNvSpPr>
              <a:spLocks noChangeShapeType="1"/>
            </p:cNvSpPr>
            <p:nvPr/>
          </p:nvSpPr>
          <p:spPr bwMode="auto">
            <a:xfrm>
              <a:off x="1749" y="1544"/>
              <a:ext cx="0" cy="366"/>
            </a:xfrm>
            <a:prstGeom prst="line">
              <a:avLst/>
            </a:prstGeom>
            <a:noFill/>
            <a:ln w="25400">
              <a:solidFill>
                <a:srgbClr val="FF0033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7" name="Line 16"/>
            <p:cNvSpPr>
              <a:spLocks noChangeShapeType="1"/>
            </p:cNvSpPr>
            <p:nvPr/>
          </p:nvSpPr>
          <p:spPr bwMode="auto">
            <a:xfrm>
              <a:off x="1749" y="2118"/>
              <a:ext cx="0" cy="366"/>
            </a:xfrm>
            <a:prstGeom prst="line">
              <a:avLst/>
            </a:prstGeom>
            <a:noFill/>
            <a:ln w="25400">
              <a:solidFill>
                <a:srgbClr val="FF0033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66" name="Line 18"/>
          <p:cNvSpPr>
            <a:spLocks noChangeShapeType="1"/>
          </p:cNvSpPr>
          <p:nvPr/>
        </p:nvSpPr>
        <p:spPr bwMode="auto">
          <a:xfrm>
            <a:off x="6251575" y="2255838"/>
            <a:ext cx="1646238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Line 19"/>
          <p:cNvSpPr>
            <a:spLocks noChangeShapeType="1"/>
          </p:cNvSpPr>
          <p:nvPr/>
        </p:nvSpPr>
        <p:spPr bwMode="auto">
          <a:xfrm>
            <a:off x="6251575" y="3175000"/>
            <a:ext cx="1646238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Line 20"/>
          <p:cNvSpPr>
            <a:spLocks noChangeShapeType="1"/>
          </p:cNvSpPr>
          <p:nvPr/>
        </p:nvSpPr>
        <p:spPr bwMode="auto">
          <a:xfrm>
            <a:off x="6251575" y="4132263"/>
            <a:ext cx="1646238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Rectangle 21"/>
          <p:cNvSpPr>
            <a:spLocks noChangeArrowheads="1"/>
          </p:cNvSpPr>
          <p:nvPr/>
        </p:nvSpPr>
        <p:spPr bwMode="auto">
          <a:xfrm>
            <a:off x="11113" y="4995863"/>
            <a:ext cx="1816100" cy="828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defTabSz="762000" eaLnBrk="0" hangingPunct="0"/>
            <a:r>
              <a:rPr lang="en-US">
                <a:latin typeface="Arial" charset="0"/>
              </a:rPr>
              <a:t>Goditja Strategjike</a:t>
            </a:r>
          </a:p>
        </p:txBody>
      </p:sp>
      <p:sp>
        <p:nvSpPr>
          <p:cNvPr id="19470" name="Rectangle 22"/>
          <p:cNvSpPr>
            <a:spLocks noChangeArrowheads="1"/>
          </p:cNvSpPr>
          <p:nvPr/>
        </p:nvSpPr>
        <p:spPr bwMode="auto">
          <a:xfrm>
            <a:off x="3784600" y="4995863"/>
            <a:ext cx="1700213" cy="828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defTabSz="762000" eaLnBrk="0" hangingPunct="0"/>
            <a:r>
              <a:rPr lang="en-US">
                <a:latin typeface="Arial" charset="0"/>
              </a:rPr>
              <a:t>Objektivat Strategjike</a:t>
            </a:r>
          </a:p>
        </p:txBody>
      </p:sp>
      <p:sp>
        <p:nvSpPr>
          <p:cNvPr id="19471" name="Line 23"/>
          <p:cNvSpPr>
            <a:spLocks noChangeShapeType="1"/>
          </p:cNvSpPr>
          <p:nvPr/>
        </p:nvSpPr>
        <p:spPr bwMode="auto">
          <a:xfrm>
            <a:off x="2774950" y="4254500"/>
            <a:ext cx="0" cy="49530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Line 24"/>
          <p:cNvSpPr>
            <a:spLocks noChangeShapeType="1"/>
          </p:cNvSpPr>
          <p:nvPr/>
        </p:nvSpPr>
        <p:spPr bwMode="auto">
          <a:xfrm>
            <a:off x="2768600" y="5270500"/>
            <a:ext cx="0" cy="115570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Freeform 25"/>
          <p:cNvSpPr>
            <a:spLocks/>
          </p:cNvSpPr>
          <p:nvPr/>
        </p:nvSpPr>
        <p:spPr bwMode="auto">
          <a:xfrm>
            <a:off x="6230938" y="1357313"/>
            <a:ext cx="1681162" cy="201612"/>
          </a:xfrm>
          <a:custGeom>
            <a:avLst/>
            <a:gdLst>
              <a:gd name="T0" fmla="*/ 0 w 1059"/>
              <a:gd name="T1" fmla="*/ 0 h 127"/>
              <a:gd name="T2" fmla="*/ 1058 w 1059"/>
              <a:gd name="T3" fmla="*/ 0 h 127"/>
              <a:gd name="T4" fmla="*/ 1058 w 1059"/>
              <a:gd name="T5" fmla="*/ 126 h 127"/>
              <a:gd name="T6" fmla="*/ 0 60000 65536"/>
              <a:gd name="T7" fmla="*/ 0 60000 65536"/>
              <a:gd name="T8" fmla="*/ 0 60000 65536"/>
              <a:gd name="T9" fmla="*/ 0 w 1059"/>
              <a:gd name="T10" fmla="*/ 0 h 127"/>
              <a:gd name="T11" fmla="*/ 1059 w 1059"/>
              <a:gd name="T12" fmla="*/ 127 h 1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59" h="127">
                <a:moveTo>
                  <a:pt x="0" y="0"/>
                </a:moveTo>
                <a:lnTo>
                  <a:pt x="1058" y="0"/>
                </a:lnTo>
                <a:lnTo>
                  <a:pt x="1058" y="126"/>
                </a:lnTo>
              </a:path>
            </a:pathLst>
          </a:custGeom>
          <a:noFill/>
          <a:ln w="25400" cap="rnd" cmpd="sng">
            <a:solidFill>
              <a:srgbClr val="FF0033"/>
            </a:solidFill>
            <a:prstDash val="solid"/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4" name="Line 26"/>
          <p:cNvSpPr>
            <a:spLocks noChangeShapeType="1"/>
          </p:cNvSpPr>
          <p:nvPr/>
        </p:nvSpPr>
        <p:spPr bwMode="auto">
          <a:xfrm>
            <a:off x="8215313" y="1366838"/>
            <a:ext cx="855662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Line 27"/>
          <p:cNvSpPr>
            <a:spLocks noChangeShapeType="1"/>
          </p:cNvSpPr>
          <p:nvPr/>
        </p:nvSpPr>
        <p:spPr bwMode="auto">
          <a:xfrm>
            <a:off x="8154988" y="6413500"/>
            <a:ext cx="855662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476" name="Group 30"/>
          <p:cNvGrpSpPr>
            <a:grpSpLocks/>
          </p:cNvGrpSpPr>
          <p:nvPr/>
        </p:nvGrpSpPr>
        <p:grpSpPr bwMode="auto">
          <a:xfrm>
            <a:off x="14288" y="39688"/>
            <a:ext cx="107950" cy="82550"/>
            <a:chOff x="9" y="25"/>
            <a:chExt cx="68" cy="52"/>
          </a:xfrm>
        </p:grpSpPr>
        <p:sp>
          <p:nvSpPr>
            <p:cNvPr id="19479" name="Line 28"/>
            <p:cNvSpPr>
              <a:spLocks noChangeShapeType="1"/>
            </p:cNvSpPr>
            <p:nvPr/>
          </p:nvSpPr>
          <p:spPr bwMode="auto">
            <a:xfrm>
              <a:off x="43" y="25"/>
              <a:ext cx="0" cy="52"/>
            </a:xfrm>
            <a:prstGeom prst="line">
              <a:avLst/>
            </a:prstGeom>
            <a:noFill/>
            <a:ln w="12700">
              <a:solidFill>
                <a:srgbClr val="FF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0" name="Line 29"/>
            <p:cNvSpPr>
              <a:spLocks noChangeShapeType="1"/>
            </p:cNvSpPr>
            <p:nvPr/>
          </p:nvSpPr>
          <p:spPr bwMode="auto">
            <a:xfrm flipH="1">
              <a:off x="9" y="51"/>
              <a:ext cx="68" cy="0"/>
            </a:xfrm>
            <a:prstGeom prst="line">
              <a:avLst/>
            </a:prstGeom>
            <a:noFill/>
            <a:ln w="12700">
              <a:solidFill>
                <a:srgbClr val="FF003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77" name="Freeform 31"/>
          <p:cNvSpPr>
            <a:spLocks/>
          </p:cNvSpPr>
          <p:nvPr/>
        </p:nvSpPr>
        <p:spPr bwMode="auto">
          <a:xfrm>
            <a:off x="914400" y="4762500"/>
            <a:ext cx="3725863" cy="249238"/>
          </a:xfrm>
          <a:custGeom>
            <a:avLst/>
            <a:gdLst>
              <a:gd name="T0" fmla="*/ 0 w 2347"/>
              <a:gd name="T1" fmla="*/ 156 h 157"/>
              <a:gd name="T2" fmla="*/ 0 w 2347"/>
              <a:gd name="T3" fmla="*/ 0 h 157"/>
              <a:gd name="T4" fmla="*/ 2346 w 2347"/>
              <a:gd name="T5" fmla="*/ 0 h 157"/>
              <a:gd name="T6" fmla="*/ 2346 w 2347"/>
              <a:gd name="T7" fmla="*/ 144 h 157"/>
              <a:gd name="T8" fmla="*/ 0 60000 65536"/>
              <a:gd name="T9" fmla="*/ 0 60000 65536"/>
              <a:gd name="T10" fmla="*/ 0 60000 65536"/>
              <a:gd name="T11" fmla="*/ 0 60000 65536"/>
              <a:gd name="T12" fmla="*/ 0 w 2347"/>
              <a:gd name="T13" fmla="*/ 0 h 157"/>
              <a:gd name="T14" fmla="*/ 2347 w 2347"/>
              <a:gd name="T15" fmla="*/ 157 h 15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47" h="157">
                <a:moveTo>
                  <a:pt x="0" y="156"/>
                </a:moveTo>
                <a:lnTo>
                  <a:pt x="0" y="0"/>
                </a:lnTo>
                <a:lnTo>
                  <a:pt x="2346" y="0"/>
                </a:lnTo>
                <a:lnTo>
                  <a:pt x="2346" y="144"/>
                </a:lnTo>
              </a:path>
            </a:pathLst>
          </a:custGeom>
          <a:noFill/>
          <a:ln w="25400" cap="rnd" cmpd="sng">
            <a:solidFill>
              <a:srgbClr val="FF0033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8" name="Line 32"/>
          <p:cNvSpPr>
            <a:spLocks noChangeShapeType="1"/>
          </p:cNvSpPr>
          <p:nvPr/>
        </p:nvSpPr>
        <p:spPr bwMode="auto">
          <a:xfrm>
            <a:off x="7907338" y="1893888"/>
            <a:ext cx="0" cy="4522787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7200900" y="6629400"/>
            <a:ext cx="1905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r" eaLnBrk="0" hangingPunct="0"/>
            <a:r>
              <a:rPr lang="en-US" sz="1000">
                <a:latin typeface="Arial" charset="0"/>
              </a:rPr>
              <a:t>4</a:t>
            </a:r>
          </a:p>
        </p:txBody>
      </p:sp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0" y="6629400"/>
            <a:ext cx="4213225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000">
                <a:latin typeface="Arial" charset="0"/>
              </a:rPr>
              <a:t>D Jobber, Principles and Practice of Marketing, © 1998 McGraë-Hill</a:t>
            </a: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268288" y="1273175"/>
            <a:ext cx="5203825" cy="2000250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1508" name="Freeform 5"/>
          <p:cNvSpPr>
            <a:spLocks/>
          </p:cNvSpPr>
          <p:nvPr/>
        </p:nvSpPr>
        <p:spPr bwMode="auto">
          <a:xfrm>
            <a:off x="923925" y="2228850"/>
            <a:ext cx="3725863" cy="249238"/>
          </a:xfrm>
          <a:custGeom>
            <a:avLst/>
            <a:gdLst>
              <a:gd name="T0" fmla="*/ 0 w 2347"/>
              <a:gd name="T1" fmla="*/ 156 h 157"/>
              <a:gd name="T2" fmla="*/ 0 w 2347"/>
              <a:gd name="T3" fmla="*/ 0 h 157"/>
              <a:gd name="T4" fmla="*/ 2346 w 2347"/>
              <a:gd name="T5" fmla="*/ 0 h 157"/>
              <a:gd name="T6" fmla="*/ 2346 w 2347"/>
              <a:gd name="T7" fmla="*/ 144 h 157"/>
              <a:gd name="T8" fmla="*/ 0 60000 65536"/>
              <a:gd name="T9" fmla="*/ 0 60000 65536"/>
              <a:gd name="T10" fmla="*/ 0 60000 65536"/>
              <a:gd name="T11" fmla="*/ 0 60000 65536"/>
              <a:gd name="T12" fmla="*/ 0 w 2347"/>
              <a:gd name="T13" fmla="*/ 0 h 157"/>
              <a:gd name="T14" fmla="*/ 2347 w 2347"/>
              <a:gd name="T15" fmla="*/ 157 h 15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47" h="157">
                <a:moveTo>
                  <a:pt x="0" y="156"/>
                </a:moveTo>
                <a:lnTo>
                  <a:pt x="0" y="0"/>
                </a:lnTo>
                <a:lnTo>
                  <a:pt x="2346" y="0"/>
                </a:lnTo>
                <a:lnTo>
                  <a:pt x="2346" y="144"/>
                </a:lnTo>
              </a:path>
            </a:pathLst>
          </a:custGeom>
          <a:noFill/>
          <a:ln w="25400" cap="rnd" cmpd="sng">
            <a:solidFill>
              <a:srgbClr val="FF0033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387350" y="5881688"/>
            <a:ext cx="4799013" cy="547687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1510" name="Rectangle 7"/>
          <p:cNvSpPr>
            <a:spLocks noChangeArrowheads="1"/>
          </p:cNvSpPr>
          <p:nvPr/>
        </p:nvSpPr>
        <p:spPr bwMode="auto">
          <a:xfrm>
            <a:off x="388938" y="4872038"/>
            <a:ext cx="4799012" cy="547687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1511" name="Rectangle 8"/>
          <p:cNvSpPr>
            <a:spLocks noChangeArrowheads="1"/>
          </p:cNvSpPr>
          <p:nvPr/>
        </p:nvSpPr>
        <p:spPr bwMode="auto">
          <a:xfrm>
            <a:off x="390525" y="3862388"/>
            <a:ext cx="4799013" cy="547687"/>
          </a:xfrm>
          <a:prstGeom prst="rect">
            <a:avLst/>
          </a:prstGeom>
          <a:solidFill>
            <a:srgbClr val="FFFFCC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1512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Planifikimi në nivel të produktit</a:t>
            </a:r>
          </a:p>
        </p:txBody>
      </p:sp>
      <p:sp>
        <p:nvSpPr>
          <p:cNvPr id="21513" name="Rectangle 10"/>
          <p:cNvSpPr>
            <a:spLocks noChangeArrowheads="1"/>
          </p:cNvSpPr>
          <p:nvPr/>
        </p:nvSpPr>
        <p:spPr bwMode="auto">
          <a:xfrm>
            <a:off x="1066800" y="1295400"/>
            <a:ext cx="362585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28588" tIns="65088" rIns="128588" bIns="65088">
            <a:spAutoFit/>
          </a:bodyPr>
          <a:lstStyle/>
          <a:p>
            <a:pPr defTabSz="1493838" eaLnBrk="0" hangingPunct="0"/>
            <a:r>
              <a:rPr lang="en-US" sz="2500">
                <a:latin typeface="Arial" charset="0"/>
              </a:rPr>
              <a:t>Bërthama e Strategjisë</a:t>
            </a:r>
          </a:p>
        </p:txBody>
      </p:sp>
      <p:sp>
        <p:nvSpPr>
          <p:cNvPr id="21514" name="Rectangle 11"/>
          <p:cNvSpPr>
            <a:spLocks noChangeArrowheads="1"/>
          </p:cNvSpPr>
          <p:nvPr/>
        </p:nvSpPr>
        <p:spPr bwMode="auto">
          <a:xfrm>
            <a:off x="685800" y="3873500"/>
            <a:ext cx="4376738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28588" tIns="65088" rIns="128588" bIns="65088">
            <a:spAutoFit/>
          </a:bodyPr>
          <a:lstStyle/>
          <a:p>
            <a:pPr defTabSz="1493838" eaLnBrk="0" hangingPunct="0"/>
            <a:r>
              <a:rPr lang="en-US" sz="2500">
                <a:latin typeface="Arial" charset="0"/>
              </a:rPr>
              <a:t>Vendimet e Marketingut Miks</a:t>
            </a:r>
          </a:p>
        </p:txBody>
      </p:sp>
      <p:sp>
        <p:nvSpPr>
          <p:cNvPr id="21515" name="Rectangle 12"/>
          <p:cNvSpPr>
            <a:spLocks noChangeArrowheads="1"/>
          </p:cNvSpPr>
          <p:nvPr/>
        </p:nvSpPr>
        <p:spPr bwMode="auto">
          <a:xfrm>
            <a:off x="847725" y="4908550"/>
            <a:ext cx="4410075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28588" tIns="65088" rIns="128588" bIns="65088">
            <a:spAutoFit/>
          </a:bodyPr>
          <a:lstStyle/>
          <a:p>
            <a:pPr defTabSz="1493838" eaLnBrk="0" hangingPunct="0"/>
            <a:r>
              <a:rPr lang="en-US" sz="2500">
                <a:latin typeface="Arial" charset="0"/>
              </a:rPr>
              <a:t>Organizimi dhe Implementimi</a:t>
            </a:r>
          </a:p>
        </p:txBody>
      </p:sp>
      <p:sp>
        <p:nvSpPr>
          <p:cNvPr id="21516" name="Rectangle 13"/>
          <p:cNvSpPr>
            <a:spLocks noChangeArrowheads="1"/>
          </p:cNvSpPr>
          <p:nvPr/>
        </p:nvSpPr>
        <p:spPr bwMode="auto">
          <a:xfrm>
            <a:off x="2057400" y="5859463"/>
            <a:ext cx="1416050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28588" tIns="65088" rIns="128588" bIns="65088">
            <a:spAutoFit/>
          </a:bodyPr>
          <a:lstStyle/>
          <a:p>
            <a:pPr defTabSz="1493838" eaLnBrk="0" hangingPunct="0"/>
            <a:r>
              <a:rPr lang="en-US" sz="2500">
                <a:latin typeface="Arial" charset="0"/>
              </a:rPr>
              <a:t>Kontrolli</a:t>
            </a:r>
          </a:p>
        </p:txBody>
      </p:sp>
      <p:sp>
        <p:nvSpPr>
          <p:cNvPr id="21517" name="Line 14"/>
          <p:cNvSpPr>
            <a:spLocks noChangeShapeType="1"/>
          </p:cNvSpPr>
          <p:nvPr/>
        </p:nvSpPr>
        <p:spPr bwMode="auto">
          <a:xfrm>
            <a:off x="2786063" y="793750"/>
            <a:ext cx="0" cy="61595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Line 15"/>
          <p:cNvSpPr>
            <a:spLocks noChangeShapeType="1"/>
          </p:cNvSpPr>
          <p:nvPr/>
        </p:nvSpPr>
        <p:spPr bwMode="auto">
          <a:xfrm>
            <a:off x="2789238" y="3263900"/>
            <a:ext cx="0" cy="614363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Line 16"/>
          <p:cNvSpPr>
            <a:spLocks noChangeShapeType="1"/>
          </p:cNvSpPr>
          <p:nvPr/>
        </p:nvSpPr>
        <p:spPr bwMode="auto">
          <a:xfrm>
            <a:off x="2789238" y="4344988"/>
            <a:ext cx="0" cy="61595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Line 17"/>
          <p:cNvSpPr>
            <a:spLocks noChangeShapeType="1"/>
          </p:cNvSpPr>
          <p:nvPr/>
        </p:nvSpPr>
        <p:spPr bwMode="auto">
          <a:xfrm>
            <a:off x="2801938" y="5341938"/>
            <a:ext cx="0" cy="614362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Line 18"/>
          <p:cNvSpPr>
            <a:spLocks noChangeShapeType="1"/>
          </p:cNvSpPr>
          <p:nvPr/>
        </p:nvSpPr>
        <p:spPr bwMode="auto">
          <a:xfrm>
            <a:off x="2786063" y="1733550"/>
            <a:ext cx="0" cy="49530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Rectangle 19"/>
          <p:cNvSpPr>
            <a:spLocks noChangeArrowheads="1"/>
          </p:cNvSpPr>
          <p:nvPr/>
        </p:nvSpPr>
        <p:spPr bwMode="auto">
          <a:xfrm>
            <a:off x="246063" y="2473325"/>
            <a:ext cx="1352550" cy="828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defTabSz="762000" eaLnBrk="0" hangingPunct="0"/>
            <a:r>
              <a:rPr lang="en-US">
                <a:latin typeface="Arial" charset="0"/>
              </a:rPr>
              <a:t>Tregu i Synuar</a:t>
            </a:r>
          </a:p>
        </p:txBody>
      </p:sp>
      <p:sp>
        <p:nvSpPr>
          <p:cNvPr id="21523" name="Rectangle 20"/>
          <p:cNvSpPr>
            <a:spLocks noChangeArrowheads="1"/>
          </p:cNvSpPr>
          <p:nvPr/>
        </p:nvSpPr>
        <p:spPr bwMode="auto">
          <a:xfrm>
            <a:off x="1863725" y="2473325"/>
            <a:ext cx="2009775" cy="828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defTabSz="762000" eaLnBrk="0" hangingPunct="0"/>
            <a:r>
              <a:rPr lang="en-US">
                <a:latin typeface="Arial" charset="0"/>
              </a:rPr>
              <a:t>Avantazhi Konkurrues</a:t>
            </a:r>
          </a:p>
        </p:txBody>
      </p:sp>
      <p:sp>
        <p:nvSpPr>
          <p:cNvPr id="21524" name="Rectangle 21"/>
          <p:cNvSpPr>
            <a:spLocks noChangeArrowheads="1"/>
          </p:cNvSpPr>
          <p:nvPr/>
        </p:nvSpPr>
        <p:spPr bwMode="auto">
          <a:xfrm>
            <a:off x="3648075" y="2473325"/>
            <a:ext cx="2009775" cy="828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defTabSz="762000" eaLnBrk="0" hangingPunct="0"/>
            <a:r>
              <a:rPr lang="en-US">
                <a:latin typeface="Arial" charset="0"/>
              </a:rPr>
              <a:t>Kompetitorët e Synuar</a:t>
            </a:r>
          </a:p>
        </p:txBody>
      </p:sp>
      <p:sp>
        <p:nvSpPr>
          <p:cNvPr id="21525" name="Line 22"/>
          <p:cNvSpPr>
            <a:spLocks noChangeShapeType="1"/>
          </p:cNvSpPr>
          <p:nvPr/>
        </p:nvSpPr>
        <p:spPr bwMode="auto">
          <a:xfrm>
            <a:off x="2786063" y="1917700"/>
            <a:ext cx="0" cy="630238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6" name="Freeform 23"/>
          <p:cNvSpPr>
            <a:spLocks/>
          </p:cNvSpPr>
          <p:nvPr/>
        </p:nvSpPr>
        <p:spPr bwMode="auto">
          <a:xfrm>
            <a:off x="6230938" y="1357313"/>
            <a:ext cx="1681162" cy="5049837"/>
          </a:xfrm>
          <a:custGeom>
            <a:avLst/>
            <a:gdLst>
              <a:gd name="T0" fmla="*/ 0 w 1059"/>
              <a:gd name="T1" fmla="*/ 3180 h 3181"/>
              <a:gd name="T2" fmla="*/ 1058 w 1059"/>
              <a:gd name="T3" fmla="*/ 3180 h 3181"/>
              <a:gd name="T4" fmla="*/ 1058 w 1059"/>
              <a:gd name="T5" fmla="*/ 0 h 3181"/>
              <a:gd name="T6" fmla="*/ 0 60000 65536"/>
              <a:gd name="T7" fmla="*/ 0 60000 65536"/>
              <a:gd name="T8" fmla="*/ 0 60000 65536"/>
              <a:gd name="T9" fmla="*/ 0 w 1059"/>
              <a:gd name="T10" fmla="*/ 0 h 3181"/>
              <a:gd name="T11" fmla="*/ 1059 w 1059"/>
              <a:gd name="T12" fmla="*/ 3181 h 31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59" h="3181">
                <a:moveTo>
                  <a:pt x="0" y="3180"/>
                </a:moveTo>
                <a:lnTo>
                  <a:pt x="1058" y="3180"/>
                </a:lnTo>
                <a:lnTo>
                  <a:pt x="1058" y="0"/>
                </a:lnTo>
              </a:path>
            </a:pathLst>
          </a:custGeom>
          <a:noFill/>
          <a:ln w="25400" cap="rnd" cmpd="sng">
            <a:solidFill>
              <a:srgbClr val="FF0033"/>
            </a:solidFill>
            <a:prstDash val="solid"/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7" name="Line 24"/>
          <p:cNvSpPr>
            <a:spLocks noChangeShapeType="1"/>
          </p:cNvSpPr>
          <p:nvPr/>
        </p:nvSpPr>
        <p:spPr bwMode="auto">
          <a:xfrm>
            <a:off x="8156575" y="6394450"/>
            <a:ext cx="855663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8" name="Line 25"/>
          <p:cNvSpPr>
            <a:spLocks noChangeShapeType="1"/>
          </p:cNvSpPr>
          <p:nvPr/>
        </p:nvSpPr>
        <p:spPr bwMode="auto">
          <a:xfrm>
            <a:off x="8167688" y="1128713"/>
            <a:ext cx="855662" cy="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pull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ChangeArrowheads="1"/>
          </p:cNvSpPr>
          <p:nvPr/>
        </p:nvSpPr>
        <p:spPr bwMode="auto">
          <a:xfrm>
            <a:off x="7200900" y="6629400"/>
            <a:ext cx="1905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r" eaLnBrk="0" hangingPunct="0"/>
            <a:r>
              <a:rPr lang="en-US" sz="1000">
                <a:latin typeface="Arial" charset="0"/>
              </a:rPr>
              <a:t>5</a:t>
            </a:r>
          </a:p>
        </p:txBody>
      </p:sp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0" y="6629400"/>
            <a:ext cx="4213225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000">
                <a:latin typeface="Arial" charset="0"/>
              </a:rPr>
              <a:t>D Jobber, Principles and Practice of Marketing, © 1998 McGraë-Hill</a:t>
            </a: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SWOT Analiza</a:t>
            </a:r>
          </a:p>
        </p:txBody>
      </p:sp>
      <p:grpSp>
        <p:nvGrpSpPr>
          <p:cNvPr id="23556" name="Group 12"/>
          <p:cNvGrpSpPr>
            <a:grpSpLocks/>
          </p:cNvGrpSpPr>
          <p:nvPr/>
        </p:nvGrpSpPr>
        <p:grpSpPr bwMode="auto">
          <a:xfrm>
            <a:off x="1816100" y="1892300"/>
            <a:ext cx="3670300" cy="3670300"/>
            <a:chOff x="1144" y="1192"/>
            <a:chExt cx="2312" cy="2312"/>
          </a:xfrm>
        </p:grpSpPr>
        <p:sp>
          <p:nvSpPr>
            <p:cNvPr id="23564" name="Rectangle 5"/>
            <p:cNvSpPr>
              <a:spLocks noChangeArrowheads="1"/>
            </p:cNvSpPr>
            <p:nvPr/>
          </p:nvSpPr>
          <p:spPr bwMode="auto">
            <a:xfrm>
              <a:off x="1144" y="1192"/>
              <a:ext cx="2312" cy="2312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3565" name="Rectangle 6"/>
            <p:cNvSpPr>
              <a:spLocks noChangeArrowheads="1"/>
            </p:cNvSpPr>
            <p:nvPr/>
          </p:nvSpPr>
          <p:spPr bwMode="auto">
            <a:xfrm>
              <a:off x="1236" y="2811"/>
              <a:ext cx="995" cy="483"/>
            </a:xfrm>
            <a:prstGeom prst="rect">
              <a:avLst/>
            </a:prstGeom>
            <a:solidFill>
              <a:srgbClr val="FFFFCC"/>
            </a:solidFill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 defTabSz="762000" eaLnBrk="0" hangingPunct="0"/>
              <a:r>
                <a:rPr lang="en-US" sz="2200">
                  <a:latin typeface="Arial" charset="0"/>
                </a:rPr>
                <a:t>Mundësitë</a:t>
              </a:r>
            </a:p>
            <a:p>
              <a:pPr algn="ctr" defTabSz="762000" eaLnBrk="0" hangingPunct="0"/>
              <a:r>
                <a:rPr lang="en-US" sz="2200">
                  <a:latin typeface="Arial" charset="0"/>
                </a:rPr>
                <a:t>(shanset)</a:t>
              </a:r>
            </a:p>
          </p:txBody>
        </p:sp>
        <p:sp>
          <p:nvSpPr>
            <p:cNvPr id="23566" name="Rectangle 7"/>
            <p:cNvSpPr>
              <a:spLocks noChangeArrowheads="1"/>
            </p:cNvSpPr>
            <p:nvPr/>
          </p:nvSpPr>
          <p:spPr bwMode="auto">
            <a:xfrm>
              <a:off x="1412" y="1635"/>
              <a:ext cx="610" cy="270"/>
            </a:xfrm>
            <a:prstGeom prst="rect">
              <a:avLst/>
            </a:prstGeom>
            <a:solidFill>
              <a:srgbClr val="FFFFCC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defTabSz="762000" eaLnBrk="0" hangingPunct="0"/>
              <a:r>
                <a:rPr lang="en-US" sz="2200">
                  <a:latin typeface="Arial" charset="0"/>
                </a:rPr>
                <a:t>Fuqitë</a:t>
              </a:r>
            </a:p>
          </p:txBody>
        </p:sp>
        <p:sp>
          <p:nvSpPr>
            <p:cNvPr id="23567" name="Rectangle 8"/>
            <p:cNvSpPr>
              <a:spLocks noChangeArrowheads="1"/>
            </p:cNvSpPr>
            <p:nvPr/>
          </p:nvSpPr>
          <p:spPr bwMode="auto">
            <a:xfrm>
              <a:off x="2488" y="2795"/>
              <a:ext cx="778" cy="270"/>
            </a:xfrm>
            <a:prstGeom prst="rect">
              <a:avLst/>
            </a:prstGeom>
            <a:solidFill>
              <a:srgbClr val="FFFFCC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defTabSz="762000" eaLnBrk="0" hangingPunct="0"/>
              <a:r>
                <a:rPr lang="en-US" sz="2200">
                  <a:latin typeface="Arial" charset="0"/>
                </a:rPr>
                <a:t>Rreziqet</a:t>
              </a:r>
            </a:p>
          </p:txBody>
        </p:sp>
        <p:sp>
          <p:nvSpPr>
            <p:cNvPr id="23568" name="Rectangle 9"/>
            <p:cNvSpPr>
              <a:spLocks noChangeArrowheads="1"/>
            </p:cNvSpPr>
            <p:nvPr/>
          </p:nvSpPr>
          <p:spPr bwMode="auto">
            <a:xfrm>
              <a:off x="2469" y="1635"/>
              <a:ext cx="817" cy="270"/>
            </a:xfrm>
            <a:prstGeom prst="rect">
              <a:avLst/>
            </a:prstGeom>
            <a:solidFill>
              <a:srgbClr val="FFFFCC"/>
            </a:solidFill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defTabSz="762000" eaLnBrk="0" hangingPunct="0"/>
              <a:r>
                <a:rPr lang="en-US" sz="2200">
                  <a:latin typeface="Arial" charset="0"/>
                </a:rPr>
                <a:t>Dobësitë</a:t>
              </a:r>
            </a:p>
          </p:txBody>
        </p:sp>
        <p:sp>
          <p:nvSpPr>
            <p:cNvPr id="23569" name="Line 10"/>
            <p:cNvSpPr>
              <a:spLocks noChangeShapeType="1"/>
            </p:cNvSpPr>
            <p:nvPr/>
          </p:nvSpPr>
          <p:spPr bwMode="auto">
            <a:xfrm>
              <a:off x="2296" y="1200"/>
              <a:ext cx="0" cy="2296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0" name="Line 11"/>
            <p:cNvSpPr>
              <a:spLocks noChangeShapeType="1"/>
            </p:cNvSpPr>
            <p:nvPr/>
          </p:nvSpPr>
          <p:spPr bwMode="auto">
            <a:xfrm>
              <a:off x="1144" y="2344"/>
              <a:ext cx="2296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557" name="Group 19"/>
          <p:cNvGrpSpPr>
            <a:grpSpLocks/>
          </p:cNvGrpSpPr>
          <p:nvPr/>
        </p:nvGrpSpPr>
        <p:grpSpPr bwMode="auto">
          <a:xfrm>
            <a:off x="5838825" y="1512888"/>
            <a:ext cx="2324100" cy="4049712"/>
            <a:chOff x="3678" y="953"/>
            <a:chExt cx="1464" cy="2551"/>
          </a:xfrm>
        </p:grpSpPr>
        <p:sp>
          <p:nvSpPr>
            <p:cNvPr id="23558" name="Rectangle 13"/>
            <p:cNvSpPr>
              <a:spLocks noChangeArrowheads="1"/>
            </p:cNvSpPr>
            <p:nvPr/>
          </p:nvSpPr>
          <p:spPr bwMode="auto">
            <a:xfrm>
              <a:off x="3759" y="1582"/>
              <a:ext cx="1303" cy="4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defTabSz="762000" eaLnBrk="0" hangingPunct="0"/>
              <a:r>
                <a:rPr lang="en-US" sz="1800">
                  <a:latin typeface="Arial" charset="0"/>
                </a:rPr>
                <a:t>I brendshëm</a:t>
              </a:r>
              <a:br>
                <a:rPr lang="en-US" sz="1800">
                  <a:latin typeface="Arial" charset="0"/>
                </a:rPr>
              </a:br>
              <a:r>
                <a:rPr lang="en-US" sz="1800">
                  <a:latin typeface="Arial" charset="0"/>
                </a:rPr>
                <a:t>(I kontrollueshëm)</a:t>
              </a:r>
            </a:p>
          </p:txBody>
        </p:sp>
        <p:sp>
          <p:nvSpPr>
            <p:cNvPr id="23559" name="Rectangle 14"/>
            <p:cNvSpPr>
              <a:spLocks noChangeArrowheads="1"/>
            </p:cNvSpPr>
            <p:nvPr/>
          </p:nvSpPr>
          <p:spPr bwMode="auto">
            <a:xfrm>
              <a:off x="3678" y="2734"/>
              <a:ext cx="1464" cy="4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defTabSz="762000" eaLnBrk="0" hangingPunct="0"/>
              <a:r>
                <a:rPr lang="en-US" sz="1800">
                  <a:latin typeface="Arial" charset="0"/>
                </a:rPr>
                <a:t>I jashtëm</a:t>
              </a:r>
              <a:br>
                <a:rPr lang="en-US" sz="1800">
                  <a:latin typeface="Arial" charset="0"/>
                </a:rPr>
              </a:br>
              <a:r>
                <a:rPr lang="en-US" sz="1800">
                  <a:latin typeface="Arial" charset="0"/>
                </a:rPr>
                <a:t>(I pakontrollueshëm)</a:t>
              </a:r>
            </a:p>
          </p:txBody>
        </p:sp>
        <p:sp>
          <p:nvSpPr>
            <p:cNvPr id="23560" name="Rectangle 15"/>
            <p:cNvSpPr>
              <a:spLocks noChangeArrowheads="1"/>
            </p:cNvSpPr>
            <p:nvPr/>
          </p:nvSpPr>
          <p:spPr bwMode="auto">
            <a:xfrm>
              <a:off x="4078" y="953"/>
              <a:ext cx="62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defTabSz="762000" eaLnBrk="0" hangingPunct="0"/>
              <a:r>
                <a:rPr lang="en-US" sz="2000" b="1">
                  <a:solidFill>
                    <a:srgbClr val="FF0033"/>
                  </a:solidFill>
                  <a:latin typeface="Arial" charset="0"/>
                </a:rPr>
                <a:t>Burimi</a:t>
              </a:r>
            </a:p>
          </p:txBody>
        </p:sp>
        <p:sp>
          <p:nvSpPr>
            <p:cNvPr id="23561" name="Line 16"/>
            <p:cNvSpPr>
              <a:spLocks noChangeShapeType="1"/>
            </p:cNvSpPr>
            <p:nvPr/>
          </p:nvSpPr>
          <p:spPr bwMode="auto">
            <a:xfrm>
              <a:off x="3809" y="1197"/>
              <a:ext cx="1202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2" name="Line 17"/>
            <p:cNvSpPr>
              <a:spLocks noChangeShapeType="1"/>
            </p:cNvSpPr>
            <p:nvPr/>
          </p:nvSpPr>
          <p:spPr bwMode="auto">
            <a:xfrm>
              <a:off x="3809" y="2337"/>
              <a:ext cx="1202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3" name="Line 18"/>
            <p:cNvSpPr>
              <a:spLocks noChangeShapeType="1"/>
            </p:cNvSpPr>
            <p:nvPr/>
          </p:nvSpPr>
          <p:spPr bwMode="auto">
            <a:xfrm>
              <a:off x="3809" y="3504"/>
              <a:ext cx="1202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ChangeArrowheads="1"/>
          </p:cNvSpPr>
          <p:nvPr/>
        </p:nvSpPr>
        <p:spPr bwMode="auto">
          <a:xfrm>
            <a:off x="7200900" y="6629400"/>
            <a:ext cx="19050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r" eaLnBrk="0" hangingPunct="0"/>
            <a:r>
              <a:rPr lang="en-US" sz="1000">
                <a:latin typeface="Arial" charset="0"/>
              </a:rPr>
              <a:t>6</a:t>
            </a:r>
          </a:p>
        </p:txBody>
      </p:sp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0" y="6629400"/>
            <a:ext cx="4213225" cy="2270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000">
                <a:latin typeface="Arial" charset="0"/>
              </a:rPr>
              <a:t>D Jobber, Principles and Practice of Marketing, © 1998 McGraë-Hill</a:t>
            </a:r>
          </a:p>
        </p:txBody>
      </p:sp>
      <p:sp>
        <p:nvSpPr>
          <p:cNvPr id="25603" name="Line 4"/>
          <p:cNvSpPr>
            <a:spLocks noChangeShapeType="1"/>
          </p:cNvSpPr>
          <p:nvPr/>
        </p:nvSpPr>
        <p:spPr bwMode="auto">
          <a:xfrm>
            <a:off x="4572000" y="2146300"/>
            <a:ext cx="0" cy="55880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Line 5"/>
          <p:cNvSpPr>
            <a:spLocks noChangeShapeType="1"/>
          </p:cNvSpPr>
          <p:nvPr/>
        </p:nvSpPr>
        <p:spPr bwMode="auto">
          <a:xfrm flipV="1">
            <a:off x="4572000" y="4114800"/>
            <a:ext cx="0" cy="104140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Line 6"/>
          <p:cNvSpPr>
            <a:spLocks noChangeShapeType="1"/>
          </p:cNvSpPr>
          <p:nvPr/>
        </p:nvSpPr>
        <p:spPr bwMode="auto">
          <a:xfrm flipV="1">
            <a:off x="2489200" y="3606800"/>
            <a:ext cx="1384300" cy="64770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Line 7"/>
          <p:cNvSpPr>
            <a:spLocks noChangeShapeType="1"/>
          </p:cNvSpPr>
          <p:nvPr/>
        </p:nvSpPr>
        <p:spPr bwMode="auto">
          <a:xfrm>
            <a:off x="2462213" y="2424113"/>
            <a:ext cx="1576387" cy="534987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Testimi i bërthamës së strategjisë</a:t>
            </a:r>
          </a:p>
        </p:txBody>
      </p:sp>
      <p:sp>
        <p:nvSpPr>
          <p:cNvPr id="25608" name="Rectangle 9"/>
          <p:cNvSpPr>
            <a:spLocks noChangeArrowheads="1"/>
          </p:cNvSpPr>
          <p:nvPr/>
        </p:nvSpPr>
        <p:spPr bwMode="auto">
          <a:xfrm>
            <a:off x="3592513" y="1003300"/>
            <a:ext cx="2351087" cy="11303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5609" name="Rectangle 10"/>
          <p:cNvSpPr>
            <a:spLocks noChangeArrowheads="1"/>
          </p:cNvSpPr>
          <p:nvPr/>
        </p:nvSpPr>
        <p:spPr bwMode="auto">
          <a:xfrm>
            <a:off x="3505200" y="990600"/>
            <a:ext cx="2438400" cy="920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defTabSz="762000" eaLnBrk="0" hangingPunct="0">
              <a:spcBef>
                <a:spcPct val="50000"/>
              </a:spcBef>
            </a:pPr>
            <a:r>
              <a:rPr lang="en-US" sz="1800">
                <a:latin typeface="Arial" charset="0"/>
              </a:rPr>
              <a:t>Definon konsumatorët e synuar dhe nevojat e tyre</a:t>
            </a:r>
          </a:p>
        </p:txBody>
      </p:sp>
      <p:sp>
        <p:nvSpPr>
          <p:cNvPr id="25610" name="Rectangle 11"/>
          <p:cNvSpPr>
            <a:spLocks noChangeArrowheads="1"/>
          </p:cNvSpPr>
          <p:nvPr/>
        </p:nvSpPr>
        <p:spPr bwMode="auto">
          <a:xfrm>
            <a:off x="3821113" y="4787900"/>
            <a:ext cx="1817687" cy="12319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5611" name="Rectangle 12"/>
          <p:cNvSpPr>
            <a:spLocks noChangeArrowheads="1"/>
          </p:cNvSpPr>
          <p:nvPr/>
        </p:nvSpPr>
        <p:spPr bwMode="auto">
          <a:xfrm>
            <a:off x="3810000" y="4800600"/>
            <a:ext cx="1843088" cy="1196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defTabSz="762000" eaLnBrk="0" hangingPunct="0"/>
            <a:r>
              <a:rPr lang="en-US" sz="1800">
                <a:latin typeface="Arial" charset="0"/>
              </a:rPr>
              <a:t>Mbështetet dhe menaxhohet mirë nga burimet </a:t>
            </a:r>
          </a:p>
        </p:txBody>
      </p:sp>
      <p:sp>
        <p:nvSpPr>
          <p:cNvPr id="25612" name="Rectangle 13"/>
          <p:cNvSpPr>
            <a:spLocks noChangeArrowheads="1"/>
          </p:cNvSpPr>
          <p:nvPr/>
        </p:nvSpPr>
        <p:spPr bwMode="auto">
          <a:xfrm>
            <a:off x="1028700" y="2081213"/>
            <a:ext cx="1498600" cy="11303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5613" name="Rectangle 14"/>
          <p:cNvSpPr>
            <a:spLocks noChangeArrowheads="1"/>
          </p:cNvSpPr>
          <p:nvPr/>
        </p:nvSpPr>
        <p:spPr bwMode="auto">
          <a:xfrm>
            <a:off x="1076325" y="2320925"/>
            <a:ext cx="1403350" cy="920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defTabSz="762000" eaLnBrk="0" hangingPunct="0"/>
            <a:r>
              <a:rPr lang="en-US" sz="1800">
                <a:latin typeface="Arial" charset="0"/>
              </a:rPr>
              <a:t>Përpuethshmëri të brendshme</a:t>
            </a:r>
          </a:p>
        </p:txBody>
      </p:sp>
      <p:sp>
        <p:nvSpPr>
          <p:cNvPr id="25614" name="Rectangle 15"/>
          <p:cNvSpPr>
            <a:spLocks noChangeArrowheads="1"/>
          </p:cNvSpPr>
          <p:nvPr/>
        </p:nvSpPr>
        <p:spPr bwMode="auto">
          <a:xfrm>
            <a:off x="709613" y="3743325"/>
            <a:ext cx="1790700" cy="11303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5615" name="Rectangle 16"/>
          <p:cNvSpPr>
            <a:spLocks noChangeArrowheads="1"/>
          </p:cNvSpPr>
          <p:nvPr/>
        </p:nvSpPr>
        <p:spPr bwMode="auto">
          <a:xfrm>
            <a:off x="665163" y="3708400"/>
            <a:ext cx="1879600" cy="1196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defTabSz="762000" eaLnBrk="0" hangingPunct="0"/>
            <a:r>
              <a:rPr lang="en-US" sz="1800">
                <a:latin typeface="Arial" charset="0"/>
              </a:rPr>
              <a:t>Nxirret për të arritur objektivat e produktit në treg</a:t>
            </a:r>
          </a:p>
        </p:txBody>
      </p:sp>
      <p:sp>
        <p:nvSpPr>
          <p:cNvPr id="25616" name="Rectangle 17"/>
          <p:cNvSpPr>
            <a:spLocks noChangeArrowheads="1"/>
          </p:cNvSpPr>
          <p:nvPr/>
        </p:nvSpPr>
        <p:spPr bwMode="auto">
          <a:xfrm>
            <a:off x="6821488" y="2038350"/>
            <a:ext cx="1498600" cy="11303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5617" name="Rectangle 18"/>
          <p:cNvSpPr>
            <a:spLocks noChangeArrowheads="1"/>
          </p:cNvSpPr>
          <p:nvPr/>
        </p:nvSpPr>
        <p:spPr bwMode="auto">
          <a:xfrm>
            <a:off x="6872288" y="2141538"/>
            <a:ext cx="1397000" cy="920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defTabSz="762000" eaLnBrk="0" hangingPunct="0"/>
            <a:r>
              <a:rPr lang="en-US" sz="1800">
                <a:latin typeface="Arial" charset="0"/>
              </a:rPr>
              <a:t>Krijon avantazhin konkurrues</a:t>
            </a:r>
          </a:p>
        </p:txBody>
      </p:sp>
      <p:sp>
        <p:nvSpPr>
          <p:cNvPr id="25618" name="Rectangle 19"/>
          <p:cNvSpPr>
            <a:spLocks noChangeArrowheads="1"/>
          </p:cNvSpPr>
          <p:nvPr/>
        </p:nvSpPr>
        <p:spPr bwMode="auto">
          <a:xfrm>
            <a:off x="6821488" y="3803650"/>
            <a:ext cx="1498600" cy="1130300"/>
          </a:xfrm>
          <a:prstGeom prst="rect">
            <a:avLst/>
          </a:prstGeom>
          <a:solidFill>
            <a:srgbClr val="FFFFCC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5619" name="Rectangle 20"/>
          <p:cNvSpPr>
            <a:spLocks noChangeArrowheads="1"/>
          </p:cNvSpPr>
          <p:nvPr/>
        </p:nvSpPr>
        <p:spPr bwMode="auto">
          <a:xfrm>
            <a:off x="6802438" y="3906838"/>
            <a:ext cx="1655762" cy="920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defTabSz="762000" eaLnBrk="0" hangingPunct="0"/>
            <a:r>
              <a:rPr lang="en-US" sz="1800">
                <a:latin typeface="Arial" charset="0"/>
              </a:rPr>
              <a:t>Shkakton risqe të pranueshme</a:t>
            </a:r>
          </a:p>
        </p:txBody>
      </p:sp>
      <p:sp>
        <p:nvSpPr>
          <p:cNvPr id="25620" name="Oval 21"/>
          <p:cNvSpPr>
            <a:spLocks noChangeArrowheads="1"/>
          </p:cNvSpPr>
          <p:nvPr/>
        </p:nvSpPr>
        <p:spPr bwMode="auto">
          <a:xfrm>
            <a:off x="3884613" y="2743200"/>
            <a:ext cx="1371600" cy="1371600"/>
          </a:xfrm>
          <a:prstGeom prst="ellipse">
            <a:avLst/>
          </a:prstGeom>
          <a:solidFill>
            <a:srgbClr val="FFFF99"/>
          </a:solidFill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25621" name="Rectangle 22"/>
          <p:cNvSpPr>
            <a:spLocks noChangeArrowheads="1"/>
          </p:cNvSpPr>
          <p:nvPr/>
        </p:nvSpPr>
        <p:spPr bwMode="auto">
          <a:xfrm>
            <a:off x="3810000" y="3200400"/>
            <a:ext cx="14573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 defTabSz="762000" eaLnBrk="0" hangingPunct="0"/>
            <a:r>
              <a:rPr lang="en-US" sz="2000">
                <a:latin typeface="Arial" charset="0"/>
              </a:rPr>
              <a:t>Strategjia</a:t>
            </a:r>
          </a:p>
        </p:txBody>
      </p:sp>
      <p:sp>
        <p:nvSpPr>
          <p:cNvPr id="25622" name="Line 23"/>
          <p:cNvSpPr>
            <a:spLocks noChangeShapeType="1"/>
          </p:cNvSpPr>
          <p:nvPr/>
        </p:nvSpPr>
        <p:spPr bwMode="auto">
          <a:xfrm flipH="1">
            <a:off x="5130800" y="2424113"/>
            <a:ext cx="1677988" cy="560387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3" name="Line 24"/>
          <p:cNvSpPr>
            <a:spLocks noChangeShapeType="1"/>
          </p:cNvSpPr>
          <p:nvPr/>
        </p:nvSpPr>
        <p:spPr bwMode="auto">
          <a:xfrm flipH="1" flipV="1">
            <a:off x="5207000" y="3708400"/>
            <a:ext cx="1600200" cy="444500"/>
          </a:xfrm>
          <a:prstGeom prst="line">
            <a:avLst/>
          </a:prstGeom>
          <a:noFill/>
          <a:ln w="25400">
            <a:solidFill>
              <a:srgbClr val="FF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temp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m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Pages>8899508</Pages>
  <Words>202</Words>
  <Application>Microsoft Office PowerPoint</Application>
  <PresentationFormat>On-screen Show (4:3)</PresentationFormat>
  <Paragraphs>60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Times New Roman</vt:lpstr>
      <vt:lpstr>Arial</vt:lpstr>
      <vt:lpstr>Monotype Sorts</vt:lpstr>
      <vt:lpstr>temp</vt:lpstr>
      <vt:lpstr>Bazat e Marketingut</vt:lpstr>
      <vt:lpstr>Procesi i planifikimit të marketingut</vt:lpstr>
      <vt:lpstr>Planifikimi në nivel biznesi</vt:lpstr>
      <vt:lpstr>Planifikimi në nivel të produktit</vt:lpstr>
      <vt:lpstr>SWOT Analiza</vt:lpstr>
      <vt:lpstr>Testimi i bërthamës së strategjisë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Jobber: Marketing Chapter 2</dc:title>
  <dc:subject>Market Planning</dc:subject>
  <dc:creator>Mike Cotterell</dc:creator>
  <cp:lastModifiedBy>dsahiti</cp:lastModifiedBy>
  <cp:revision>7</cp:revision>
  <cp:lastPrinted>1998-09-23T11:34:46Z</cp:lastPrinted>
  <dcterms:created xsi:type="dcterms:W3CDTF">1998-02-06T07:36:54Z</dcterms:created>
  <dcterms:modified xsi:type="dcterms:W3CDTF">2011-10-27T12:21:15Z</dcterms:modified>
</cp:coreProperties>
</file>