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48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599A47E-62C5-4508-B40E-3252BB031BCB}" type="datetimeFigureOut">
              <a:rPr lang="en-US" smtClean="0"/>
              <a:pPr/>
              <a:t>5/15/2012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7226E71-6EFB-48B6-BD5D-897B20F74C1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599A47E-62C5-4508-B40E-3252BB031BCB}" type="datetimeFigureOut">
              <a:rPr lang="en-US" smtClean="0"/>
              <a:pPr/>
              <a:t>5/15/2012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7226E71-6EFB-48B6-BD5D-897B20F74C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599A47E-62C5-4508-B40E-3252BB031BCB}" type="datetimeFigureOut">
              <a:rPr lang="en-US" smtClean="0"/>
              <a:pPr/>
              <a:t>5/15/2012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7226E71-6EFB-48B6-BD5D-897B20F74C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599A47E-62C5-4508-B40E-3252BB031BCB}" type="datetimeFigureOut">
              <a:rPr lang="en-US" smtClean="0"/>
              <a:pPr/>
              <a:t>5/15/2012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7226E71-6EFB-48B6-BD5D-897B20F74C1F}"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599A47E-62C5-4508-B40E-3252BB031BCB}" type="datetimeFigureOut">
              <a:rPr lang="en-US" smtClean="0"/>
              <a:pPr/>
              <a:t>5/15/2012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7226E71-6EFB-48B6-BD5D-897B20F74C1F}"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599A47E-62C5-4508-B40E-3252BB031BCB}" type="datetimeFigureOut">
              <a:rPr lang="en-US" smtClean="0"/>
              <a:pPr/>
              <a:t>5/15/2012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7226E71-6EFB-48B6-BD5D-897B20F74C1F}"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599A47E-62C5-4508-B40E-3252BB031BCB}" type="datetimeFigureOut">
              <a:rPr lang="en-US" smtClean="0"/>
              <a:pPr/>
              <a:t>5/15/2012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7226E71-6EFB-48B6-BD5D-897B20F74C1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599A47E-62C5-4508-B40E-3252BB031BCB}" type="datetimeFigureOut">
              <a:rPr lang="en-US" smtClean="0"/>
              <a:pPr/>
              <a:t>5/15/2012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7226E71-6EFB-48B6-BD5D-897B20F74C1F}"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599A47E-62C5-4508-B40E-3252BB031BCB}" type="datetimeFigureOut">
              <a:rPr lang="en-US" smtClean="0"/>
              <a:pPr/>
              <a:t>5/15/2012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7226E71-6EFB-48B6-BD5D-897B20F74C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599A47E-62C5-4508-B40E-3252BB031BCB}" type="datetimeFigureOut">
              <a:rPr lang="en-US" smtClean="0"/>
              <a:pPr/>
              <a:t>5/15/2012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7226E71-6EFB-48B6-BD5D-897B20F74C1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599A47E-62C5-4508-B40E-3252BB031BCB}" type="datetimeFigureOut">
              <a:rPr lang="en-US" smtClean="0"/>
              <a:pPr/>
              <a:t>5/15/2012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7226E71-6EFB-48B6-BD5D-897B20F74C1F}"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599A47E-62C5-4508-B40E-3252BB031BCB}" type="datetimeFigureOut">
              <a:rPr lang="en-US" smtClean="0"/>
              <a:pPr/>
              <a:t>5/15/2012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7226E71-6EFB-48B6-BD5D-897B20F74C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err="1" smtClean="0">
                <a:latin typeface="Times New Roman" pitchFamily="18" charset="0"/>
                <a:cs typeface="Times New Roman" pitchFamily="18" charset="0"/>
              </a:rPr>
              <a:t>Aplikimi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teorive</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të</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motivimit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në</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organizatë</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dhe</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udhëheqja</a:t>
            </a:r>
            <a:endParaRPr lang="en-US" sz="3200" dirty="0">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a:bodyPr>
          <a:lstStyle/>
          <a:p>
            <a:r>
              <a:rPr lang="en-US" sz="2800" dirty="0" err="1" smtClean="0">
                <a:latin typeface="Times New Roman" pitchFamily="18" charset="0"/>
                <a:cs typeface="Times New Roman" pitchFamily="18" charset="0"/>
              </a:rPr>
              <a:t>Ligj</a:t>
            </a:r>
            <a:r>
              <a:rPr lang="sq-AL" sz="2800" dirty="0" smtClean="0">
                <a:latin typeface="Times New Roman" pitchFamily="18" charset="0"/>
                <a:cs typeface="Times New Roman" pitchFamily="18" charset="0"/>
              </a:rPr>
              <a:t>ë</a:t>
            </a:r>
            <a:r>
              <a:rPr lang="en-US" sz="2800" dirty="0" smtClean="0">
                <a:latin typeface="Times New Roman" pitchFamily="18" charset="0"/>
                <a:cs typeface="Times New Roman" pitchFamily="18" charset="0"/>
              </a:rPr>
              <a:t>rues: Linda </a:t>
            </a:r>
            <a:r>
              <a:rPr lang="en-US" sz="2800" dirty="0" err="1" smtClean="0">
                <a:latin typeface="Times New Roman" pitchFamily="18" charset="0"/>
                <a:cs typeface="Times New Roman" pitchFamily="18" charset="0"/>
              </a:rPr>
              <a:t>Hoxha</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1828799"/>
          </a:xfrm>
        </p:spPr>
        <p:txBody>
          <a:bodyPr>
            <a:noAutofit/>
          </a:bodyPr>
          <a:lstStyle/>
          <a:p>
            <a:r>
              <a:rPr lang="sq-AL" sz="2000" dirty="0">
                <a:latin typeface="Times New Roman" pitchFamily="18" charset="0"/>
                <a:cs typeface="Times New Roman" pitchFamily="18" charset="0"/>
              </a:rPr>
              <a:t>Teoritë e hershme të cilat si të </a:t>
            </a:r>
            <a:r>
              <a:rPr lang="sq-AL" sz="2000" dirty="0" err="1">
                <a:latin typeface="Times New Roman" pitchFamily="18" charset="0"/>
                <a:cs typeface="Times New Roman" pitchFamily="18" charset="0"/>
              </a:rPr>
              <a:t>përqëndruara</a:t>
            </a:r>
            <a:r>
              <a:rPr lang="sq-AL" sz="2000" dirty="0">
                <a:latin typeface="Times New Roman" pitchFamily="18" charset="0"/>
                <a:cs typeface="Times New Roman" pitchFamily="18" charset="0"/>
              </a:rPr>
              <a:t> në tipare (të quajtura “qasja e Njeriut të Madh”, të cilat nuk na linin në dyshim përkitazi me gjininë e supozuar të udhëheqësve!) me gjasa testonin për vetitë e </a:t>
            </a:r>
            <a:r>
              <a:rPr lang="sq-AL" sz="2000" dirty="0" err="1">
                <a:latin typeface="Times New Roman" pitchFamily="18" charset="0"/>
                <a:cs typeface="Times New Roman" pitchFamily="18" charset="0"/>
              </a:rPr>
              <a:t>udhëheqësisë</a:t>
            </a:r>
            <a:r>
              <a:rPr lang="sq-AL" sz="2000" dirty="0">
                <a:latin typeface="Times New Roman" pitchFamily="18" charset="0"/>
                <a:cs typeface="Times New Roman" pitchFamily="18" charset="0"/>
              </a:rPr>
              <a:t> ekzekutive. Ideja e cila ishte aktuale në atë kohë </a:t>
            </a:r>
            <a:r>
              <a:rPr lang="sq-AL" sz="2000" dirty="0" err="1">
                <a:latin typeface="Times New Roman" pitchFamily="18" charset="0"/>
                <a:cs typeface="Times New Roman" pitchFamily="18" charset="0"/>
              </a:rPr>
              <a:t>sygjeronte</a:t>
            </a:r>
            <a:r>
              <a:rPr lang="sq-AL" sz="2000" dirty="0">
                <a:latin typeface="Times New Roman" pitchFamily="18" charset="0"/>
                <a:cs typeface="Times New Roman" pitchFamily="18" charset="0"/>
              </a:rPr>
              <a:t> se udhëheqësit posedonin karakteristikat dhe tiparet e përbashkëta; këto ishin vetitë themelore të udhëheqësve.</a:t>
            </a:r>
            <a:endParaRPr lang="en-US" sz="2000" dirty="0">
              <a:latin typeface="Times New Roman" pitchFamily="18" charset="0"/>
              <a:cs typeface="Times New Roman" pitchFamily="18" charset="0"/>
            </a:endParaRPr>
          </a:p>
        </p:txBody>
      </p:sp>
      <p:sp>
        <p:nvSpPr>
          <p:cNvPr id="4" name="Title 1"/>
          <p:cNvSpPr>
            <a:spLocks noGrp="1"/>
          </p:cNvSpPr>
          <p:nvPr>
            <p:ph type="title"/>
          </p:nvPr>
        </p:nvSpPr>
        <p:spPr/>
        <p:txBody>
          <a:bodyPr>
            <a:normAutofit/>
          </a:bodyPr>
          <a:lstStyle/>
          <a:p>
            <a:r>
              <a:rPr lang="sq-AL" sz="2800" dirty="0">
                <a:latin typeface="Times New Roman" pitchFamily="18" charset="0"/>
                <a:cs typeface="Times New Roman" pitchFamily="18" charset="0"/>
              </a:rPr>
              <a:t>TEORITË E TIPAREVE </a:t>
            </a:r>
            <a:endParaRPr lang="en-US" sz="2800" dirty="0">
              <a:latin typeface="Times New Roman" pitchFamily="18" charset="0"/>
              <a:cs typeface="Times New Roman" pitchFamily="18" charset="0"/>
            </a:endParaRPr>
          </a:p>
        </p:txBody>
      </p:sp>
      <p:sp>
        <p:nvSpPr>
          <p:cNvPr id="5" name="Rectangle 4"/>
          <p:cNvSpPr/>
          <p:nvPr/>
        </p:nvSpPr>
        <p:spPr>
          <a:xfrm>
            <a:off x="838200" y="4267200"/>
            <a:ext cx="7696200" cy="1015663"/>
          </a:xfrm>
          <a:prstGeom prst="rect">
            <a:avLst/>
          </a:prstGeom>
        </p:spPr>
        <p:txBody>
          <a:bodyPr wrap="square">
            <a:spAutoFit/>
          </a:bodyPr>
          <a:lstStyle/>
          <a:p>
            <a:r>
              <a:rPr lang="sq-AL" sz="2000" dirty="0" err="1">
                <a:latin typeface="Times New Roman" pitchFamily="18" charset="0"/>
                <a:cs typeface="Times New Roman" pitchFamily="18" charset="0"/>
              </a:rPr>
              <a:t>Stogdill</a:t>
            </a:r>
            <a:r>
              <a:rPr lang="sq-AL" sz="2000" dirty="0">
                <a:latin typeface="Times New Roman" pitchFamily="18" charset="0"/>
                <a:cs typeface="Times New Roman" pitchFamily="18" charset="0"/>
              </a:rPr>
              <a:t> (1974) shqyrtoi dhe përmblodhi studimet e tipareve dhe numëroi karakteristikat e dëshirueshme të </a:t>
            </a:r>
            <a:r>
              <a:rPr lang="sq-AL" sz="2000" dirty="0" err="1">
                <a:latin typeface="Times New Roman" pitchFamily="18" charset="0"/>
                <a:cs typeface="Times New Roman" pitchFamily="18" charset="0"/>
              </a:rPr>
              <a:t>udhëheqësisë</a:t>
            </a:r>
            <a:r>
              <a:rPr lang="sq-AL" sz="2000" dirty="0">
                <a:latin typeface="Times New Roman" pitchFamily="18" charset="0"/>
                <a:cs typeface="Times New Roman" pitchFamily="18" charset="0"/>
              </a:rPr>
              <a:t>, </a:t>
            </a:r>
            <a:r>
              <a:rPr lang="sq-AL" sz="2000" dirty="0" err="1">
                <a:latin typeface="Times New Roman" pitchFamily="18" charset="0"/>
                <a:cs typeface="Times New Roman" pitchFamily="18" charset="0"/>
              </a:rPr>
              <a:t>siq</a:t>
            </a:r>
            <a:r>
              <a:rPr lang="sq-AL" sz="2000" dirty="0">
                <a:latin typeface="Times New Roman" pitchFamily="18" charset="0"/>
                <a:cs typeface="Times New Roman" pitchFamily="18" charset="0"/>
              </a:rPr>
              <a:t> është dëshira për përgjegjësi dhe përmbushje të detyrave, vetë-besimi, </a:t>
            </a:r>
            <a:r>
              <a:rPr lang="sq-AL" sz="2000" dirty="0" err="1">
                <a:latin typeface="Times New Roman" pitchFamily="18" charset="0"/>
                <a:cs typeface="Times New Roman" pitchFamily="18" charset="0"/>
              </a:rPr>
              <a:t>tolerimi</a:t>
            </a:r>
            <a:r>
              <a:rPr lang="sq-AL" sz="2000" dirty="0">
                <a:latin typeface="Times New Roman" pitchFamily="18" charset="0"/>
                <a:cs typeface="Times New Roman" pitchFamily="18" charset="0"/>
              </a:rPr>
              <a:t> i frustrimit.</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2285999"/>
          </a:xfrm>
        </p:spPr>
        <p:txBody>
          <a:bodyPr>
            <a:normAutofit/>
          </a:bodyPr>
          <a:lstStyle/>
          <a:p>
            <a:r>
              <a:rPr lang="sq-AL" sz="2000" dirty="0" err="1">
                <a:latin typeface="Times New Roman" pitchFamily="18" charset="0"/>
                <a:cs typeface="Times New Roman" pitchFamily="18" charset="0"/>
              </a:rPr>
              <a:t>Pasiqë</a:t>
            </a:r>
            <a:r>
              <a:rPr lang="sq-AL" sz="2000" dirty="0">
                <a:latin typeface="Times New Roman" pitchFamily="18" charset="0"/>
                <a:cs typeface="Times New Roman" pitchFamily="18" charset="0"/>
              </a:rPr>
              <a:t> dështuan të izolojnë një rreth karakteristikash të paraqitura nga udhëheqësit, hulumtuesit e kthyen vëmendjen e tyre kah sjelljet, për të parë nëse është e mundur të identifikohen sjelljet specifike të përbashkëta për shumicën e  udhëheqësve. </a:t>
            </a:r>
            <a:endParaRPr lang="en-US" sz="20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sq-AL" sz="2800" dirty="0">
                <a:latin typeface="Times New Roman" pitchFamily="18" charset="0"/>
                <a:cs typeface="Times New Roman" pitchFamily="18" charset="0"/>
              </a:rPr>
              <a:t>TEORITË E SJELLJES</a:t>
            </a: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4" name="Rectangle 3"/>
          <p:cNvSpPr/>
          <p:nvPr/>
        </p:nvSpPr>
        <p:spPr>
          <a:xfrm>
            <a:off x="838200" y="3048000"/>
            <a:ext cx="7543800" cy="1015663"/>
          </a:xfrm>
          <a:prstGeom prst="rect">
            <a:avLst/>
          </a:prstGeom>
        </p:spPr>
        <p:txBody>
          <a:bodyPr wrap="square">
            <a:spAutoFit/>
          </a:bodyPr>
          <a:lstStyle/>
          <a:p>
            <a:r>
              <a:rPr lang="sq-AL" sz="2000" dirty="0">
                <a:latin typeface="Times New Roman" pitchFamily="18" charset="0"/>
                <a:cs typeface="Times New Roman" pitchFamily="18" charset="0"/>
              </a:rPr>
              <a:t>Nga </a:t>
            </a:r>
            <a:r>
              <a:rPr lang="sq-AL" sz="2000" dirty="0" err="1">
                <a:latin typeface="Times New Roman" pitchFamily="18" charset="0"/>
                <a:cs typeface="Times New Roman" pitchFamily="18" charset="0"/>
              </a:rPr>
              <a:t>përgjegjet</a:t>
            </a:r>
            <a:r>
              <a:rPr lang="sq-AL" sz="2000" dirty="0">
                <a:latin typeface="Times New Roman" pitchFamily="18" charset="0"/>
                <a:cs typeface="Times New Roman" pitchFamily="18" charset="0"/>
              </a:rPr>
              <a:t> e një studimi industrial që kërkonte të dhëna për udhëheqësit në industri, </a:t>
            </a:r>
            <a:r>
              <a:rPr lang="sq-AL" sz="2000" dirty="0" err="1">
                <a:latin typeface="Times New Roman" pitchFamily="18" charset="0"/>
                <a:cs typeface="Times New Roman" pitchFamily="18" charset="0"/>
              </a:rPr>
              <a:t>Likert</a:t>
            </a:r>
            <a:r>
              <a:rPr lang="sq-AL" sz="2000" dirty="0">
                <a:latin typeface="Times New Roman" pitchFamily="18" charset="0"/>
                <a:cs typeface="Times New Roman" pitchFamily="18" charset="0"/>
              </a:rPr>
              <a:t> (1961) gjeti se ishin </a:t>
            </a:r>
            <a:r>
              <a:rPr lang="sq-AL" sz="2000" dirty="0" err="1">
                <a:latin typeface="Times New Roman" pitchFamily="18" charset="0"/>
                <a:cs typeface="Times New Roman" pitchFamily="18" charset="0"/>
              </a:rPr>
              <a:t>indikuar</a:t>
            </a:r>
            <a:r>
              <a:rPr lang="sq-AL" sz="2000" dirty="0">
                <a:latin typeface="Times New Roman" pitchFamily="18" charset="0"/>
                <a:cs typeface="Times New Roman" pitchFamily="18" charset="0"/>
              </a:rPr>
              <a:t> dy stilet kryesore të sjelljeve. </a:t>
            </a:r>
            <a:endParaRPr lang="en-US" sz="2000" dirty="0">
              <a:latin typeface="Times New Roman" pitchFamily="18" charset="0"/>
              <a:cs typeface="Times New Roman" pitchFamily="18" charset="0"/>
            </a:endParaRPr>
          </a:p>
        </p:txBody>
      </p:sp>
      <p:sp>
        <p:nvSpPr>
          <p:cNvPr id="17409" name="Rectangle 1"/>
          <p:cNvSpPr>
            <a:spLocks noChangeArrowheads="1"/>
          </p:cNvSpPr>
          <p:nvPr/>
        </p:nvSpPr>
        <p:spPr bwMode="auto">
          <a:xfrm>
            <a:off x="533400" y="4290536"/>
            <a:ext cx="76962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Udhëheqësit, të cilët kishin sjellje të drejtuara drejt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marrëdhënjeve</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(relacioneve), ishin të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përqëndruar</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më tepër në mbarëvajtjen e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marrëdhënjeve</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shoqërore brenda vendit të punës.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Likert</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-i (1967)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sygjeroi</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se këto ishin më efektive dhe kishin një shkallë më të ulët të qarkullimit të personelit. Këto gjetje pasqyrojnë gjetjet e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Halpin</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dhe </a:t>
            </a:r>
            <a:r>
              <a:rPr lang="en-US" sz="2000" dirty="0" err="1" smtClean="0">
                <a:latin typeface="Times New Roman" pitchFamily="18" charset="0"/>
                <a:ea typeface="MS Mincho" pitchFamily="49" charset="-128"/>
                <a:cs typeface="Times New Roman" pitchFamily="18" charset="0"/>
              </a:rPr>
              <a:t>W</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iner</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(1957), të cilët i quajtën sjelljet e udhëheqësve (a) strukturë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inicuese</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dhe (b) konsideratë.</a:t>
            </a:r>
            <a:endParaRPr kumimoji="0" lang="sq-AL"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7409"/>
                                        </p:tgtEl>
                                        <p:attrNameLst>
                                          <p:attrName>style.visibility</p:attrName>
                                        </p:attrNameLst>
                                      </p:cBhvr>
                                      <p:to>
                                        <p:strVal val="visible"/>
                                      </p:to>
                                    </p:set>
                                    <p:animEffect transition="in" filter="blinds(horizontal)">
                                      <p:cBhvr>
                                        <p:cTn id="17" dur="500"/>
                                        <p:tgtEl>
                                          <p:spTgt spid="174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1740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743201"/>
            <a:ext cx="8229600" cy="1752600"/>
          </a:xfrm>
        </p:spPr>
        <p:txBody>
          <a:bodyPr>
            <a:normAutofit/>
          </a:bodyPr>
          <a:lstStyle/>
          <a:p>
            <a:r>
              <a:rPr lang="sq-AL" sz="2000" dirty="0">
                <a:latin typeface="Times New Roman" pitchFamily="18" charset="0"/>
                <a:cs typeface="Times New Roman" pitchFamily="18" charset="0"/>
              </a:rPr>
              <a:t>Teoritë e mëpastajshme të rastësisë propozuan që sjellja e duhur e </a:t>
            </a:r>
            <a:r>
              <a:rPr lang="sq-AL" sz="2000" dirty="0" err="1">
                <a:latin typeface="Times New Roman" pitchFamily="18" charset="0"/>
                <a:cs typeface="Times New Roman" pitchFamily="18" charset="0"/>
              </a:rPr>
              <a:t>udhëheqësisë</a:t>
            </a:r>
            <a:r>
              <a:rPr lang="sq-AL" sz="2000" dirty="0">
                <a:latin typeface="Times New Roman" pitchFamily="18" charset="0"/>
                <a:cs typeface="Times New Roman" pitchFamily="18" charset="0"/>
              </a:rPr>
              <a:t> të jetë e rastësishme apo (të </a:t>
            </a:r>
            <a:r>
              <a:rPr lang="sq-AL" sz="2000" dirty="0" err="1">
                <a:latin typeface="Times New Roman" pitchFamily="18" charset="0"/>
                <a:cs typeface="Times New Roman" pitchFamily="18" charset="0"/>
              </a:rPr>
              <a:t>mvaret</a:t>
            </a:r>
            <a:r>
              <a:rPr lang="sq-AL" sz="2000" dirty="0">
                <a:latin typeface="Times New Roman" pitchFamily="18" charset="0"/>
                <a:cs typeface="Times New Roman" pitchFamily="18" charset="0"/>
              </a:rPr>
              <a:t>) nga karakteristikat e udhëheqësit, situatës dhe të nënshtruarve (</a:t>
            </a:r>
            <a:r>
              <a:rPr lang="sq-AL" sz="2000" dirty="0" err="1">
                <a:latin typeface="Times New Roman" pitchFamily="18" charset="0"/>
                <a:cs typeface="Times New Roman" pitchFamily="18" charset="0"/>
              </a:rPr>
              <a:t>siq</a:t>
            </a:r>
            <a:r>
              <a:rPr lang="sq-AL" sz="2000" dirty="0">
                <a:latin typeface="Times New Roman" pitchFamily="18" charset="0"/>
                <a:cs typeface="Times New Roman" pitchFamily="18" charset="0"/>
              </a:rPr>
              <a:t> përmendet më </a:t>
            </a:r>
            <a:r>
              <a:rPr lang="sq-AL" sz="2000" dirty="0" err="1">
                <a:latin typeface="Times New Roman" pitchFamily="18" charset="0"/>
                <a:cs typeface="Times New Roman" pitchFamily="18" charset="0"/>
              </a:rPr>
              <a:t>heret</a:t>
            </a:r>
            <a:r>
              <a:rPr lang="sq-AL" sz="2000" dirty="0">
                <a:latin typeface="Times New Roman" pitchFamily="18" charset="0"/>
                <a:cs typeface="Times New Roman" pitchFamily="18" charset="0"/>
              </a:rPr>
              <a:t>, udhëheqësit janë padyshim të </a:t>
            </a:r>
            <a:r>
              <a:rPr lang="sq-AL" sz="2000" dirty="0" err="1">
                <a:latin typeface="Times New Roman" pitchFamily="18" charset="0"/>
                <a:cs typeface="Times New Roman" pitchFamily="18" charset="0"/>
              </a:rPr>
              <a:t>involvuar</a:t>
            </a:r>
            <a:r>
              <a:rPr lang="sq-AL" sz="2000" dirty="0">
                <a:latin typeface="Times New Roman" pitchFamily="18" charset="0"/>
                <a:cs typeface="Times New Roman" pitchFamily="18" charset="0"/>
              </a:rPr>
              <a:t> me grupet).</a:t>
            </a:r>
            <a:endParaRPr lang="en-US" sz="20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sq-AL" sz="2800" dirty="0">
                <a:latin typeface="Times New Roman" pitchFamily="18" charset="0"/>
                <a:cs typeface="Times New Roman" pitchFamily="18" charset="0"/>
              </a:rPr>
              <a:t>TEORIA E RASTËSISË</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2743200"/>
          </a:xfrm>
        </p:spPr>
        <p:txBody>
          <a:bodyPr>
            <a:normAutofit/>
          </a:bodyPr>
          <a:lstStyle/>
          <a:p>
            <a:r>
              <a:rPr lang="sq-AL" sz="2000" dirty="0">
                <a:latin typeface="Times New Roman" pitchFamily="18" charset="0"/>
                <a:cs typeface="Times New Roman" pitchFamily="18" charset="0"/>
              </a:rPr>
              <a:t>Kjo </a:t>
            </a:r>
            <a:r>
              <a:rPr lang="sq-AL" sz="2000" dirty="0" err="1">
                <a:latin typeface="Times New Roman" pitchFamily="18" charset="0"/>
                <a:cs typeface="Times New Roman" pitchFamily="18" charset="0"/>
              </a:rPr>
              <a:t>sygjeron</a:t>
            </a:r>
            <a:r>
              <a:rPr lang="sq-AL" sz="2000" dirty="0">
                <a:latin typeface="Times New Roman" pitchFamily="18" charset="0"/>
                <a:cs typeface="Times New Roman" pitchFamily="18" charset="0"/>
              </a:rPr>
              <a:t> që paraqitja e mirë e sjelljes së udhëheqësit nga udhëheqësi i orientuar drejt punës lajmërohet në situatat që japin kontroll të lartë apo të ultë mbi situatën, përderisa udhëheqësit e orientuar drejt </a:t>
            </a:r>
            <a:r>
              <a:rPr lang="sq-AL" sz="2000" dirty="0" err="1">
                <a:latin typeface="Times New Roman" pitchFamily="18" charset="0"/>
                <a:cs typeface="Times New Roman" pitchFamily="18" charset="0"/>
              </a:rPr>
              <a:t>marrëdhënjeve</a:t>
            </a:r>
            <a:r>
              <a:rPr lang="sq-AL" sz="2000" dirty="0">
                <a:latin typeface="Times New Roman" pitchFamily="18" charset="0"/>
                <a:cs typeface="Times New Roman" pitchFamily="18" charset="0"/>
              </a:rPr>
              <a:t> japin një paraqitje optimale në situatat që </a:t>
            </a:r>
            <a:r>
              <a:rPr lang="sq-AL" sz="2000" dirty="0" err="1">
                <a:latin typeface="Times New Roman" pitchFamily="18" charset="0"/>
                <a:cs typeface="Times New Roman" pitchFamily="18" charset="0"/>
              </a:rPr>
              <a:t>involvojnë</a:t>
            </a:r>
            <a:r>
              <a:rPr lang="sq-AL" sz="2000" dirty="0">
                <a:latin typeface="Times New Roman" pitchFamily="18" charset="0"/>
                <a:cs typeface="Times New Roman" pitchFamily="18" charset="0"/>
              </a:rPr>
              <a:t> një kontroll të </a:t>
            </a:r>
            <a:r>
              <a:rPr lang="sq-AL" sz="2000" dirty="0" smtClean="0">
                <a:latin typeface="Times New Roman" pitchFamily="18" charset="0"/>
                <a:cs typeface="Times New Roman" pitchFamily="18" charset="0"/>
              </a:rPr>
              <a:t>moderuar</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sq-AL" sz="2800" dirty="0">
                <a:latin typeface="Times New Roman" pitchFamily="18" charset="0"/>
                <a:cs typeface="Times New Roman" pitchFamily="18" charset="0"/>
              </a:rPr>
              <a:t>Modeli i rastësisë i </a:t>
            </a:r>
            <a:r>
              <a:rPr lang="sq-AL" sz="2800" dirty="0" err="1">
                <a:latin typeface="Times New Roman" pitchFamily="18" charset="0"/>
                <a:cs typeface="Times New Roman" pitchFamily="18" charset="0"/>
              </a:rPr>
              <a:t>Fiedler</a:t>
            </a:r>
            <a:r>
              <a:rPr lang="sq-AL" sz="2800" dirty="0">
                <a:latin typeface="Times New Roman" pitchFamily="18" charset="0"/>
                <a:cs typeface="Times New Roman" pitchFamily="18" charset="0"/>
              </a:rPr>
              <a:t>-it (1967)</a:t>
            </a:r>
            <a:endParaRPr lang="en-US" sz="2800" dirty="0">
              <a:latin typeface="Times New Roman" pitchFamily="18" charset="0"/>
              <a:cs typeface="Times New Roman" pitchFamily="18" charset="0"/>
            </a:endParaRPr>
          </a:p>
        </p:txBody>
      </p:sp>
      <p:grpSp>
        <p:nvGrpSpPr>
          <p:cNvPr id="15361" name="Group 1"/>
          <p:cNvGrpSpPr>
            <a:grpSpLocks noChangeAspect="1"/>
          </p:cNvGrpSpPr>
          <p:nvPr/>
        </p:nvGrpSpPr>
        <p:grpSpPr bwMode="auto">
          <a:xfrm>
            <a:off x="1524000" y="3352800"/>
            <a:ext cx="5486400" cy="3200400"/>
            <a:chOff x="2439" y="4706"/>
            <a:chExt cx="7200" cy="4320"/>
          </a:xfrm>
        </p:grpSpPr>
        <p:sp>
          <p:nvSpPr>
            <p:cNvPr id="15362" name="AutoShape 2"/>
            <p:cNvSpPr>
              <a:spLocks noChangeAspect="1" noChangeArrowheads="1"/>
            </p:cNvSpPr>
            <p:nvPr/>
          </p:nvSpPr>
          <p:spPr bwMode="auto">
            <a:xfrm>
              <a:off x="2439" y="4706"/>
              <a:ext cx="7200" cy="43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363" name="Oval 3"/>
            <p:cNvSpPr>
              <a:spLocks noChangeArrowheads="1"/>
            </p:cNvSpPr>
            <p:nvPr/>
          </p:nvSpPr>
          <p:spPr bwMode="auto">
            <a:xfrm>
              <a:off x="4839" y="4706"/>
              <a:ext cx="1650" cy="1543"/>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sq-AL" sz="1100" b="0" i="0" u="none" strike="noStrike" cap="none" normalizeH="0" baseline="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sq-AL" sz="1100" b="0" i="0" u="none" strike="noStrike" cap="none" normalizeH="0" baseline="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sq-AL" sz="900" b="0" i="0" u="none" strike="noStrike" cap="none" normalizeH="0" baseline="0" smtClean="0">
                  <a:ln>
                    <a:noFill/>
                  </a:ln>
                  <a:solidFill>
                    <a:schemeClr val="tx1"/>
                  </a:solidFill>
                  <a:effectLst/>
                  <a:latin typeface="Calibri" pitchFamily="34" charset="0"/>
                  <a:cs typeface="Arial" pitchFamily="34" charset="0"/>
                </a:rPr>
                <a:t>UDHËHEQËSI</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364" name="Oval 4"/>
            <p:cNvSpPr>
              <a:spLocks noChangeArrowheads="1"/>
            </p:cNvSpPr>
            <p:nvPr/>
          </p:nvSpPr>
          <p:spPr bwMode="auto">
            <a:xfrm>
              <a:off x="2589" y="6866"/>
              <a:ext cx="1500" cy="1389"/>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sq-AL" sz="1100" b="0" i="0" u="none" strike="noStrike" cap="none" normalizeH="0" baseline="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sq-AL" sz="1100" b="0" i="0" u="none" strike="noStrike" cap="none" normalizeH="0" baseline="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sq-AL" sz="1100" b="0" i="0" u="none" strike="noStrike" cap="none" normalizeH="0" baseline="0" smtClean="0">
                  <a:ln>
                    <a:noFill/>
                  </a:ln>
                  <a:solidFill>
                    <a:schemeClr val="tx1"/>
                  </a:solidFill>
                  <a:effectLst/>
                  <a:latin typeface="Calibri" pitchFamily="34" charset="0"/>
                  <a:cs typeface="Arial" pitchFamily="34" charset="0"/>
                </a:rPr>
                <a:t>     GRUPI</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365" name="Oval 5"/>
            <p:cNvSpPr>
              <a:spLocks noChangeArrowheads="1"/>
            </p:cNvSpPr>
            <p:nvPr/>
          </p:nvSpPr>
          <p:spPr bwMode="auto">
            <a:xfrm>
              <a:off x="6939" y="6557"/>
              <a:ext cx="1500" cy="1389"/>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sq-AL" sz="1100" b="0" i="0" u="none" strike="noStrike" cap="none" normalizeH="0" baseline="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sq-AL" sz="1100" b="0" i="0" u="none" strike="noStrike" cap="none" normalizeH="0" baseline="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sq-AL" sz="1100" b="0" i="0" u="none" strike="noStrike" cap="none" normalizeH="0" baseline="0" smtClean="0">
                  <a:ln>
                    <a:noFill/>
                  </a:ln>
                  <a:solidFill>
                    <a:schemeClr val="tx1"/>
                  </a:solidFill>
                  <a:effectLst/>
                  <a:latin typeface="Calibri" pitchFamily="34" charset="0"/>
                  <a:cs typeface="Arial" pitchFamily="34" charset="0"/>
                </a:rPr>
                <a:t>SITUATA</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366" name="Line 6"/>
            <p:cNvSpPr>
              <a:spLocks noChangeShapeType="1"/>
            </p:cNvSpPr>
            <p:nvPr/>
          </p:nvSpPr>
          <p:spPr bwMode="auto">
            <a:xfrm flipV="1">
              <a:off x="3639" y="5786"/>
              <a:ext cx="1200" cy="1080"/>
            </a:xfrm>
            <a:prstGeom prst="line">
              <a:avLst/>
            </a:prstGeom>
            <a:noFill/>
            <a:ln w="9525">
              <a:solidFill>
                <a:srgbClr val="000000"/>
              </a:solidFill>
              <a:round/>
              <a:headEnd type="triangle" w="med" len="me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5367" name="Line 7"/>
            <p:cNvSpPr>
              <a:spLocks noChangeShapeType="1"/>
            </p:cNvSpPr>
            <p:nvPr/>
          </p:nvSpPr>
          <p:spPr bwMode="auto">
            <a:xfrm>
              <a:off x="4089" y="7637"/>
              <a:ext cx="3000" cy="1"/>
            </a:xfrm>
            <a:prstGeom prst="line">
              <a:avLst/>
            </a:prstGeom>
            <a:noFill/>
            <a:ln w="9525">
              <a:solidFill>
                <a:srgbClr val="000000"/>
              </a:solidFill>
              <a:round/>
              <a:headEnd type="triangle" w="med" len="me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5368" name="Line 8"/>
            <p:cNvSpPr>
              <a:spLocks noChangeShapeType="1"/>
            </p:cNvSpPr>
            <p:nvPr/>
          </p:nvSpPr>
          <p:spPr bwMode="auto">
            <a:xfrm flipH="1" flipV="1">
              <a:off x="6339" y="5786"/>
              <a:ext cx="1200" cy="771"/>
            </a:xfrm>
            <a:prstGeom prst="line">
              <a:avLst/>
            </a:prstGeom>
            <a:noFill/>
            <a:ln w="9525">
              <a:solidFill>
                <a:srgbClr val="000000"/>
              </a:solidFill>
              <a:round/>
              <a:headEnd type="triangle" w="med" len="med"/>
              <a:tailEnd type="triangle" w="med" len="me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5361"/>
                                        </p:tgtEl>
                                        <p:attrNameLst>
                                          <p:attrName>style.visibility</p:attrName>
                                        </p:attrNameLst>
                                      </p:cBhvr>
                                      <p:to>
                                        <p:strVal val="visible"/>
                                      </p:to>
                                    </p:set>
                                    <p:animEffect transition="in" filter="blinds(horizontal)">
                                      <p:cBhvr>
                                        <p:cTn id="12" dur="500"/>
                                        <p:tgtEl>
                                          <p:spTgt spid="153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2362199"/>
          </a:xfrm>
        </p:spPr>
        <p:txBody>
          <a:bodyPr>
            <a:normAutofit/>
          </a:bodyPr>
          <a:lstStyle/>
          <a:p>
            <a:r>
              <a:rPr lang="sq-AL" sz="2000" dirty="0">
                <a:latin typeface="Times New Roman" pitchFamily="18" charset="0"/>
                <a:cs typeface="Times New Roman" pitchFamily="18" charset="0"/>
              </a:rPr>
              <a:t>Kjo është </a:t>
            </a:r>
            <a:r>
              <a:rPr lang="sq-AL" sz="2000" dirty="0" err="1">
                <a:latin typeface="Times New Roman" pitchFamily="18" charset="0"/>
                <a:cs typeface="Times New Roman" pitchFamily="18" charset="0"/>
              </a:rPr>
              <a:t>ngusht</a:t>
            </a:r>
            <a:r>
              <a:rPr lang="sq-AL" sz="2000" dirty="0">
                <a:latin typeface="Times New Roman" pitchFamily="18" charset="0"/>
                <a:cs typeface="Times New Roman" pitchFamily="18" charset="0"/>
              </a:rPr>
              <a:t> e lidhur me teorinë e përgjithshme të pritjes së motivimit për punë, siç është përshkruar në kaptinën paraprake. Si e tillë, mund të supozohet se ajo </a:t>
            </a:r>
            <a:r>
              <a:rPr lang="sq-AL" sz="2000" dirty="0" err="1">
                <a:latin typeface="Times New Roman" pitchFamily="18" charset="0"/>
                <a:cs typeface="Times New Roman" pitchFamily="18" charset="0"/>
              </a:rPr>
              <a:t>indikon</a:t>
            </a:r>
            <a:r>
              <a:rPr lang="sq-AL" sz="2000" dirty="0">
                <a:latin typeface="Times New Roman" pitchFamily="18" charset="0"/>
                <a:cs typeface="Times New Roman" pitchFamily="18" charset="0"/>
              </a:rPr>
              <a:t> strategjitë të cilat mund të jenë të dobishme nëse aplikohen </a:t>
            </a:r>
            <a:r>
              <a:rPr lang="sq-AL" sz="2000" dirty="0" err="1">
                <a:latin typeface="Times New Roman" pitchFamily="18" charset="0"/>
                <a:cs typeface="Times New Roman" pitchFamily="18" charset="0"/>
              </a:rPr>
              <a:t>drejtëpërdrejtë</a:t>
            </a:r>
            <a:r>
              <a:rPr lang="sq-AL" sz="2000" dirty="0">
                <a:latin typeface="Times New Roman" pitchFamily="18" charset="0"/>
                <a:cs typeface="Times New Roman" pitchFamily="18" charset="0"/>
              </a:rPr>
              <a:t> në organizatë. </a:t>
            </a:r>
            <a:endParaRPr lang="en-US" sz="20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sq-AL" sz="2800" dirty="0">
                <a:latin typeface="Times New Roman" pitchFamily="18" charset="0"/>
                <a:cs typeface="Times New Roman" pitchFamily="18" charset="0"/>
              </a:rPr>
              <a:t>Modeli i </a:t>
            </a:r>
            <a:r>
              <a:rPr lang="sq-AL" sz="2800" dirty="0" err="1">
                <a:latin typeface="Times New Roman" pitchFamily="18" charset="0"/>
                <a:cs typeface="Times New Roman" pitchFamily="18" charset="0"/>
              </a:rPr>
              <a:t>House</a:t>
            </a:r>
            <a:r>
              <a:rPr lang="sq-AL" sz="2800" dirty="0">
                <a:latin typeface="Times New Roman" pitchFamily="18" charset="0"/>
                <a:cs typeface="Times New Roman" pitchFamily="18" charset="0"/>
              </a:rPr>
              <a:t>-it i udhëheqjes shtegu-qëllimi </a:t>
            </a:r>
            <a:endParaRPr lang="en-US" sz="2800" dirty="0">
              <a:latin typeface="Times New Roman" pitchFamily="18" charset="0"/>
              <a:cs typeface="Times New Roman" pitchFamily="18" charset="0"/>
            </a:endParaRPr>
          </a:p>
        </p:txBody>
      </p:sp>
      <p:sp>
        <p:nvSpPr>
          <p:cNvPr id="4" name="Rectangle 3"/>
          <p:cNvSpPr/>
          <p:nvPr/>
        </p:nvSpPr>
        <p:spPr>
          <a:xfrm>
            <a:off x="914400" y="4114800"/>
            <a:ext cx="6934200" cy="1631216"/>
          </a:xfrm>
          <a:prstGeom prst="rect">
            <a:avLst/>
          </a:prstGeom>
        </p:spPr>
        <p:txBody>
          <a:bodyPr wrap="square">
            <a:spAutoFit/>
          </a:bodyPr>
          <a:lstStyle/>
          <a:p>
            <a:r>
              <a:rPr lang="sq-AL" sz="2000" dirty="0">
                <a:latin typeface="Times New Roman" pitchFamily="18" charset="0"/>
                <a:cs typeface="Times New Roman" pitchFamily="18" charset="0"/>
              </a:rPr>
              <a:t>Vendosja e qëllimeve specifike është treguar të jetë një motivues </a:t>
            </a:r>
            <a:r>
              <a:rPr lang="sq-AL" sz="2000" dirty="0" err="1">
                <a:latin typeface="Times New Roman" pitchFamily="18" charset="0"/>
                <a:cs typeface="Times New Roman" pitchFamily="18" charset="0"/>
              </a:rPr>
              <a:t>potent</a:t>
            </a:r>
            <a:r>
              <a:rPr lang="sq-AL" sz="2000" dirty="0">
                <a:latin typeface="Times New Roman" pitchFamily="18" charset="0"/>
                <a:cs typeface="Times New Roman" pitchFamily="18" charset="0"/>
              </a:rPr>
              <a:t> dhe përmirësues i paraqitjes (</a:t>
            </a:r>
            <a:r>
              <a:rPr lang="sq-AL" sz="2000" dirty="0" err="1">
                <a:latin typeface="Times New Roman" pitchFamily="18" charset="0"/>
                <a:cs typeface="Times New Roman" pitchFamily="18" charset="0"/>
              </a:rPr>
              <a:t>performansës</a:t>
            </a:r>
            <a:r>
              <a:rPr lang="sq-AL" sz="2000" dirty="0">
                <a:latin typeface="Times New Roman" pitchFamily="18" charset="0"/>
                <a:cs typeface="Times New Roman" pitchFamily="18" charset="0"/>
              </a:rPr>
              <a:t>), si nga studimet eksperimentale ashtu edhe nga ato të </a:t>
            </a:r>
            <a:r>
              <a:rPr lang="sq-AL" sz="2000" dirty="0" err="1">
                <a:latin typeface="Times New Roman" pitchFamily="18" charset="0"/>
                <a:cs typeface="Times New Roman" pitchFamily="18" charset="0"/>
              </a:rPr>
              <a:t>terenit</a:t>
            </a:r>
            <a:r>
              <a:rPr lang="sq-AL" sz="2000" dirty="0">
                <a:latin typeface="Times New Roman" pitchFamily="18" charset="0"/>
                <a:cs typeface="Times New Roman" pitchFamily="18" charset="0"/>
              </a:rPr>
              <a:t>. Modeli shteg-qëllim është model më tepër shpjegues se sa parashikues siç ishte teoria e </a:t>
            </a:r>
            <a:r>
              <a:rPr lang="sq-AL" sz="2000" dirty="0" err="1">
                <a:latin typeface="Times New Roman" pitchFamily="18" charset="0"/>
                <a:cs typeface="Times New Roman" pitchFamily="18" charset="0"/>
              </a:rPr>
              <a:t>Fiedler</a:t>
            </a:r>
            <a:r>
              <a:rPr lang="sq-AL" sz="2000" dirty="0">
                <a:latin typeface="Times New Roman" pitchFamily="18" charset="0"/>
                <a:cs typeface="Times New Roman" pitchFamily="18" charset="0"/>
              </a:rPr>
              <a:t>-it</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2286000"/>
          </a:xfrm>
        </p:spPr>
        <p:txBody>
          <a:bodyPr>
            <a:normAutofit/>
          </a:bodyPr>
          <a:lstStyle/>
          <a:p>
            <a:r>
              <a:rPr lang="sq-AL" sz="2000" dirty="0" err="1">
                <a:latin typeface="Times New Roman" pitchFamily="18" charset="0"/>
                <a:cs typeface="Times New Roman" pitchFamily="18" charset="0"/>
              </a:rPr>
              <a:t>Tichy</a:t>
            </a:r>
            <a:r>
              <a:rPr lang="sq-AL" sz="2000" dirty="0">
                <a:latin typeface="Times New Roman" pitchFamily="18" charset="0"/>
                <a:cs typeface="Times New Roman" pitchFamily="18" charset="0"/>
              </a:rPr>
              <a:t> dhe </a:t>
            </a:r>
            <a:r>
              <a:rPr lang="sq-AL" sz="2000" dirty="0" err="1">
                <a:latin typeface="Times New Roman" pitchFamily="18" charset="0"/>
                <a:cs typeface="Times New Roman" pitchFamily="18" charset="0"/>
              </a:rPr>
              <a:t>Devana</a:t>
            </a:r>
            <a:r>
              <a:rPr lang="sq-AL" sz="2000" dirty="0">
                <a:latin typeface="Times New Roman" pitchFamily="18" charset="0"/>
                <a:cs typeface="Times New Roman" pitchFamily="18" charset="0"/>
              </a:rPr>
              <a:t> (1986) </a:t>
            </a:r>
            <a:r>
              <a:rPr lang="sq-AL" sz="2000" dirty="0" err="1">
                <a:latin typeface="Times New Roman" pitchFamily="18" charset="0"/>
                <a:cs typeface="Times New Roman" pitchFamily="18" charset="0"/>
              </a:rPr>
              <a:t>sygjeruan</a:t>
            </a:r>
            <a:r>
              <a:rPr lang="sq-AL" sz="2000" dirty="0">
                <a:latin typeface="Times New Roman" pitchFamily="18" charset="0"/>
                <a:cs typeface="Times New Roman" pitchFamily="18" charset="0"/>
              </a:rPr>
              <a:t> termin “</a:t>
            </a:r>
            <a:r>
              <a:rPr lang="sq-AL" sz="2000" dirty="0" err="1">
                <a:latin typeface="Times New Roman" pitchFamily="18" charset="0"/>
                <a:cs typeface="Times New Roman" pitchFamily="18" charset="0"/>
              </a:rPr>
              <a:t>udhëheqësia</a:t>
            </a:r>
            <a:r>
              <a:rPr lang="sq-AL" sz="2000" dirty="0">
                <a:latin typeface="Times New Roman" pitchFamily="18" charset="0"/>
                <a:cs typeface="Times New Roman" pitchFamily="18" charset="0"/>
              </a:rPr>
              <a:t> </a:t>
            </a:r>
            <a:r>
              <a:rPr lang="sq-AL" sz="2000" dirty="0" err="1">
                <a:latin typeface="Times New Roman" pitchFamily="18" charset="0"/>
                <a:cs typeface="Times New Roman" pitchFamily="18" charset="0"/>
              </a:rPr>
              <a:t>tranformuese</a:t>
            </a:r>
            <a:r>
              <a:rPr lang="sq-AL" sz="2000" dirty="0">
                <a:latin typeface="Times New Roman" pitchFamily="18" charset="0"/>
                <a:cs typeface="Times New Roman" pitchFamily="18" charset="0"/>
              </a:rPr>
              <a:t>” për të treguar udhëheqësin i cili e njeh nevojën për ndryshime në organizatë, ka aftësi për ti planifikuar ato, </a:t>
            </a:r>
            <a:r>
              <a:rPr lang="sq-AL" sz="2000" dirty="0" err="1">
                <a:latin typeface="Times New Roman" pitchFamily="18" charset="0"/>
                <a:cs typeface="Times New Roman" pitchFamily="18" charset="0"/>
              </a:rPr>
              <a:t>kurajo</a:t>
            </a:r>
            <a:r>
              <a:rPr lang="sq-AL" sz="2000" dirty="0">
                <a:latin typeface="Times New Roman" pitchFamily="18" charset="0"/>
                <a:cs typeface="Times New Roman" pitchFamily="18" charset="0"/>
              </a:rPr>
              <a:t> për ti </a:t>
            </a:r>
            <a:r>
              <a:rPr lang="sq-AL" sz="2000" dirty="0" err="1">
                <a:latin typeface="Times New Roman" pitchFamily="18" charset="0"/>
                <a:cs typeface="Times New Roman" pitchFamily="18" charset="0"/>
              </a:rPr>
              <a:t>implementuar</a:t>
            </a:r>
            <a:r>
              <a:rPr lang="sq-AL" sz="2000" dirty="0">
                <a:latin typeface="Times New Roman" pitchFamily="18" charset="0"/>
                <a:cs typeface="Times New Roman" pitchFamily="18" charset="0"/>
              </a:rPr>
              <a:t> dhe </a:t>
            </a:r>
            <a:r>
              <a:rPr lang="sq-AL" sz="2000" dirty="0" err="1">
                <a:latin typeface="Times New Roman" pitchFamily="18" charset="0"/>
                <a:cs typeface="Times New Roman" pitchFamily="18" charset="0"/>
              </a:rPr>
              <a:t>karizmë</a:t>
            </a:r>
            <a:r>
              <a:rPr lang="sq-AL" sz="2000" dirty="0">
                <a:latin typeface="Times New Roman" pitchFamily="18" charset="0"/>
                <a:cs typeface="Times New Roman" pitchFamily="18" charset="0"/>
              </a:rPr>
              <a:t> për ti marrë edhe të tjerët me </a:t>
            </a:r>
            <a:r>
              <a:rPr lang="sq-AL" sz="2000" dirty="0" err="1">
                <a:latin typeface="Times New Roman" pitchFamily="18" charset="0"/>
                <a:cs typeface="Times New Roman" pitchFamily="18" charset="0"/>
              </a:rPr>
              <a:t>vehte</a:t>
            </a:r>
            <a:r>
              <a:rPr lang="sq-AL" sz="2000"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sq-AL" sz="2800" dirty="0">
                <a:latin typeface="Times New Roman" pitchFamily="18" charset="0"/>
                <a:cs typeface="Times New Roman" pitchFamily="18" charset="0"/>
              </a:rPr>
              <a:t>UDHËHEQËSIA TRANSFORMUESE </a:t>
            </a:r>
            <a:endParaRPr lang="en-US" sz="2800" dirty="0">
              <a:latin typeface="Times New Roman" pitchFamily="18" charset="0"/>
              <a:cs typeface="Times New Roman" pitchFamily="18" charset="0"/>
            </a:endParaRPr>
          </a:p>
        </p:txBody>
      </p:sp>
      <p:sp>
        <p:nvSpPr>
          <p:cNvPr id="4" name="Rectangle 3"/>
          <p:cNvSpPr/>
          <p:nvPr/>
        </p:nvSpPr>
        <p:spPr>
          <a:xfrm>
            <a:off x="914400" y="3962401"/>
            <a:ext cx="7772400" cy="1938992"/>
          </a:xfrm>
          <a:prstGeom prst="rect">
            <a:avLst/>
          </a:prstGeom>
        </p:spPr>
        <p:txBody>
          <a:bodyPr wrap="square">
            <a:spAutoFit/>
          </a:bodyPr>
          <a:lstStyle/>
          <a:p>
            <a:r>
              <a:rPr lang="sq-AL" sz="2000" dirty="0">
                <a:latin typeface="Times New Roman" pitchFamily="18" charset="0"/>
                <a:cs typeface="Times New Roman" pitchFamily="18" charset="0"/>
              </a:rPr>
              <a:t>Ekzaminimi formal i “</a:t>
            </a:r>
            <a:r>
              <a:rPr lang="sq-AL" sz="2000" dirty="0" err="1">
                <a:latin typeface="Times New Roman" pitchFamily="18" charset="0"/>
                <a:cs typeface="Times New Roman" pitchFamily="18" charset="0"/>
              </a:rPr>
              <a:t>karizmës</a:t>
            </a:r>
            <a:r>
              <a:rPr lang="sq-AL" sz="2000" dirty="0">
                <a:latin typeface="Times New Roman" pitchFamily="18" charset="0"/>
                <a:cs typeface="Times New Roman" pitchFamily="18" charset="0"/>
              </a:rPr>
              <a:t>” është potencuar nga </a:t>
            </a:r>
            <a:r>
              <a:rPr lang="sq-AL" sz="2000" dirty="0" err="1">
                <a:latin typeface="Times New Roman" pitchFamily="18" charset="0"/>
                <a:cs typeface="Times New Roman" pitchFamily="18" charset="0"/>
              </a:rPr>
              <a:t>Conger</a:t>
            </a:r>
            <a:r>
              <a:rPr lang="sq-AL" sz="2000" dirty="0">
                <a:latin typeface="Times New Roman" pitchFamily="18" charset="0"/>
                <a:cs typeface="Times New Roman" pitchFamily="18" charset="0"/>
              </a:rPr>
              <a:t> dhe </a:t>
            </a:r>
            <a:r>
              <a:rPr lang="sq-AL" sz="2000" dirty="0" err="1">
                <a:latin typeface="Times New Roman" pitchFamily="18" charset="0"/>
                <a:cs typeface="Times New Roman" pitchFamily="18" charset="0"/>
              </a:rPr>
              <a:t>Kanungo</a:t>
            </a:r>
            <a:r>
              <a:rPr lang="sq-AL" sz="2000" dirty="0">
                <a:latin typeface="Times New Roman" pitchFamily="18" charset="0"/>
                <a:cs typeface="Times New Roman" pitchFamily="18" charset="0"/>
              </a:rPr>
              <a:t> (1987) për të nënvizuar dallimet në sjellje të udhëheqësve </a:t>
            </a:r>
            <a:r>
              <a:rPr lang="sq-AL" sz="2000" dirty="0" err="1">
                <a:latin typeface="Times New Roman" pitchFamily="18" charset="0"/>
                <a:cs typeface="Times New Roman" pitchFamily="18" charset="0"/>
              </a:rPr>
              <a:t>karizmatik</a:t>
            </a:r>
            <a:r>
              <a:rPr lang="sq-AL" sz="2000" dirty="0">
                <a:latin typeface="Times New Roman" pitchFamily="18" charset="0"/>
                <a:cs typeface="Times New Roman" pitchFamily="18" charset="0"/>
              </a:rPr>
              <a:t> dhe jo-</a:t>
            </a:r>
            <a:r>
              <a:rPr lang="sq-AL" sz="2000" dirty="0" err="1">
                <a:latin typeface="Times New Roman" pitchFamily="18" charset="0"/>
                <a:cs typeface="Times New Roman" pitchFamily="18" charset="0"/>
              </a:rPr>
              <a:t>karizmatik</a:t>
            </a:r>
            <a:r>
              <a:rPr lang="sq-AL" sz="2000" dirty="0">
                <a:latin typeface="Times New Roman" pitchFamily="18" charset="0"/>
                <a:cs typeface="Times New Roman" pitchFamily="18" charset="0"/>
              </a:rPr>
              <a:t>. </a:t>
            </a:r>
            <a:r>
              <a:rPr lang="sq-AL" sz="2000" dirty="0" err="1">
                <a:latin typeface="Times New Roman" pitchFamily="18" charset="0"/>
                <a:cs typeface="Times New Roman" pitchFamily="18" charset="0"/>
              </a:rPr>
              <a:t>House</a:t>
            </a:r>
            <a:r>
              <a:rPr lang="sq-AL" sz="2000" dirty="0">
                <a:latin typeface="Times New Roman" pitchFamily="18" charset="0"/>
                <a:cs typeface="Times New Roman" pitchFamily="18" charset="0"/>
              </a:rPr>
              <a:t>, </a:t>
            </a:r>
            <a:r>
              <a:rPr lang="sq-AL" sz="2000" dirty="0" err="1">
                <a:latin typeface="Times New Roman" pitchFamily="18" charset="0"/>
                <a:cs typeface="Times New Roman" pitchFamily="18" charset="0"/>
              </a:rPr>
              <a:t>Spangler</a:t>
            </a:r>
            <a:r>
              <a:rPr lang="sq-AL" sz="2000" dirty="0">
                <a:latin typeface="Times New Roman" pitchFamily="18" charset="0"/>
                <a:cs typeface="Times New Roman" pitchFamily="18" charset="0"/>
              </a:rPr>
              <a:t> dhe </a:t>
            </a:r>
            <a:r>
              <a:rPr lang="sq-AL" sz="2000" dirty="0" err="1" smtClean="0">
                <a:latin typeface="Times New Roman" pitchFamily="18" charset="0"/>
                <a:cs typeface="Times New Roman" pitchFamily="18" charset="0"/>
              </a:rPr>
              <a:t>ëoycke</a:t>
            </a:r>
            <a:r>
              <a:rPr lang="sq-AL" sz="2000" dirty="0" smtClean="0">
                <a:latin typeface="Times New Roman" pitchFamily="18" charset="0"/>
                <a:cs typeface="Times New Roman" pitchFamily="18" charset="0"/>
              </a:rPr>
              <a:t> </a:t>
            </a:r>
            <a:r>
              <a:rPr lang="sq-AL" sz="2000" dirty="0">
                <a:latin typeface="Times New Roman" pitchFamily="18" charset="0"/>
                <a:cs typeface="Times New Roman" pitchFamily="18" charset="0"/>
              </a:rPr>
              <a:t>(1989, fletë pune) e lidhën nocionin e </a:t>
            </a:r>
            <a:r>
              <a:rPr lang="sq-AL" sz="2000" dirty="0" err="1">
                <a:latin typeface="Times New Roman" pitchFamily="18" charset="0"/>
                <a:cs typeface="Times New Roman" pitchFamily="18" charset="0"/>
              </a:rPr>
              <a:t>karizmës</a:t>
            </a:r>
            <a:r>
              <a:rPr lang="sq-AL" sz="2000" dirty="0">
                <a:latin typeface="Times New Roman" pitchFamily="18" charset="0"/>
                <a:cs typeface="Times New Roman" pitchFamily="18" charset="0"/>
              </a:rPr>
              <a:t> me </a:t>
            </a:r>
            <a:r>
              <a:rPr lang="sq-AL" sz="2000" dirty="0" err="1">
                <a:latin typeface="Times New Roman" pitchFamily="18" charset="0"/>
                <a:cs typeface="Times New Roman" pitchFamily="18" charset="0"/>
              </a:rPr>
              <a:t>udhëheqësinë</a:t>
            </a:r>
            <a:r>
              <a:rPr lang="sq-AL" sz="2000" dirty="0">
                <a:latin typeface="Times New Roman" pitchFamily="18" charset="0"/>
                <a:cs typeface="Times New Roman" pitchFamily="18" charset="0"/>
              </a:rPr>
              <a:t> transformuese në një studim, për të treguar suksesin e kryetarëve të Amerikës, </a:t>
            </a:r>
            <a:r>
              <a:rPr lang="sq-AL" sz="2000" dirty="0" err="1">
                <a:latin typeface="Times New Roman" pitchFamily="18" charset="0"/>
                <a:cs typeface="Times New Roman" pitchFamily="18" charset="0"/>
              </a:rPr>
              <a:t>siq</a:t>
            </a:r>
            <a:r>
              <a:rPr lang="sq-AL" sz="2000" dirty="0">
                <a:latin typeface="Times New Roman" pitchFamily="18" charset="0"/>
                <a:cs typeface="Times New Roman" pitchFamily="18" charset="0"/>
              </a:rPr>
              <a:t> është vlerësuar nga ekspertët</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2514600"/>
          </a:xfrm>
        </p:spPr>
        <p:txBody>
          <a:bodyPr>
            <a:normAutofit/>
          </a:bodyPr>
          <a:lstStyle/>
          <a:p>
            <a:r>
              <a:rPr lang="sq-AL" sz="2000" dirty="0">
                <a:latin typeface="Times New Roman" pitchFamily="18" charset="0"/>
                <a:cs typeface="Times New Roman" pitchFamily="18" charset="0"/>
              </a:rPr>
              <a:t>Studimet e hershme mbi femrat si </a:t>
            </a:r>
            <a:r>
              <a:rPr lang="sq-AL" sz="2000" dirty="0" err="1">
                <a:latin typeface="Times New Roman" pitchFamily="18" charset="0"/>
                <a:cs typeface="Times New Roman" pitchFamily="18" charset="0"/>
              </a:rPr>
              <a:t>menagjere</a:t>
            </a:r>
            <a:r>
              <a:rPr lang="sq-AL" sz="2000" dirty="0">
                <a:latin typeface="Times New Roman" pitchFamily="18" charset="0"/>
                <a:cs typeface="Times New Roman" pitchFamily="18" charset="0"/>
              </a:rPr>
              <a:t> dhe udhëheqëse </a:t>
            </a:r>
            <a:r>
              <a:rPr lang="sq-AL" sz="2000" dirty="0" err="1">
                <a:latin typeface="Times New Roman" pitchFamily="18" charset="0"/>
                <a:cs typeface="Times New Roman" pitchFamily="18" charset="0"/>
              </a:rPr>
              <a:t>sygjerojnë</a:t>
            </a:r>
            <a:r>
              <a:rPr lang="sq-AL" sz="2000" dirty="0">
                <a:latin typeface="Times New Roman" pitchFamily="18" charset="0"/>
                <a:cs typeface="Times New Roman" pitchFamily="18" charset="0"/>
              </a:rPr>
              <a:t> se femrave u mungon vet-besimi, frika nga suksesi, kishin qenë </a:t>
            </a:r>
            <a:r>
              <a:rPr lang="sq-AL" sz="2000" dirty="0" err="1">
                <a:latin typeface="Times New Roman" pitchFamily="18" charset="0"/>
                <a:cs typeface="Times New Roman" pitchFamily="18" charset="0"/>
              </a:rPr>
              <a:t>socializuar</a:t>
            </a:r>
            <a:r>
              <a:rPr lang="sq-AL" sz="2000" dirty="0">
                <a:latin typeface="Times New Roman" pitchFamily="18" charset="0"/>
                <a:cs typeface="Times New Roman" pitchFamily="18" charset="0"/>
              </a:rPr>
              <a:t> në mosdashjen e roleve udhëheqëse, ishin më tepër të orientuara drejt njerëzve  se sa drejt punës- në fakt, duke prodhuar “stereotipin femëror”</a:t>
            </a:r>
            <a:endParaRPr lang="en-US" sz="20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sq-AL" sz="2800" dirty="0">
                <a:latin typeface="Times New Roman" pitchFamily="18" charset="0"/>
                <a:cs typeface="Times New Roman" pitchFamily="18" charset="0"/>
              </a:rPr>
              <a:t>FEMRAT SI UDHËHEQËSE</a:t>
            </a: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4" name="Rectangle 3"/>
          <p:cNvSpPr/>
          <p:nvPr/>
        </p:nvSpPr>
        <p:spPr>
          <a:xfrm>
            <a:off x="838200" y="4038600"/>
            <a:ext cx="7239000" cy="1323439"/>
          </a:xfrm>
          <a:prstGeom prst="rect">
            <a:avLst/>
          </a:prstGeom>
        </p:spPr>
        <p:txBody>
          <a:bodyPr wrap="square">
            <a:spAutoFit/>
          </a:bodyPr>
          <a:lstStyle/>
          <a:p>
            <a:r>
              <a:rPr lang="sq-AL" sz="2000" dirty="0">
                <a:latin typeface="Times New Roman" pitchFamily="18" charset="0"/>
                <a:cs typeface="Times New Roman" pitchFamily="18" charset="0"/>
              </a:rPr>
              <a:t>Studimet e mëvonshme mëtuan të shikojnë në dallimet në mes të </a:t>
            </a:r>
            <a:r>
              <a:rPr lang="sq-AL" sz="2000" dirty="0" err="1">
                <a:latin typeface="Times New Roman" pitchFamily="18" charset="0"/>
                <a:cs typeface="Times New Roman" pitchFamily="18" charset="0"/>
              </a:rPr>
              <a:t>menagjerëve</a:t>
            </a:r>
            <a:r>
              <a:rPr lang="sq-AL" sz="2000" dirty="0">
                <a:latin typeface="Times New Roman" pitchFamily="18" charset="0"/>
                <a:cs typeface="Times New Roman" pitchFamily="18" charset="0"/>
              </a:rPr>
              <a:t> </a:t>
            </a:r>
            <a:r>
              <a:rPr lang="sq-AL" sz="2000" dirty="0" err="1">
                <a:latin typeface="Times New Roman" pitchFamily="18" charset="0"/>
                <a:cs typeface="Times New Roman" pitchFamily="18" charset="0"/>
              </a:rPr>
              <a:t>mashkuj</a:t>
            </a:r>
            <a:r>
              <a:rPr lang="sq-AL" sz="2000" dirty="0">
                <a:latin typeface="Times New Roman" pitchFamily="18" charset="0"/>
                <a:cs typeface="Times New Roman" pitchFamily="18" charset="0"/>
              </a:rPr>
              <a:t> dhe atyre femra në kuptim të karakteristikave. Kjo do të dukej si një krahasim i dobishëm po të dinim saktësisht se cilat </a:t>
            </a:r>
            <a:r>
              <a:rPr lang="sq-AL" sz="2000" dirty="0" err="1">
                <a:latin typeface="Times New Roman" pitchFamily="18" charset="0"/>
                <a:cs typeface="Times New Roman" pitchFamily="18" charset="0"/>
              </a:rPr>
              <a:t>kartakteristika</a:t>
            </a:r>
            <a:r>
              <a:rPr lang="sq-AL" sz="2000" dirty="0">
                <a:latin typeface="Times New Roman" pitchFamily="18" charset="0"/>
                <a:cs typeface="Times New Roman" pitchFamily="18" charset="0"/>
              </a:rPr>
              <a:t> e bëjnë një </a:t>
            </a:r>
            <a:r>
              <a:rPr lang="sq-AL" sz="2000" dirty="0" err="1">
                <a:latin typeface="Times New Roman" pitchFamily="18" charset="0"/>
                <a:cs typeface="Times New Roman" pitchFamily="18" charset="0"/>
              </a:rPr>
              <a:t>menagjer</a:t>
            </a:r>
            <a:r>
              <a:rPr lang="sq-AL" sz="2000" dirty="0">
                <a:latin typeface="Times New Roman" pitchFamily="18" charset="0"/>
                <a:cs typeface="Times New Roman" pitchFamily="18" charset="0"/>
              </a:rPr>
              <a:t> të mirë! </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1828799"/>
          </a:xfrm>
        </p:spPr>
        <p:txBody>
          <a:bodyPr>
            <a:normAutofit/>
          </a:bodyPr>
          <a:lstStyle/>
          <a:p>
            <a:r>
              <a:rPr lang="sq-AL" sz="2000" dirty="0">
                <a:latin typeface="Times New Roman" pitchFamily="18" charset="0"/>
                <a:cs typeface="Times New Roman" pitchFamily="18" charset="0"/>
              </a:rPr>
              <a:t>Tiparet personale të udhëheqësit janë të rëndësishme jo vetëm sepse ato përmbushin pritjet dhe stereotipin e “si duket një udhëheqës”, por sepse ato ndikojnë gjithashtu edhe në </a:t>
            </a:r>
            <a:r>
              <a:rPr lang="sq-AL" sz="2000" dirty="0" err="1">
                <a:latin typeface="Times New Roman" pitchFamily="18" charset="0"/>
                <a:cs typeface="Times New Roman" pitchFamily="18" charset="0"/>
              </a:rPr>
              <a:t>marrëdhënjet</a:t>
            </a:r>
            <a:r>
              <a:rPr lang="sq-AL" sz="2000" dirty="0">
                <a:latin typeface="Times New Roman" pitchFamily="18" charset="0"/>
                <a:cs typeface="Times New Roman" pitchFamily="18" charset="0"/>
              </a:rPr>
              <a:t> reciproke me ata të cilët duhet të udhëhiqen – ndërveprimi i paevitueshëm udhëheqësi-plus-grupi.</a:t>
            </a:r>
            <a:endParaRPr lang="en-US" sz="2000" dirty="0">
              <a:latin typeface="Times New Roman" pitchFamily="18" charset="0"/>
              <a:cs typeface="Times New Roman" pitchFamily="18" charset="0"/>
            </a:endParaRPr>
          </a:p>
        </p:txBody>
      </p:sp>
      <p:sp>
        <p:nvSpPr>
          <p:cNvPr id="2" name="Title 1"/>
          <p:cNvSpPr>
            <a:spLocks noGrp="1"/>
          </p:cNvSpPr>
          <p:nvPr>
            <p:ph type="title"/>
          </p:nvPr>
        </p:nvSpPr>
        <p:spPr/>
        <p:txBody>
          <a:bodyPr>
            <a:noAutofit/>
          </a:bodyPr>
          <a:lstStyle/>
          <a:p>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r>
              <a:rPr lang="sq-AL" sz="2800" dirty="0" smtClean="0">
                <a:latin typeface="Times New Roman" pitchFamily="18" charset="0"/>
                <a:cs typeface="Times New Roman" pitchFamily="18" charset="0"/>
              </a:rPr>
              <a:t>UDHËHEQËSIT </a:t>
            </a:r>
            <a:r>
              <a:rPr lang="sq-AL" sz="2800" dirty="0">
                <a:latin typeface="Times New Roman" pitchFamily="18" charset="0"/>
                <a:cs typeface="Times New Roman" pitchFamily="18" charset="0"/>
              </a:rPr>
              <a:t>E TRAJNUAR  </a:t>
            </a: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r>
              <a:rPr lang="sq-AL" sz="2800" dirty="0">
                <a:latin typeface="Times New Roman" pitchFamily="18" charset="0"/>
                <a:cs typeface="Times New Roman" pitchFamily="18" charset="0"/>
              </a:rPr>
              <a:t> </a:t>
            </a: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4" name="Rectangle 3"/>
          <p:cNvSpPr/>
          <p:nvPr/>
        </p:nvSpPr>
        <p:spPr>
          <a:xfrm>
            <a:off x="914400" y="3581400"/>
            <a:ext cx="7391400" cy="1323439"/>
          </a:xfrm>
          <a:prstGeom prst="rect">
            <a:avLst/>
          </a:prstGeom>
        </p:spPr>
        <p:txBody>
          <a:bodyPr wrap="square">
            <a:spAutoFit/>
          </a:bodyPr>
          <a:lstStyle/>
          <a:p>
            <a:r>
              <a:rPr lang="sq-AL" sz="2000" dirty="0">
                <a:latin typeface="Times New Roman" pitchFamily="18" charset="0"/>
                <a:cs typeface="Times New Roman" pitchFamily="18" charset="0"/>
              </a:rPr>
              <a:t>Psikologët e organizatave mund të ndihmojnë të trajnohen udhëheqësit e ardhshëm për të kuptuar këto ndërveprime dhe </a:t>
            </a:r>
            <a:r>
              <a:rPr lang="sq-AL" sz="2000" dirty="0" err="1">
                <a:latin typeface="Times New Roman" pitchFamily="18" charset="0"/>
                <a:cs typeface="Times New Roman" pitchFamily="18" charset="0"/>
              </a:rPr>
              <a:t>marrëdhënje</a:t>
            </a:r>
            <a:r>
              <a:rPr lang="sq-AL" sz="2000" dirty="0">
                <a:latin typeface="Times New Roman" pitchFamily="18" charset="0"/>
                <a:cs typeface="Times New Roman" pitchFamily="18" charset="0"/>
              </a:rPr>
              <a:t>, si dhe të asistojnë në </a:t>
            </a:r>
            <a:r>
              <a:rPr lang="sq-AL" sz="2000" dirty="0" err="1">
                <a:latin typeface="Times New Roman" pitchFamily="18" charset="0"/>
                <a:cs typeface="Times New Roman" pitchFamily="18" charset="0"/>
              </a:rPr>
              <a:t>selekcionimin</a:t>
            </a:r>
            <a:r>
              <a:rPr lang="sq-AL" sz="2000" dirty="0">
                <a:latin typeface="Times New Roman" pitchFamily="18" charset="0"/>
                <a:cs typeface="Times New Roman" pitchFamily="18" charset="0"/>
              </a:rPr>
              <a:t> e udhëheqësve potencial për situatat e dhëna, në </a:t>
            </a:r>
            <a:r>
              <a:rPr lang="sq-AL" sz="2000" dirty="0" err="1">
                <a:latin typeface="Times New Roman" pitchFamily="18" charset="0"/>
                <a:cs typeface="Times New Roman" pitchFamily="18" charset="0"/>
              </a:rPr>
              <a:t>rradhë</a:t>
            </a:r>
            <a:r>
              <a:rPr lang="sq-AL" sz="2000" dirty="0">
                <a:latin typeface="Times New Roman" pitchFamily="18" charset="0"/>
                <a:cs typeface="Times New Roman" pitchFamily="18" charset="0"/>
              </a:rPr>
              <a:t> të parë.</a:t>
            </a:r>
            <a:endParaRPr lang="en-US" sz="2000" dirty="0">
              <a:latin typeface="Times New Roman" pitchFamily="18" charset="0"/>
              <a:cs typeface="Times New Roman" pitchFamily="18" charset="0"/>
            </a:endParaRPr>
          </a:p>
        </p:txBody>
      </p:sp>
      <p:sp>
        <p:nvSpPr>
          <p:cNvPr id="5" name="Rectangle 4"/>
          <p:cNvSpPr/>
          <p:nvPr/>
        </p:nvSpPr>
        <p:spPr>
          <a:xfrm>
            <a:off x="990600" y="5181600"/>
            <a:ext cx="7162800" cy="707886"/>
          </a:xfrm>
          <a:prstGeom prst="rect">
            <a:avLst/>
          </a:prstGeom>
        </p:spPr>
        <p:txBody>
          <a:bodyPr wrap="square">
            <a:spAutoFit/>
          </a:bodyPr>
          <a:lstStyle/>
          <a:p>
            <a:r>
              <a:rPr lang="sq-AL" sz="2000" dirty="0">
                <a:latin typeface="Times New Roman" pitchFamily="18" charset="0"/>
                <a:cs typeface="Times New Roman" pitchFamily="18" charset="0"/>
              </a:rPr>
              <a:t>Një rreth teknikash është përdorur në trajnimet për </a:t>
            </a:r>
            <a:r>
              <a:rPr lang="sq-AL" sz="2000" dirty="0" err="1">
                <a:latin typeface="Times New Roman" pitchFamily="18" charset="0"/>
                <a:cs typeface="Times New Roman" pitchFamily="18" charset="0"/>
              </a:rPr>
              <a:t>menagjim</a:t>
            </a:r>
            <a:r>
              <a:rPr lang="sq-AL" sz="2000" dirty="0">
                <a:latin typeface="Times New Roman" pitchFamily="18" charset="0"/>
                <a:cs typeface="Times New Roman" pitchFamily="18" charset="0"/>
              </a:rPr>
              <a:t>, nga aktivitetet e bazuara në </a:t>
            </a:r>
            <a:r>
              <a:rPr lang="sq-AL" sz="2000" dirty="0" err="1">
                <a:latin typeface="Times New Roman" pitchFamily="18" charset="0"/>
                <a:cs typeface="Times New Roman" pitchFamily="18" charset="0"/>
              </a:rPr>
              <a:t>laboratore</a:t>
            </a:r>
            <a:r>
              <a:rPr lang="sq-AL" sz="2000" dirty="0">
                <a:latin typeface="Times New Roman" pitchFamily="18" charset="0"/>
                <a:cs typeface="Times New Roman" pitchFamily="18" charset="0"/>
              </a:rPr>
              <a:t> e deri tek aktivitetet në teren </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2133600"/>
          </a:xfrm>
        </p:spPr>
        <p:txBody>
          <a:bodyPr>
            <a:normAutofit/>
          </a:bodyPr>
          <a:lstStyle/>
          <a:p>
            <a:r>
              <a:rPr lang="sq-AL" sz="2000" dirty="0">
                <a:latin typeface="Times New Roman" pitchFamily="18" charset="0"/>
                <a:cs typeface="Times New Roman" pitchFamily="18" charset="0"/>
              </a:rPr>
              <a:t>Grupet formale mund të jenë grupe të përhershme, </a:t>
            </a:r>
            <a:r>
              <a:rPr lang="sq-AL" sz="2000" dirty="0" err="1">
                <a:latin typeface="Times New Roman" pitchFamily="18" charset="0"/>
                <a:cs typeface="Times New Roman" pitchFamily="18" charset="0"/>
              </a:rPr>
              <a:t>siq</a:t>
            </a:r>
            <a:r>
              <a:rPr lang="sq-AL" sz="2000" dirty="0">
                <a:latin typeface="Times New Roman" pitchFamily="18" charset="0"/>
                <a:cs typeface="Times New Roman" pitchFamily="18" charset="0"/>
              </a:rPr>
              <a:t> janë ekipet e shitjes apo njësitet e </a:t>
            </a:r>
            <a:r>
              <a:rPr lang="sq-AL" sz="2000" dirty="0" err="1">
                <a:latin typeface="Times New Roman" pitchFamily="18" charset="0"/>
                <a:cs typeface="Times New Roman" pitchFamily="18" charset="0"/>
              </a:rPr>
              <a:t>manufakturimit</a:t>
            </a:r>
            <a:r>
              <a:rPr lang="sq-AL" sz="2000" dirty="0">
                <a:latin typeface="Times New Roman" pitchFamily="18" charset="0"/>
                <a:cs typeface="Times New Roman" pitchFamily="18" charset="0"/>
              </a:rPr>
              <a:t>, të cilat gjithmonë punojnë bashkë. Disa grupe formale  formohen në baza të përkohshme si </a:t>
            </a:r>
            <a:r>
              <a:rPr lang="sq-AL" sz="2000" dirty="0" err="1">
                <a:latin typeface="Times New Roman" pitchFamily="18" charset="0"/>
                <a:cs typeface="Times New Roman" pitchFamily="18" charset="0"/>
              </a:rPr>
              <a:t>si</a:t>
            </a:r>
            <a:r>
              <a:rPr lang="sq-AL" sz="2000" dirty="0">
                <a:latin typeface="Times New Roman" pitchFamily="18" charset="0"/>
                <a:cs typeface="Times New Roman" pitchFamily="18" charset="0"/>
              </a:rPr>
              <a:t> një grup me detyrë të </a:t>
            </a:r>
            <a:r>
              <a:rPr lang="sq-AL" sz="2000" dirty="0" err="1">
                <a:latin typeface="Times New Roman" pitchFamily="18" charset="0"/>
                <a:cs typeface="Times New Roman" pitchFamily="18" charset="0"/>
              </a:rPr>
              <a:t>veqantë</a:t>
            </a:r>
            <a:r>
              <a:rPr lang="sq-AL" sz="2000" dirty="0">
                <a:latin typeface="Times New Roman" pitchFamily="18" charset="0"/>
                <a:cs typeface="Times New Roman" pitchFamily="18" charset="0"/>
              </a:rPr>
              <a:t> për një projekt specifik apo për një periudhë të caktuar kohore.</a:t>
            </a:r>
            <a:endParaRPr lang="en-US" sz="20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sq-AL" sz="2800" dirty="0">
                <a:latin typeface="Times New Roman" pitchFamily="18" charset="0"/>
                <a:cs typeface="Times New Roman" pitchFamily="18" charset="0"/>
              </a:rPr>
              <a:t>GRUPET FORMALE</a:t>
            </a: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10241" name="Rectangle 1"/>
          <p:cNvSpPr>
            <a:spLocks noChangeArrowheads="1"/>
          </p:cNvSpPr>
          <p:nvPr/>
        </p:nvSpPr>
        <p:spPr bwMode="auto">
          <a:xfrm>
            <a:off x="609600" y="3981763"/>
            <a:ext cx="77724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Anëtarët e këtij grupi mund gjithashtu të jenë edhe anëtarë të ndonjë grupi tjetër formal,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siq</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janë unionet apo komitetet, e mund gjithashtu ti takojnë edhe ndonjë grupi jo-formal. Grupet formale janë të strukturuara dhe të orientuara drejt detyrave të caktuara.</a:t>
            </a:r>
            <a:endParaRPr kumimoji="0" lang="sq-AL"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241"/>
                                        </p:tgtEl>
                                        <p:attrNameLst>
                                          <p:attrName>style.visibility</p:attrName>
                                        </p:attrNameLst>
                                      </p:cBhvr>
                                      <p:to>
                                        <p:strVal val="visible"/>
                                      </p:to>
                                    </p:set>
                                    <p:animEffect transition="in" filter="blinds(horizontal)">
                                      <p:cBhvr>
                                        <p:cTn id="12" dur="500"/>
                                        <p:tgtEl>
                                          <p:spTgt spid="102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24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2667000"/>
          </a:xfrm>
        </p:spPr>
        <p:txBody>
          <a:bodyPr>
            <a:normAutofit/>
          </a:bodyPr>
          <a:lstStyle/>
          <a:p>
            <a:r>
              <a:rPr lang="sq-AL" sz="2000" dirty="0">
                <a:latin typeface="Times New Roman" pitchFamily="18" charset="0"/>
                <a:cs typeface="Times New Roman" pitchFamily="18" charset="0"/>
              </a:rPr>
              <a:t>Grupet jo-formale mund të jenë grupe shoqërore  apo grupe të cilat formohen për shkak të interesit të përbashkët apo të cilat thjeshtë bëhen për të kaluar kohën e pushimit së bashku. Rëndësia e këtyre kontakteve shoqërore nuk duhet të nënvlerësohet – </a:t>
            </a:r>
            <a:r>
              <a:rPr lang="sq-AL" sz="2000" dirty="0" err="1">
                <a:latin typeface="Times New Roman" pitchFamily="18" charset="0"/>
                <a:cs typeface="Times New Roman" pitchFamily="18" charset="0"/>
              </a:rPr>
              <a:t>siq</a:t>
            </a:r>
            <a:r>
              <a:rPr lang="sq-AL" sz="2000" dirty="0">
                <a:latin typeface="Times New Roman" pitchFamily="18" charset="0"/>
                <a:cs typeface="Times New Roman" pitchFamily="18" charset="0"/>
              </a:rPr>
              <a:t> e kemi parë në kaptinën për motivimin, njerëzit nuk shkojnë në punë thjesht për të holla, por shpesh për shkak të ndër-veprimit shoqëror që sjell puna.</a:t>
            </a:r>
            <a:endParaRPr lang="en-US" sz="20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sq-AL" sz="2800" dirty="0">
                <a:latin typeface="Times New Roman" pitchFamily="18" charset="0"/>
                <a:cs typeface="Times New Roman" pitchFamily="18" charset="0"/>
              </a:rPr>
              <a:t>GRUPET JO-FORMALE</a:t>
            </a: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4" name="Rectangle 3"/>
          <p:cNvSpPr/>
          <p:nvPr/>
        </p:nvSpPr>
        <p:spPr>
          <a:xfrm>
            <a:off x="914400" y="4114800"/>
            <a:ext cx="7543800" cy="1323439"/>
          </a:xfrm>
          <a:prstGeom prst="rect">
            <a:avLst/>
          </a:prstGeom>
        </p:spPr>
        <p:txBody>
          <a:bodyPr wrap="square">
            <a:spAutoFit/>
          </a:bodyPr>
          <a:lstStyle/>
          <a:p>
            <a:r>
              <a:rPr lang="sq-AL" sz="2000" dirty="0">
                <a:latin typeface="Times New Roman" pitchFamily="18" charset="0"/>
                <a:cs typeface="Times New Roman" pitchFamily="18" charset="0"/>
              </a:rPr>
              <a:t>Për shembull, grupet jo-formale punuese janë formuar nga personeli pastrues në një spital, ku ata </a:t>
            </a:r>
            <a:r>
              <a:rPr lang="sq-AL" sz="2000" dirty="0" err="1">
                <a:latin typeface="Times New Roman" pitchFamily="18" charset="0"/>
                <a:cs typeface="Times New Roman" pitchFamily="18" charset="0"/>
              </a:rPr>
              <a:t>kan</a:t>
            </a:r>
            <a:r>
              <a:rPr lang="sq-AL" sz="2000" dirty="0">
                <a:latin typeface="Times New Roman" pitchFamily="18" charset="0"/>
                <a:cs typeface="Times New Roman" pitchFamily="18" charset="0"/>
              </a:rPr>
              <a:t> lidhur shoqëri në </a:t>
            </a:r>
            <a:r>
              <a:rPr lang="sq-AL" sz="2000" dirty="0" err="1">
                <a:latin typeface="Times New Roman" pitchFamily="18" charset="0"/>
                <a:cs typeface="Times New Roman" pitchFamily="18" charset="0"/>
              </a:rPr>
              <a:t>pavionet</a:t>
            </a:r>
            <a:r>
              <a:rPr lang="sq-AL" sz="2000" dirty="0">
                <a:latin typeface="Times New Roman" pitchFamily="18" charset="0"/>
                <a:cs typeface="Times New Roman" pitchFamily="18" charset="0"/>
              </a:rPr>
              <a:t> e tyre të caktuara, </a:t>
            </a:r>
            <a:r>
              <a:rPr lang="sq-AL" sz="2000" dirty="0" err="1">
                <a:latin typeface="Times New Roman" pitchFamily="18" charset="0"/>
                <a:cs typeface="Times New Roman" pitchFamily="18" charset="0"/>
              </a:rPr>
              <a:t>kan</a:t>
            </a:r>
            <a:r>
              <a:rPr lang="sq-AL" sz="2000" dirty="0">
                <a:latin typeface="Times New Roman" pitchFamily="18" charset="0"/>
                <a:cs typeface="Times New Roman" pitchFamily="18" charset="0"/>
              </a:rPr>
              <a:t> kaluar pushimet e kafes dhe të drekës së bashku dhe </a:t>
            </a:r>
            <a:r>
              <a:rPr lang="sq-AL" sz="2000" dirty="0" err="1">
                <a:latin typeface="Times New Roman" pitchFamily="18" charset="0"/>
                <a:cs typeface="Times New Roman" pitchFamily="18" charset="0"/>
              </a:rPr>
              <a:t>kan</a:t>
            </a:r>
            <a:r>
              <a:rPr lang="sq-AL" sz="2000" dirty="0">
                <a:latin typeface="Times New Roman" pitchFamily="18" charset="0"/>
                <a:cs typeface="Times New Roman" pitchFamily="18" charset="0"/>
              </a:rPr>
              <a:t> thurur një sistem shoqëror. </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2133599"/>
          </a:xfrm>
        </p:spPr>
        <p:txBody>
          <a:bodyPr>
            <a:normAutofit/>
          </a:bodyPr>
          <a:lstStyle/>
          <a:p>
            <a:r>
              <a:rPr lang="sq-AL" sz="2000" dirty="0">
                <a:latin typeface="Times New Roman" pitchFamily="18" charset="0"/>
                <a:cs typeface="Times New Roman" pitchFamily="18" charset="0"/>
              </a:rPr>
              <a:t>Teoritë e hershme të motivimit </a:t>
            </a:r>
            <a:r>
              <a:rPr lang="sq-AL" sz="2000" dirty="0" err="1">
                <a:latin typeface="Times New Roman" pitchFamily="18" charset="0"/>
                <a:cs typeface="Times New Roman" pitchFamily="18" charset="0"/>
              </a:rPr>
              <a:t>indikojnë</a:t>
            </a:r>
            <a:r>
              <a:rPr lang="sq-AL" sz="2000" dirty="0">
                <a:latin typeface="Times New Roman" pitchFamily="18" charset="0"/>
                <a:cs typeface="Times New Roman" pitchFamily="18" charset="0"/>
              </a:rPr>
              <a:t> kënaqësinë e punës si një element i paprekshëm i shpërblimit. Koncepti është përdorur për të përshkruar pse individët zgjedhin profesione të cilat kanë kërkesa,  qofshin ato fizike apo psikike,të cilat sigurojnë shpërblime të paarritshme. </a:t>
            </a:r>
            <a:r>
              <a:rPr lang="sq-AL" sz="2000" dirty="0" err="1">
                <a:latin typeface="Times New Roman" pitchFamily="18" charset="0"/>
                <a:cs typeface="Times New Roman" pitchFamily="18" charset="0"/>
              </a:rPr>
              <a:t>Herzbergu</a:t>
            </a:r>
            <a:r>
              <a:rPr lang="sq-AL" sz="2000" dirty="0">
                <a:latin typeface="Times New Roman" pitchFamily="18" charset="0"/>
                <a:cs typeface="Times New Roman" pitchFamily="18" charset="0"/>
              </a:rPr>
              <a:t> më vonë lidhi konceptin e kënaqësisë së punës me fushat të cilat,nëse do të ishin joadekuate,u bënë </a:t>
            </a:r>
            <a:r>
              <a:rPr lang="sq-AL" sz="2000" dirty="0" err="1">
                <a:latin typeface="Times New Roman" pitchFamily="18" charset="0"/>
                <a:cs typeface="Times New Roman" pitchFamily="18" charset="0"/>
              </a:rPr>
              <a:t>demotivuese</a:t>
            </a:r>
            <a:r>
              <a:rPr lang="sq-AL"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sq-AL" sz="2800" dirty="0">
                <a:latin typeface="Times New Roman" pitchFamily="18" charset="0"/>
                <a:cs typeface="Times New Roman" pitchFamily="18" charset="0"/>
              </a:rPr>
              <a:t>Qëndrimet rreth punës,</a:t>
            </a:r>
            <a:r>
              <a:rPr lang="sq-AL" sz="2800" dirty="0" err="1">
                <a:latin typeface="Times New Roman" pitchFamily="18" charset="0"/>
                <a:cs typeface="Times New Roman" pitchFamily="18" charset="0"/>
              </a:rPr>
              <a:t>dizajnet</a:t>
            </a:r>
            <a:r>
              <a:rPr lang="sq-AL" sz="2800" dirty="0">
                <a:latin typeface="Times New Roman" pitchFamily="18" charset="0"/>
                <a:cs typeface="Times New Roman" pitchFamily="18" charset="0"/>
              </a:rPr>
              <a:t> e punës dhe </a:t>
            </a:r>
            <a:r>
              <a:rPr lang="sq-AL" sz="2800" dirty="0" err="1">
                <a:latin typeface="Times New Roman" pitchFamily="18" charset="0"/>
                <a:cs typeface="Times New Roman" pitchFamily="18" charset="0"/>
              </a:rPr>
              <a:t>satisfaksioni</a:t>
            </a:r>
            <a:r>
              <a:rPr lang="sq-AL" sz="2800" dirty="0">
                <a:latin typeface="Times New Roman" pitchFamily="18" charset="0"/>
                <a:cs typeface="Times New Roman" pitchFamily="18" charset="0"/>
              </a:rPr>
              <a:t> i punës</a:t>
            </a:r>
            <a:endParaRPr lang="en-US" sz="2800" dirty="0">
              <a:latin typeface="Times New Roman" pitchFamily="18" charset="0"/>
              <a:cs typeface="Times New Roman" pitchFamily="18" charset="0"/>
            </a:endParaRPr>
          </a:p>
        </p:txBody>
      </p:sp>
      <p:sp>
        <p:nvSpPr>
          <p:cNvPr id="4" name="Rectangle 3"/>
          <p:cNvSpPr/>
          <p:nvPr/>
        </p:nvSpPr>
        <p:spPr>
          <a:xfrm>
            <a:off x="914400" y="4038600"/>
            <a:ext cx="7467600" cy="1323439"/>
          </a:xfrm>
          <a:prstGeom prst="rect">
            <a:avLst/>
          </a:prstGeom>
        </p:spPr>
        <p:txBody>
          <a:bodyPr wrap="square">
            <a:spAutoFit/>
          </a:bodyPr>
          <a:lstStyle/>
          <a:p>
            <a:r>
              <a:rPr lang="sq-AL" sz="2000" dirty="0">
                <a:latin typeface="Times New Roman" pitchFamily="18" charset="0"/>
                <a:cs typeface="Times New Roman" pitchFamily="18" charset="0"/>
              </a:rPr>
              <a:t>Këto polaritete u bënë themeli i tentimit për të vlerësuar qëndrimet e njerëzve për punën. Kjo përfshinte më tepër se thjeshtë pëlqimin apo mospëlqimin e punës, por tregoi sa kanë ndier njerëzit </a:t>
            </a:r>
            <a:r>
              <a:rPr lang="sq-AL" sz="2000" dirty="0" err="1">
                <a:latin typeface="Times New Roman" pitchFamily="18" charset="0"/>
                <a:cs typeface="Times New Roman" pitchFamily="18" charset="0"/>
              </a:rPr>
              <a:t>përfshirjë</a:t>
            </a:r>
            <a:r>
              <a:rPr lang="sq-AL" sz="2000" dirty="0">
                <a:latin typeface="Times New Roman" pitchFamily="18" charset="0"/>
                <a:cs typeface="Times New Roman" pitchFamily="18" charset="0"/>
              </a:rPr>
              <a:t> në punë. </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2209800"/>
          </a:xfrm>
        </p:spPr>
        <p:txBody>
          <a:bodyPr>
            <a:normAutofit lnSpcReduction="10000"/>
          </a:bodyPr>
          <a:lstStyle/>
          <a:p>
            <a:r>
              <a:rPr lang="sq-AL" sz="2000" dirty="0">
                <a:latin typeface="Times New Roman" pitchFamily="18" charset="0"/>
                <a:cs typeface="Times New Roman" pitchFamily="18" charset="0"/>
              </a:rPr>
              <a:t>Brenda grupeve, individët adoptojnë apo atyre u caktohen rolet. Kjo mund të bëhet në bazë të ekspertizës apo ndonjë karakteristike tjetër të cilën e posedon individi. Në kohën kur grupi fillon të funksionoj, këto role mund të bëhen më të </a:t>
            </a:r>
            <a:r>
              <a:rPr lang="sq-AL" sz="2000" dirty="0" err="1">
                <a:latin typeface="Times New Roman" pitchFamily="18" charset="0"/>
                <a:cs typeface="Times New Roman" pitchFamily="18" charset="0"/>
              </a:rPr>
              <a:t>definuara</a:t>
            </a:r>
            <a:r>
              <a:rPr lang="sq-AL" sz="2000" dirty="0">
                <a:latin typeface="Times New Roman" pitchFamily="18" charset="0"/>
                <a:cs typeface="Times New Roman" pitchFamily="18" charset="0"/>
              </a:rPr>
              <a:t>; ky proces është i njohur si diferencim i roleve. Disa grupeve mund të mos kenë udhëheqës të caktuar, andaj ndonjëherë një individ e merr rolin e udhëheqësit në bazë të </a:t>
            </a:r>
            <a:r>
              <a:rPr lang="sq-AL" sz="2000" dirty="0" err="1">
                <a:latin typeface="Times New Roman" pitchFamily="18" charset="0"/>
                <a:cs typeface="Times New Roman" pitchFamily="18" charset="0"/>
              </a:rPr>
              <a:t>përvojësnë</a:t>
            </a:r>
            <a:r>
              <a:rPr lang="sq-AL" sz="2000" dirty="0">
                <a:latin typeface="Times New Roman" pitchFamily="18" charset="0"/>
                <a:cs typeface="Times New Roman" pitchFamily="18" charset="0"/>
              </a:rPr>
              <a:t> punë apo njohurive eksperte.</a:t>
            </a:r>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fontScale="90000"/>
          </a:bodyPr>
          <a:lstStyle/>
          <a:p>
            <a:r>
              <a:rPr lang="sq-AL" dirty="0"/>
              <a:t>ROLET</a:t>
            </a:r>
            <a:r>
              <a:rPr lang="en-US" dirty="0"/>
              <a:t/>
            </a:r>
            <a:br>
              <a:rPr lang="en-US" dirty="0"/>
            </a:br>
            <a:endParaRPr lang="en-US" dirty="0"/>
          </a:p>
        </p:txBody>
      </p:sp>
      <p:sp>
        <p:nvSpPr>
          <p:cNvPr id="4" name="Rectangle 3"/>
          <p:cNvSpPr/>
          <p:nvPr/>
        </p:nvSpPr>
        <p:spPr>
          <a:xfrm>
            <a:off x="838200" y="3886200"/>
            <a:ext cx="7696200" cy="1631216"/>
          </a:xfrm>
          <a:prstGeom prst="rect">
            <a:avLst/>
          </a:prstGeom>
        </p:spPr>
        <p:txBody>
          <a:bodyPr wrap="square">
            <a:spAutoFit/>
          </a:bodyPr>
          <a:lstStyle/>
          <a:p>
            <a:r>
              <a:rPr lang="sq-AL" sz="2000" dirty="0">
                <a:latin typeface="Times New Roman" pitchFamily="18" charset="0"/>
                <a:cs typeface="Times New Roman" pitchFamily="18" charset="0"/>
              </a:rPr>
              <a:t>Puna eksperimentale nga </a:t>
            </a:r>
            <a:r>
              <a:rPr lang="sq-AL" sz="2000" dirty="0" err="1">
                <a:latin typeface="Times New Roman" pitchFamily="18" charset="0"/>
                <a:cs typeface="Times New Roman" pitchFamily="18" charset="0"/>
              </a:rPr>
              <a:t>Bales</a:t>
            </a:r>
            <a:r>
              <a:rPr lang="sq-AL" sz="2000" dirty="0">
                <a:latin typeface="Times New Roman" pitchFamily="18" charset="0"/>
                <a:cs typeface="Times New Roman" pitchFamily="18" charset="0"/>
              </a:rPr>
              <a:t> dhe </a:t>
            </a:r>
            <a:r>
              <a:rPr lang="sq-AL" sz="2000" dirty="0" err="1">
                <a:latin typeface="Times New Roman" pitchFamily="18" charset="0"/>
                <a:cs typeface="Times New Roman" pitchFamily="18" charset="0"/>
              </a:rPr>
              <a:t>Slater</a:t>
            </a:r>
            <a:r>
              <a:rPr lang="sq-AL" sz="2000" dirty="0">
                <a:latin typeface="Times New Roman" pitchFamily="18" charset="0"/>
                <a:cs typeface="Times New Roman" pitchFamily="18" charset="0"/>
              </a:rPr>
              <a:t> (1955) tregoi se madje edhe tek grupet e sapoformuara, paraqiten udhëheqësit. Duke përdorur Analizat e Procesit Ndërveprues të </a:t>
            </a:r>
            <a:r>
              <a:rPr lang="sq-AL" sz="2000" dirty="0" err="1">
                <a:latin typeface="Times New Roman" pitchFamily="18" charset="0"/>
                <a:cs typeface="Times New Roman" pitchFamily="18" charset="0"/>
              </a:rPr>
              <a:t>Bales</a:t>
            </a:r>
            <a:r>
              <a:rPr lang="sq-AL" sz="2000" dirty="0">
                <a:latin typeface="Times New Roman" pitchFamily="18" charset="0"/>
                <a:cs typeface="Times New Roman" pitchFamily="18" charset="0"/>
              </a:rPr>
              <a:t>-it (1950), ata identifikuan si udhëheqësit e punës ashtu edhe udhëheqësit shoqëror-emocional. Këta asnjëherë nuk ishin i njëjti person. </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1676400"/>
          </a:xfrm>
        </p:spPr>
        <p:txBody>
          <a:bodyPr>
            <a:normAutofit/>
          </a:bodyPr>
          <a:lstStyle/>
          <a:p>
            <a:r>
              <a:rPr lang="sq-AL" sz="2000" dirty="0">
                <a:latin typeface="Times New Roman" pitchFamily="18" charset="0"/>
                <a:cs typeface="Times New Roman" pitchFamily="18" charset="0"/>
              </a:rPr>
              <a:t>Normat janë rregulla të pashkruara të cilave grupi u përmbahet, në mënyrë që të funksionoj. Mund të ekzistojnë norma për produktivitetin e grupit – njerëzit mund të de-</a:t>
            </a:r>
            <a:r>
              <a:rPr lang="sq-AL" sz="2000" dirty="0" err="1">
                <a:latin typeface="Times New Roman" pitchFamily="18" charset="0"/>
                <a:cs typeface="Times New Roman" pitchFamily="18" charset="0"/>
              </a:rPr>
              <a:t>kurajohen</a:t>
            </a:r>
            <a:r>
              <a:rPr lang="sq-AL" sz="2000" dirty="0">
                <a:latin typeface="Times New Roman" pitchFamily="18" charset="0"/>
                <a:cs typeface="Times New Roman" pitchFamily="18" charset="0"/>
              </a:rPr>
              <a:t> nga puna </a:t>
            </a:r>
            <a:r>
              <a:rPr lang="sq-AL" sz="2000" dirty="0" err="1">
                <a:latin typeface="Times New Roman" pitchFamily="18" charset="0"/>
                <a:cs typeface="Times New Roman" pitchFamily="18" charset="0"/>
              </a:rPr>
              <a:t>shum</a:t>
            </a:r>
            <a:r>
              <a:rPr lang="sq-AL" sz="2000" dirty="0">
                <a:latin typeface="Times New Roman" pitchFamily="18" charset="0"/>
                <a:cs typeface="Times New Roman" pitchFamily="18" charset="0"/>
              </a:rPr>
              <a:t> e shpejtë apo shumë e ngadalshme, duke </a:t>
            </a:r>
            <a:r>
              <a:rPr lang="sq-AL" sz="2000" dirty="0" err="1">
                <a:latin typeface="Times New Roman" pitchFamily="18" charset="0"/>
                <a:cs typeface="Times New Roman" pitchFamily="18" charset="0"/>
              </a:rPr>
              <a:t>cënuar</a:t>
            </a:r>
            <a:r>
              <a:rPr lang="sq-AL" sz="2000" dirty="0">
                <a:latin typeface="Times New Roman" pitchFamily="18" charset="0"/>
                <a:cs typeface="Times New Roman" pitchFamily="18" charset="0"/>
              </a:rPr>
              <a:t> kështu normën e grupit.</a:t>
            </a:r>
            <a:endParaRPr lang="en-US" sz="20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fontScale="90000"/>
          </a:bodyPr>
          <a:lstStyle/>
          <a:p>
            <a:r>
              <a:rPr lang="sq-AL" dirty="0"/>
              <a:t>NORMAT E GRUPIT</a:t>
            </a:r>
            <a:r>
              <a:rPr lang="en-US" dirty="0"/>
              <a:t/>
            </a:r>
            <a:br>
              <a:rPr lang="en-US" dirty="0"/>
            </a:br>
            <a:endParaRPr lang="en-US" dirty="0"/>
          </a:p>
        </p:txBody>
      </p:sp>
      <p:sp>
        <p:nvSpPr>
          <p:cNvPr id="4" name="Rectangle 3"/>
          <p:cNvSpPr/>
          <p:nvPr/>
        </p:nvSpPr>
        <p:spPr>
          <a:xfrm>
            <a:off x="838200" y="3124200"/>
            <a:ext cx="7620000" cy="2246769"/>
          </a:xfrm>
          <a:prstGeom prst="rect">
            <a:avLst/>
          </a:prstGeom>
        </p:spPr>
        <p:txBody>
          <a:bodyPr wrap="square">
            <a:spAutoFit/>
          </a:bodyPr>
          <a:lstStyle/>
          <a:p>
            <a:r>
              <a:rPr lang="sq-AL" sz="2000" dirty="0">
                <a:latin typeface="Times New Roman" pitchFamily="18" charset="0"/>
                <a:cs typeface="Times New Roman" pitchFamily="18" charset="0"/>
              </a:rPr>
              <a:t>Normat mund ti japin anëtarit të grupit përshtypjen e </a:t>
            </a:r>
            <a:r>
              <a:rPr lang="sq-AL" sz="2000" dirty="0" err="1">
                <a:latin typeface="Times New Roman" pitchFamily="18" charset="0"/>
                <a:cs typeface="Times New Roman" pitchFamily="18" charset="0"/>
              </a:rPr>
              <a:t>kohezivitetit</a:t>
            </a:r>
            <a:r>
              <a:rPr lang="sq-AL" sz="2000" dirty="0">
                <a:latin typeface="Times New Roman" pitchFamily="18" charset="0"/>
                <a:cs typeface="Times New Roman" pitchFamily="18" charset="0"/>
              </a:rPr>
              <a:t> dhe identitetit të përbashkët. </a:t>
            </a:r>
            <a:r>
              <a:rPr lang="sq-AL" sz="2000" dirty="0" err="1">
                <a:latin typeface="Times New Roman" pitchFamily="18" charset="0"/>
                <a:cs typeface="Times New Roman" pitchFamily="18" charset="0"/>
              </a:rPr>
              <a:t>Feldman</a:t>
            </a:r>
            <a:r>
              <a:rPr lang="sq-AL" sz="2000" dirty="0">
                <a:latin typeface="Times New Roman" pitchFamily="18" charset="0"/>
                <a:cs typeface="Times New Roman" pitchFamily="18" charset="0"/>
              </a:rPr>
              <a:t> (1984) </a:t>
            </a:r>
            <a:r>
              <a:rPr lang="sq-AL" sz="2000" dirty="0" err="1">
                <a:latin typeface="Times New Roman" pitchFamily="18" charset="0"/>
                <a:cs typeface="Times New Roman" pitchFamily="18" charset="0"/>
              </a:rPr>
              <a:t>sygjeron</a:t>
            </a:r>
            <a:r>
              <a:rPr lang="sq-AL" sz="2000" dirty="0">
                <a:latin typeface="Times New Roman" pitchFamily="18" charset="0"/>
                <a:cs typeface="Times New Roman" pitchFamily="18" charset="0"/>
              </a:rPr>
              <a:t> se normat mund të dalin në sipërfaqe në mënyra të ndryshme. Mund të </a:t>
            </a:r>
            <a:r>
              <a:rPr lang="sq-AL" sz="2000" dirty="0" err="1">
                <a:latin typeface="Times New Roman" pitchFamily="18" charset="0"/>
                <a:cs typeface="Times New Roman" pitchFamily="18" charset="0"/>
              </a:rPr>
              <a:t>jipet</a:t>
            </a:r>
            <a:r>
              <a:rPr lang="sq-AL" sz="2000" dirty="0">
                <a:latin typeface="Times New Roman" pitchFamily="18" charset="0"/>
                <a:cs typeface="Times New Roman" pitchFamily="18" charset="0"/>
              </a:rPr>
              <a:t> një </a:t>
            </a:r>
            <a:r>
              <a:rPr lang="sq-AL" sz="2000" dirty="0" err="1">
                <a:latin typeface="Times New Roman" pitchFamily="18" charset="0"/>
                <a:cs typeface="Times New Roman" pitchFamily="18" charset="0"/>
              </a:rPr>
              <a:t>instrukcion</a:t>
            </a:r>
            <a:r>
              <a:rPr lang="sq-AL" sz="2000" dirty="0">
                <a:latin typeface="Times New Roman" pitchFamily="18" charset="0"/>
                <a:cs typeface="Times New Roman" pitchFamily="18" charset="0"/>
              </a:rPr>
              <a:t> eksplicit një anëtari të ri të grupit nga anëtarët e tjerë të grupit, apo marrëveshje </a:t>
            </a:r>
            <a:r>
              <a:rPr lang="sq-AL" sz="2000" dirty="0" err="1">
                <a:latin typeface="Times New Roman" pitchFamily="18" charset="0"/>
                <a:cs typeface="Times New Roman" pitchFamily="18" charset="0"/>
              </a:rPr>
              <a:t>implicite</a:t>
            </a:r>
            <a:r>
              <a:rPr lang="sq-AL" sz="2000" dirty="0">
                <a:latin typeface="Times New Roman" pitchFamily="18" charset="0"/>
                <a:cs typeface="Times New Roman" pitchFamily="18" charset="0"/>
              </a:rPr>
              <a:t>, për shembull, se disa praktika të punës kanë dhënë rezultate të dobëta pune në të kaluarën andaj ato nuk do të përdoren më. </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1676400"/>
          </a:xfrm>
        </p:spPr>
        <p:txBody>
          <a:bodyPr>
            <a:normAutofit/>
          </a:bodyPr>
          <a:lstStyle/>
          <a:p>
            <a:r>
              <a:rPr lang="sq-AL" sz="2000" dirty="0">
                <a:latin typeface="Times New Roman" pitchFamily="18" charset="0"/>
                <a:cs typeface="Times New Roman" pitchFamily="18" charset="0"/>
              </a:rPr>
              <a:t>Lidhshmëria dhe tërheqja në mes të anëtarëve të grupit mund të ketë një ndikim të madh në produktivitetin dhe kualitetin e punës së bërë nga grupi. Kjo mund të jetë për shkak të “frymës ekipore” dhe dëshirës për të mos i zhgënjyer anëtarët e tjerë të grupit, dhe gjithashtu dëshirës për të qenë i vlerësuar nga anëtarët e tjerë të grupit, të cilët gjithashtu vlerësohen.</a:t>
            </a:r>
            <a:endParaRPr lang="en-US" sz="20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fontScale="90000"/>
          </a:bodyPr>
          <a:lstStyle/>
          <a:p>
            <a:r>
              <a:rPr lang="sq-AL" dirty="0" err="1"/>
              <a:t>Koheziviteti</a:t>
            </a:r>
            <a:r>
              <a:rPr lang="en-US" dirty="0"/>
              <a:t/>
            </a:r>
            <a:br>
              <a:rPr lang="en-US" dirty="0"/>
            </a:br>
            <a:endParaRPr lang="en-US" dirty="0"/>
          </a:p>
        </p:txBody>
      </p:sp>
      <p:sp>
        <p:nvSpPr>
          <p:cNvPr id="4" name="Rectangle 3"/>
          <p:cNvSpPr/>
          <p:nvPr/>
        </p:nvSpPr>
        <p:spPr>
          <a:xfrm>
            <a:off x="838200" y="3429000"/>
            <a:ext cx="7620000" cy="1938992"/>
          </a:xfrm>
          <a:prstGeom prst="rect">
            <a:avLst/>
          </a:prstGeom>
        </p:spPr>
        <p:txBody>
          <a:bodyPr wrap="square">
            <a:spAutoFit/>
          </a:bodyPr>
          <a:lstStyle/>
          <a:p>
            <a:r>
              <a:rPr lang="sq-AL" sz="2000" dirty="0" err="1">
                <a:latin typeface="Times New Roman" pitchFamily="18" charset="0"/>
                <a:cs typeface="Times New Roman" pitchFamily="18" charset="0"/>
              </a:rPr>
              <a:t>Koheziviteti</a:t>
            </a:r>
            <a:r>
              <a:rPr lang="sq-AL" sz="2000" dirty="0">
                <a:latin typeface="Times New Roman" pitchFamily="18" charset="0"/>
                <a:cs typeface="Times New Roman" pitchFamily="18" charset="0"/>
              </a:rPr>
              <a:t> i grupit rritet kur të gjithë anëtarët e grupit kanë status të barabartë në grup.  Ngjashmëria e karakteristikave dhe stabiliteti i anëtarëve të grupit gjithashtu ka një ndikim pozitiv mbi kohezionin. Grupet e vogla zakonisht janë më </a:t>
            </a:r>
            <a:r>
              <a:rPr lang="sq-AL" sz="2000" dirty="0" err="1">
                <a:latin typeface="Times New Roman" pitchFamily="18" charset="0"/>
                <a:cs typeface="Times New Roman" pitchFamily="18" charset="0"/>
              </a:rPr>
              <a:t>kohezive</a:t>
            </a:r>
            <a:r>
              <a:rPr lang="sq-AL" sz="2000" dirty="0">
                <a:latin typeface="Times New Roman" pitchFamily="18" charset="0"/>
                <a:cs typeface="Times New Roman" pitchFamily="18" charset="0"/>
              </a:rPr>
              <a:t>; anëtarët e tyre kanë mundësi më të madhe të ndërveprimit me njëri-tjetrin, që e zmadhon ndjenjën e “ne-ve”. </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Content Placeholder 2"/>
          <p:cNvSpPr>
            <a:spLocks noGrp="1"/>
          </p:cNvSpPr>
          <p:nvPr>
            <p:ph idx="1"/>
          </p:nvPr>
        </p:nvSpPr>
        <p:spPr/>
        <p:txBody>
          <a:bodyPr/>
          <a:lstStyle/>
          <a:p>
            <a:r>
              <a:rPr lang="en-US" sz="2000" smtClean="0">
                <a:latin typeface="Times New Roman" pitchFamily="18" charset="0"/>
                <a:cs typeface="Times New Roman" pitchFamily="18" charset="0"/>
              </a:rPr>
              <a:t>Aplikimi i Psikologjisë në Organizata</a:t>
            </a:r>
          </a:p>
        </p:txBody>
      </p:sp>
      <p:sp>
        <p:nvSpPr>
          <p:cNvPr id="25602" name="Title 1"/>
          <p:cNvSpPr>
            <a:spLocks noGrp="1"/>
          </p:cNvSpPr>
          <p:nvPr>
            <p:ph type="title"/>
          </p:nvPr>
        </p:nvSpPr>
        <p:spPr/>
        <p:txBody>
          <a:bodyPr/>
          <a:lstStyle/>
          <a:p>
            <a:r>
              <a:rPr lang="en-US" sz="2800" smtClean="0">
                <a:latin typeface="Times New Roman" pitchFamily="18" charset="0"/>
                <a:cs typeface="Times New Roman" pitchFamily="18" charset="0"/>
              </a:rPr>
              <a:t>Literatura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2133599"/>
          </a:xfrm>
        </p:spPr>
        <p:txBody>
          <a:bodyPr>
            <a:noAutofit/>
          </a:bodyPr>
          <a:lstStyle/>
          <a:p>
            <a:r>
              <a:rPr lang="sq-AL" sz="2000" dirty="0">
                <a:latin typeface="Times New Roman" pitchFamily="18" charset="0"/>
                <a:cs typeface="Times New Roman" pitchFamily="18" charset="0"/>
              </a:rPr>
              <a:t>Pasurimi i punës përfshin </a:t>
            </a:r>
            <a:r>
              <a:rPr lang="sq-AL" sz="2000" dirty="0" err="1">
                <a:latin typeface="Times New Roman" pitchFamily="18" charset="0"/>
                <a:cs typeface="Times New Roman" pitchFamily="18" charset="0"/>
              </a:rPr>
              <a:t>redizajnimin</a:t>
            </a:r>
            <a:r>
              <a:rPr lang="sq-AL" sz="2000" dirty="0">
                <a:latin typeface="Times New Roman" pitchFamily="18" charset="0"/>
                <a:cs typeface="Times New Roman" pitchFamily="18" charset="0"/>
              </a:rPr>
              <a:t> e punës që të </a:t>
            </a:r>
            <a:r>
              <a:rPr lang="sq-AL" sz="2000" dirty="0" err="1">
                <a:latin typeface="Times New Roman" pitchFamily="18" charset="0"/>
                <a:cs typeface="Times New Roman" pitchFamily="18" charset="0"/>
              </a:rPr>
              <a:t>punësuarëve</a:t>
            </a:r>
            <a:r>
              <a:rPr lang="sq-AL" sz="2000" dirty="0">
                <a:latin typeface="Times New Roman" pitchFamily="18" charset="0"/>
                <a:cs typeface="Times New Roman" pitchFamily="18" charset="0"/>
              </a:rPr>
              <a:t> t’u </a:t>
            </a:r>
            <a:r>
              <a:rPr lang="sq-AL" sz="2000" dirty="0" err="1">
                <a:latin typeface="Times New Roman" pitchFamily="18" charset="0"/>
                <a:cs typeface="Times New Roman" pitchFamily="18" charset="0"/>
              </a:rPr>
              <a:t>ipet</a:t>
            </a:r>
            <a:r>
              <a:rPr lang="sq-AL" sz="2000" dirty="0">
                <a:latin typeface="Times New Roman" pitchFamily="18" charset="0"/>
                <a:cs typeface="Times New Roman" pitchFamily="18" charset="0"/>
              </a:rPr>
              <a:t> një rol në planifikim,ekzekutim dhe </a:t>
            </a:r>
            <a:r>
              <a:rPr lang="sq-AL" sz="2000" dirty="0" err="1">
                <a:latin typeface="Times New Roman" pitchFamily="18" charset="0"/>
                <a:cs typeface="Times New Roman" pitchFamily="18" charset="0"/>
              </a:rPr>
              <a:t>evaluim</a:t>
            </a:r>
            <a:r>
              <a:rPr lang="sq-AL" sz="2000" dirty="0">
                <a:latin typeface="Times New Roman" pitchFamily="18" charset="0"/>
                <a:cs typeface="Times New Roman" pitchFamily="18" charset="0"/>
              </a:rPr>
              <a:t> të punës së tyre. Rotacioni i punës është përdorur për të parandaluar monotoninë në </a:t>
            </a:r>
            <a:r>
              <a:rPr lang="sq-AL" sz="2000" dirty="0" err="1">
                <a:latin typeface="Times New Roman" pitchFamily="18" charset="0"/>
                <a:cs typeface="Times New Roman" pitchFamily="18" charset="0"/>
              </a:rPr>
              <a:t>lëmitë</a:t>
            </a:r>
            <a:r>
              <a:rPr lang="sq-AL" sz="2000" dirty="0">
                <a:latin typeface="Times New Roman" pitchFamily="18" charset="0"/>
                <a:cs typeface="Times New Roman" pitchFamily="18" charset="0"/>
              </a:rPr>
              <a:t> e detyrave përsëritëse. Punëtorët janë të trajnuar në disa puna dhe sillen rreth këtyre,duke shpenzuar një sasi të caktuar të kohës në secilën. Zgjerimi i punës ndodh kur një të punësuari i lejohet të </a:t>
            </a:r>
            <a:r>
              <a:rPr lang="sq-AL" sz="2000" dirty="0" err="1">
                <a:latin typeface="Times New Roman" pitchFamily="18" charset="0"/>
                <a:cs typeface="Times New Roman" pitchFamily="18" charset="0"/>
              </a:rPr>
              <a:t>marë</a:t>
            </a:r>
            <a:r>
              <a:rPr lang="sq-AL" sz="2000" dirty="0">
                <a:latin typeface="Times New Roman" pitchFamily="18" charset="0"/>
                <a:cs typeface="Times New Roman" pitchFamily="18" charset="0"/>
              </a:rPr>
              <a:t> punë shtesë,nëse dëshirojnë</a:t>
            </a:r>
            <a:endParaRPr lang="en-US" sz="2000" dirty="0">
              <a:latin typeface="Times New Roman" pitchFamily="18" charset="0"/>
              <a:cs typeface="Times New Roman" pitchFamily="18" charset="0"/>
            </a:endParaRPr>
          </a:p>
        </p:txBody>
      </p:sp>
      <p:sp>
        <p:nvSpPr>
          <p:cNvPr id="4" name="Title 1"/>
          <p:cNvSpPr>
            <a:spLocks noGrp="1"/>
          </p:cNvSpPr>
          <p:nvPr>
            <p:ph type="title"/>
          </p:nvPr>
        </p:nvSpPr>
        <p:spPr/>
        <p:txBody>
          <a:bodyPr>
            <a:normAutofit/>
          </a:bodyPr>
          <a:lstStyle/>
          <a:p>
            <a:r>
              <a:rPr lang="sq-AL" sz="2800" dirty="0">
                <a:latin typeface="Times New Roman" pitchFamily="18" charset="0"/>
                <a:cs typeface="Times New Roman" pitchFamily="18" charset="0"/>
              </a:rPr>
              <a:t>Qëndrimet rreth punës,</a:t>
            </a:r>
            <a:r>
              <a:rPr lang="sq-AL" sz="2800" dirty="0" err="1">
                <a:latin typeface="Times New Roman" pitchFamily="18" charset="0"/>
                <a:cs typeface="Times New Roman" pitchFamily="18" charset="0"/>
              </a:rPr>
              <a:t>dizajnet</a:t>
            </a:r>
            <a:r>
              <a:rPr lang="sq-AL" sz="2800" dirty="0">
                <a:latin typeface="Times New Roman" pitchFamily="18" charset="0"/>
                <a:cs typeface="Times New Roman" pitchFamily="18" charset="0"/>
              </a:rPr>
              <a:t> e punës dhe </a:t>
            </a:r>
            <a:r>
              <a:rPr lang="sq-AL" sz="2800" dirty="0" err="1">
                <a:latin typeface="Times New Roman" pitchFamily="18" charset="0"/>
                <a:cs typeface="Times New Roman" pitchFamily="18" charset="0"/>
              </a:rPr>
              <a:t>satisfaksioni</a:t>
            </a:r>
            <a:r>
              <a:rPr lang="sq-AL" sz="2800" dirty="0">
                <a:latin typeface="Times New Roman" pitchFamily="18" charset="0"/>
                <a:cs typeface="Times New Roman" pitchFamily="18" charset="0"/>
              </a:rPr>
              <a:t> i punës</a:t>
            </a:r>
            <a:endParaRPr lang="en-US" sz="2800" dirty="0">
              <a:latin typeface="Times New Roman" pitchFamily="18" charset="0"/>
              <a:cs typeface="Times New Roman" pitchFamily="18" charset="0"/>
            </a:endParaRPr>
          </a:p>
        </p:txBody>
      </p:sp>
      <p:sp>
        <p:nvSpPr>
          <p:cNvPr id="25601" name="Rectangle 1"/>
          <p:cNvSpPr>
            <a:spLocks noChangeArrowheads="1"/>
          </p:cNvSpPr>
          <p:nvPr/>
        </p:nvSpPr>
        <p:spPr bwMode="auto">
          <a:xfrm>
            <a:off x="609600" y="4279612"/>
            <a:ext cx="74676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Kjo duhet të kryhet me kujdes,sepse mund të interpretohet si “të bërit më tepër punë për të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njejtën</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pagesë”,sikurse pasurimi i punës,</a:t>
            </a:r>
            <a:r>
              <a:rPr lang="en-US" sz="2000" dirty="0">
                <a:latin typeface="Times New Roman" pitchFamily="18" charset="0"/>
                <a:ea typeface="MS Mincho" pitchFamily="49" charset="-128"/>
                <a:cs typeface="Times New Roman" pitchFamily="18" charset="0"/>
              </a:rPr>
              <a:t> </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ku të punësuarit janë të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kurajuar</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të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marin</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përgjegjësi shtesë.</a:t>
            </a:r>
            <a:endParaRPr kumimoji="0" lang="sq-AL"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5601"/>
                                        </p:tgtEl>
                                        <p:attrNameLst>
                                          <p:attrName>style.visibility</p:attrName>
                                        </p:attrNameLst>
                                      </p:cBhvr>
                                      <p:to>
                                        <p:strVal val="visible"/>
                                      </p:to>
                                    </p:set>
                                    <p:animEffect transition="in" filter="blinds(horizontal)">
                                      <p:cBhvr>
                                        <p:cTn id="12" dur="500"/>
                                        <p:tgtEl>
                                          <p:spTgt spid="256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560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2057400"/>
          </a:xfrm>
        </p:spPr>
        <p:txBody>
          <a:bodyPr>
            <a:normAutofit/>
          </a:bodyPr>
          <a:lstStyle/>
          <a:p>
            <a:r>
              <a:rPr lang="sq-AL" sz="2000" dirty="0">
                <a:latin typeface="Times New Roman" pitchFamily="18" charset="0"/>
                <a:cs typeface="Times New Roman" pitchFamily="18" charset="0"/>
              </a:rPr>
              <a:t>Pra,si mundet një shef (menaxher,drejtor) të motivojë fuqinë punëtore?Cila është teknika më e mire për t’u përdorur?Cila është teoria më e mirë?</a:t>
            </a:r>
            <a:endParaRPr lang="en-US" sz="20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fontScale="90000"/>
          </a:bodyPr>
          <a:lstStyle/>
          <a:p>
            <a:r>
              <a:rPr lang="sq-AL" sz="2800" dirty="0">
                <a:latin typeface="Times New Roman" pitchFamily="18" charset="0"/>
                <a:cs typeface="Times New Roman" pitchFamily="18" charset="0"/>
              </a:rPr>
              <a:t>VËSHTRIM I PËRGJITHSHËM I MOTIVIMIT NË PUNË</a:t>
            </a: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4" name="Rectangle 3"/>
          <p:cNvSpPr/>
          <p:nvPr/>
        </p:nvSpPr>
        <p:spPr>
          <a:xfrm>
            <a:off x="838200" y="3276600"/>
            <a:ext cx="7391400" cy="1938992"/>
          </a:xfrm>
          <a:prstGeom prst="rect">
            <a:avLst/>
          </a:prstGeom>
        </p:spPr>
        <p:txBody>
          <a:bodyPr wrap="square">
            <a:spAutoFit/>
          </a:bodyPr>
          <a:lstStyle/>
          <a:p>
            <a:r>
              <a:rPr lang="sq-AL" sz="2000" dirty="0">
                <a:latin typeface="Times New Roman" pitchFamily="18" charset="0"/>
                <a:cs typeface="Times New Roman" pitchFamily="18" charset="0"/>
              </a:rPr>
              <a:t>Teknikat dhe teoritë e zbatuara të cilat rrisin motivacionin dhe produktivitetin në një situatë nuk janë medoemos të suksesshme në </a:t>
            </a:r>
            <a:r>
              <a:rPr lang="sq-AL" sz="2000" dirty="0" err="1">
                <a:latin typeface="Times New Roman" pitchFamily="18" charset="0"/>
                <a:cs typeface="Times New Roman" pitchFamily="18" charset="0"/>
              </a:rPr>
              <a:t>tjetrën.Variablat</a:t>
            </a:r>
            <a:r>
              <a:rPr lang="sq-AL" sz="2000" dirty="0">
                <a:latin typeface="Times New Roman" pitchFamily="18" charset="0"/>
                <a:cs typeface="Times New Roman" pitchFamily="18" charset="0"/>
              </a:rPr>
              <a:t> individuale dhe </a:t>
            </a:r>
            <a:r>
              <a:rPr lang="sq-AL" sz="2000" dirty="0" err="1">
                <a:latin typeface="Times New Roman" pitchFamily="18" charset="0"/>
                <a:cs typeface="Times New Roman" pitchFamily="18" charset="0"/>
              </a:rPr>
              <a:t>situacionale</a:t>
            </a:r>
            <a:r>
              <a:rPr lang="sq-AL" sz="2000" dirty="0">
                <a:latin typeface="Times New Roman" pitchFamily="18" charset="0"/>
                <a:cs typeface="Times New Roman" pitchFamily="18" charset="0"/>
              </a:rPr>
              <a:t> rrethojnë një varg aq të madh sa që asnjë rregull e vetme nuk është e përshtatshme. Ndoshta është e domosdoshme të aplikojmë </a:t>
            </a:r>
            <a:r>
              <a:rPr lang="sq-AL" sz="2000" dirty="0" err="1">
                <a:latin typeface="Times New Roman" pitchFamily="18" charset="0"/>
                <a:cs typeface="Times New Roman" pitchFamily="18" charset="0"/>
              </a:rPr>
              <a:t>diqka</a:t>
            </a:r>
            <a:r>
              <a:rPr lang="sq-AL" sz="2000" dirty="0">
                <a:latin typeface="Times New Roman" pitchFamily="18" charset="0"/>
                <a:cs typeface="Times New Roman" pitchFamily="18" charset="0"/>
              </a:rPr>
              <a:t> nga </a:t>
            </a:r>
            <a:r>
              <a:rPr lang="sq-AL" sz="2000" i="1" dirty="0">
                <a:latin typeface="Times New Roman" pitchFamily="18" charset="0"/>
                <a:cs typeface="Times New Roman" pitchFamily="18" charset="0"/>
              </a:rPr>
              <a:t>të gjitha </a:t>
            </a:r>
            <a:r>
              <a:rPr lang="sq-AL" sz="2000" dirty="0">
                <a:latin typeface="Times New Roman" pitchFamily="18" charset="0"/>
                <a:cs typeface="Times New Roman" pitchFamily="18" charset="0"/>
              </a:rPr>
              <a:t>teoritë për të rritur motivimin e punëtorit. </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3600"/>
            <a:ext cx="8229600" cy="3992563"/>
          </a:xfrm>
        </p:spPr>
        <p:txBody>
          <a:bodyPr>
            <a:normAutofit/>
          </a:bodyPr>
          <a:lstStyle/>
          <a:p>
            <a:r>
              <a:rPr lang="sq-AL" sz="2000" dirty="0">
                <a:latin typeface="Times New Roman" pitchFamily="18" charset="0"/>
                <a:cs typeface="Times New Roman" pitchFamily="18" charset="0"/>
              </a:rPr>
              <a:t>‘Individët të cilët kanë nevoja specifike të forta(</a:t>
            </a:r>
            <a:r>
              <a:rPr lang="sq-AL" sz="2000" dirty="0" err="1">
                <a:latin typeface="Times New Roman" pitchFamily="18" charset="0"/>
                <a:cs typeface="Times New Roman" pitchFamily="18" charset="0"/>
              </a:rPr>
              <a:t>psh.nevoja</a:t>
            </a:r>
            <a:r>
              <a:rPr lang="sq-AL" sz="2000" dirty="0">
                <a:latin typeface="Times New Roman" pitchFamily="18" charset="0"/>
                <a:cs typeface="Times New Roman" pitchFamily="18" charset="0"/>
              </a:rPr>
              <a:t> për arritje)mund gjithashtu të jenë të </a:t>
            </a:r>
            <a:r>
              <a:rPr lang="sq-AL" sz="2000" dirty="0" err="1">
                <a:latin typeface="Times New Roman" pitchFamily="18" charset="0"/>
                <a:cs typeface="Times New Roman" pitchFamily="18" charset="0"/>
              </a:rPr>
              <a:t>prirur</a:t>
            </a:r>
            <a:r>
              <a:rPr lang="sq-AL" sz="2000" dirty="0">
                <a:latin typeface="Times New Roman" pitchFamily="18" charset="0"/>
                <a:cs typeface="Times New Roman" pitchFamily="18" charset="0"/>
              </a:rPr>
              <a:t> të </a:t>
            </a:r>
            <a:r>
              <a:rPr lang="sq-AL" sz="2000" dirty="0" err="1">
                <a:latin typeface="Times New Roman" pitchFamily="18" charset="0"/>
                <a:cs typeface="Times New Roman" pitchFamily="18" charset="0"/>
              </a:rPr>
              <a:t>bëjne</a:t>
            </a:r>
            <a:r>
              <a:rPr lang="sq-AL" sz="2000" dirty="0">
                <a:latin typeface="Times New Roman" pitchFamily="18" charset="0"/>
                <a:cs typeface="Times New Roman" pitchFamily="18" charset="0"/>
              </a:rPr>
              <a:t> krahasime </a:t>
            </a:r>
            <a:r>
              <a:rPr lang="sq-AL" sz="2000" dirty="0" err="1">
                <a:latin typeface="Times New Roman" pitchFamily="18" charset="0"/>
                <a:cs typeface="Times New Roman" pitchFamily="18" charset="0"/>
              </a:rPr>
              <a:t>paanësore</a:t>
            </a:r>
            <a:r>
              <a:rPr lang="sq-AL" sz="2000" dirty="0">
                <a:latin typeface="Times New Roman" pitchFamily="18" charset="0"/>
                <a:cs typeface="Times New Roman" pitchFamily="18" charset="0"/>
              </a:rPr>
              <a:t> duke u bazuar në atë se si moshatarët e tyre shpërblehen në lidhje me llojet dhe shumat e shpërblimeve që ata vetë janë duke i </a:t>
            </a:r>
            <a:r>
              <a:rPr lang="sq-AL" sz="2000" dirty="0" err="1">
                <a:latin typeface="Times New Roman" pitchFamily="18" charset="0"/>
                <a:cs typeface="Times New Roman" pitchFamily="18" charset="0"/>
              </a:rPr>
              <a:t>marur.Jo</a:t>
            </a:r>
            <a:r>
              <a:rPr lang="sq-AL" sz="2000" dirty="0">
                <a:latin typeface="Times New Roman" pitchFamily="18" charset="0"/>
                <a:cs typeface="Times New Roman" pitchFamily="18" charset="0"/>
              </a:rPr>
              <a:t> vetëm kaq,por ata do të jenë të ndjeshëm në atë se çka janë duke bërë që rezultatet në reagime “të mira”- me gjasë që të formojnë ide (</a:t>
            </a:r>
            <a:r>
              <a:rPr lang="sq-AL" sz="2000" dirty="0" err="1">
                <a:latin typeface="Times New Roman" pitchFamily="18" charset="0"/>
                <a:cs typeface="Times New Roman" pitchFamily="18" charset="0"/>
              </a:rPr>
              <a:t>psh</a:t>
            </a:r>
            <a:r>
              <a:rPr lang="sq-AL" sz="2000" dirty="0">
                <a:latin typeface="Times New Roman" pitchFamily="18" charset="0"/>
                <a:cs typeface="Times New Roman" pitchFamily="18" charset="0"/>
              </a:rPr>
              <a:t>,pritjet) që një veprim i caktuar(sjellje) në anën e tyre,do të,ose nuk do të,rezultojë në “reagim të mirë” herën e ardhshme’.</a:t>
            </a:r>
            <a:endParaRPr lang="en-US" sz="2000" dirty="0">
              <a:latin typeface="Times New Roman" pitchFamily="18" charset="0"/>
              <a:cs typeface="Times New Roman" pitchFamily="18" charset="0"/>
            </a:endParaRPr>
          </a:p>
        </p:txBody>
      </p:sp>
      <p:sp>
        <p:nvSpPr>
          <p:cNvPr id="4" name="Title 1"/>
          <p:cNvSpPr>
            <a:spLocks noGrp="1"/>
          </p:cNvSpPr>
          <p:nvPr>
            <p:ph type="title"/>
          </p:nvPr>
        </p:nvSpPr>
        <p:spPr/>
        <p:txBody>
          <a:bodyPr>
            <a:normAutofit fontScale="90000"/>
          </a:bodyPr>
          <a:lstStyle/>
          <a:p>
            <a:r>
              <a:rPr lang="sq-AL" sz="2800" dirty="0">
                <a:latin typeface="Times New Roman" pitchFamily="18" charset="0"/>
                <a:cs typeface="Times New Roman" pitchFamily="18" charset="0"/>
              </a:rPr>
              <a:t>VËSHTRIM I PËRGJITHSHËM I MOTIVIMIT NË PUNË</a:t>
            </a: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1981199"/>
          </a:xfrm>
        </p:spPr>
        <p:txBody>
          <a:bodyPr>
            <a:normAutofit/>
          </a:bodyPr>
          <a:lstStyle/>
          <a:p>
            <a:r>
              <a:rPr lang="sq-AL" sz="2000" dirty="0">
                <a:latin typeface="Times New Roman" pitchFamily="18" charset="0"/>
                <a:cs typeface="Times New Roman" pitchFamily="18" charset="0"/>
              </a:rPr>
              <a:t>Një lëmi e jetës së organizatave ku psikologjia ka kontribuuar, është të  kuptuarit në mënyrë të dallueshme se përderisa udhëheqja dhe, me implikim direkt, grupet punuese, mund të jenë (së paku sipas nocionit) grupe pa udhëheqës, është e pamundur të ketë udhëheqës pa grupe.</a:t>
            </a:r>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sq-AL" sz="2800" dirty="0">
                <a:latin typeface="Times New Roman" pitchFamily="18" charset="0"/>
                <a:cs typeface="Times New Roman" pitchFamily="18" charset="0"/>
              </a:rPr>
              <a:t>UDHËHEQJA</a:t>
            </a: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4" name="Rectangle 3"/>
          <p:cNvSpPr/>
          <p:nvPr/>
        </p:nvSpPr>
        <p:spPr>
          <a:xfrm>
            <a:off x="838200" y="3962400"/>
            <a:ext cx="7315200" cy="1323439"/>
          </a:xfrm>
          <a:prstGeom prst="rect">
            <a:avLst/>
          </a:prstGeom>
        </p:spPr>
        <p:txBody>
          <a:bodyPr wrap="square">
            <a:spAutoFit/>
          </a:bodyPr>
          <a:lstStyle/>
          <a:p>
            <a:r>
              <a:rPr lang="sq-AL" sz="2000" dirty="0">
                <a:latin typeface="Times New Roman" pitchFamily="18" charset="0"/>
                <a:cs typeface="Times New Roman" pitchFamily="18" charset="0"/>
              </a:rPr>
              <a:t>Një definicion i udhëheqjes </a:t>
            </a:r>
            <a:r>
              <a:rPr lang="sq-AL" sz="2000" dirty="0" err="1">
                <a:latin typeface="Times New Roman" pitchFamily="18" charset="0"/>
                <a:cs typeface="Times New Roman" pitchFamily="18" charset="0"/>
              </a:rPr>
              <a:t>sygjeron</a:t>
            </a:r>
            <a:r>
              <a:rPr lang="sq-AL" sz="2000" dirty="0">
                <a:latin typeface="Times New Roman" pitchFamily="18" charset="0"/>
                <a:cs typeface="Times New Roman" pitchFamily="18" charset="0"/>
              </a:rPr>
              <a:t> se ajo është një aftësi për të udhëhequr grupin drejt realizimit të qëllimeve të veta. </a:t>
            </a:r>
            <a:r>
              <a:rPr lang="sq-AL" sz="2000" dirty="0" err="1">
                <a:latin typeface="Times New Roman" pitchFamily="18" charset="0"/>
                <a:cs typeface="Times New Roman" pitchFamily="18" charset="0"/>
              </a:rPr>
              <a:t>Megjithate</a:t>
            </a:r>
            <a:r>
              <a:rPr lang="sq-AL" sz="2000" dirty="0">
                <a:latin typeface="Times New Roman" pitchFamily="18" charset="0"/>
                <a:cs typeface="Times New Roman" pitchFamily="18" charset="0"/>
              </a:rPr>
              <a:t>, udhëheqja nuk është një fenomen unitar; aty duhet të </a:t>
            </a:r>
            <a:r>
              <a:rPr lang="sq-AL" sz="2000" dirty="0" err="1">
                <a:latin typeface="Times New Roman" pitchFamily="18" charset="0"/>
                <a:cs typeface="Times New Roman" pitchFamily="18" charset="0"/>
              </a:rPr>
              <a:t>mirren</a:t>
            </a:r>
            <a:r>
              <a:rPr lang="sq-AL" sz="2000" dirty="0">
                <a:latin typeface="Times New Roman" pitchFamily="18" charset="0"/>
                <a:cs typeface="Times New Roman" pitchFamily="18" charset="0"/>
              </a:rPr>
              <a:t> në konsiderim shumë aspekte. </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1295399"/>
          </a:xfrm>
        </p:spPr>
        <p:txBody>
          <a:bodyPr>
            <a:noAutofit/>
          </a:bodyPr>
          <a:lstStyle/>
          <a:p>
            <a:r>
              <a:rPr lang="sq-AL" sz="2000" dirty="0">
                <a:latin typeface="Times New Roman" pitchFamily="18" charset="0"/>
                <a:cs typeface="Times New Roman" pitchFamily="18" charset="0"/>
              </a:rPr>
              <a:t>A duhet udhëheqësi të jetë i zgjedhur apo i imponuar? Cilat janë funksionet që duhet kryer (për shembull, cilat autorizime janë relevante për udhëheqësin, grupin apo për situatën konkrete?) </a:t>
            </a:r>
            <a:r>
              <a:rPr lang="sq-AL" sz="2000" dirty="0" err="1">
                <a:latin typeface="Times New Roman" pitchFamily="18" charset="0"/>
                <a:cs typeface="Times New Roman" pitchFamily="18" charset="0"/>
              </a:rPr>
              <a:t>French</a:t>
            </a:r>
            <a:r>
              <a:rPr lang="sq-AL" sz="2000" dirty="0">
                <a:latin typeface="Times New Roman" pitchFamily="18" charset="0"/>
                <a:cs typeface="Times New Roman" pitchFamily="18" charset="0"/>
              </a:rPr>
              <a:t> dhe Raven (1959) kanë identifikuar pesë bazat kryesore të forcës (pushtetit):</a:t>
            </a:r>
            <a:endParaRPr lang="en-US" sz="2000" dirty="0">
              <a:latin typeface="Times New Roman" pitchFamily="18" charset="0"/>
              <a:cs typeface="Times New Roman" pitchFamily="18" charset="0"/>
            </a:endParaRPr>
          </a:p>
          <a:p>
            <a:pPr>
              <a:buNone/>
            </a:pPr>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
        <p:nvSpPr>
          <p:cNvPr id="4" name="Title 1"/>
          <p:cNvSpPr>
            <a:spLocks noGrp="1"/>
          </p:cNvSpPr>
          <p:nvPr>
            <p:ph type="title"/>
          </p:nvPr>
        </p:nvSpPr>
        <p:spPr/>
        <p:txBody>
          <a:bodyPr>
            <a:normAutofit fontScale="90000"/>
          </a:bodyPr>
          <a:lstStyle/>
          <a:p>
            <a:r>
              <a:rPr lang="sq-AL" dirty="0"/>
              <a:t>UDHËHEQJA</a:t>
            </a:r>
            <a:r>
              <a:rPr lang="en-US" dirty="0"/>
              <a:t/>
            </a:r>
            <a:br>
              <a:rPr lang="en-US" dirty="0"/>
            </a:br>
            <a:endParaRPr lang="en-US" dirty="0"/>
          </a:p>
        </p:txBody>
      </p:sp>
      <p:sp>
        <p:nvSpPr>
          <p:cNvPr id="21505" name="Rectangle 1"/>
          <p:cNvSpPr>
            <a:spLocks noChangeArrowheads="1"/>
          </p:cNvSpPr>
          <p:nvPr/>
        </p:nvSpPr>
        <p:spPr bwMode="auto">
          <a:xfrm>
            <a:off x="381000" y="2971800"/>
            <a:ext cx="8001000" cy="1846659"/>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Pushteti për të shpërblyer: udhëheqësi ka pushtet për të dhënë shpërblime. Nëse përkrahësit i vlerësojnë këto shpërblime, ata do ti përgjigjen udhëheqësit. Nëse udhëheqësi nuk ka farë kontrolle mbi shpërblimet që ata i vlerësojnë, atëherë konsiderohet se udhëheqësi nuk ka pushtet për të shpërblyer.</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1506" name="Rectangle 2"/>
          <p:cNvSpPr>
            <a:spLocks noChangeArrowheads="1"/>
          </p:cNvSpPr>
          <p:nvPr/>
        </p:nvSpPr>
        <p:spPr bwMode="auto">
          <a:xfrm>
            <a:off x="381000" y="4572000"/>
            <a:ext cx="8305800" cy="1231106"/>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Pushteti i ekspertit: njohuritë superiore dhe përvoja në detyrat relevante janë në pajtim me të drejtën e udhëheqësit për të udhëhequr.</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1505"/>
                                        </p:tgtEl>
                                        <p:attrNameLst>
                                          <p:attrName>style.visibility</p:attrName>
                                        </p:attrNameLst>
                                      </p:cBhvr>
                                      <p:to>
                                        <p:strVal val="visible"/>
                                      </p:to>
                                    </p:set>
                                    <p:animEffect transition="in" filter="blinds(horizontal)">
                                      <p:cBhvr>
                                        <p:cTn id="12" dur="500"/>
                                        <p:tgtEl>
                                          <p:spTgt spid="2150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1506"/>
                                        </p:tgtEl>
                                        <p:attrNameLst>
                                          <p:attrName>style.visibility</p:attrName>
                                        </p:attrNameLst>
                                      </p:cBhvr>
                                      <p:to>
                                        <p:strVal val="visible"/>
                                      </p:to>
                                    </p:set>
                                    <p:animEffect transition="in" filter="blinds(horizontal)">
                                      <p:cBhvr>
                                        <p:cTn id="17" dur="500"/>
                                        <p:tgtEl>
                                          <p:spTgt spid="215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1505" grpId="0"/>
      <p:bldP spid="2150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47800"/>
            <a:ext cx="8229600" cy="2057399"/>
          </a:xfrm>
        </p:spPr>
        <p:txBody>
          <a:bodyPr>
            <a:normAutofit/>
          </a:bodyPr>
          <a:lstStyle/>
          <a:p>
            <a:pPr lvl="0">
              <a:buNone/>
            </a:pPr>
            <a:r>
              <a:rPr lang="sq-AL" sz="2000" dirty="0">
                <a:latin typeface="Times New Roman" pitchFamily="18" charset="0"/>
                <a:cs typeface="Times New Roman" pitchFamily="18" charset="0"/>
              </a:rPr>
              <a:t>Pushteti detyrues (</a:t>
            </a:r>
            <a:r>
              <a:rPr lang="sq-AL" sz="2000" dirty="0" err="1">
                <a:latin typeface="Times New Roman" pitchFamily="18" charset="0"/>
                <a:cs typeface="Times New Roman" pitchFamily="18" charset="0"/>
              </a:rPr>
              <a:t>shtërngues</a:t>
            </a:r>
            <a:r>
              <a:rPr lang="sq-AL" sz="2000" dirty="0">
                <a:latin typeface="Times New Roman" pitchFamily="18" charset="0"/>
                <a:cs typeface="Times New Roman" pitchFamily="18" charset="0"/>
              </a:rPr>
              <a:t>): përkrahësit besojnë se udhëheqësi është i aftë që të administroj dënime të cilat ata nuk dëshirojnë ti pësojnë. Këto mund të jenë në formë të humbjes së pagës, abuzimit verbal, tërheqjes së përkrahjes (ndonëse me Aktin e Punësimit të vitit 1974, punëtorët janë të mbrojtur kundër shkarkimeve nga puna sipas procedurës së shkurtë).</a:t>
            </a:r>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
        <p:nvSpPr>
          <p:cNvPr id="4" name="Title 1"/>
          <p:cNvSpPr>
            <a:spLocks noGrp="1"/>
          </p:cNvSpPr>
          <p:nvPr>
            <p:ph type="title"/>
          </p:nvPr>
        </p:nvSpPr>
        <p:spPr/>
        <p:txBody>
          <a:bodyPr>
            <a:normAutofit fontScale="90000"/>
          </a:bodyPr>
          <a:lstStyle/>
          <a:p>
            <a:r>
              <a:rPr lang="sq-AL" dirty="0"/>
              <a:t>UDHËHEQJA</a:t>
            </a:r>
            <a:r>
              <a:rPr lang="en-US" dirty="0"/>
              <a:t/>
            </a:r>
            <a:br>
              <a:rPr lang="en-US" dirty="0"/>
            </a:br>
            <a:endParaRPr lang="en-US" dirty="0"/>
          </a:p>
        </p:txBody>
      </p:sp>
      <p:sp>
        <p:nvSpPr>
          <p:cNvPr id="20481" name="Rectangle 1"/>
          <p:cNvSpPr>
            <a:spLocks noChangeArrowheads="1"/>
          </p:cNvSpPr>
          <p:nvPr/>
        </p:nvSpPr>
        <p:spPr bwMode="auto">
          <a:xfrm>
            <a:off x="304800" y="3346847"/>
            <a:ext cx="8534400" cy="1231106"/>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Pushteti i referencave (konsultues): përkrahësit besojnë se udhëheqësi ka karakteristika të cilat janë të dëshirueshme dhe se ato do të dëshirojnë të jenë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konkuruese</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0482" name="Rectangle 2"/>
          <p:cNvSpPr>
            <a:spLocks noChangeArrowheads="1"/>
          </p:cNvSpPr>
          <p:nvPr/>
        </p:nvSpPr>
        <p:spPr bwMode="auto">
          <a:xfrm>
            <a:off x="304800" y="4707523"/>
            <a:ext cx="8534400" cy="1231106"/>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Pushteti legjitim: ndonjëherë i quajtur edhe “pushteti i pozitës”, bazohet në besimin e përkrahësve se pushteti është i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mveshur</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në udhëheqësin dhe se ai apo ajo kanë të drejtë të japin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urdhëra</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481"/>
                                        </p:tgtEl>
                                        <p:attrNameLst>
                                          <p:attrName>style.visibility</p:attrName>
                                        </p:attrNameLst>
                                      </p:cBhvr>
                                      <p:to>
                                        <p:strVal val="visible"/>
                                      </p:to>
                                    </p:set>
                                    <p:animEffect transition="in" filter="blinds(horizontal)">
                                      <p:cBhvr>
                                        <p:cTn id="12" dur="500"/>
                                        <p:tgtEl>
                                          <p:spTgt spid="2048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0482"/>
                                        </p:tgtEl>
                                        <p:attrNameLst>
                                          <p:attrName>style.visibility</p:attrName>
                                        </p:attrNameLst>
                                      </p:cBhvr>
                                      <p:to>
                                        <p:strVal val="visible"/>
                                      </p:to>
                                    </p:set>
                                    <p:animEffect transition="in" filter="blinds(horizontal)">
                                      <p:cBhvr>
                                        <p:cTn id="17" dur="500"/>
                                        <p:tgtEl>
                                          <p:spTgt spid="204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0481" grpId="0"/>
      <p:bldP spid="2048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1981199"/>
          </a:xfrm>
        </p:spPr>
        <p:txBody>
          <a:bodyPr>
            <a:normAutofit/>
          </a:bodyPr>
          <a:lstStyle/>
          <a:p>
            <a:r>
              <a:rPr lang="sq-AL" sz="2000" dirty="0">
                <a:latin typeface="Times New Roman" pitchFamily="18" charset="0"/>
                <a:cs typeface="Times New Roman" pitchFamily="18" charset="0"/>
              </a:rPr>
              <a:t>Është e domosdoshme që udhëheqësi ti interpretoj rregullat e organizatës, të </a:t>
            </a:r>
            <a:r>
              <a:rPr lang="sq-AL" sz="2000" dirty="0" err="1">
                <a:latin typeface="Times New Roman" pitchFamily="18" charset="0"/>
                <a:cs typeface="Times New Roman" pitchFamily="18" charset="0"/>
              </a:rPr>
              <a:t>indikoj</a:t>
            </a:r>
            <a:r>
              <a:rPr lang="sq-AL" sz="2000" dirty="0">
                <a:latin typeface="Times New Roman" pitchFamily="18" charset="0"/>
                <a:cs typeface="Times New Roman" pitchFamily="18" charset="0"/>
              </a:rPr>
              <a:t> </a:t>
            </a:r>
            <a:r>
              <a:rPr lang="sq-AL" sz="2000" dirty="0" err="1">
                <a:latin typeface="Times New Roman" pitchFamily="18" charset="0"/>
                <a:cs typeface="Times New Roman" pitchFamily="18" charset="0"/>
              </a:rPr>
              <a:t>kufinjtë</a:t>
            </a:r>
            <a:r>
              <a:rPr lang="sq-AL" sz="2000" dirty="0">
                <a:latin typeface="Times New Roman" pitchFamily="18" charset="0"/>
                <a:cs typeface="Times New Roman" pitchFamily="18" charset="0"/>
              </a:rPr>
              <a:t>, të ndryshoj kushtet e mjedisit, të inkurajoj ndërveprimin pozitiv dhe të siguroj vazhdimësinë e organizatës.</a:t>
            </a:r>
            <a:endParaRPr lang="en-US" sz="2000" dirty="0">
              <a:latin typeface="Times New Roman" pitchFamily="18" charset="0"/>
              <a:cs typeface="Times New Roman" pitchFamily="18" charset="0"/>
            </a:endParaRPr>
          </a:p>
        </p:txBody>
      </p:sp>
      <p:sp>
        <p:nvSpPr>
          <p:cNvPr id="4" name="Title 1"/>
          <p:cNvSpPr>
            <a:spLocks noGrp="1"/>
          </p:cNvSpPr>
          <p:nvPr>
            <p:ph type="title"/>
          </p:nvPr>
        </p:nvSpPr>
        <p:spPr/>
        <p:txBody>
          <a:bodyPr>
            <a:normAutofit/>
          </a:bodyPr>
          <a:lstStyle/>
          <a:p>
            <a:r>
              <a:rPr lang="sq-AL" sz="2800" dirty="0">
                <a:latin typeface="Times New Roman" pitchFamily="18" charset="0"/>
                <a:cs typeface="Times New Roman" pitchFamily="18" charset="0"/>
              </a:rPr>
              <a:t>UDHËHEQJA</a:t>
            </a: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19457" name="Rectangle 1"/>
          <p:cNvSpPr>
            <a:spLocks noChangeArrowheads="1"/>
          </p:cNvSpPr>
          <p:nvPr/>
        </p:nvSpPr>
        <p:spPr bwMode="auto">
          <a:xfrm>
            <a:off x="914400" y="3352800"/>
            <a:ext cx="70866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Në një organizatë ku i gjithë personeli është profesionist, me një nevojë të madhe për autonomi,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menagjmenti</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i mesëm i shtrenjtë është shumë i panevojshëm, përderisa në situata të industrisë, përdorimi i një numri të stafit punues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gjysëm</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të kualifikuar për punë të cilat mund të ndërrohen periodikisht, dhe një zgjedhje e kujdesshme e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udhëheqësisë</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do të siguroj vlera maksimale për organizatën.</a:t>
            </a:r>
            <a:endParaRPr kumimoji="0" lang="sq-AL"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9457"/>
                                        </p:tgtEl>
                                        <p:attrNameLst>
                                          <p:attrName>style.visibility</p:attrName>
                                        </p:attrNameLst>
                                      </p:cBhvr>
                                      <p:to>
                                        <p:strVal val="visible"/>
                                      </p:to>
                                    </p:set>
                                    <p:animEffect transition="in" filter="blinds(horizontal)">
                                      <p:cBhvr>
                                        <p:cTn id="12" dur="500"/>
                                        <p:tgtEl>
                                          <p:spTgt spid="194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945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414</TotalTime>
  <Words>2291</Words>
  <Application>Microsoft Office PowerPoint</Application>
  <PresentationFormat>On-screen Show (4:3)</PresentationFormat>
  <Paragraphs>78</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Concourse</vt:lpstr>
      <vt:lpstr>Aplikimi i teorive të motivimit në organizatë dhe udhëheqja</vt:lpstr>
      <vt:lpstr>Qëndrimet rreth punës,dizajnet e punës dhe satisfaksioni i punës</vt:lpstr>
      <vt:lpstr>Qëndrimet rreth punës,dizajnet e punës dhe satisfaksioni i punës</vt:lpstr>
      <vt:lpstr>VËSHTRIM I PËRGJITHSHËM I MOTIVIMIT NË PUNË </vt:lpstr>
      <vt:lpstr>VËSHTRIM I PËRGJITHSHËM I MOTIVIMIT NË PUNË </vt:lpstr>
      <vt:lpstr>UDHËHEQJA </vt:lpstr>
      <vt:lpstr>UDHËHEQJA </vt:lpstr>
      <vt:lpstr>UDHËHEQJA </vt:lpstr>
      <vt:lpstr>UDHËHEQJA </vt:lpstr>
      <vt:lpstr>TEORITË E TIPAREVE </vt:lpstr>
      <vt:lpstr>TEORITË E SJELLJES </vt:lpstr>
      <vt:lpstr>TEORIA E RASTËSISË</vt:lpstr>
      <vt:lpstr>Modeli i rastësisë i Fiedler-it (1967)</vt:lpstr>
      <vt:lpstr>Modeli i House-it i udhëheqjes shtegu-qëllimi </vt:lpstr>
      <vt:lpstr>UDHËHEQËSIA TRANSFORMUESE </vt:lpstr>
      <vt:lpstr>FEMRAT SI UDHËHEQËSE </vt:lpstr>
      <vt:lpstr>  UDHËHEQËSIT E TRAJNUAR     </vt:lpstr>
      <vt:lpstr>GRUPET FORMALE </vt:lpstr>
      <vt:lpstr>GRUPET JO-FORMALE </vt:lpstr>
      <vt:lpstr>ROLET </vt:lpstr>
      <vt:lpstr>NORMAT E GRUPIT </vt:lpstr>
      <vt:lpstr>Koheziviteti </vt:lpstr>
      <vt:lpstr>Literatura</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Fatos</dc:creator>
  <cp:lastModifiedBy>Fatos</cp:lastModifiedBy>
  <cp:revision>42</cp:revision>
  <dcterms:created xsi:type="dcterms:W3CDTF">2012-05-14T15:14:24Z</dcterms:created>
  <dcterms:modified xsi:type="dcterms:W3CDTF">2012-05-15T07:08:42Z</dcterms:modified>
</cp:coreProperties>
</file>