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A25671-AC82-442F-966F-51B8455FA8E8}" type="datetimeFigureOut">
              <a:rPr lang="en-US" smtClean="0"/>
              <a:pPr/>
              <a:t>4/23/2012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B9FFD6-8718-449C-A765-449A9269C2F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25671-AC82-442F-966F-51B8455FA8E8}"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B9FFD6-8718-449C-A765-449A9269C2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5B9FFD6-8718-449C-A765-449A9269C2F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A25671-AC82-442F-966F-51B8455FA8E8}"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A25671-AC82-442F-966F-51B8455FA8E8}" type="datetimeFigureOut">
              <a:rPr lang="en-US" smtClean="0"/>
              <a:pPr/>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5B9FFD6-8718-449C-A765-449A9269C2F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7A25671-AC82-442F-966F-51B8455FA8E8}" type="datetimeFigureOut">
              <a:rPr lang="en-US" smtClean="0"/>
              <a:pPr/>
              <a:t>4/23/2012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5B9FFD6-8718-449C-A765-449A9269C2F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7A25671-AC82-442F-966F-51B8455FA8E8}" type="datetimeFigureOut">
              <a:rPr lang="en-US" smtClean="0"/>
              <a:pPr/>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B9FFD6-8718-449C-A765-449A9269C2F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A25671-AC82-442F-966F-51B8455FA8E8}" type="datetimeFigureOut">
              <a:rPr lang="en-US" smtClean="0"/>
              <a:pPr/>
              <a:t>4/23/2012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5B9FFD6-8718-449C-A765-449A9269C2F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A25671-AC82-442F-966F-51B8455FA8E8}" type="datetimeFigureOut">
              <a:rPr lang="en-US" smtClean="0"/>
              <a:pPr/>
              <a:t>4/23/2012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5B9FFD6-8718-449C-A765-449A9269C2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A25671-AC82-442F-966F-51B8455FA8E8}" type="datetimeFigureOut">
              <a:rPr lang="en-US" smtClean="0"/>
              <a:pPr/>
              <a:t>4/23/2012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5B9FFD6-8718-449C-A765-449A9269C2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5B9FFD6-8718-449C-A765-449A9269C2F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7A25671-AC82-442F-966F-51B8455FA8E8}" type="datetimeFigureOut">
              <a:rPr lang="en-US" smtClean="0"/>
              <a:pPr/>
              <a:t>4/23/2012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5B9FFD6-8718-449C-A765-449A9269C2F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7A25671-AC82-442F-966F-51B8455FA8E8}" type="datetimeFigureOut">
              <a:rPr lang="en-US" smtClean="0"/>
              <a:pPr/>
              <a:t>4/23/2012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A25671-AC82-442F-966F-51B8455FA8E8}" type="datetimeFigureOut">
              <a:rPr lang="en-US" smtClean="0"/>
              <a:pPr/>
              <a:t>4/23/2012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5B9FFD6-8718-449C-A765-449A9269C2F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Ligjërues</a:t>
            </a:r>
            <a:r>
              <a:rPr lang="en-US" dirty="0" smtClean="0"/>
              <a:t>: Linda </a:t>
            </a:r>
            <a:r>
              <a:rPr lang="en-US" dirty="0" err="1" smtClean="0"/>
              <a:t>Hoxha</a:t>
            </a:r>
            <a:endParaRPr lang="en-US" dirty="0"/>
          </a:p>
        </p:txBody>
      </p:sp>
      <p:sp>
        <p:nvSpPr>
          <p:cNvPr id="2" name="Title 1"/>
          <p:cNvSpPr>
            <a:spLocks noGrp="1"/>
          </p:cNvSpPr>
          <p:nvPr>
            <p:ph type="ctrTitle"/>
          </p:nvPr>
        </p:nvSpPr>
        <p:spPr/>
        <p:txBody>
          <a:bodyPr/>
          <a:lstStyle/>
          <a:p>
            <a:r>
              <a:rPr lang="en-US" dirty="0" err="1" smtClean="0"/>
              <a:t>Psikologjia</a:t>
            </a:r>
            <a:r>
              <a:rPr lang="en-US" dirty="0" smtClean="0"/>
              <a:t> </a:t>
            </a:r>
            <a:r>
              <a:rPr lang="en-US" dirty="0" err="1" smtClean="0"/>
              <a:t>Organizative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Ambienti</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 </a:t>
            </a:r>
            <a:r>
              <a:rPr lang="en-US" sz="2800" dirty="0" err="1" smtClean="0">
                <a:latin typeface="Times New Roman" pitchFamily="18" charset="0"/>
                <a:cs typeface="Times New Roman" pitchFamily="18" charset="0"/>
              </a:rPr>
              <a:t>Punës</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133600"/>
            <a:ext cx="8229600" cy="1676399"/>
          </a:xfrm>
        </p:spPr>
        <p:txBody>
          <a:bodyPr>
            <a:normAutofit/>
          </a:bodyPr>
          <a:lstStyle/>
          <a:p>
            <a:r>
              <a:rPr lang="sq-AL" sz="2000" dirty="0">
                <a:latin typeface="Times New Roman" pitchFamily="18" charset="0"/>
                <a:cs typeface="Times New Roman" pitchFamily="18" charset="0"/>
              </a:rPr>
              <a:t>Faktorët në ambientin fizik të punës,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janë zhurma, ndriçimi, </a:t>
            </a:r>
            <a:r>
              <a:rPr lang="sq-AL" sz="2000" dirty="0" err="1">
                <a:latin typeface="Times New Roman" pitchFamily="18" charset="0"/>
                <a:cs typeface="Times New Roman" pitchFamily="18" charset="0"/>
              </a:rPr>
              <a:t>nxemja</a:t>
            </a:r>
            <a:r>
              <a:rPr lang="sq-AL" sz="2000" dirty="0">
                <a:latin typeface="Times New Roman" pitchFamily="18" charset="0"/>
                <a:cs typeface="Times New Roman" pitchFamily="18" charset="0"/>
              </a:rPr>
              <a:t>, apo gjatësia e kohës në të cilën një person punon njëtrajtësisht, koha e ditës apo e natës kur ata punojnë, të gjitha këto mund të kontribuojnë në shëndetin dhe sigurinë e personit në punë.</a:t>
            </a:r>
            <a:endParaRPr lang="en-US" sz="2000" dirty="0">
              <a:latin typeface="Times New Roman" pitchFamily="18" charset="0"/>
              <a:cs typeface="Times New Roman" pitchFamily="18" charset="0"/>
            </a:endParaRPr>
          </a:p>
        </p:txBody>
      </p:sp>
      <p:sp>
        <p:nvSpPr>
          <p:cNvPr id="17410" name="Rectangle 2"/>
          <p:cNvSpPr>
            <a:spLocks noChangeArrowheads="1"/>
          </p:cNvSpPr>
          <p:nvPr/>
        </p:nvSpPr>
        <p:spPr bwMode="auto">
          <a:xfrm>
            <a:off x="381000" y="4267200"/>
            <a:ext cx="8152725"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Këta faktorë mund të jenë shumë të rëndësishëm, gjatë përcaktimit se a është lajmëruar aksidenti apo sëmundja si rezultat e punës.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0"/>
                                        </p:tgtEl>
                                        <p:attrNameLst>
                                          <p:attrName>style.visibility</p:attrName>
                                        </p:attrNameLst>
                                      </p:cBhvr>
                                      <p:to>
                                        <p:strVal val="visible"/>
                                      </p:to>
                                    </p:set>
                                    <p:animEffect transition="in" filter="blinds(horizontal)">
                                      <p:cBhvr>
                                        <p:cTn id="12" dur="5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4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Zhurma</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371600"/>
          </a:xfrm>
        </p:spPr>
        <p:txBody>
          <a:bodyPr>
            <a:normAutofit/>
          </a:bodyPr>
          <a:lstStyle/>
          <a:p>
            <a:r>
              <a:rPr lang="sq-AL" sz="2000" dirty="0" smtClean="0">
                <a:latin typeface="Times New Roman" pitchFamily="18" charset="0"/>
                <a:cs typeface="Times New Roman" pitchFamily="18" charset="0"/>
              </a:rPr>
              <a:t>Shumë pak njerëz ankohen se vendi i tyre i punës është shumë i qetë. Zhurma mund të rritet deri në atë mase sa që dëgjuesi ndjen dhimbje fizike nga kjo, për shkak të mekanizmave psikologjik të </a:t>
            </a:r>
            <a:r>
              <a:rPr lang="sq-AL" sz="2000" dirty="0" err="1" smtClean="0">
                <a:latin typeface="Times New Roman" pitchFamily="18" charset="0"/>
                <a:cs typeface="Times New Roman" pitchFamily="18" charset="0"/>
              </a:rPr>
              <a:t>involvuar</a:t>
            </a:r>
            <a:r>
              <a:rPr lang="sq-AL" sz="2000" dirty="0" smtClean="0">
                <a:latin typeface="Times New Roman" pitchFamily="18" charset="0"/>
                <a:cs typeface="Times New Roman" pitchFamily="18" charset="0"/>
              </a:rPr>
              <a:t> në dëgjim.</a:t>
            </a:r>
            <a:endParaRPr lang="en-US" sz="2000" dirty="0">
              <a:latin typeface="Times New Roman" pitchFamily="18" charset="0"/>
              <a:cs typeface="Times New Roman" pitchFamily="18" charset="0"/>
            </a:endParaRPr>
          </a:p>
        </p:txBody>
      </p:sp>
      <p:sp>
        <p:nvSpPr>
          <p:cNvPr id="4" name="Rectangle 3"/>
          <p:cNvSpPr/>
          <p:nvPr/>
        </p:nvSpPr>
        <p:spPr>
          <a:xfrm>
            <a:off x="838200" y="2667000"/>
            <a:ext cx="7924800" cy="1631216"/>
          </a:xfrm>
          <a:prstGeom prst="rect">
            <a:avLst/>
          </a:prstGeom>
        </p:spPr>
        <p:txBody>
          <a:bodyPr wrap="square">
            <a:spAutoFit/>
          </a:bodyPr>
          <a:lstStyle/>
          <a:p>
            <a:r>
              <a:rPr lang="sq-AL" sz="2000" dirty="0">
                <a:latin typeface="Times New Roman" pitchFamily="18" charset="0"/>
                <a:cs typeface="Times New Roman" pitchFamily="18" charset="0"/>
              </a:rPr>
              <a:t>Legjislacioni mbi Shëndetësinë dhe Sigurinë lejon një shkallë mesatare ditore të zhurmës prej 90 decibel (</a:t>
            </a:r>
            <a:r>
              <a:rPr lang="sq-AL" sz="2000" dirty="0" err="1">
                <a:latin typeface="Times New Roman" pitchFamily="18" charset="0"/>
                <a:cs typeface="Times New Roman" pitchFamily="18" charset="0"/>
              </a:rPr>
              <a:t>dB</a:t>
            </a:r>
            <a:r>
              <a:rPr lang="sq-AL" sz="2000" dirty="0" smtClean="0">
                <a:latin typeface="Times New Roman" pitchFamily="18" charset="0"/>
                <a:cs typeface="Times New Roman" pitchFamily="18" charset="0"/>
              </a:rPr>
              <a:t>). </a:t>
            </a:r>
            <a:r>
              <a:rPr lang="sq-AL" sz="2000" dirty="0">
                <a:latin typeface="Times New Roman" pitchFamily="18" charset="0"/>
                <a:cs typeface="Times New Roman" pitchFamily="18" charset="0"/>
              </a:rPr>
              <a:t>Nëse zhurma e makinerisë kalon këtë shkallë, të punësuarve u lejohet që të operojnë me makineri vetëm për periudha të shkurta kohore, e pastaj do të zhvendosen në vende me më pak zhurmë. </a:t>
            </a:r>
            <a:endParaRPr lang="en-US" sz="2000" dirty="0">
              <a:latin typeface="Times New Roman" pitchFamily="18" charset="0"/>
              <a:cs typeface="Times New Roman" pitchFamily="18" charset="0"/>
            </a:endParaRPr>
          </a:p>
        </p:txBody>
      </p:sp>
      <p:sp>
        <p:nvSpPr>
          <p:cNvPr id="16385" name="Rectangle 1"/>
          <p:cNvSpPr>
            <a:spLocks noChangeArrowheads="1"/>
          </p:cNvSpPr>
          <p:nvPr/>
        </p:nvSpPr>
        <p:spPr bwMode="auto">
          <a:xfrm>
            <a:off x="838200" y="4572000"/>
            <a:ext cx="79248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Makineria që shkakton shkallë të lartë të zhurmës zakonisht shkakton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vibrime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cilat gjithashtu mund të jenë të pakëndshme edhe për operativën, e një shembull evident për këtë është turjela e rrugës.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5"/>
                                        </p:tgtEl>
                                        <p:attrNameLst>
                                          <p:attrName>style.visibility</p:attrName>
                                        </p:attrNameLst>
                                      </p:cBhvr>
                                      <p:to>
                                        <p:strVal val="visible"/>
                                      </p:to>
                                    </p:set>
                                    <p:animEffect transition="in" filter="blinds(horizontal)">
                                      <p:cBhvr>
                                        <p:cTn id="17"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638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Zhurma</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8229600" cy="1371600"/>
          </a:xfrm>
        </p:spPr>
        <p:txBody>
          <a:bodyPr>
            <a:normAutofit/>
          </a:bodyPr>
          <a:lstStyle/>
          <a:p>
            <a:r>
              <a:rPr lang="sq-AL" sz="2000" dirty="0">
                <a:latin typeface="Times New Roman" pitchFamily="18" charset="0"/>
                <a:cs typeface="Times New Roman" pitchFamily="18" charset="0"/>
              </a:rPr>
              <a:t>Psikologët </a:t>
            </a:r>
            <a:r>
              <a:rPr lang="sq-AL" sz="2000" dirty="0" err="1">
                <a:latin typeface="Times New Roman" pitchFamily="18" charset="0"/>
                <a:cs typeface="Times New Roman" pitchFamily="18" charset="0"/>
              </a:rPr>
              <a:t>kan</a:t>
            </a:r>
            <a:r>
              <a:rPr lang="sq-AL" sz="2000" dirty="0">
                <a:latin typeface="Times New Roman" pitchFamily="18" charset="0"/>
                <a:cs typeface="Times New Roman" pitchFamily="18" charset="0"/>
              </a:rPr>
              <a:t> hulumtuar ndikimin e zhurmës në situatat e punës  (për një shqyrtim, shiko </a:t>
            </a:r>
            <a:r>
              <a:rPr lang="sq-AL" sz="2000" dirty="0" err="1">
                <a:latin typeface="Times New Roman" pitchFamily="18" charset="0"/>
                <a:cs typeface="Times New Roman" pitchFamily="18" charset="0"/>
              </a:rPr>
              <a:t>Smith</a:t>
            </a:r>
            <a:r>
              <a:rPr lang="sq-AL" sz="2000" dirty="0">
                <a:latin typeface="Times New Roman" pitchFamily="18" charset="0"/>
                <a:cs typeface="Times New Roman" pitchFamily="18" charset="0"/>
              </a:rPr>
              <a:t>, 1995). Rezultatet e studimeve </a:t>
            </a:r>
            <a:r>
              <a:rPr lang="sq-AL" sz="2000" dirty="0" err="1">
                <a:latin typeface="Times New Roman" pitchFamily="18" charset="0"/>
                <a:cs typeface="Times New Roman" pitchFamily="18" charset="0"/>
              </a:rPr>
              <a:t>hulumtimtuese</a:t>
            </a:r>
            <a:r>
              <a:rPr lang="sq-AL" sz="2000" dirty="0">
                <a:latin typeface="Times New Roman" pitchFamily="18" charset="0"/>
                <a:cs typeface="Times New Roman" pitchFamily="18" charset="0"/>
              </a:rPr>
              <a:t> tregojnë se zhurma me ndërprerje është më shqetësuese se zhurma e vazhdueshme, në rast se të dyja janë të një shkalle të arsyeshme.</a:t>
            </a:r>
            <a:endParaRPr lang="en-US" sz="2000" dirty="0">
              <a:latin typeface="Times New Roman" pitchFamily="18" charset="0"/>
              <a:cs typeface="Times New Roman" pitchFamily="18" charset="0"/>
            </a:endParaRPr>
          </a:p>
        </p:txBody>
      </p:sp>
      <p:sp>
        <p:nvSpPr>
          <p:cNvPr id="15361" name="Rectangle 1"/>
          <p:cNvSpPr>
            <a:spLocks noChangeArrowheads="1"/>
          </p:cNvSpPr>
          <p:nvPr/>
        </p:nvSpPr>
        <p:spPr bwMode="auto">
          <a:xfrm>
            <a:off x="762000" y="2819400"/>
            <a:ext cx="7924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Detyrat komplekse,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posaqërisht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ato që kërkojnë të menduarit, kanë nevojë për një shkallë më të ulët të zhurmës në mënyrë që të mos pengojnë. </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762000" y="3581400"/>
            <a:ext cx="7924800" cy="2862322"/>
          </a:xfrm>
          <a:prstGeom prst="rect">
            <a:avLst/>
          </a:prstGeom>
        </p:spPr>
        <p:txBody>
          <a:bodyPr wrap="square">
            <a:spAutoFit/>
          </a:bodyPr>
          <a:lstStyle/>
          <a:p>
            <a:r>
              <a:rPr lang="sq-AL" sz="2000" dirty="0">
                <a:latin typeface="Times New Roman" pitchFamily="18" charset="0"/>
                <a:cs typeface="Times New Roman" pitchFamily="18" charset="0"/>
              </a:rPr>
              <a:t>Zyrat e hapura ishin dizajnuar për të dhënë përparësi psikologjike për thyerjen e </a:t>
            </a:r>
            <a:r>
              <a:rPr lang="sq-AL" sz="2000" dirty="0" err="1">
                <a:latin typeface="Times New Roman" pitchFamily="18" charset="0"/>
                <a:cs typeface="Times New Roman" pitchFamily="18" charset="0"/>
              </a:rPr>
              <a:t>barierave</a:t>
            </a:r>
            <a:r>
              <a:rPr lang="sq-AL" sz="2000" dirty="0">
                <a:latin typeface="Times New Roman" pitchFamily="18" charset="0"/>
                <a:cs typeface="Times New Roman" pitchFamily="18" charset="0"/>
              </a:rPr>
              <a:t> shoqërore të cilat mund të hasen në vendet e punës. </a:t>
            </a:r>
            <a:r>
              <a:rPr lang="sq-AL" sz="2000" dirty="0" err="1">
                <a:latin typeface="Times New Roman" pitchFamily="18" charset="0"/>
                <a:cs typeface="Times New Roman" pitchFamily="18" charset="0"/>
              </a:rPr>
              <a:t>Megjithate</a:t>
            </a:r>
            <a:r>
              <a:rPr lang="sq-AL" sz="2000" dirty="0">
                <a:latin typeface="Times New Roman" pitchFamily="18" charset="0"/>
                <a:cs typeface="Times New Roman" pitchFamily="18" charset="0"/>
              </a:rPr>
              <a:t>, këto përparësi nuk peshojnë më rëndë se mangësitë e humbjes së </a:t>
            </a:r>
            <a:r>
              <a:rPr lang="sq-AL" sz="2000" dirty="0" err="1">
                <a:latin typeface="Times New Roman" pitchFamily="18" charset="0"/>
                <a:cs typeface="Times New Roman" pitchFamily="18" charset="0"/>
              </a:rPr>
              <a:t>koncentrimit</a:t>
            </a:r>
            <a:r>
              <a:rPr lang="sq-AL" sz="2000" dirty="0">
                <a:latin typeface="Times New Roman" pitchFamily="18" charset="0"/>
                <a:cs typeface="Times New Roman" pitchFamily="18" charset="0"/>
              </a:rPr>
              <a:t> që lind nga zhurma dhe pengesat. Ky problem mund të zgjidhet duke rritur masën e hapësirës personale për të punësuarin (që do të rezulton në një numër të vogël njerëzish në zyre të mëdha), apo me </a:t>
            </a:r>
            <a:r>
              <a:rPr lang="sq-AL" sz="2000" dirty="0" err="1">
                <a:latin typeface="Times New Roman" pitchFamily="18" charset="0"/>
                <a:cs typeface="Times New Roman" pitchFamily="18" charset="0"/>
              </a:rPr>
              <a:t>zvoglimin</a:t>
            </a:r>
            <a:r>
              <a:rPr lang="sq-AL" sz="2000" dirty="0">
                <a:latin typeface="Times New Roman" pitchFamily="18" charset="0"/>
                <a:cs typeface="Times New Roman" pitchFamily="18" charset="0"/>
              </a:rPr>
              <a:t> e madhësisë së gjithëmbarshme të zyrave të hapëta, duke mbajtur hapësirën personale në të njëjtin nivel (numër i vogël njerëzish në një zyre të </a:t>
            </a:r>
            <a:r>
              <a:rPr lang="sq-AL" sz="2000" dirty="0" err="1">
                <a:latin typeface="Times New Roman" pitchFamily="18" charset="0"/>
                <a:cs typeface="Times New Roman" pitchFamily="18" charset="0"/>
              </a:rPr>
              <a:t>vogë</a:t>
            </a:r>
            <a:r>
              <a:rPr lang="sq-AL"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1"/>
                                        </p:tgtEl>
                                        <p:attrNameLst>
                                          <p:attrName>style.visibility</p:attrName>
                                        </p:attrNameLst>
                                      </p:cBhvr>
                                      <p:to>
                                        <p:strVal val="visible"/>
                                      </p:to>
                                    </p:set>
                                    <p:animEffect transition="in" filter="blinds(horizontal)">
                                      <p:cBhvr>
                                        <p:cTn id="12" dur="500"/>
                                        <p:tgtEl>
                                          <p:spTgt spid="1536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5361"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Ndricimi</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458200" cy="914399"/>
          </a:xfrm>
        </p:spPr>
        <p:txBody>
          <a:bodyPr>
            <a:noAutofit/>
          </a:bodyPr>
          <a:lstStyle/>
          <a:p>
            <a:r>
              <a:rPr lang="sq-AL" sz="2000" dirty="0">
                <a:latin typeface="Times New Roman" pitchFamily="18" charset="0"/>
                <a:cs typeface="Times New Roman" pitchFamily="18" charset="0"/>
              </a:rPr>
              <a:t>Domosdoshmëria për ndriçim adekuat me qëllim të kryerjes së detyrave të punës, duket të jetë një kërkesë evidente. Nëse drita e ditës është e papërshtatshme, ajo duhet të plotësohet me ndriçim artificial.</a:t>
            </a:r>
            <a:endParaRPr lang="en-US" sz="2000" dirty="0">
              <a:latin typeface="Times New Roman" pitchFamily="18" charset="0"/>
              <a:cs typeface="Times New Roman" pitchFamily="18" charset="0"/>
            </a:endParaRPr>
          </a:p>
        </p:txBody>
      </p:sp>
      <p:sp>
        <p:nvSpPr>
          <p:cNvPr id="14338" name="Rectangle 2"/>
          <p:cNvSpPr>
            <a:spLocks noChangeArrowheads="1"/>
          </p:cNvSpPr>
          <p:nvPr/>
        </p:nvSpPr>
        <p:spPr bwMode="auto">
          <a:xfrm>
            <a:off x="685800" y="2575292"/>
            <a:ext cx="8229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Sidoqoftë, niveli optimal i ndriçimit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mvaret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nga puna dhe operativa (funksionimi). Punët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vizuele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materiale të vogla kërkojnë ndriçim më të madh, si dhe punëtorët e moshuar dhe të tjerët të cilët shumicën e kohës e kalojnë duke punuar në punë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vizuele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mund të kenë nevojë për shkallë më të lartë të ndriçimit.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685800" y="4114800"/>
            <a:ext cx="7772400" cy="2246769"/>
          </a:xfrm>
          <a:prstGeom prst="rect">
            <a:avLst/>
          </a:prstGeom>
        </p:spPr>
        <p:txBody>
          <a:bodyPr wrap="square">
            <a:spAutoFit/>
          </a:bodyPr>
          <a:lstStyle/>
          <a:p>
            <a:r>
              <a:rPr lang="sq-AL" sz="2000" dirty="0">
                <a:latin typeface="Times New Roman" pitchFamily="18" charset="0"/>
                <a:cs typeface="Times New Roman" pitchFamily="18" charset="0"/>
              </a:rPr>
              <a:t>Anasjelltas, ndriçimi verbues mund të jetë problem. Kjo është bërë e ditur nga operativët e kompjuterëve, ku shkëlqimi prej ekraneve të tyre VDU, ishte konsideruar si shkaktar i </a:t>
            </a:r>
            <a:r>
              <a:rPr lang="sq-AL" sz="2000" dirty="0" err="1">
                <a:latin typeface="Times New Roman" pitchFamily="18" charset="0"/>
                <a:cs typeface="Times New Roman" pitchFamily="18" charset="0"/>
              </a:rPr>
              <a:t>kokëdhembjeve</a:t>
            </a:r>
            <a:r>
              <a:rPr lang="sq-AL" sz="2000" dirty="0">
                <a:latin typeface="Times New Roman" pitchFamily="18" charset="0"/>
                <a:cs typeface="Times New Roman" pitchFamily="18" charset="0"/>
              </a:rPr>
              <a:t> dhe problemeve me sy. Ekranet-</a:t>
            </a:r>
            <a:r>
              <a:rPr lang="sq-AL" sz="2000" dirty="0" err="1">
                <a:latin typeface="Times New Roman" pitchFamily="18" charset="0"/>
                <a:cs typeface="Times New Roman" pitchFamily="18" charset="0"/>
              </a:rPr>
              <a:t>zvogluese</a:t>
            </a:r>
            <a:r>
              <a:rPr lang="sq-AL" sz="2000" dirty="0">
                <a:latin typeface="Times New Roman" pitchFamily="18" charset="0"/>
                <a:cs typeface="Times New Roman" pitchFamily="18" charset="0"/>
              </a:rPr>
              <a:t> të shkëlqimit tani janë në dispozicion për VDU; nëse edhe burimet e tjera të dritës </a:t>
            </a:r>
            <a:r>
              <a:rPr lang="sq-AL" sz="2000" dirty="0" err="1">
                <a:latin typeface="Times New Roman" pitchFamily="18" charset="0"/>
                <a:cs typeface="Times New Roman" pitchFamily="18" charset="0"/>
              </a:rPr>
              <a:t>përveq</a:t>
            </a:r>
            <a:r>
              <a:rPr lang="sq-AL" sz="2000" dirty="0">
                <a:latin typeface="Times New Roman" pitchFamily="18" charset="0"/>
                <a:cs typeface="Times New Roman" pitchFamily="18" charset="0"/>
              </a:rPr>
              <a:t> VDU-së </a:t>
            </a:r>
            <a:r>
              <a:rPr lang="sq-AL" sz="2000" dirty="0" err="1">
                <a:latin typeface="Times New Roman" pitchFamily="18" charset="0"/>
                <a:cs typeface="Times New Roman" pitchFamily="18" charset="0"/>
              </a:rPr>
              <a:t>zvoglohen</a:t>
            </a:r>
            <a:r>
              <a:rPr lang="sq-AL" sz="2000" dirty="0">
                <a:latin typeface="Times New Roman" pitchFamily="18" charset="0"/>
                <a:cs typeface="Times New Roman" pitchFamily="18" charset="0"/>
              </a:rPr>
              <a:t> për nga </a:t>
            </a:r>
            <a:r>
              <a:rPr lang="sq-AL" sz="2000" dirty="0" err="1">
                <a:latin typeface="Times New Roman" pitchFamily="18" charset="0"/>
                <a:cs typeface="Times New Roman" pitchFamily="18" charset="0"/>
              </a:rPr>
              <a:t>intenziteti</a:t>
            </a:r>
            <a:r>
              <a:rPr lang="sq-AL" sz="2000" dirty="0">
                <a:latin typeface="Times New Roman" pitchFamily="18" charset="0"/>
                <a:cs typeface="Times New Roman" pitchFamily="18" charset="0"/>
              </a:rPr>
              <a:t>, kjo shkon në të mirë të operatorëve. Ndriçimi i reflektuar nga sipërfaqet e lëmuara gjithashtu mund të jetë problem.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blinds(horizontal)">
                                      <p:cBhvr>
                                        <p:cTn id="12" dur="500"/>
                                        <p:tgtEl>
                                          <p:spTgt spid="143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338"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Nxemja</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295399"/>
          </a:xfrm>
        </p:spPr>
        <p:txBody>
          <a:bodyPr>
            <a:normAutofit/>
          </a:bodyPr>
          <a:lstStyle/>
          <a:p>
            <a:r>
              <a:rPr lang="sq-AL" sz="2000" dirty="0">
                <a:latin typeface="Times New Roman" pitchFamily="18" charset="0"/>
                <a:cs typeface="Times New Roman" pitchFamily="18" charset="0"/>
              </a:rPr>
              <a:t>Në Britani të Madhe, vendet e punës duhet të mbajnë një temperaturë minimale për shkak të rehatisë së punëtorit  dhe efektivitetit të tij. Nëpër zyra, kjo temperaturë është 60 shkallë </a:t>
            </a:r>
            <a:r>
              <a:rPr lang="sq-AL" sz="2000" dirty="0" err="1">
                <a:latin typeface="Times New Roman" pitchFamily="18" charset="0"/>
                <a:cs typeface="Times New Roman" pitchFamily="18" charset="0"/>
              </a:rPr>
              <a:t>Fahrenheit</a:t>
            </a:r>
            <a:r>
              <a:rPr lang="sq-AL"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3313" name="Rectangle 1"/>
          <p:cNvSpPr>
            <a:spLocks noChangeArrowheads="1"/>
          </p:cNvSpPr>
          <p:nvPr/>
        </p:nvSpPr>
        <p:spPr bwMode="auto">
          <a:xfrm>
            <a:off x="533400" y="3276600"/>
            <a:ext cx="8382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Punëtorët që punojnë jashtë nuk i kanë këto kushte, por kur temperaturat zbresin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shum</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poshtë, puna është e pamundur për shkak të akullit apo borës. Deri në verën e nxehtë të vitit 1995, disa njerëz kuptuan se nuk ekziston kufi i sipërm i temperaturës në Britani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Madhre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ndoshta sepse për këtë nuk ekziston shpesh nevoja. Efektiviteti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komoditeti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duket se do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zvoglohen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për shkak të temperaturave të larta sikurse edhe temperaturave të ulëta; hetimet e tanishme tregojnë se niveli i stresit mund të rritet në kushte të ngrohta.</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3"/>
                                        </p:tgtEl>
                                        <p:attrNameLst>
                                          <p:attrName>style.visibility</p:attrName>
                                        </p:attrNameLst>
                                      </p:cBhvr>
                                      <p:to>
                                        <p:strVal val="visible"/>
                                      </p:to>
                                    </p:set>
                                    <p:animEffect transition="in" filter="blinds(horizontal)">
                                      <p:cBhvr>
                                        <p:cTn id="12" dur="500"/>
                                        <p:tgtEl>
                                          <p:spTgt spid="13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3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Koha</a:t>
            </a: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Punës</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2514600"/>
            <a:ext cx="8229600" cy="1828800"/>
          </a:xfrm>
        </p:spPr>
        <p:txBody>
          <a:bodyPr>
            <a:normAutofit/>
          </a:bodyPr>
          <a:lstStyle/>
          <a:p>
            <a:r>
              <a:rPr lang="sq-AL" sz="2000" dirty="0">
                <a:latin typeface="Times New Roman" pitchFamily="18" charset="0"/>
                <a:cs typeface="Times New Roman" pitchFamily="18" charset="0"/>
              </a:rPr>
              <a:t>Të shumtën në orar të plotë, puna e paguar në Britani të Madhe tenton drejt orarit tetë-orësh në ditë (apo natë), gjatë së cilës kohë merren pushimet e caktuara. Ekziston një legjislacion i veçantë për funksione të specializuara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janë drejtuesit e </a:t>
            </a:r>
            <a:r>
              <a:rPr lang="sq-AL" sz="2000" dirty="0" err="1">
                <a:latin typeface="Times New Roman" pitchFamily="18" charset="0"/>
                <a:cs typeface="Times New Roman" pitchFamily="18" charset="0"/>
              </a:rPr>
              <a:t>transporterëve</a:t>
            </a:r>
            <a:r>
              <a:rPr lang="sq-AL" sz="2000" dirty="0">
                <a:latin typeface="Times New Roman" pitchFamily="18" charset="0"/>
                <a:cs typeface="Times New Roman" pitchFamily="18" charset="0"/>
              </a:rPr>
              <a:t> apo vozitësit e kamionëve, ku oraret e gjata të punës mund të rezultojnë në aksidente fatale.</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latin typeface="Times New Roman" pitchFamily="18" charset="0"/>
                <a:cs typeface="Times New Roman" pitchFamily="18" charset="0"/>
              </a:rPr>
              <a:t>Java e </a:t>
            </a:r>
            <a:r>
              <a:rPr lang="en-US" sz="2800" dirty="0" err="1" smtClean="0">
                <a:latin typeface="Times New Roman" pitchFamily="18" charset="0"/>
                <a:cs typeface="Times New Roman" pitchFamily="18" charset="0"/>
              </a:rPr>
              <a:t>ngjeshur</a:t>
            </a:r>
            <a:r>
              <a:rPr lang="en-US" sz="2800" dirty="0" smtClean="0">
                <a:latin typeface="Times New Roman" pitchFamily="18" charset="0"/>
                <a:cs typeface="Times New Roman" pitchFamily="18" charset="0"/>
              </a:rPr>
              <a:t> e </a:t>
            </a:r>
            <a:r>
              <a:rPr lang="en-US" sz="2800" dirty="0" err="1" smtClean="0">
                <a:latin typeface="Times New Roman" pitchFamily="18" charset="0"/>
                <a:cs typeface="Times New Roman" pitchFamily="18" charset="0"/>
              </a:rPr>
              <a:t>punës</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524000"/>
          </a:xfrm>
        </p:spPr>
        <p:txBody>
          <a:bodyPr>
            <a:normAutofit/>
          </a:bodyPr>
          <a:lstStyle/>
          <a:p>
            <a:r>
              <a:rPr lang="sq-AL" sz="2000" dirty="0">
                <a:latin typeface="Times New Roman" pitchFamily="18" charset="0"/>
                <a:cs typeface="Times New Roman" pitchFamily="18" charset="0"/>
              </a:rPr>
              <a:t>Disa punë kanë aplikuar një javë ‘të ngjeshur’ të punës ku tri, katër apo pesë ditë dymbëdhjetë </a:t>
            </a:r>
            <a:r>
              <a:rPr lang="sq-AL" sz="2000" dirty="0" err="1">
                <a:latin typeface="Times New Roman" pitchFamily="18" charset="0"/>
                <a:cs typeface="Times New Roman" pitchFamily="18" charset="0"/>
              </a:rPr>
              <a:t>orëshe</a:t>
            </a:r>
            <a:r>
              <a:rPr lang="sq-AL" sz="2000" dirty="0">
                <a:latin typeface="Times New Roman" pitchFamily="18" charset="0"/>
                <a:cs typeface="Times New Roman" pitchFamily="18" charset="0"/>
              </a:rPr>
              <a:t> punohen në vazhdimësi, të </a:t>
            </a:r>
            <a:r>
              <a:rPr lang="sq-AL" sz="2000" dirty="0" err="1">
                <a:latin typeface="Times New Roman" pitchFamily="18" charset="0"/>
                <a:cs typeface="Times New Roman" pitchFamily="18" charset="0"/>
              </a:rPr>
              <a:t>përcjellura</a:t>
            </a:r>
            <a:r>
              <a:rPr lang="sq-AL" sz="2000" dirty="0">
                <a:latin typeface="Times New Roman" pitchFamily="18" charset="0"/>
                <a:cs typeface="Times New Roman" pitchFamily="18" charset="0"/>
              </a:rPr>
              <a:t> me një numër ditësh pushimi, ashtu që mbahet java e </a:t>
            </a:r>
            <a:r>
              <a:rPr lang="sq-AL" sz="2000" dirty="0" err="1">
                <a:latin typeface="Times New Roman" pitchFamily="18" charset="0"/>
                <a:cs typeface="Times New Roman" pitchFamily="18" charset="0"/>
              </a:rPr>
              <a:t>gjithëmbarëshme</a:t>
            </a:r>
            <a:r>
              <a:rPr lang="sq-AL" sz="2000" dirty="0">
                <a:latin typeface="Times New Roman" pitchFamily="18" charset="0"/>
                <a:cs typeface="Times New Roman" pitchFamily="18" charset="0"/>
              </a:rPr>
              <a:t> e punës në përafërsisht tridhjetë e tetë orë.</a:t>
            </a:r>
            <a:endParaRPr lang="en-US" sz="2000" dirty="0">
              <a:latin typeface="Times New Roman" pitchFamily="18" charset="0"/>
              <a:cs typeface="Times New Roman" pitchFamily="18" charset="0"/>
            </a:endParaRPr>
          </a:p>
        </p:txBody>
      </p:sp>
      <p:sp>
        <p:nvSpPr>
          <p:cNvPr id="4" name="Rectangle 3"/>
          <p:cNvSpPr/>
          <p:nvPr/>
        </p:nvSpPr>
        <p:spPr>
          <a:xfrm>
            <a:off x="762000" y="3124200"/>
            <a:ext cx="7924800" cy="1015663"/>
          </a:xfrm>
          <a:prstGeom prst="rect">
            <a:avLst/>
          </a:prstGeom>
        </p:spPr>
        <p:txBody>
          <a:bodyPr wrap="square">
            <a:spAutoFit/>
          </a:bodyPr>
          <a:lstStyle/>
          <a:p>
            <a:r>
              <a:rPr lang="sq-AL" sz="2000" dirty="0">
                <a:latin typeface="Times New Roman" pitchFamily="18" charset="0"/>
                <a:cs typeface="Times New Roman" pitchFamily="18" charset="0"/>
              </a:rPr>
              <a:t>Në përgjithësi, punëtorët kanë një qasje pozitive ndaj kësaj, por disa studime tregojnë se lodhja mund të jetë një prej problemeve, </a:t>
            </a:r>
            <a:r>
              <a:rPr lang="sq-AL" sz="2000" dirty="0" err="1">
                <a:latin typeface="Times New Roman" pitchFamily="18" charset="0"/>
                <a:cs typeface="Times New Roman" pitchFamily="18" charset="0"/>
              </a:rPr>
              <a:t>mvarësisht</a:t>
            </a:r>
            <a:r>
              <a:rPr lang="sq-AL" sz="2000" dirty="0">
                <a:latin typeface="Times New Roman" pitchFamily="18" charset="0"/>
                <a:cs typeface="Times New Roman" pitchFamily="18" charset="0"/>
              </a:rPr>
              <a:t> nga lloji i punës</a:t>
            </a:r>
            <a:endParaRPr lang="en-US" sz="2000" dirty="0">
              <a:latin typeface="Times New Roman" pitchFamily="18" charset="0"/>
              <a:cs typeface="Times New Roman" pitchFamily="18" charset="0"/>
            </a:endParaRPr>
          </a:p>
        </p:txBody>
      </p:sp>
      <p:sp>
        <p:nvSpPr>
          <p:cNvPr id="11265" name="Rectangle 1"/>
          <p:cNvSpPr>
            <a:spLocks noChangeArrowheads="1"/>
          </p:cNvSpPr>
          <p:nvPr/>
        </p:nvSpPr>
        <p:spPr bwMode="auto">
          <a:xfrm>
            <a:off x="685800" y="4419600"/>
            <a:ext cx="8077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Operatorët e futjes së të dhënave, në orarin pesë ditësh me dymbëdhjetë orë pune, treguan disa shenja të lodhjes në atë shpejtësi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përgjegjes</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saktësia u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zvoglua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çka do të duket se mohohet qëllimi i organizatës për të pasur ditë më të gjatë pune,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pasiqë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këto ishin cilësi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domosdoshmërisht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rëndësishme.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5"/>
                                        </p:tgtEl>
                                        <p:attrNameLst>
                                          <p:attrName>style.visibility</p:attrName>
                                        </p:attrNameLst>
                                      </p:cBhvr>
                                      <p:to>
                                        <p:strVal val="visible"/>
                                      </p:to>
                                    </p:set>
                                    <p:animEffect transition="in" filter="blinds(horizontal)">
                                      <p:cBhvr>
                                        <p:cTn id="1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1126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Orari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Fleksibil</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066799"/>
          </a:xfrm>
        </p:spPr>
        <p:txBody>
          <a:bodyPr>
            <a:normAutofit/>
          </a:bodyPr>
          <a:lstStyle/>
          <a:p>
            <a:r>
              <a:rPr lang="sq-AL" sz="2000" dirty="0">
                <a:latin typeface="Times New Roman" pitchFamily="18" charset="0"/>
                <a:cs typeface="Times New Roman" pitchFamily="18" charset="0"/>
              </a:rPr>
              <a:t>Paraqitja e orarit </a:t>
            </a:r>
            <a:r>
              <a:rPr lang="sq-AL" sz="2000" dirty="0" err="1">
                <a:latin typeface="Times New Roman" pitchFamily="18" charset="0"/>
                <a:cs typeface="Times New Roman" pitchFamily="18" charset="0"/>
              </a:rPr>
              <a:t>fleksibil</a:t>
            </a:r>
            <a:r>
              <a:rPr lang="sq-AL" sz="2000" dirty="0">
                <a:latin typeface="Times New Roman" pitchFamily="18" charset="0"/>
                <a:cs typeface="Times New Roman" pitchFamily="18" charset="0"/>
              </a:rPr>
              <a:t>, apo orëve </a:t>
            </a:r>
            <a:r>
              <a:rPr lang="sq-AL" sz="2000" dirty="0" err="1">
                <a:latin typeface="Times New Roman" pitchFamily="18" charset="0"/>
                <a:cs typeface="Times New Roman" pitchFamily="18" charset="0"/>
              </a:rPr>
              <a:t>fleksibile</a:t>
            </a:r>
            <a:r>
              <a:rPr lang="sq-AL" sz="2000" dirty="0">
                <a:latin typeface="Times New Roman" pitchFamily="18" charset="0"/>
                <a:cs typeface="Times New Roman" pitchFamily="18" charset="0"/>
              </a:rPr>
              <a:t> të punës do të thotë se njerëzit mund të zgjedhin orët e tyre të punës, në mes të një grumbulli parametrash, për të përmbushur kuotën e orëve të javës.</a:t>
            </a:r>
            <a:endParaRPr lang="en-US" sz="2000" dirty="0">
              <a:latin typeface="Times New Roman" pitchFamily="18" charset="0"/>
              <a:cs typeface="Times New Roman" pitchFamily="18" charset="0"/>
            </a:endParaRPr>
          </a:p>
        </p:txBody>
      </p:sp>
      <p:sp>
        <p:nvSpPr>
          <p:cNvPr id="4" name="Rectangle 3"/>
          <p:cNvSpPr/>
          <p:nvPr/>
        </p:nvSpPr>
        <p:spPr>
          <a:xfrm>
            <a:off x="838200" y="2590800"/>
            <a:ext cx="7467600" cy="1323439"/>
          </a:xfrm>
          <a:prstGeom prst="rect">
            <a:avLst/>
          </a:prstGeom>
        </p:spPr>
        <p:txBody>
          <a:bodyPr wrap="square">
            <a:spAutoFit/>
          </a:bodyPr>
          <a:lstStyle/>
          <a:p>
            <a:r>
              <a:rPr lang="sq-AL" sz="2000" dirty="0">
                <a:latin typeface="Times New Roman" pitchFamily="18" charset="0"/>
                <a:cs typeface="Times New Roman" pitchFamily="18" charset="0"/>
              </a:rPr>
              <a:t>Studimet mbi efikasitetin e kësaj kanë dhënë rezultate të ndryshme. Në një shqyrtim të këtyre studimeve, </a:t>
            </a:r>
            <a:r>
              <a:rPr lang="sq-AL" sz="2000" dirty="0" err="1">
                <a:latin typeface="Times New Roman" pitchFamily="18" charset="0"/>
                <a:cs typeface="Times New Roman" pitchFamily="18" charset="0"/>
              </a:rPr>
              <a:t>Dunham</a:t>
            </a:r>
            <a:r>
              <a:rPr lang="sq-AL" sz="2000" dirty="0">
                <a:latin typeface="Times New Roman" pitchFamily="18" charset="0"/>
                <a:cs typeface="Times New Roman" pitchFamily="18" charset="0"/>
              </a:rPr>
              <a:t> dhe të tjerët (1987) gjetën se nuk ka </a:t>
            </a:r>
            <a:r>
              <a:rPr lang="sq-AL" sz="2000" dirty="0" err="1">
                <a:latin typeface="Times New Roman" pitchFamily="18" charset="0"/>
                <a:cs typeface="Times New Roman" pitchFamily="18" charset="0"/>
              </a:rPr>
              <a:t>rënje</a:t>
            </a:r>
            <a:r>
              <a:rPr lang="sq-AL" sz="2000" dirty="0">
                <a:latin typeface="Times New Roman" pitchFamily="18" charset="0"/>
                <a:cs typeface="Times New Roman" pitchFamily="18" charset="0"/>
              </a:rPr>
              <a:t> në kryerjen e punës, por nuk kishte prova as për ndonjë rritje të saj. </a:t>
            </a:r>
            <a:endParaRPr lang="en-US" sz="2000" dirty="0">
              <a:latin typeface="Times New Roman" pitchFamily="18" charset="0"/>
              <a:cs typeface="Times New Roman" pitchFamily="18" charset="0"/>
            </a:endParaRPr>
          </a:p>
        </p:txBody>
      </p:sp>
      <p:sp>
        <p:nvSpPr>
          <p:cNvPr id="5" name="Rectangle 4"/>
          <p:cNvSpPr/>
          <p:nvPr/>
        </p:nvSpPr>
        <p:spPr>
          <a:xfrm>
            <a:off x="838200" y="3962400"/>
            <a:ext cx="7620000" cy="2246769"/>
          </a:xfrm>
          <a:prstGeom prst="rect">
            <a:avLst/>
          </a:prstGeom>
        </p:spPr>
        <p:txBody>
          <a:bodyPr wrap="square">
            <a:spAutoFit/>
          </a:bodyPr>
          <a:lstStyle/>
          <a:p>
            <a:r>
              <a:rPr lang="sq-AL" sz="2000" dirty="0">
                <a:latin typeface="Times New Roman" pitchFamily="18" charset="0"/>
                <a:cs typeface="Times New Roman" pitchFamily="18" charset="0"/>
              </a:rPr>
              <a:t>Për shembull, mundet që mos të jetë e domosdoshme edhe më tej vozitja për të shkuar në punë gjatë orës kur trafiku është më i denduri, duke e </a:t>
            </a:r>
            <a:r>
              <a:rPr lang="sq-AL" sz="2000" dirty="0" err="1">
                <a:latin typeface="Times New Roman" pitchFamily="18" charset="0"/>
                <a:cs typeface="Times New Roman" pitchFamily="18" charset="0"/>
              </a:rPr>
              <a:t>zvogluar</a:t>
            </a:r>
            <a:r>
              <a:rPr lang="sq-AL" sz="2000" dirty="0">
                <a:latin typeface="Times New Roman" pitchFamily="18" charset="0"/>
                <a:cs typeface="Times New Roman" pitchFamily="18" charset="0"/>
              </a:rPr>
              <a:t> në këtë mënyrë stresin për disa individë; kujdesi mbi fëmijën </a:t>
            </a:r>
            <a:r>
              <a:rPr lang="sq-AL" sz="2000" dirty="0" err="1">
                <a:latin typeface="Times New Roman" pitchFamily="18" charset="0"/>
                <a:cs typeface="Times New Roman" pitchFamily="18" charset="0"/>
              </a:rPr>
              <a:t>jashta</a:t>
            </a:r>
            <a:r>
              <a:rPr lang="sq-AL" sz="2000" dirty="0">
                <a:latin typeface="Times New Roman" pitchFamily="18" charset="0"/>
                <a:cs typeface="Times New Roman" pitchFamily="18" charset="0"/>
              </a:rPr>
              <a:t> orarit të shkollës mund të ndahet më lehtë në mes të dy prindërve të cilët punojnë në orare të ndryshme pune. Kjo gjithashtu i jep individit një ndjenjë të kontrollit mbi disa aspekte të jetës punuese, e cila gjë gjithashtu e </a:t>
            </a:r>
            <a:r>
              <a:rPr lang="sq-AL" sz="2000" dirty="0" err="1">
                <a:latin typeface="Times New Roman" pitchFamily="18" charset="0"/>
                <a:cs typeface="Times New Roman" pitchFamily="18" charset="0"/>
              </a:rPr>
              <a:t>redukon</a:t>
            </a:r>
            <a:r>
              <a:rPr lang="sq-AL" sz="2000" dirty="0">
                <a:latin typeface="Times New Roman" pitchFamily="18" charset="0"/>
                <a:cs typeface="Times New Roman" pitchFamily="18" charset="0"/>
              </a:rPr>
              <a:t> stresin.</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Puna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Ndërrime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133600"/>
          </a:xfrm>
        </p:spPr>
        <p:txBody>
          <a:bodyPr>
            <a:normAutofit/>
          </a:bodyPr>
          <a:lstStyle/>
          <a:p>
            <a:r>
              <a:rPr lang="sq-AL" sz="2000" dirty="0">
                <a:latin typeface="Times New Roman" pitchFamily="18" charset="0"/>
                <a:cs typeface="Times New Roman" pitchFamily="18" charset="0"/>
              </a:rPr>
              <a:t>Një numër organizatash e përdorin punën në ndërrime, me qëllim të funksionimit njëzetë e katër orësh në ditë; spitalet dhe shërbimet e tjera emergjente janë shembuj evident. Industritë </a:t>
            </a:r>
            <a:r>
              <a:rPr lang="sq-AL" sz="2000" dirty="0" err="1">
                <a:latin typeface="Times New Roman" pitchFamily="18" charset="0"/>
                <a:cs typeface="Times New Roman" pitchFamily="18" charset="0"/>
              </a:rPr>
              <a:t>manufakturuese</a:t>
            </a:r>
            <a:r>
              <a:rPr lang="sq-AL" sz="2000" dirty="0">
                <a:latin typeface="Times New Roman" pitchFamily="18" charset="0"/>
                <a:cs typeface="Times New Roman" pitchFamily="18" charset="0"/>
              </a:rPr>
              <a:t> të cilat kanë makineri të shtrenjta nuk dëshirojnë që ato makineri të </a:t>
            </a:r>
            <a:r>
              <a:rPr lang="sq-AL" sz="2000" dirty="0" err="1">
                <a:latin typeface="Times New Roman" pitchFamily="18" charset="0"/>
                <a:cs typeface="Times New Roman" pitchFamily="18" charset="0"/>
              </a:rPr>
              <a:t>rrijnë</a:t>
            </a:r>
            <a:r>
              <a:rPr lang="sq-AL" sz="2000" dirty="0">
                <a:latin typeface="Times New Roman" pitchFamily="18" charset="0"/>
                <a:cs typeface="Times New Roman" pitchFamily="18" charset="0"/>
              </a:rPr>
              <a:t> gjashtëmbëdhjetë orë në ditë, andaj </a:t>
            </a:r>
            <a:r>
              <a:rPr lang="sq-AL" sz="2000" dirty="0" err="1">
                <a:latin typeface="Times New Roman" pitchFamily="18" charset="0"/>
                <a:cs typeface="Times New Roman" pitchFamily="18" charset="0"/>
              </a:rPr>
              <a:t>shum</a:t>
            </a:r>
            <a:r>
              <a:rPr lang="sq-AL" sz="2000" dirty="0">
                <a:latin typeface="Times New Roman" pitchFamily="18" charset="0"/>
                <a:cs typeface="Times New Roman" pitchFamily="18" charset="0"/>
              </a:rPr>
              <a:t> shpesh organizojnë punëtorët në tri ndërrime nga tetë orë. Si ndikon punë me ndërrime tek fuqia punëtore?</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32769" name="Rectangle 1"/>
          <p:cNvSpPr>
            <a:spLocks noChangeArrowheads="1"/>
          </p:cNvSpPr>
          <p:nvPr/>
        </p:nvSpPr>
        <p:spPr bwMode="auto">
          <a:xfrm>
            <a:off x="0" y="-407804"/>
            <a:ext cx="20916303" cy="8156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Cikli i gjumit/zgjimit çrregullohet nga ndërrimet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rotative</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ritmi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cirkadian</a:t>
            </a:r>
            <a:r>
              <a:rPr kumimoji="0" lang="sq-AL" sz="1100" b="0" i="0" u="none" strike="noStrike" cap="none" normalizeH="0" baseline="30000" dirty="0" smtClean="0">
                <a:ln>
                  <a:noFill/>
                </a:ln>
                <a:solidFill>
                  <a:schemeClr val="tx1"/>
                </a:solidFill>
                <a:effectLst/>
                <a:latin typeface="Arial" pitchFamily="34" charset="0"/>
                <a:ea typeface="MS Mincho" pitchFamily="49" charset="-128"/>
                <a:cs typeface="Arial" pitchFamily="34" charset="0"/>
                <a:hlinkClick r:id=""/>
              </a:rPr>
              <a:t>[</a:t>
            </a:r>
            <a:r>
              <a:rPr kumimoji="0" lang="sq-AL" sz="1100" b="0" i="0" u="none" strike="noStrike" cap="none" normalizeH="0" baseline="30000" dirty="0" smtClean="0" bmk="">
                <a:ln>
                  <a:noFill/>
                </a:ln>
                <a:solidFill>
                  <a:schemeClr val="tx1"/>
                </a:solidFill>
                <a:effectLst/>
                <a:latin typeface="Arial" pitchFamily="34" charset="0"/>
                <a:ea typeface="MS Mincho" pitchFamily="49" charset="-128"/>
                <a:cs typeface="Arial" pitchFamily="34" charset="0"/>
                <a:hlinkClick r:id=""/>
              </a:rPr>
              <a:t>1]</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çrregullohet  dhe mekanizmat psikologjik janë jashtë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rradhitjes</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me ‘orën’ e trupit.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Ngrënja</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në kohën e pazakonshme mund të shkaktoj çrregullime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digjestive</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dhe disa punëtorë raportojnë probleme kardiovaskulare, sipas pyetësorit të zhvilluar nga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ëolinsky</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(1982).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0" y="-407804"/>
            <a:ext cx="20916303" cy="81560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Cikli i gjumit/zgjimit çrregullohet nga ndërrimet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rotative</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ritmi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cirkadian</a:t>
            </a:r>
            <a:r>
              <a:rPr kumimoji="0" lang="sq-AL" sz="1100" b="0" i="0" u="none" strike="noStrike" cap="none" normalizeH="0" baseline="30000" dirty="0" smtClean="0">
                <a:ln>
                  <a:noFill/>
                </a:ln>
                <a:solidFill>
                  <a:schemeClr val="tx1"/>
                </a:solidFill>
                <a:effectLst/>
                <a:latin typeface="Arial" pitchFamily="34" charset="0"/>
                <a:ea typeface="MS Mincho" pitchFamily="49" charset="-128"/>
                <a:cs typeface="Arial" pitchFamily="34" charset="0"/>
                <a:hlinkClick r:id=""/>
              </a:rPr>
              <a:t>[</a:t>
            </a:r>
            <a:r>
              <a:rPr kumimoji="0" lang="sq-AL" sz="1100" b="0" i="0" u="none" strike="noStrike" cap="none" normalizeH="0" baseline="30000" dirty="0" smtClean="0" bmk="">
                <a:ln>
                  <a:noFill/>
                </a:ln>
                <a:solidFill>
                  <a:schemeClr val="tx1"/>
                </a:solidFill>
                <a:effectLst/>
                <a:latin typeface="Arial" pitchFamily="34" charset="0"/>
                <a:ea typeface="MS Mincho" pitchFamily="49" charset="-128"/>
                <a:cs typeface="Arial" pitchFamily="34" charset="0"/>
                <a:hlinkClick r:id=""/>
              </a:rPr>
              <a:t>1]</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çrregullohet  dhe mekanizmat psikologjik janë jashtë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rradhitjes</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me ‘orën’ e trupit.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Ngrënja</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në kohën e pazakonshme mund të shkaktoj çrregullime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digjestive</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dhe disa punëtorë raportojnë probleme kardiovaskulare, sipas pyetësorit të zhvilluar nga </a:t>
            </a:r>
            <a:r>
              <a:rPr kumimoji="0" lang="sq-AL" sz="1100" b="0" i="0" u="none" strike="noStrike" cap="none" normalizeH="0" baseline="0" dirty="0" err="1" smtClean="0">
                <a:ln>
                  <a:noFill/>
                </a:ln>
                <a:solidFill>
                  <a:schemeClr val="tx1"/>
                </a:solidFill>
                <a:effectLst/>
                <a:latin typeface="Arial" pitchFamily="34" charset="0"/>
                <a:ea typeface="MS Mincho" pitchFamily="49" charset="-128"/>
                <a:cs typeface="Arial" pitchFamily="34" charset="0"/>
              </a:rPr>
              <a:t>ëolinsky</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 </a:t>
            </a:r>
            <a:r>
              <a:rPr kumimoji="0" lang="sq-AL" sz="1100" b="0" i="0" u="none" strike="noStrike" cap="none" normalizeH="0" baseline="0" dirty="0" smtClean="0">
                <a:ln>
                  <a:noFill/>
                </a:ln>
                <a:solidFill>
                  <a:schemeClr val="tx1"/>
                </a:solidFill>
                <a:effectLst/>
                <a:latin typeface="Arial" pitchFamily="34" charset="0"/>
                <a:ea typeface="MS Mincho" pitchFamily="49" charset="-128"/>
                <a:cs typeface="Arial" pitchFamily="34" charset="0"/>
              </a:rPr>
              <a:t>(1982).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762000" y="3810000"/>
            <a:ext cx="7924800" cy="1631216"/>
          </a:xfrm>
          <a:prstGeom prst="rect">
            <a:avLst/>
          </a:prstGeom>
        </p:spPr>
        <p:txBody>
          <a:bodyPr wrap="square">
            <a:spAutoFit/>
          </a:bodyPr>
          <a:lstStyle/>
          <a:p>
            <a:r>
              <a:rPr lang="sq-AL" sz="2000" dirty="0">
                <a:latin typeface="Times New Roman" pitchFamily="18" charset="0"/>
                <a:cs typeface="Times New Roman" pitchFamily="18" charset="0"/>
              </a:rPr>
              <a:t>Cikli i gjumit/zgjimit çrregullohet nga ndërrimet </a:t>
            </a:r>
            <a:r>
              <a:rPr lang="sq-AL" sz="2000" dirty="0" err="1">
                <a:latin typeface="Times New Roman" pitchFamily="18" charset="0"/>
                <a:cs typeface="Times New Roman" pitchFamily="18" charset="0"/>
              </a:rPr>
              <a:t>rotative</a:t>
            </a:r>
            <a:r>
              <a:rPr lang="sq-AL" sz="2000" dirty="0">
                <a:latin typeface="Times New Roman" pitchFamily="18" charset="0"/>
                <a:cs typeface="Times New Roman" pitchFamily="18" charset="0"/>
              </a:rPr>
              <a:t>; ritmi </a:t>
            </a:r>
            <a:r>
              <a:rPr lang="sq-AL" sz="2000" dirty="0" err="1">
                <a:latin typeface="Times New Roman" pitchFamily="18" charset="0"/>
                <a:cs typeface="Times New Roman" pitchFamily="18" charset="0"/>
              </a:rPr>
              <a:t>cirkadian</a:t>
            </a:r>
            <a:r>
              <a:rPr lang="sq-AL" sz="2000" dirty="0">
                <a:latin typeface="Times New Roman" pitchFamily="18" charset="0"/>
                <a:cs typeface="Times New Roman" pitchFamily="18" charset="0"/>
              </a:rPr>
              <a:t> çrregullohet  dhe mekanizmat psikologjik janë jashtë </a:t>
            </a:r>
            <a:r>
              <a:rPr lang="sq-AL" sz="2000" dirty="0" err="1">
                <a:latin typeface="Times New Roman" pitchFamily="18" charset="0"/>
                <a:cs typeface="Times New Roman" pitchFamily="18" charset="0"/>
              </a:rPr>
              <a:t>rradhitjes</a:t>
            </a:r>
            <a:r>
              <a:rPr lang="sq-AL" sz="2000" dirty="0">
                <a:latin typeface="Times New Roman" pitchFamily="18" charset="0"/>
                <a:cs typeface="Times New Roman" pitchFamily="18" charset="0"/>
              </a:rPr>
              <a:t>  me ‘orën’ e trupit. </a:t>
            </a:r>
            <a:r>
              <a:rPr lang="sq-AL" sz="2000" dirty="0" err="1">
                <a:latin typeface="Times New Roman" pitchFamily="18" charset="0"/>
                <a:cs typeface="Times New Roman" pitchFamily="18" charset="0"/>
              </a:rPr>
              <a:t>Ngrënja</a:t>
            </a:r>
            <a:r>
              <a:rPr lang="sq-AL" sz="2000" dirty="0">
                <a:latin typeface="Times New Roman" pitchFamily="18" charset="0"/>
                <a:cs typeface="Times New Roman" pitchFamily="18" charset="0"/>
              </a:rPr>
              <a:t> në kohën e pazakonshme mund të shkaktoj çrregullime </a:t>
            </a:r>
            <a:r>
              <a:rPr lang="sq-AL" sz="2000" dirty="0" err="1">
                <a:latin typeface="Times New Roman" pitchFamily="18" charset="0"/>
                <a:cs typeface="Times New Roman" pitchFamily="18" charset="0"/>
              </a:rPr>
              <a:t>digjestive</a:t>
            </a:r>
            <a:r>
              <a:rPr lang="sq-AL" sz="2000" dirty="0">
                <a:latin typeface="Times New Roman" pitchFamily="18" charset="0"/>
                <a:cs typeface="Times New Roman" pitchFamily="18" charset="0"/>
              </a:rPr>
              <a:t> dhe disa punëtorë raportojnë probleme kardiovaskulare, sipas pyetësorit të zhvilluar nga </a:t>
            </a:r>
            <a:r>
              <a:rPr lang="en-US" sz="2000" dirty="0" err="1" smtClean="0">
                <a:latin typeface="Times New Roman" pitchFamily="18" charset="0"/>
                <a:cs typeface="Times New Roman" pitchFamily="18" charset="0"/>
              </a:rPr>
              <a:t>W</a:t>
            </a:r>
            <a:r>
              <a:rPr lang="sq-AL" sz="2000" dirty="0" err="1" smtClean="0">
                <a:latin typeface="Times New Roman" pitchFamily="18" charset="0"/>
                <a:cs typeface="Times New Roman" pitchFamily="18" charset="0"/>
              </a:rPr>
              <a:t>olinsky</a:t>
            </a:r>
            <a:r>
              <a:rPr lang="sq-AL" sz="2000" dirty="0" smtClean="0">
                <a:latin typeface="Times New Roman" pitchFamily="18" charset="0"/>
                <a:cs typeface="Times New Roman" pitchFamily="18" charset="0"/>
              </a:rPr>
              <a:t> </a:t>
            </a:r>
            <a:r>
              <a:rPr lang="sq-AL" sz="2000" dirty="0">
                <a:latin typeface="Times New Roman" pitchFamily="18" charset="0"/>
                <a:cs typeface="Times New Roman" pitchFamily="18" charset="0"/>
              </a:rPr>
              <a:t>(1982).</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Puna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Ndërrime</a:t>
            </a:r>
            <a:endParaRPr lang="en-US" sz="28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304800" y="1600200"/>
          <a:ext cx="8610600" cy="4572000"/>
        </p:xfrm>
        <a:graphic>
          <a:graphicData uri="http://schemas.openxmlformats.org/drawingml/2006/table">
            <a:tbl>
              <a:tblPr/>
              <a:tblGrid>
                <a:gridCol w="8610600"/>
              </a:tblGrid>
              <a:tr h="4572000">
                <a:tc>
                  <a:txBody>
                    <a:bodyPr/>
                    <a:lstStyle/>
                    <a:p>
                      <a:pPr marL="0" marR="0" algn="just">
                        <a:spcBef>
                          <a:spcPts val="0"/>
                        </a:spcBef>
                        <a:spcAft>
                          <a:spcPts val="0"/>
                        </a:spcAft>
                      </a:pPr>
                      <a:endParaRPr lang="sq-AL" sz="2000" dirty="0">
                        <a:latin typeface="Times New Roman" pitchFamily="18" charset="0"/>
                        <a:ea typeface="MS Mincho"/>
                        <a:cs typeface="Times New Roman" pitchFamily="18" charset="0"/>
                      </a:endParaRPr>
                    </a:p>
                    <a:p>
                      <a:pPr marL="0" marR="0" algn="just">
                        <a:spcBef>
                          <a:spcPts val="0"/>
                        </a:spcBef>
                        <a:spcAft>
                          <a:spcPts val="0"/>
                        </a:spcAft>
                      </a:pPr>
                      <a:r>
                        <a:rPr lang="sq-AL" sz="2000" dirty="0" err="1">
                          <a:latin typeface="Times New Roman" pitchFamily="18" charset="0"/>
                          <a:ea typeface="MS Mincho"/>
                          <a:cs typeface="Times New Roman" pitchFamily="18" charset="0"/>
                        </a:rPr>
                        <a:t>Czeisler</a:t>
                      </a:r>
                      <a:r>
                        <a:rPr lang="sq-AL" sz="2000" dirty="0">
                          <a:latin typeface="Times New Roman" pitchFamily="18" charset="0"/>
                          <a:ea typeface="MS Mincho"/>
                          <a:cs typeface="Times New Roman" pitchFamily="18" charset="0"/>
                        </a:rPr>
                        <a:t> dhe të tjerët (1982) </a:t>
                      </a:r>
                      <a:r>
                        <a:rPr lang="sq-AL" sz="2000" dirty="0" err="1">
                          <a:latin typeface="Times New Roman" pitchFamily="18" charset="0"/>
                          <a:ea typeface="MS Mincho"/>
                          <a:cs typeface="Times New Roman" pitchFamily="18" charset="0"/>
                        </a:rPr>
                        <a:t>studjuan</a:t>
                      </a:r>
                      <a:r>
                        <a:rPr lang="sq-AL" sz="2000" dirty="0">
                          <a:latin typeface="Times New Roman" pitchFamily="18" charset="0"/>
                          <a:ea typeface="MS Mincho"/>
                          <a:cs typeface="Times New Roman" pitchFamily="18" charset="0"/>
                        </a:rPr>
                        <a:t> modelet e punës dhe ritmet trupore të 130 punëtorëve që punonin me ndërrime në Kompaninë </a:t>
                      </a:r>
                      <a:r>
                        <a:rPr lang="sq-AL" sz="2000" dirty="0" err="1">
                          <a:latin typeface="Times New Roman" pitchFamily="18" charset="0"/>
                          <a:ea typeface="MS Mincho"/>
                          <a:cs typeface="Times New Roman" pitchFamily="18" charset="0"/>
                        </a:rPr>
                        <a:t>Great</a:t>
                      </a:r>
                      <a:r>
                        <a:rPr lang="sq-AL" sz="2000" dirty="0">
                          <a:latin typeface="Times New Roman" pitchFamily="18" charset="0"/>
                          <a:ea typeface="MS Mincho"/>
                          <a:cs typeface="Times New Roman" pitchFamily="18" charset="0"/>
                        </a:rPr>
                        <a:t> </a:t>
                      </a:r>
                      <a:r>
                        <a:rPr lang="sq-AL" sz="2000" dirty="0" err="1">
                          <a:latin typeface="Times New Roman" pitchFamily="18" charset="0"/>
                          <a:ea typeface="MS Mincho"/>
                          <a:cs typeface="Times New Roman" pitchFamily="18" charset="0"/>
                        </a:rPr>
                        <a:t>Salt</a:t>
                      </a:r>
                      <a:r>
                        <a:rPr lang="sq-AL" sz="2000" dirty="0">
                          <a:latin typeface="Times New Roman" pitchFamily="18" charset="0"/>
                          <a:ea typeface="MS Mincho"/>
                          <a:cs typeface="Times New Roman" pitchFamily="18" charset="0"/>
                        </a:rPr>
                        <a:t> Lake </a:t>
                      </a:r>
                      <a:r>
                        <a:rPr lang="sq-AL" sz="2000" dirty="0" err="1">
                          <a:latin typeface="Times New Roman" pitchFamily="18" charset="0"/>
                          <a:ea typeface="MS Mincho"/>
                          <a:cs typeface="Times New Roman" pitchFamily="18" charset="0"/>
                        </a:rPr>
                        <a:t>Minerals</a:t>
                      </a:r>
                      <a:r>
                        <a:rPr lang="sq-AL" sz="2000" dirty="0">
                          <a:latin typeface="Times New Roman" pitchFamily="18" charset="0"/>
                          <a:ea typeface="MS Mincho"/>
                          <a:cs typeface="Times New Roman" pitchFamily="18" charset="0"/>
                        </a:rPr>
                        <a:t> </a:t>
                      </a:r>
                      <a:r>
                        <a:rPr lang="sq-AL" sz="2000" dirty="0" err="1">
                          <a:latin typeface="Times New Roman" pitchFamily="18" charset="0"/>
                          <a:ea typeface="MS Mincho"/>
                          <a:cs typeface="Times New Roman" pitchFamily="18" charset="0"/>
                        </a:rPr>
                        <a:t>and</a:t>
                      </a:r>
                      <a:r>
                        <a:rPr lang="sq-AL" sz="2000" dirty="0">
                          <a:latin typeface="Times New Roman" pitchFamily="18" charset="0"/>
                          <a:ea typeface="MS Mincho"/>
                          <a:cs typeface="Times New Roman" pitchFamily="18" charset="0"/>
                        </a:rPr>
                        <a:t> </a:t>
                      </a:r>
                      <a:r>
                        <a:rPr lang="sq-AL" sz="2000" dirty="0" err="1">
                          <a:latin typeface="Times New Roman" pitchFamily="18" charset="0"/>
                          <a:ea typeface="MS Mincho"/>
                          <a:cs typeface="Times New Roman" pitchFamily="18" charset="0"/>
                        </a:rPr>
                        <a:t>Chemicals</a:t>
                      </a:r>
                      <a:r>
                        <a:rPr lang="sq-AL" sz="2000" dirty="0">
                          <a:latin typeface="Times New Roman" pitchFamily="18" charset="0"/>
                          <a:ea typeface="MS Mincho"/>
                          <a:cs typeface="Times New Roman" pitchFamily="18" charset="0"/>
                        </a:rPr>
                        <a:t>. Kompania funksiononte në tri ndërrime rreth orës, me </a:t>
                      </a:r>
                      <a:r>
                        <a:rPr lang="sq-AL" sz="2000" dirty="0" smtClean="0">
                          <a:latin typeface="Times New Roman" pitchFamily="18" charset="0"/>
                          <a:ea typeface="MS Mincho"/>
                          <a:cs typeface="Times New Roman" pitchFamily="18" charset="0"/>
                        </a:rPr>
                        <a:t>m</a:t>
                      </a:r>
                      <a:r>
                        <a:rPr lang="en-US" sz="2000" dirty="0" smtClean="0">
                          <a:latin typeface="Times New Roman" pitchFamily="18" charset="0"/>
                          <a:ea typeface="MS Mincho"/>
                          <a:cs typeface="Times New Roman" pitchFamily="18" charset="0"/>
                        </a:rPr>
                        <a:t>o</a:t>
                      </a:r>
                      <a:r>
                        <a:rPr lang="sq-AL" sz="2000" dirty="0" err="1" smtClean="0">
                          <a:latin typeface="Times New Roman" pitchFamily="18" charset="0"/>
                          <a:ea typeface="MS Mincho"/>
                          <a:cs typeface="Times New Roman" pitchFamily="18" charset="0"/>
                        </a:rPr>
                        <a:t>delin</a:t>
                      </a:r>
                      <a:r>
                        <a:rPr lang="sq-AL" sz="2000" dirty="0" smtClean="0">
                          <a:latin typeface="Times New Roman" pitchFamily="18" charset="0"/>
                          <a:ea typeface="MS Mincho"/>
                          <a:cs typeface="Times New Roman" pitchFamily="18" charset="0"/>
                        </a:rPr>
                        <a:t> </a:t>
                      </a:r>
                      <a:r>
                        <a:rPr lang="sq-AL" sz="2000" dirty="0">
                          <a:latin typeface="Times New Roman" pitchFamily="18" charset="0"/>
                          <a:ea typeface="MS Mincho"/>
                          <a:cs typeface="Times New Roman" pitchFamily="18" charset="0"/>
                        </a:rPr>
                        <a:t>e rotacionit të anasjelltë, me fjalë tjera, një javë natën, e vazhduar me një javë pasdite, e vazhduar me një javë në mëngjes. Përfundimet e </a:t>
                      </a:r>
                      <a:r>
                        <a:rPr lang="sq-AL" sz="2000" dirty="0" err="1">
                          <a:latin typeface="Times New Roman" pitchFamily="18" charset="0"/>
                          <a:ea typeface="MS Mincho"/>
                          <a:cs typeface="Times New Roman" pitchFamily="18" charset="0"/>
                        </a:rPr>
                        <a:t>Cyeisler</a:t>
                      </a:r>
                      <a:r>
                        <a:rPr lang="sq-AL" sz="2000" dirty="0">
                          <a:latin typeface="Times New Roman" pitchFamily="18" charset="0"/>
                          <a:ea typeface="MS Mincho"/>
                          <a:cs typeface="Times New Roman" pitchFamily="18" charset="0"/>
                        </a:rPr>
                        <a:t>-it ishin se ndërrimet duhet ta kenë rotacionin mbarë (mëngjesi, pastaj pasdite dhe  pastaj natën), për arsye se ritmet trupore janë më të </a:t>
                      </a:r>
                      <a:r>
                        <a:rPr lang="sq-AL" sz="2000" dirty="0" err="1">
                          <a:latin typeface="Times New Roman" pitchFamily="18" charset="0"/>
                          <a:ea typeface="MS Mincho"/>
                          <a:cs typeface="Times New Roman" pitchFamily="18" charset="0"/>
                        </a:rPr>
                        <a:t>adaptueshme</a:t>
                      </a:r>
                      <a:r>
                        <a:rPr lang="sq-AL" sz="2000" dirty="0">
                          <a:latin typeface="Times New Roman" pitchFamily="18" charset="0"/>
                          <a:ea typeface="MS Mincho"/>
                          <a:cs typeface="Times New Roman" pitchFamily="18" charset="0"/>
                        </a:rPr>
                        <a:t> në drejtimin përpara. Ndryshimi i ndërrimit javor nuk është gjithashtu </a:t>
                      </a:r>
                      <a:r>
                        <a:rPr lang="sq-AL" sz="2000" dirty="0" err="1">
                          <a:latin typeface="Times New Roman" pitchFamily="18" charset="0"/>
                          <a:ea typeface="MS Mincho"/>
                          <a:cs typeface="Times New Roman" pitchFamily="18" charset="0"/>
                        </a:rPr>
                        <a:t>beneficial</a:t>
                      </a:r>
                      <a:r>
                        <a:rPr lang="sq-AL" sz="2000" dirty="0">
                          <a:latin typeface="Times New Roman" pitchFamily="18" charset="0"/>
                          <a:ea typeface="MS Mincho"/>
                          <a:cs typeface="Times New Roman" pitchFamily="18" charset="0"/>
                        </a:rPr>
                        <a:t>, sepse ajo merr gati një javë për orën trupore që ti adaptohet  orarit të ri – andaj maksimumi i kryerjes së punës nuk mund </a:t>
                      </a:r>
                      <a:r>
                        <a:rPr lang="sq-AL" sz="2000" dirty="0" err="1">
                          <a:latin typeface="Times New Roman" pitchFamily="18" charset="0"/>
                          <a:ea typeface="MS Mincho"/>
                          <a:cs typeface="Times New Roman" pitchFamily="18" charset="0"/>
                        </a:rPr>
                        <a:t>kurr</a:t>
                      </a:r>
                      <a:r>
                        <a:rPr lang="sq-AL" sz="2000" dirty="0">
                          <a:latin typeface="Times New Roman" pitchFamily="18" charset="0"/>
                          <a:ea typeface="MS Mincho"/>
                          <a:cs typeface="Times New Roman" pitchFamily="18" charset="0"/>
                        </a:rPr>
                        <a:t> të arrihet. Është rekomanduar orari tre-javor për secilin ndërrim. Punëtorëve u pëlqeu modeli i ri i ndërrimeve; ata u adaptuan shumë më lehtë, dhe shëndeti i tyre u përmirësua. Organizata gjeti se produktiviteti ishte rritur në mënyrë të theksueshme.</a:t>
                      </a:r>
                      <a:endParaRPr lang="en-US" sz="2000" dirty="0">
                        <a:latin typeface="Times New Roman" pitchFamily="18" charset="0"/>
                        <a:ea typeface="MS Mincho"/>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sz="2800" dirty="0" smtClean="0">
                <a:latin typeface="Times New Roman" pitchFamily="18" charset="0"/>
                <a:cs typeface="Times New Roman" pitchFamily="18" charset="0"/>
              </a:rPr>
              <a:t>E</a:t>
            </a:r>
            <a:r>
              <a:rPr lang="en-US" sz="2800" dirty="0" err="1" smtClean="0">
                <a:latin typeface="Times New Roman" pitchFamily="18" charset="0"/>
                <a:cs typeface="Times New Roman" pitchFamily="18" charset="0"/>
              </a:rPr>
              <a:t>rgonomia</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981199"/>
          </a:xfrm>
        </p:spPr>
        <p:txBody>
          <a:bodyPr>
            <a:normAutofit/>
          </a:bodyPr>
          <a:lstStyle/>
          <a:p>
            <a:r>
              <a:rPr lang="sq-AL" sz="2000" dirty="0" err="1">
                <a:latin typeface="Times New Roman" pitchFamily="18" charset="0"/>
                <a:cs typeface="Times New Roman" pitchFamily="18" charset="0"/>
              </a:rPr>
              <a:t>Ergonomia</a:t>
            </a:r>
            <a:r>
              <a:rPr lang="sq-AL" sz="2000" dirty="0">
                <a:latin typeface="Times New Roman" pitchFamily="18" charset="0"/>
                <a:cs typeface="Times New Roman" pitchFamily="18" charset="0"/>
              </a:rPr>
              <a:t> apo Faktorët njerëzor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quhet ndryshe, është një lëmi ku ndërveprojnë inxhinieria dhe psikologjia. Ndonëse nuk tingëllojnë si partner, por përdoruesit e makinave janë njerëzit që i kanë të gjitha përmbajtjet njerëzore. </a:t>
            </a:r>
            <a:endParaRPr lang="en-US" sz="2000" dirty="0">
              <a:latin typeface="Times New Roman" pitchFamily="18" charset="0"/>
              <a:cs typeface="Times New Roman" pitchFamily="18" charset="0"/>
            </a:endParaRPr>
          </a:p>
        </p:txBody>
      </p:sp>
      <p:sp>
        <p:nvSpPr>
          <p:cNvPr id="25601" name="Rectangle 1"/>
          <p:cNvSpPr>
            <a:spLocks noChangeArrowheads="1"/>
          </p:cNvSpPr>
          <p:nvPr/>
        </p:nvSpPr>
        <p:spPr bwMode="auto">
          <a:xfrm>
            <a:off x="228600" y="3559939"/>
            <a:ext cx="8534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Këto nuk përfshijnë vetëm përmbajtjen fizike të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qenurit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dy duar dhe dy këmbë, por edhe atë përmbajtje që më së miri është e njohur për psikologun,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siq</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është vëmendja e kufizuar apo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selektive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kufizimet e tjera psikologjike. Dizajnuesit  e makinave pretendojnë të plotësojnë nevojat për “shumicën” e popullsisë, ne mes të përqindjes 5 dhe 95, apo nëntëdhjetë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përqind</a:t>
            </a:r>
            <a:r>
              <a:rPr lang="en-US" sz="2000" dirty="0" smtClean="0">
                <a:latin typeface="Times New Roman" pitchFamily="18" charset="0"/>
                <a:ea typeface="MS Mincho" pitchFamily="49" charset="-128"/>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për çfarëdo tipari njerëzor. Njerëzit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majtak</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cilët shkruajnë me dorën e majtë) këtu menjëherë do të intervenonin – ata llogarisin se përbëjnë përafërsisht njëzet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përqind</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popullsisë, por vetëm një numër i vogël i makinave (madje edhe çelësit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konzervave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janë të dizajnuar për përdorimin nga ana e tyre.</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1"/>
                                        </p:tgtEl>
                                        <p:attrNameLst>
                                          <p:attrName>style.visibility</p:attrName>
                                        </p:attrNameLst>
                                      </p:cBhvr>
                                      <p:to>
                                        <p:strVal val="visible"/>
                                      </p:to>
                                    </p:set>
                                    <p:animEffect transition="in" filter="blinds(horizontal)">
                                      <p:cBhvr>
                                        <p:cTn id="12" dur="500"/>
                                        <p:tgtEl>
                                          <p:spTgt spid="256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56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Shëndeti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Siguria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524000"/>
          </a:xfrm>
        </p:spPr>
        <p:txBody>
          <a:bodyPr>
            <a:normAutofit/>
          </a:bodyPr>
          <a:lstStyle/>
          <a:p>
            <a:r>
              <a:rPr lang="sq-AL" sz="2000" dirty="0">
                <a:latin typeface="Times New Roman" pitchFamily="18" charset="0"/>
                <a:cs typeface="Times New Roman" pitchFamily="18" charset="0"/>
              </a:rPr>
              <a:t>Shëndeti i individëve në punë nuk është çështje që </a:t>
            </a:r>
            <a:r>
              <a:rPr lang="sq-AL" sz="2000" dirty="0" err="1">
                <a:latin typeface="Times New Roman" pitchFamily="18" charset="0"/>
                <a:cs typeface="Times New Roman" pitchFamily="18" charset="0"/>
              </a:rPr>
              <a:t>i’u</a:t>
            </a:r>
            <a:r>
              <a:rPr lang="sq-AL" sz="2000" dirty="0">
                <a:latin typeface="Times New Roman" pitchFamily="18" charset="0"/>
                <a:cs typeface="Times New Roman" pitchFamily="18" charset="0"/>
              </a:rPr>
              <a:t> intereson vetëm atyre por gjithashtu, moralisht dhe legalisht, është në interes edhe të organizatës në të cilën ata punojnë.</a:t>
            </a:r>
            <a:endParaRPr lang="en-US" sz="2000" dirty="0">
              <a:latin typeface="Times New Roman" pitchFamily="18" charset="0"/>
              <a:cs typeface="Times New Roman" pitchFamily="18" charset="0"/>
            </a:endParaRPr>
          </a:p>
        </p:txBody>
      </p:sp>
      <p:sp>
        <p:nvSpPr>
          <p:cNvPr id="30721" name="Rectangle 1"/>
          <p:cNvSpPr>
            <a:spLocks noChangeArrowheads="1"/>
          </p:cNvSpPr>
          <p:nvPr/>
        </p:nvSpPr>
        <p:spPr bwMode="auto">
          <a:xfrm>
            <a:off x="838200" y="3048000"/>
            <a:ext cx="80010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Legjislacioni mbi Shëndetin dhe Sigurinë është rritur gjatë viteve, për t’iu ofruar punëtorëve siguri për një kujdes të arsyeshëm dhe kushte të sigurisë një pjese të punëtorëve. Nëse një gjë e tillë nuk ofrohet dhe njerëzit lëndohen, fizikisht apo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mentalisht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atëherë ata i adresohen ligjit dhe mund të kërkojnë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kompenzim</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Anasjelltas, punëtorët duhet të kenë kujdes të arsyeshëm për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vetvehten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bashkë-punëtorët e tjerë. </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1"/>
                                        </p:tgtEl>
                                        <p:attrNameLst>
                                          <p:attrName>style.visibility</p:attrName>
                                        </p:attrNameLst>
                                      </p:cBhvr>
                                      <p:to>
                                        <p:strVal val="visible"/>
                                      </p:to>
                                    </p:set>
                                    <p:animEffect transition="in" filter="blinds(horizontal)">
                                      <p:cBhvr>
                                        <p:cTn id="12" dur="500"/>
                                        <p:tgtEl>
                                          <p:spTgt spid="307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07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Shëndeti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Siguria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2133600"/>
          </a:xfrm>
        </p:spPr>
        <p:txBody>
          <a:bodyPr>
            <a:normAutofit/>
          </a:bodyPr>
          <a:lstStyle/>
          <a:p>
            <a:r>
              <a:rPr lang="sq-AL" sz="2000" dirty="0">
                <a:latin typeface="Times New Roman" pitchFamily="18" charset="0"/>
                <a:cs typeface="Times New Roman" pitchFamily="18" charset="0"/>
              </a:rPr>
              <a:t>Qëllimi i ligjeve është pengimi i aksidenteve dhe lëndimeve. Të dhënat </a:t>
            </a:r>
            <a:r>
              <a:rPr lang="sq-AL" sz="2000" dirty="0" err="1">
                <a:latin typeface="Times New Roman" pitchFamily="18" charset="0"/>
                <a:cs typeface="Times New Roman" pitchFamily="18" charset="0"/>
              </a:rPr>
              <a:t>ergonomike</a:t>
            </a:r>
            <a:r>
              <a:rPr lang="sq-AL" sz="2000" dirty="0">
                <a:latin typeface="Times New Roman" pitchFamily="18" charset="0"/>
                <a:cs typeface="Times New Roman" pitchFamily="18" charset="0"/>
              </a:rPr>
              <a:t> japin informata se si </a:t>
            </a:r>
            <a:r>
              <a:rPr lang="sq-AL" sz="2000" dirty="0" err="1">
                <a:latin typeface="Times New Roman" pitchFamily="18" charset="0"/>
                <a:cs typeface="Times New Roman" pitchFamily="18" charset="0"/>
              </a:rPr>
              <a:t>njërëzit</a:t>
            </a:r>
            <a:r>
              <a:rPr lang="sq-AL" sz="2000" dirty="0">
                <a:latin typeface="Times New Roman" pitchFamily="18" charset="0"/>
                <a:cs typeface="Times New Roman" pitchFamily="18" charset="0"/>
              </a:rPr>
              <a:t> përshtaten fizikisht me ambientin e tyre të punës, ashtu që ata nuk punojnë për një kohë të gjatë në pozita të vështira, të cilat mund të rezultojnë në deformim. Përcaktimi se cilat standarde janë të pranueshme për shëndetin mental është më i vështirë, por, vit pas viti është bërë një përparim në identifikimin e këtyre standardeve</a:t>
            </a:r>
            <a:endParaRPr lang="en-US" sz="2000" dirty="0">
              <a:latin typeface="Times New Roman" pitchFamily="18" charset="0"/>
              <a:cs typeface="Times New Roman" pitchFamily="18" charset="0"/>
            </a:endParaRPr>
          </a:p>
        </p:txBody>
      </p:sp>
      <p:sp>
        <p:nvSpPr>
          <p:cNvPr id="33793" name="Rectangle 1"/>
          <p:cNvSpPr>
            <a:spLocks noChangeArrowheads="1"/>
          </p:cNvSpPr>
          <p:nvPr/>
        </p:nvSpPr>
        <p:spPr bwMode="auto">
          <a:xfrm>
            <a:off x="838200" y="3810000"/>
            <a:ext cx="7848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Stresi që rezulton nga problemet në organizatë është një rast i mirë për tu theksuar, në këtë drejtim. Është pranuar me ligj se, nëse stresi rezulton nga praktikat punuese të organizatës, punëtorët janë të autorizuar të ri-</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kompenzohen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Programet mbi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menagjimin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stresit mund tu ofrohen punëtorëve për të ndihmuar të ballafaqohen me stresin, ndonëse,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idealisht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stresi është më mirë të eliminohet që në burim, se sa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menagjohet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3"/>
                                        </p:tgtEl>
                                        <p:attrNameLst>
                                          <p:attrName>style.visibility</p:attrName>
                                        </p:attrNameLst>
                                      </p:cBhvr>
                                      <p:to>
                                        <p:strVal val="visible"/>
                                      </p:to>
                                    </p:set>
                                    <p:animEffect transition="in" filter="blinds(horizontal)">
                                      <p:cBhvr>
                                        <p:cTn id="12" dur="500"/>
                                        <p:tgtEl>
                                          <p:spTgt spid="337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379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Shëndeti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Siguria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066800"/>
          </a:xfrm>
        </p:spPr>
        <p:txBody>
          <a:bodyPr>
            <a:normAutofit/>
          </a:bodyPr>
          <a:lstStyle/>
          <a:p>
            <a:r>
              <a:rPr lang="sq-AL" sz="2000" dirty="0">
                <a:latin typeface="Times New Roman" pitchFamily="18" charset="0"/>
                <a:cs typeface="Times New Roman" pitchFamily="18" charset="0"/>
              </a:rPr>
              <a:t>Aksidentet në punë, </a:t>
            </a:r>
            <a:r>
              <a:rPr lang="sq-AL" sz="2000" dirty="0" err="1">
                <a:latin typeface="Times New Roman" pitchFamily="18" charset="0"/>
                <a:cs typeface="Times New Roman" pitchFamily="18" charset="0"/>
              </a:rPr>
              <a:t>statistikisht</a:t>
            </a:r>
            <a:r>
              <a:rPr lang="sq-AL" sz="2000" dirty="0">
                <a:latin typeface="Times New Roman" pitchFamily="18" charset="0"/>
                <a:cs typeface="Times New Roman" pitchFamily="18" charset="0"/>
              </a:rPr>
              <a:t>, janë më pak </a:t>
            </a:r>
            <a:r>
              <a:rPr lang="sq-AL" sz="2000" dirty="0" err="1">
                <a:latin typeface="Times New Roman" pitchFamily="18" charset="0"/>
                <a:cs typeface="Times New Roman" pitchFamily="18" charset="0"/>
              </a:rPr>
              <a:t>frekuente</a:t>
            </a:r>
            <a:r>
              <a:rPr lang="sq-AL" sz="2000" dirty="0">
                <a:latin typeface="Times New Roman" pitchFamily="18" charset="0"/>
                <a:cs typeface="Times New Roman" pitchFamily="18" charset="0"/>
              </a:rPr>
              <a:t> se aksidentet në shtëpi apo me veturë, ndoshta për shkak të  një legjislacioni të madh ekzistues, që mbështet sigurinë e punëtorëve</a:t>
            </a:r>
            <a:endParaRPr lang="en-US" sz="2000" dirty="0">
              <a:latin typeface="Times New Roman" pitchFamily="18" charset="0"/>
              <a:cs typeface="Times New Roman" pitchFamily="18" charset="0"/>
            </a:endParaRPr>
          </a:p>
        </p:txBody>
      </p:sp>
      <p:sp>
        <p:nvSpPr>
          <p:cNvPr id="4" name="Rectangle 3"/>
          <p:cNvSpPr/>
          <p:nvPr/>
        </p:nvSpPr>
        <p:spPr>
          <a:xfrm>
            <a:off x="762000" y="2743200"/>
            <a:ext cx="7543800" cy="1323439"/>
          </a:xfrm>
          <a:prstGeom prst="rect">
            <a:avLst/>
          </a:prstGeom>
        </p:spPr>
        <p:txBody>
          <a:bodyPr wrap="square">
            <a:spAutoFit/>
          </a:bodyPr>
          <a:lstStyle/>
          <a:p>
            <a:r>
              <a:rPr lang="sq-AL" sz="2000" dirty="0">
                <a:latin typeface="Times New Roman" pitchFamily="18" charset="0"/>
                <a:cs typeface="Times New Roman" pitchFamily="18" charset="0"/>
              </a:rPr>
              <a:t>Grupi demografik i cili duket se pëson aksidente më së shumti janë  punëtorët e rinj </a:t>
            </a:r>
            <a:r>
              <a:rPr lang="sq-AL" sz="2000" dirty="0" err="1">
                <a:latin typeface="Times New Roman" pitchFamily="18" charset="0"/>
                <a:cs typeface="Times New Roman" pitchFamily="18" charset="0"/>
              </a:rPr>
              <a:t>mashkuj</a:t>
            </a:r>
            <a:r>
              <a:rPr lang="sq-AL" sz="2000" dirty="0">
                <a:latin typeface="Times New Roman" pitchFamily="18" charset="0"/>
                <a:cs typeface="Times New Roman" pitchFamily="18" charset="0"/>
              </a:rPr>
              <a:t>. Për këtë janë </a:t>
            </a:r>
            <a:r>
              <a:rPr lang="sq-AL" sz="2000" dirty="0" err="1">
                <a:latin typeface="Times New Roman" pitchFamily="18" charset="0"/>
                <a:cs typeface="Times New Roman" pitchFamily="18" charset="0"/>
              </a:rPr>
              <a:t>sygjeruar</a:t>
            </a:r>
            <a:r>
              <a:rPr lang="sq-AL" sz="2000" dirty="0">
                <a:latin typeface="Times New Roman" pitchFamily="18" charset="0"/>
                <a:cs typeface="Times New Roman" pitchFamily="18" charset="0"/>
              </a:rPr>
              <a:t> </a:t>
            </a:r>
            <a:r>
              <a:rPr lang="sq-AL" sz="2000" dirty="0" err="1">
                <a:latin typeface="Times New Roman" pitchFamily="18" charset="0"/>
                <a:cs typeface="Times New Roman" pitchFamily="18" charset="0"/>
              </a:rPr>
              <a:t>shum</a:t>
            </a:r>
            <a:r>
              <a:rPr lang="sq-AL" sz="2000" dirty="0">
                <a:latin typeface="Times New Roman" pitchFamily="18" charset="0"/>
                <a:cs typeface="Times New Roman" pitchFamily="18" charset="0"/>
              </a:rPr>
              <a:t> shkaqe: veçoritë e personalitetit, </a:t>
            </a:r>
            <a:r>
              <a:rPr lang="sq-AL" sz="2000" dirty="0" err="1">
                <a:latin typeface="Times New Roman" pitchFamily="18" charset="0"/>
                <a:cs typeface="Times New Roman" pitchFamily="18" charset="0"/>
              </a:rPr>
              <a:t>mospërvoja</a:t>
            </a:r>
            <a:r>
              <a:rPr lang="sq-AL" sz="2000" dirty="0">
                <a:latin typeface="Times New Roman" pitchFamily="18" charset="0"/>
                <a:cs typeface="Times New Roman" pitchFamily="18" charset="0"/>
              </a:rPr>
              <a:t> me makineri, mburrja mbi mos-marrjen e masave parandaluese</a:t>
            </a:r>
            <a:endParaRPr lang="en-US" sz="2000" dirty="0">
              <a:latin typeface="Times New Roman" pitchFamily="18" charset="0"/>
              <a:cs typeface="Times New Roman" pitchFamily="18" charset="0"/>
            </a:endParaRPr>
          </a:p>
        </p:txBody>
      </p:sp>
      <p:sp>
        <p:nvSpPr>
          <p:cNvPr id="5" name="Rectangle 4"/>
          <p:cNvSpPr/>
          <p:nvPr/>
        </p:nvSpPr>
        <p:spPr>
          <a:xfrm>
            <a:off x="838200" y="4572000"/>
            <a:ext cx="7924800" cy="707886"/>
          </a:xfrm>
          <a:prstGeom prst="rect">
            <a:avLst/>
          </a:prstGeom>
        </p:spPr>
        <p:txBody>
          <a:bodyPr wrap="square">
            <a:spAutoFit/>
          </a:bodyPr>
          <a:lstStyle/>
          <a:p>
            <a:r>
              <a:rPr lang="sq-AL" sz="2000" dirty="0">
                <a:latin typeface="Times New Roman" pitchFamily="18" charset="0"/>
                <a:cs typeface="Times New Roman" pitchFamily="18" charset="0"/>
              </a:rPr>
              <a:t>A kanë disa njerëz më tepër tendenca ndaj aksidenteve se të tjerët, dhe nëse po, pse?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Shëndeti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Siguria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në</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punë</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1"/>
            <a:ext cx="8229600" cy="1219199"/>
          </a:xfrm>
        </p:spPr>
        <p:txBody>
          <a:bodyPr>
            <a:normAutofit/>
          </a:bodyPr>
          <a:lstStyle/>
          <a:p>
            <a:r>
              <a:rPr lang="sq-AL" sz="2000" dirty="0">
                <a:latin typeface="Times New Roman" pitchFamily="18" charset="0"/>
                <a:cs typeface="Times New Roman" pitchFamily="18" charset="0"/>
              </a:rPr>
              <a:t>Sipas statistikave, alkoolistët dhe narkomanët përjetojnë më tepër aksidente se shumica e njerëzve, andaj alkoolistët dhe narkomanët mund të quhen si paragjykues të prirjeve për aksidente.</a:t>
            </a:r>
            <a:endParaRPr lang="en-US" sz="2000" dirty="0">
              <a:latin typeface="Times New Roman" pitchFamily="18" charset="0"/>
              <a:cs typeface="Times New Roman" pitchFamily="18" charset="0"/>
            </a:endParaRPr>
          </a:p>
        </p:txBody>
      </p:sp>
      <p:sp>
        <p:nvSpPr>
          <p:cNvPr id="34817" name="Rectangle 1"/>
          <p:cNvSpPr>
            <a:spLocks noChangeArrowheads="1"/>
          </p:cNvSpPr>
          <p:nvPr/>
        </p:nvSpPr>
        <p:spPr bwMode="auto">
          <a:xfrm>
            <a:off x="457200" y="3048000"/>
            <a:ext cx="8077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Fine (1963) anketoi 937 student të fakultetit dhe gjeti se ndodhitë e aksidenteve në komunikacion ishin shumë më të larta tek personat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ekstrovert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 tek personat introvert. Kjo më tutje ishte shpjeguar edhe me studime të tjera të shumta. Veçoritë tjera të personalitetit të gjetura gjithashtu të jetë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prezente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tek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involvuarit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aksidente komunikacioni përfshijnë: Sjellja e tipit A, pozicioni i jashtëm i kontrollit (që të dyja të përshkruara më vonë në këtë kaptinë) dhe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neuroticizmi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17"/>
                                        </p:tgtEl>
                                        <p:attrNameLst>
                                          <p:attrName>style.visibility</p:attrName>
                                        </p:attrNameLst>
                                      </p:cBhvr>
                                      <p:to>
                                        <p:strVal val="visible"/>
                                      </p:to>
                                    </p:set>
                                    <p:animEffect transition="in" filter="blinds(horizontal)">
                                      <p:cBhvr>
                                        <p:cTn id="12" dur="500"/>
                                        <p:tgtEl>
                                          <p:spTgt spid="34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48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z="2800" smtClean="0">
                <a:latin typeface="Times New Roman" pitchFamily="18" charset="0"/>
                <a:cs typeface="Times New Roman" pitchFamily="18" charset="0"/>
              </a:rPr>
              <a:t>Literatura</a:t>
            </a:r>
          </a:p>
        </p:txBody>
      </p:sp>
      <p:sp>
        <p:nvSpPr>
          <p:cNvPr id="25603" name="Content Placeholder 2"/>
          <p:cNvSpPr>
            <a:spLocks noGrp="1"/>
          </p:cNvSpPr>
          <p:nvPr>
            <p:ph sz="quarter" idx="1"/>
          </p:nvPr>
        </p:nvSpPr>
        <p:spPr/>
        <p:txBody>
          <a:bodyPr/>
          <a:lstStyle/>
          <a:p>
            <a:r>
              <a:rPr lang="en-US" sz="2000" smtClean="0">
                <a:latin typeface="Times New Roman" pitchFamily="18" charset="0"/>
                <a:cs typeface="Times New Roman" pitchFamily="18" charset="0"/>
              </a:rPr>
              <a:t>Aplikimi i Psikologjisë në Organizata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Ergonomia</a:t>
            </a:r>
            <a:endParaRPr lang="en-US" sz="2800" dirty="0">
              <a:latin typeface="Times New Roman" pitchFamily="18" charset="0"/>
              <a:cs typeface="Times New Roman" pitchFamily="18" charset="0"/>
            </a:endParaRPr>
          </a:p>
        </p:txBody>
      </p:sp>
      <p:sp>
        <p:nvSpPr>
          <p:cNvPr id="24577" name="Rectangle 1"/>
          <p:cNvSpPr>
            <a:spLocks noChangeArrowheads="1"/>
          </p:cNvSpPr>
          <p:nvPr/>
        </p:nvSpPr>
        <p:spPr bwMode="auto">
          <a:xfrm>
            <a:off x="228600" y="2377349"/>
            <a:ext cx="82296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Fuqia njerëzore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1" i="1"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Fuqia e makinave</a:t>
            </a:r>
            <a:endParaRPr kumimoji="0" lang="en-US" sz="20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Kreativ dhe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adaptueshëm</a:t>
            </a:r>
            <a:r>
              <a:rPr lang="en-US" sz="2000" dirty="0" smtClean="0">
                <a:latin typeface="Times New Roman" pitchFamily="18" charset="0"/>
                <a:ea typeface="MS Mincho" pitchFamily="49" charset="-128"/>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Bën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disa gabime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procesuese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Mund ti bëjnë ballë të papriturës	      </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Nuk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lodhen</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Përdor informata nga shumë burime        Mund të ruajnë informatën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efektivisht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Korrigjon gabimet e veta                          </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sidomos</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kompjuterat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Vepron me mëdyshje                                Mund të punojë në nxehtësi ekstreme,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eaLnBrk="0" fontAlgn="base" hangingPunct="0">
              <a:spcBef>
                <a:spcPct val="0"/>
              </a:spcBef>
              <a:spcAft>
                <a:spcPct val="0"/>
              </a:spcAf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Ka shpenzime të ulëta fillestare/              </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a:t>
            </a:r>
            <a:r>
              <a:rPr lang="sq-AL" sz="2000" dirty="0" smtClean="0">
                <a:latin typeface="Times New Roman" pitchFamily="18" charset="0"/>
                <a:cs typeface="Times New Roman" pitchFamily="18" charset="0"/>
              </a:rPr>
              <a:t>ë</a:t>
            </a:r>
            <a:r>
              <a:rPr lang="en-US" sz="2000" dirty="0" smtClean="0">
                <a:latin typeface="Times New Roman" pitchFamily="18" charset="0"/>
                <a:cs typeface="Times New Roman" pitchFamily="18" charset="0"/>
              </a:rPr>
              <a:t> t</a:t>
            </a:r>
            <a:r>
              <a:rPr lang="sq-AL" sz="2000" dirty="0" smtClean="0">
                <a:latin typeface="Times New Roman" pitchFamily="18" charset="0"/>
                <a:cs typeface="Times New Roman" pitchFamily="18" charset="0"/>
              </a:rPr>
              <a:t>ë</a:t>
            </a:r>
            <a:r>
              <a:rPr lang="en-US" sz="2000" dirty="0" smtClean="0">
                <a:latin typeface="Times New Roman" pitchFamily="18" charset="0"/>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ftohtë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lagështi apo rrezatim</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shpenzime të larta afatgjate                      Ka shpenzime të larta fillestare, por</a:t>
            </a:r>
            <a:endPar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n-US" sz="2000" dirty="0">
                <a:latin typeface="Times New Roman" pitchFamily="18" charset="0"/>
                <a:ea typeface="MS Mincho" pitchFamily="49" charset="-128"/>
                <a:cs typeface="Times New Roman" pitchFamily="18" charset="0"/>
              </a:rPr>
              <a:t> </a:t>
            </a:r>
            <a:r>
              <a:rPr lang="en-US" sz="2000" dirty="0" smtClean="0">
                <a:latin typeface="Times New Roman" pitchFamily="18" charset="0"/>
                <a:ea typeface="MS Mincho" pitchFamily="49" charset="-128"/>
                <a:cs typeface="Times New Roman" pitchFamily="18" charset="0"/>
              </a:rPr>
              <a:t>                                                                 </a:t>
            </a:r>
            <a:r>
              <a:rPr lang="en-US" sz="2000" dirty="0" err="1" smtClean="0">
                <a:latin typeface="Times New Roman" pitchFamily="18" charset="0"/>
                <a:ea typeface="MS Mincho" pitchFamily="49" charset="-128"/>
                <a:cs typeface="Times New Roman" pitchFamily="18" charset="0"/>
              </a:rPr>
              <a:t>shpenzime</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(rriten rrogat,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beneficionet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ulëta afatgjate(mirëmbajtja</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77"/>
                                        </p:tgtEl>
                                        <p:attrNameLst>
                                          <p:attrName>style.visibility</p:attrName>
                                        </p:attrNameLst>
                                      </p:cBhvr>
                                      <p:to>
                                        <p:strVal val="visible"/>
                                      </p:to>
                                    </p:set>
                                    <p:animEffect transition="in" filter="blinds(horizontal)">
                                      <p:cBhvr>
                                        <p:cTn id="7" dur="500"/>
                                        <p:tgtEl>
                                          <p:spTgt spid="245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Ergonomia</a:t>
            </a:r>
            <a:endParaRPr lang="en-US" sz="2800" dirty="0">
              <a:latin typeface="Times New Roman" pitchFamily="18" charset="0"/>
              <a:cs typeface="Times New Roman" pitchFamily="18" charset="0"/>
            </a:endParaRPr>
          </a:p>
        </p:txBody>
      </p:sp>
      <p:sp>
        <p:nvSpPr>
          <p:cNvPr id="23553" name="Rectangle 1"/>
          <p:cNvSpPr>
            <a:spLocks noChangeArrowheads="1"/>
          </p:cNvSpPr>
          <p:nvPr/>
        </p:nvSpPr>
        <p:spPr bwMode="auto">
          <a:xfrm>
            <a:off x="304800" y="1676400"/>
            <a:ext cx="575029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Specialistët e Faktorëve Njerëzor janë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involvuar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554" name="Rectangle 2"/>
          <p:cNvSpPr>
            <a:spLocks noChangeArrowheads="1"/>
          </p:cNvSpPr>
          <p:nvPr/>
        </p:nvSpPr>
        <p:spPr bwMode="auto">
          <a:xfrm>
            <a:off x="304800" y="2222212"/>
            <a:ext cx="7086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60375" algn="l"/>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Planifikim të stacioneve punuese,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ashtuqë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personeli të ketë çdo gjë afër dorës, dhe jo kalim konstant prej njërës trakë në tjetrën për kryer punën.</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555" name="Rectangle 3"/>
          <p:cNvSpPr>
            <a:spLocks noChangeArrowheads="1"/>
          </p:cNvSpPr>
          <p:nvPr/>
        </p:nvSpPr>
        <p:spPr bwMode="auto">
          <a:xfrm>
            <a:off x="304800" y="3429000"/>
            <a:ext cx="81534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60375" algn="l"/>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Planifikim të paneleve lajmëruese, për të siguruar që informatat e punës janë lehtë qasshme dhe të kuptueshme, përmes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signaleve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vizuele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dhe tonike, me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signalet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mbështetëse për shkak të mos-funksionimit të pajisjeve të rëndësishme.</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556" name="Rectangle 4"/>
          <p:cNvSpPr>
            <a:spLocks noChangeArrowheads="1"/>
          </p:cNvSpPr>
          <p:nvPr/>
        </p:nvSpPr>
        <p:spPr bwMode="auto">
          <a:xfrm>
            <a:off x="304800" y="5172171"/>
            <a:ext cx="7696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460375" algn="l"/>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Planifikim të sistemeve,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ashtuqë</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puna lëviz në një seri procesesh logjike drejt finalizimit të produktit.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blinds(horizontal)">
                                      <p:cBhvr>
                                        <p:cTn id="7" dur="500"/>
                                        <p:tgtEl>
                                          <p:spTgt spid="235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blinds(horizontal)">
                                      <p:cBhvr>
                                        <p:cTn id="12" dur="500"/>
                                        <p:tgtEl>
                                          <p:spTgt spid="235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5"/>
                                        </p:tgtEl>
                                        <p:attrNameLst>
                                          <p:attrName>style.visibility</p:attrName>
                                        </p:attrNameLst>
                                      </p:cBhvr>
                                      <p:to>
                                        <p:strVal val="visible"/>
                                      </p:to>
                                    </p:set>
                                    <p:animEffect transition="in" filter="blinds(horizontal)">
                                      <p:cBhvr>
                                        <p:cTn id="17" dur="500"/>
                                        <p:tgtEl>
                                          <p:spTgt spid="2355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556"/>
                                        </p:tgtEl>
                                        <p:attrNameLst>
                                          <p:attrName>style.visibility</p:attrName>
                                        </p:attrNameLst>
                                      </p:cBhvr>
                                      <p:to>
                                        <p:strVal val="visible"/>
                                      </p:to>
                                    </p:set>
                                    <p:animEffect transition="in" filter="blinds(horizontal)">
                                      <p:cBhvr>
                                        <p:cTn id="22"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23554" grpId="0"/>
      <p:bldP spid="23555" grpId="0"/>
      <p:bldP spid="2355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Ergonomia</a:t>
            </a:r>
            <a:endParaRPr lang="en-US" sz="2800" dirty="0">
              <a:latin typeface="Times New Roman" pitchFamily="18" charset="0"/>
              <a:cs typeface="Times New Roman" pitchFamily="18" charset="0"/>
            </a:endParaRPr>
          </a:p>
        </p:txBody>
      </p:sp>
      <p:sp>
        <p:nvSpPr>
          <p:cNvPr id="4" name="Rectangle 3"/>
          <p:cNvSpPr/>
          <p:nvPr/>
        </p:nvSpPr>
        <p:spPr>
          <a:xfrm>
            <a:off x="228600" y="1905000"/>
            <a:ext cx="8534400" cy="1323439"/>
          </a:xfrm>
          <a:prstGeom prst="rect">
            <a:avLst/>
          </a:prstGeom>
        </p:spPr>
        <p:txBody>
          <a:bodyPr wrap="square">
            <a:spAutoFit/>
          </a:bodyPr>
          <a:lstStyle/>
          <a:p>
            <a:r>
              <a:rPr lang="sq-AL" sz="2000" dirty="0">
                <a:latin typeface="Times New Roman" pitchFamily="18" charset="0"/>
                <a:cs typeface="Times New Roman" pitchFamily="18" charset="0"/>
              </a:rPr>
              <a:t>Fatmirësisht, ditët kur njeriu është dashur ti përshtatet makinës kanë përfunduar, dhe psikologët sot po konfrontohen me këtë përshtatje person/sistem. Faktorët njerëzor nevojitet të </a:t>
            </a:r>
            <a:r>
              <a:rPr lang="sq-AL" sz="2000" dirty="0" err="1">
                <a:latin typeface="Times New Roman" pitchFamily="18" charset="0"/>
                <a:cs typeface="Times New Roman" pitchFamily="18" charset="0"/>
              </a:rPr>
              <a:t>mirren</a:t>
            </a:r>
            <a:r>
              <a:rPr lang="sq-AL" sz="2000" dirty="0">
                <a:latin typeface="Times New Roman" pitchFamily="18" charset="0"/>
                <a:cs typeface="Times New Roman" pitchFamily="18" charset="0"/>
              </a:rPr>
              <a:t> në konsiderim gjatë dizajnimit të sistemeve, sikurse dhe makineria, me qëllim që qendra të jetë përdoruesi. </a:t>
            </a:r>
            <a:endParaRPr lang="en-US" sz="2000" dirty="0">
              <a:latin typeface="Times New Roman" pitchFamily="18" charset="0"/>
              <a:cs typeface="Times New Roman" pitchFamily="18" charset="0"/>
            </a:endParaRPr>
          </a:p>
        </p:txBody>
      </p:sp>
      <p:sp>
        <p:nvSpPr>
          <p:cNvPr id="22529" name="Rectangle 1"/>
          <p:cNvSpPr>
            <a:spLocks noChangeArrowheads="1"/>
          </p:cNvSpPr>
          <p:nvPr/>
        </p:nvSpPr>
        <p:spPr bwMode="auto">
          <a:xfrm>
            <a:off x="152400" y="3670012"/>
            <a:ext cx="8610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Ergonomia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inxhinieria dhe dizajni i sistemeve janë të kombinuara që të bëjnë ambientin e punës më të përafërt me përdoruesin. Kjo u bë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veqanërisht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rëndësishme që nga angazhimi 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kompjutorëve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vende të punës.</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29"/>
                                        </p:tgtEl>
                                        <p:attrNameLst>
                                          <p:attrName>style.visibility</p:attrName>
                                        </p:attrNameLst>
                                      </p:cBhvr>
                                      <p:to>
                                        <p:strVal val="visible"/>
                                      </p:to>
                                    </p:set>
                                    <p:animEffect transition="in" filter="blinds(horizontal)">
                                      <p:cBhvr>
                                        <p:cTn id="12" dur="5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5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Sistemet</a:t>
            </a:r>
            <a:endParaRPr lang="en-US" sz="2800" dirty="0">
              <a:latin typeface="Times New Roman" pitchFamily="18" charset="0"/>
              <a:cs typeface="Times New Roman" pitchFamily="18" charset="0"/>
            </a:endParaRPr>
          </a:p>
        </p:txBody>
      </p:sp>
      <p:sp>
        <p:nvSpPr>
          <p:cNvPr id="4" name="Rectangle 3"/>
          <p:cNvSpPr/>
          <p:nvPr/>
        </p:nvSpPr>
        <p:spPr>
          <a:xfrm>
            <a:off x="228600" y="1981200"/>
            <a:ext cx="8610600" cy="1015663"/>
          </a:xfrm>
          <a:prstGeom prst="rect">
            <a:avLst/>
          </a:prstGeom>
        </p:spPr>
        <p:txBody>
          <a:bodyPr wrap="square">
            <a:spAutoFit/>
          </a:bodyPr>
          <a:lstStyle/>
          <a:p>
            <a:r>
              <a:rPr lang="sq-AL" sz="2000" dirty="0">
                <a:latin typeface="Times New Roman" pitchFamily="18" charset="0"/>
                <a:cs typeface="Times New Roman" pitchFamily="18" charset="0"/>
              </a:rPr>
              <a:t>Secili proces i punës mund të quhet sistem, por ky emërtim kryesisht përdoret për një pjesë të proceseve i cili duhet të </a:t>
            </a:r>
            <a:r>
              <a:rPr lang="sq-AL" sz="2000" dirty="0" err="1">
                <a:latin typeface="Times New Roman" pitchFamily="18" charset="0"/>
                <a:cs typeface="Times New Roman" pitchFamily="18" charset="0"/>
              </a:rPr>
              <a:t>ndërmirret</a:t>
            </a:r>
            <a:r>
              <a:rPr lang="sq-AL" sz="2000" dirty="0">
                <a:latin typeface="Times New Roman" pitchFamily="18" charset="0"/>
                <a:cs typeface="Times New Roman" pitchFamily="18" charset="0"/>
              </a:rPr>
              <a:t> në drejtim të përfundimit të produktit. (</a:t>
            </a:r>
            <a:r>
              <a:rPr lang="sq-AL" sz="2000" dirty="0" err="1">
                <a:latin typeface="Times New Roman" pitchFamily="18" charset="0"/>
                <a:cs typeface="Times New Roman" pitchFamily="18" charset="0"/>
              </a:rPr>
              <a:t>siq</a:t>
            </a:r>
            <a:r>
              <a:rPr lang="sq-AL" sz="2000" dirty="0">
                <a:latin typeface="Times New Roman" pitchFamily="18" charset="0"/>
                <a:cs typeface="Times New Roman" pitchFamily="18" charset="0"/>
              </a:rPr>
              <a:t> është një proces </a:t>
            </a:r>
            <a:r>
              <a:rPr lang="sq-AL" sz="2000" dirty="0" err="1">
                <a:latin typeface="Times New Roman" pitchFamily="18" charset="0"/>
                <a:cs typeface="Times New Roman" pitchFamily="18" charset="0"/>
              </a:rPr>
              <a:t>manufakture</a:t>
            </a:r>
            <a:r>
              <a:rPr lang="sq-AL" sz="2000" dirty="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
        <p:nvSpPr>
          <p:cNvPr id="21505" name="Rectangle 1"/>
          <p:cNvSpPr>
            <a:spLocks noChangeArrowheads="1"/>
          </p:cNvSpPr>
          <p:nvPr/>
        </p:nvSpPr>
        <p:spPr bwMode="auto">
          <a:xfrm>
            <a:off x="228600" y="3848834"/>
            <a:ext cx="8686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Disa sisteme janë gati gjithmonë të automatizuara,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siq</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janë kompanitë për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manufakturimin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veturave të cilat i përdorin robotët për grumbullim e veturave dhe ngjyrosjen me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sprej</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Kjo i kursen njerëzit nga kryerja e punëve të rënda dhe punëve të rrezikshme për shëndet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siq</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është ngjyrosja me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sprej</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Njerëzit përgjigjen për makinat dhe janë në dispozicion për riparimin e prishjeve; të tjerët nevojiten për detyra më të komplikuara të cilat nuk mund ti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kryejn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makinat.</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5"/>
                                        </p:tgtEl>
                                        <p:attrNameLst>
                                          <p:attrName>style.visibility</p:attrName>
                                        </p:attrNameLst>
                                      </p:cBhvr>
                                      <p:to>
                                        <p:strVal val="visible"/>
                                      </p:to>
                                    </p:set>
                                    <p:animEffect transition="in" filter="blinds(horizontal)">
                                      <p:cBhvr>
                                        <p:cTn id="12" dur="500"/>
                                        <p:tgtEl>
                                          <p:spTgt spid="21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150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Kufizimet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Njerëzore</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828800"/>
            <a:ext cx="8229600" cy="1600200"/>
          </a:xfrm>
        </p:spPr>
        <p:txBody>
          <a:bodyPr>
            <a:noAutofit/>
          </a:bodyPr>
          <a:lstStyle/>
          <a:p>
            <a:r>
              <a:rPr lang="sq-AL" sz="2000" dirty="0">
                <a:latin typeface="Times New Roman" pitchFamily="18" charset="0"/>
                <a:cs typeface="Times New Roman" pitchFamily="18" charset="0"/>
              </a:rPr>
              <a:t>Specialistët për Faktorët Njerëzor, duke pasur parasysh kufizimet fizike të njeriut, janë më të preokupuar me kufizimet psikologjike. Jo vetëm nga aspekti se a munden ata ti shohin dritat alarmuese, por se a do ti kushtojnë vëmendje atyre. Dhe shtrohen pyetjet si: sa informata mund të procedoj individi për një kohë të caktuar? Për sa gjatë ata mund të mbajnë vëmendjen?</a:t>
            </a: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20481" name="Rectangle 1"/>
          <p:cNvSpPr>
            <a:spLocks noChangeArrowheads="1"/>
          </p:cNvSpPr>
          <p:nvPr/>
        </p:nvSpPr>
        <p:spPr bwMode="auto">
          <a:xfrm>
            <a:off x="228600" y="3810000"/>
            <a:ext cx="8610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Njerëzit janë të luhatshëm. Ata në disa raste harrojnë madje edhe gjërat më të rëndësishme</a:t>
            </a:r>
            <a:r>
              <a:rPr kumimoji="0" lang="en-US"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
            </a:r>
            <a:r>
              <a:rPr kumimoji="0" lang="en-US" sz="2000" b="0" i="0" u="none" strike="noStrike" cap="none" normalizeH="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andaj sistemet e sigurisë nevojitet të inkorporohen në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dizajne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Gjërat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siq</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janë dritat alarmuese janë esenciale në rast të keq-funksionimit të pajisjes, me, gjithashtu, nëse është e mundur, edhe alarmin akustik, nëse dritat alarmuese mbesin të pavërejtura për një kohë të caktuar.</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481"/>
                                        </p:tgtEl>
                                        <p:attrNameLst>
                                          <p:attrName>style.visibility</p:attrName>
                                        </p:attrNameLst>
                                      </p:cBhvr>
                                      <p:to>
                                        <p:strVal val="visible"/>
                                      </p:to>
                                    </p:set>
                                    <p:animEffect transition="in" filter="blinds(horizontal)">
                                      <p:cBhvr>
                                        <p:cTn id="12" dur="500"/>
                                        <p:tgtEl>
                                          <p:spTgt spid="20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048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r>
              <a:rPr lang="en-US" sz="2800" dirty="0" err="1" smtClean="0">
                <a:latin typeface="Times New Roman" pitchFamily="18" charset="0"/>
                <a:cs typeface="Times New Roman" pitchFamily="18" charset="0"/>
              </a:rPr>
              <a:t>Vigjilenca</a:t>
            </a:r>
            <a:endParaRPr lang="en-US" sz="28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76400"/>
            <a:ext cx="8229600" cy="2133599"/>
          </a:xfrm>
        </p:spPr>
        <p:txBody>
          <a:bodyPr>
            <a:normAutofit/>
          </a:bodyPr>
          <a:lstStyle/>
          <a:p>
            <a:r>
              <a:rPr lang="sq-AL" sz="2000" dirty="0">
                <a:latin typeface="Times New Roman" pitchFamily="18" charset="0"/>
                <a:cs typeface="Times New Roman" pitchFamily="18" charset="0"/>
              </a:rPr>
              <a:t>Njësitet treguese, </a:t>
            </a:r>
            <a:r>
              <a:rPr lang="sq-AL" sz="2000" dirty="0" err="1">
                <a:latin typeface="Times New Roman" pitchFamily="18" charset="0"/>
                <a:cs typeface="Times New Roman" pitchFamily="18" charset="0"/>
              </a:rPr>
              <a:t>posaqërisht</a:t>
            </a:r>
            <a:r>
              <a:rPr lang="sq-AL" sz="2000" dirty="0">
                <a:latin typeface="Times New Roman" pitchFamily="18" charset="0"/>
                <a:cs typeface="Times New Roman" pitchFamily="18" charset="0"/>
              </a:rPr>
              <a:t> ato që japin alarmime të thyerjeve apo rrezikut, duhet të jenë të qarta dhe të dukshme. Kur operativat duhet të shikojnë njësitet treguese për </a:t>
            </a:r>
            <a:r>
              <a:rPr lang="sq-AL" sz="2000" dirty="0" err="1">
                <a:latin typeface="Times New Roman" pitchFamily="18" charset="0"/>
                <a:cs typeface="Times New Roman" pitchFamily="18" charset="0"/>
              </a:rPr>
              <a:t>signale</a:t>
            </a:r>
            <a:r>
              <a:rPr lang="sq-AL" sz="2000" dirty="0">
                <a:latin typeface="Times New Roman" pitchFamily="18" charset="0"/>
                <a:cs typeface="Times New Roman" pitchFamily="18" charset="0"/>
              </a:rPr>
              <a:t>, ose për të ndërmarrë detyra pune ose për të ndërmarrë ndonjë </a:t>
            </a:r>
            <a:r>
              <a:rPr lang="sq-AL" sz="2000" dirty="0" err="1">
                <a:latin typeface="Times New Roman" pitchFamily="18" charset="0"/>
                <a:cs typeface="Times New Roman" pitchFamily="18" charset="0"/>
              </a:rPr>
              <a:t>akcion</a:t>
            </a:r>
            <a:r>
              <a:rPr lang="sq-AL" sz="2000" dirty="0">
                <a:latin typeface="Times New Roman" pitchFamily="18" charset="0"/>
                <a:cs typeface="Times New Roman" pitchFamily="18" charset="0"/>
              </a:rPr>
              <a:t> emergjence, ata duhet të jenë vigjilent (syçelë).</a:t>
            </a:r>
            <a:endParaRPr lang="en-US" sz="2000" dirty="0">
              <a:latin typeface="Times New Roman" pitchFamily="18" charset="0"/>
              <a:cs typeface="Times New Roman" pitchFamily="18" charset="0"/>
            </a:endParaRPr>
          </a:p>
        </p:txBody>
      </p:sp>
      <p:sp>
        <p:nvSpPr>
          <p:cNvPr id="4" name="Rectangle 3"/>
          <p:cNvSpPr/>
          <p:nvPr/>
        </p:nvSpPr>
        <p:spPr>
          <a:xfrm>
            <a:off x="762000" y="3733800"/>
            <a:ext cx="7620000" cy="1938992"/>
          </a:xfrm>
          <a:prstGeom prst="rect">
            <a:avLst/>
          </a:prstGeom>
        </p:spPr>
        <p:txBody>
          <a:bodyPr wrap="square">
            <a:spAutoFit/>
          </a:bodyPr>
          <a:lstStyle/>
          <a:p>
            <a:r>
              <a:rPr lang="sq-AL" sz="2000" dirty="0" err="1" smtClean="0">
                <a:latin typeface="Times New Roman" pitchFamily="18" charset="0"/>
                <a:cs typeface="Times New Roman" pitchFamily="18" charset="0"/>
              </a:rPr>
              <a:t>Mack</a:t>
            </a:r>
            <a:r>
              <a:rPr lang="en-US" sz="2000" dirty="0" smtClean="0">
                <a:latin typeface="Times New Roman" pitchFamily="18" charset="0"/>
                <a:cs typeface="Times New Roman" pitchFamily="18" charset="0"/>
              </a:rPr>
              <a:t>w</a:t>
            </a:r>
            <a:r>
              <a:rPr lang="sq-AL" sz="2000" dirty="0" err="1" smtClean="0">
                <a:latin typeface="Times New Roman" pitchFamily="18" charset="0"/>
                <a:cs typeface="Times New Roman" pitchFamily="18" charset="0"/>
              </a:rPr>
              <a:t>orth</a:t>
            </a:r>
            <a:r>
              <a:rPr lang="sq-AL" sz="2000" dirty="0" smtClean="0">
                <a:latin typeface="Times New Roman" pitchFamily="18" charset="0"/>
                <a:cs typeface="Times New Roman" pitchFamily="18" charset="0"/>
              </a:rPr>
              <a:t>-i </a:t>
            </a:r>
            <a:r>
              <a:rPr lang="sq-AL" sz="2000" dirty="0">
                <a:latin typeface="Times New Roman" pitchFamily="18" charset="0"/>
                <a:cs typeface="Times New Roman" pitchFamily="18" charset="0"/>
              </a:rPr>
              <a:t>(1948) </a:t>
            </a:r>
            <a:r>
              <a:rPr lang="sq-AL" sz="2000" dirty="0" err="1">
                <a:latin typeface="Times New Roman" pitchFamily="18" charset="0"/>
                <a:cs typeface="Times New Roman" pitchFamily="18" charset="0"/>
              </a:rPr>
              <a:t>sygjeroi</a:t>
            </a:r>
            <a:r>
              <a:rPr lang="sq-AL" sz="2000" dirty="0">
                <a:latin typeface="Times New Roman" pitchFamily="18" charset="0"/>
                <a:cs typeface="Times New Roman" pitchFamily="18" charset="0"/>
              </a:rPr>
              <a:t> që vigjilenca </a:t>
            </a:r>
            <a:r>
              <a:rPr lang="sq-AL" sz="2000" dirty="0" err="1">
                <a:latin typeface="Times New Roman" pitchFamily="18" charset="0"/>
                <a:cs typeface="Times New Roman" pitchFamily="18" charset="0"/>
              </a:rPr>
              <a:t>zvoglohet</a:t>
            </a:r>
            <a:r>
              <a:rPr lang="sq-AL" sz="2000" dirty="0">
                <a:latin typeface="Times New Roman" pitchFamily="18" charset="0"/>
                <a:cs typeface="Times New Roman" pitchFamily="18" charset="0"/>
              </a:rPr>
              <a:t> për shkak të humbjes së </a:t>
            </a:r>
            <a:r>
              <a:rPr lang="sq-AL" sz="2000" dirty="0" err="1">
                <a:latin typeface="Times New Roman" pitchFamily="18" charset="0"/>
                <a:cs typeface="Times New Roman" pitchFamily="18" charset="0"/>
              </a:rPr>
              <a:t>senzitivitetit</a:t>
            </a:r>
            <a:r>
              <a:rPr lang="sq-AL" sz="2000" dirty="0">
                <a:latin typeface="Times New Roman" pitchFamily="18" charset="0"/>
                <a:cs typeface="Times New Roman" pitchFamily="18" charset="0"/>
              </a:rPr>
              <a:t> gjatë periudhave të vëmendjes së </a:t>
            </a:r>
            <a:r>
              <a:rPr lang="sq-AL" sz="2000" dirty="0" err="1">
                <a:latin typeface="Times New Roman" pitchFamily="18" charset="0"/>
                <a:cs typeface="Times New Roman" pitchFamily="18" charset="0"/>
              </a:rPr>
              <a:t>përqëndruar</a:t>
            </a:r>
            <a:r>
              <a:rPr lang="sq-AL" sz="2000" dirty="0">
                <a:latin typeface="Times New Roman" pitchFamily="18" charset="0"/>
                <a:cs typeface="Times New Roman" pitchFamily="18" charset="0"/>
              </a:rPr>
              <a:t>. Ai ndërmori një varg eksperimentesh për të testuar vigjilencën dhe pakësimin e angazhimit, përfshirë edhe një ku pjesëmarrësit shikonin ekranin e radarit për “</a:t>
            </a:r>
            <a:r>
              <a:rPr lang="sq-AL" sz="2000" dirty="0" err="1">
                <a:latin typeface="Times New Roman" pitchFamily="18" charset="0"/>
                <a:cs typeface="Times New Roman" pitchFamily="18" charset="0"/>
              </a:rPr>
              <a:t>signale</a:t>
            </a:r>
            <a:r>
              <a:rPr lang="sq-AL" sz="2000" dirty="0">
                <a:latin typeface="Times New Roman" pitchFamily="18" charset="0"/>
                <a:cs typeface="Times New Roman" pitchFamily="18" charset="0"/>
              </a:rPr>
              <a:t>” specifike kundrejt prapavijës së “zhurmës” akustike. </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err="1" smtClean="0">
                <a:latin typeface="Times New Roman" pitchFamily="18" charset="0"/>
                <a:cs typeface="Times New Roman" pitchFamily="18" charset="0"/>
              </a:rPr>
              <a:t>Vigjilenca</a:t>
            </a:r>
            <a:endParaRPr lang="en-US" sz="2800" dirty="0">
              <a:latin typeface="Times New Roman" pitchFamily="18" charset="0"/>
              <a:cs typeface="Times New Roman" pitchFamily="18" charset="0"/>
            </a:endParaRPr>
          </a:p>
        </p:txBody>
      </p:sp>
      <p:sp>
        <p:nvSpPr>
          <p:cNvPr id="4" name="Rectangle 1"/>
          <p:cNvSpPr>
            <a:spLocks noChangeArrowheads="1"/>
          </p:cNvSpPr>
          <p:nvPr/>
        </p:nvSpPr>
        <p:spPr bwMode="auto">
          <a:xfrm>
            <a:off x="152400" y="1676400"/>
            <a:ext cx="86868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Ata u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desht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të shtypnin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tastierin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përgjegjes</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secilën herë kur është parë një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signal</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Rezultatet treguan se paraqitja e rregullt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signalit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apo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signaleve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në qendër të treguesit, rrit shkallën e detektimit;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signalet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ndërprerje humbeshin më shpesh. Rezultatet e dhëna pjesëmarrësve se çfarë ishte paraqitja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performansa</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tyre, tentonin që të përmirësonin atë paraqitje.</a:t>
            </a:r>
            <a:endParaRPr kumimoji="0" lang="sq-AL"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3" name="Rectangle 1"/>
          <p:cNvSpPr>
            <a:spLocks noChangeArrowheads="1"/>
          </p:cNvSpPr>
          <p:nvPr/>
        </p:nvSpPr>
        <p:spPr bwMode="auto">
          <a:xfrm>
            <a:off x="228600" y="4097804"/>
            <a:ext cx="8610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err="1" smtClean="0">
                <a:latin typeface="Times New Roman" pitchFamily="18" charset="0"/>
                <a:ea typeface="MS Mincho" pitchFamily="49" charset="-128"/>
                <a:cs typeface="Times New Roman" pitchFamily="18" charset="0"/>
              </a:rPr>
              <a:t>W</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ickens</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(1992)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sygjeroi</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që vëmendja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përqëndruar</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me vigjilencë kërkon shumë nga resurset mendore andaj është e lodhshme. Aty ku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signalet</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e ‘humbura’ janë të rëndësisë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kyqe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për shembull tek kontrolluesit e trafikut ajror në aeroportet 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zëna, duhet të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mirren</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pushime </a:t>
            </a:r>
            <a:r>
              <a:rPr kumimoji="0" lang="sq-AL" sz="2000" b="0" i="0" u="none" strike="noStrike" cap="none" normalizeH="0" baseline="0" dirty="0" err="1" smtClean="0">
                <a:ln>
                  <a:noFill/>
                </a:ln>
                <a:solidFill>
                  <a:schemeClr val="tx1"/>
                </a:solidFill>
                <a:effectLst/>
                <a:latin typeface="Times New Roman" pitchFamily="18" charset="0"/>
                <a:ea typeface="MS Mincho" pitchFamily="49" charset="-128"/>
                <a:cs typeface="Times New Roman" pitchFamily="18" charset="0"/>
              </a:rPr>
              <a:t>frekuente</a:t>
            </a:r>
            <a:r>
              <a:rPr kumimoji="0" lang="sq-AL" sz="20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rPr>
              <a:t> për të siguruar një nivel të lartë të kryerjes së detyrave gjatë punës.</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3"/>
                                        </p:tgtEl>
                                        <p:attrNameLst>
                                          <p:attrName>style.visibility</p:attrName>
                                        </p:attrNameLst>
                                      </p:cBhvr>
                                      <p:to>
                                        <p:strVal val="visible"/>
                                      </p:to>
                                    </p:set>
                                    <p:animEffect transition="in" filter="blinds(horizontal)">
                                      <p:cBhvr>
                                        <p:cTn id="12" dur="500"/>
                                        <p:tgtEl>
                                          <p:spTgt spid="18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843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467</TotalTime>
  <Words>2842</Words>
  <Application>Microsoft Office PowerPoint</Application>
  <PresentationFormat>On-screen Show (4:3)</PresentationFormat>
  <Paragraphs>89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Psikologjia Organizative</vt:lpstr>
      <vt:lpstr>Ergonomia </vt:lpstr>
      <vt:lpstr>Ergonomia</vt:lpstr>
      <vt:lpstr>Ergonomia</vt:lpstr>
      <vt:lpstr>Ergonomia</vt:lpstr>
      <vt:lpstr>Sistemet</vt:lpstr>
      <vt:lpstr>Kufizimet Njerëzore</vt:lpstr>
      <vt:lpstr>Vigjilenca</vt:lpstr>
      <vt:lpstr>Vigjilenca</vt:lpstr>
      <vt:lpstr>Ambienti I Punës</vt:lpstr>
      <vt:lpstr>Zhurma</vt:lpstr>
      <vt:lpstr>Zhurma</vt:lpstr>
      <vt:lpstr>Ndricimi</vt:lpstr>
      <vt:lpstr>Nxemja</vt:lpstr>
      <vt:lpstr>Koha e Punës</vt:lpstr>
      <vt:lpstr>Java e ngjeshur e punës</vt:lpstr>
      <vt:lpstr>Orari Fleksibil</vt:lpstr>
      <vt:lpstr>Puna në Ndërrime</vt:lpstr>
      <vt:lpstr>Puna në Ndërrime</vt:lpstr>
      <vt:lpstr>Shëndeti dhe Siguria në Punë</vt:lpstr>
      <vt:lpstr>Shëndeti dhe Siguria në Punë</vt:lpstr>
      <vt:lpstr>Shëndeti dhe Siguria në Punë</vt:lpstr>
      <vt:lpstr>Shëndeti dhe Siguria në punë</vt:lpstr>
      <vt:lpstr>Literatura</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Psikologjia Organizative</dc:title>
  <dc:creator>Fatos</dc:creator>
  <cp:lastModifiedBy>Fatos</cp:lastModifiedBy>
  <cp:revision>46</cp:revision>
  <dcterms:created xsi:type="dcterms:W3CDTF">2012-04-23T08:27:39Z</dcterms:created>
  <dcterms:modified xsi:type="dcterms:W3CDTF">2012-04-23T16:16:40Z</dcterms:modified>
</cp:coreProperties>
</file>