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14" y="-2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5CD31A0-CEB1-419C-BF78-892F85BCE733}" type="datetimeFigureOut">
              <a:rPr lang="en-US" smtClean="0"/>
              <a:pPr/>
              <a:t>4/17/2012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48F6120-B542-422D-9635-52491B112F6A}"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CD31A0-CEB1-419C-BF78-892F85BCE733}" type="datetimeFigureOut">
              <a:rPr lang="en-US" smtClean="0"/>
              <a:pPr/>
              <a:t>4/17/2012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F6120-B542-422D-9635-52491B112F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CD31A0-CEB1-419C-BF78-892F85BCE733}" type="datetimeFigureOut">
              <a:rPr lang="en-US" smtClean="0"/>
              <a:pPr/>
              <a:t>4/17/2012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F6120-B542-422D-9635-52491B112F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5CD31A0-CEB1-419C-BF78-892F85BCE733}" type="datetimeFigureOut">
              <a:rPr lang="en-US" smtClean="0"/>
              <a:pPr/>
              <a:t>4/17/2012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F6120-B542-422D-9635-52491B112F6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5CD31A0-CEB1-419C-BF78-892F85BCE733}" type="datetimeFigureOut">
              <a:rPr lang="en-US" smtClean="0"/>
              <a:pPr/>
              <a:t>4/17/2012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48F6120-B542-422D-9635-52491B112F6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5CD31A0-CEB1-419C-BF78-892F85BCE733}" type="datetimeFigureOut">
              <a:rPr lang="en-US" smtClean="0"/>
              <a:pPr/>
              <a:t>4/17/2012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8F6120-B542-422D-9635-52491B112F6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5CD31A0-CEB1-419C-BF78-892F85BCE733}" type="datetimeFigureOut">
              <a:rPr lang="en-US" smtClean="0"/>
              <a:pPr/>
              <a:t>4/17/2012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8F6120-B542-422D-9635-52491B112F6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5CD31A0-CEB1-419C-BF78-892F85BCE733}" type="datetimeFigureOut">
              <a:rPr lang="en-US" smtClean="0"/>
              <a:pPr/>
              <a:t>4/17/2012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8F6120-B542-422D-9635-52491B112F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CD31A0-CEB1-419C-BF78-892F85BCE733}" type="datetimeFigureOut">
              <a:rPr lang="en-US" smtClean="0"/>
              <a:pPr/>
              <a:t>4/17/2012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8F6120-B542-422D-9635-52491B112F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5CD31A0-CEB1-419C-BF78-892F85BCE733}" type="datetimeFigureOut">
              <a:rPr lang="en-US" smtClean="0"/>
              <a:pPr/>
              <a:t>4/17/2012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8F6120-B542-422D-9635-52491B112F6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5CD31A0-CEB1-419C-BF78-892F85BCE733}" type="datetimeFigureOut">
              <a:rPr lang="en-US" smtClean="0"/>
              <a:pPr/>
              <a:t>4/17/2012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48F6120-B542-422D-9635-52491B112F6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5CD31A0-CEB1-419C-BF78-892F85BCE733}" type="datetimeFigureOut">
              <a:rPr lang="en-US" smtClean="0"/>
              <a:pPr/>
              <a:t>4/17/2012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48F6120-B542-422D-9635-52491B112F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400" dirty="0" err="1" smtClean="0">
                <a:latin typeface="Times New Roman" pitchFamily="18" charset="0"/>
                <a:cs typeface="Times New Roman" pitchFamily="18" charset="0"/>
              </a:rPr>
              <a:t>Ligjërues</a:t>
            </a:r>
            <a:r>
              <a:rPr lang="en-US" sz="2400" dirty="0" smtClean="0">
                <a:latin typeface="Times New Roman" pitchFamily="18" charset="0"/>
                <a:cs typeface="Times New Roman" pitchFamily="18" charset="0"/>
              </a:rPr>
              <a:t>: Linda </a:t>
            </a:r>
            <a:r>
              <a:rPr lang="en-US" sz="2400" dirty="0" err="1" smtClean="0">
                <a:latin typeface="Times New Roman" pitchFamily="18" charset="0"/>
                <a:cs typeface="Times New Roman" pitchFamily="18" charset="0"/>
              </a:rPr>
              <a:t>Hoxha</a:t>
            </a:r>
            <a:endParaRPr lang="en-US" sz="2400" dirty="0">
              <a:latin typeface="Times New Roman" pitchFamily="18" charset="0"/>
              <a:cs typeface="Times New Roman" pitchFamily="18" charset="0"/>
            </a:endParaRPr>
          </a:p>
        </p:txBody>
      </p:sp>
      <p:sp>
        <p:nvSpPr>
          <p:cNvPr id="2" name="Title 1"/>
          <p:cNvSpPr>
            <a:spLocks noGrp="1"/>
          </p:cNvSpPr>
          <p:nvPr>
            <p:ph type="ctrTitle"/>
          </p:nvPr>
        </p:nvSpPr>
        <p:spPr/>
        <p:txBody>
          <a:bodyPr>
            <a:normAutofit/>
          </a:bodyPr>
          <a:lstStyle/>
          <a:p>
            <a:r>
              <a:rPr lang="sq-AL" sz="2800" b="1" dirty="0">
                <a:latin typeface="Times New Roman" pitchFamily="18" charset="0"/>
                <a:cs typeface="Times New Roman" pitchFamily="18" charset="0"/>
              </a:rPr>
              <a:t>Kënaqësia </a:t>
            </a:r>
            <a:r>
              <a:rPr lang="en-US" sz="2800" b="1" dirty="0" err="1" smtClean="0">
                <a:latin typeface="Times New Roman" pitchFamily="18" charset="0"/>
                <a:cs typeface="Times New Roman" pitchFamily="18" charset="0"/>
              </a:rPr>
              <a:t>dhe</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stresi</a:t>
            </a:r>
            <a:r>
              <a:rPr lang="en-US" sz="2800" b="1" dirty="0" smtClean="0">
                <a:latin typeface="Times New Roman" pitchFamily="18" charset="0"/>
                <a:cs typeface="Times New Roman" pitchFamily="18" charset="0"/>
              </a:rPr>
              <a:t> </a:t>
            </a:r>
            <a:r>
              <a:rPr lang="sq-AL" sz="2800" b="1" dirty="0" smtClean="0">
                <a:latin typeface="Times New Roman" pitchFamily="18" charset="0"/>
                <a:cs typeface="Times New Roman" pitchFamily="18" charset="0"/>
              </a:rPr>
              <a:t>në </a:t>
            </a:r>
            <a:r>
              <a:rPr lang="sq-AL" sz="2800" b="1" dirty="0">
                <a:latin typeface="Times New Roman" pitchFamily="18" charset="0"/>
                <a:cs typeface="Times New Roman" pitchFamily="18" charset="0"/>
              </a:rPr>
              <a:t>punë </a:t>
            </a:r>
            <a:r>
              <a:rPr lang="en-US" sz="2800" b="1" dirty="0" err="1" smtClean="0">
                <a:latin typeface="Times New Roman" pitchFamily="18" charset="0"/>
                <a:cs typeface="Times New Roman" pitchFamily="18" charset="0"/>
              </a:rPr>
              <a:t>si</a:t>
            </a:r>
            <a:r>
              <a:rPr lang="en-US" sz="2800" b="1" dirty="0" smtClean="0">
                <a:latin typeface="Times New Roman" pitchFamily="18" charset="0"/>
                <a:cs typeface="Times New Roman" pitchFamily="18" charset="0"/>
              </a:rPr>
              <a:t> </a:t>
            </a:r>
            <a:r>
              <a:rPr lang="sq-AL" sz="2800" b="1" dirty="0" smtClean="0">
                <a:latin typeface="Times New Roman" pitchFamily="18" charset="0"/>
                <a:cs typeface="Times New Roman" pitchFamily="18" charset="0"/>
              </a:rPr>
              <a:t>dhe </a:t>
            </a:r>
            <a:r>
              <a:rPr lang="sq-AL" sz="2800" b="1" dirty="0">
                <a:latin typeface="Times New Roman" pitchFamily="18" charset="0"/>
                <a:cs typeface="Times New Roman" pitchFamily="18" charset="0"/>
              </a:rPr>
              <a:t>përkushtimi në organizatë</a:t>
            </a:r>
            <a:endParaRPr lang="en-US" sz="28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Burimet</a:t>
            </a:r>
            <a:r>
              <a:rPr lang="en-US" sz="2800" dirty="0" smtClean="0">
                <a:latin typeface="Times New Roman" pitchFamily="18" charset="0"/>
                <a:cs typeface="Times New Roman" pitchFamily="18" charset="0"/>
              </a:rPr>
              <a:t> e </a:t>
            </a:r>
            <a:r>
              <a:rPr lang="en-US" sz="2800" dirty="0" err="1" smtClean="0">
                <a:latin typeface="Times New Roman" pitchFamily="18" charset="0"/>
                <a:cs typeface="Times New Roman" pitchFamily="18" charset="0"/>
              </a:rPr>
              <a:t>Stresit</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524000"/>
            <a:ext cx="8229600" cy="2209799"/>
          </a:xfrm>
        </p:spPr>
        <p:txBody>
          <a:bodyPr>
            <a:normAutofit/>
          </a:bodyPr>
          <a:lstStyle/>
          <a:p>
            <a:r>
              <a:rPr lang="sq-AL" sz="2000" dirty="0" smtClean="0">
                <a:latin typeface="Times New Roman" pitchFamily="18" charset="0"/>
                <a:cs typeface="Times New Roman" pitchFamily="18" charset="0"/>
              </a:rPr>
              <a:t>Ndryshimet që ndodhin gjatë jetës së njeriut mund ta rrisin përvojën e stresit. Nëse këto nuk janë zgjedhur, stresi kronik mund të </a:t>
            </a:r>
            <a:r>
              <a:rPr lang="sq-AL" sz="2000" dirty="0" err="1" smtClean="0">
                <a:latin typeface="Times New Roman" pitchFamily="18" charset="0"/>
                <a:cs typeface="Times New Roman" pitchFamily="18" charset="0"/>
              </a:rPr>
              <a:t>rezultoj</a:t>
            </a:r>
            <a:r>
              <a:rPr lang="sq-AL" sz="2000" dirty="0" smtClean="0">
                <a:latin typeface="Times New Roman" pitchFamily="18" charset="0"/>
                <a:cs typeface="Times New Roman" pitchFamily="18" charset="0"/>
              </a:rPr>
              <a:t>. Shkallët për t’i matur ato, përmbajnë Shkallën Racionale të përshtatjes Sociale (</a:t>
            </a:r>
            <a:r>
              <a:rPr lang="sq-AL" sz="2000" dirty="0" err="1" smtClean="0">
                <a:latin typeface="Times New Roman" pitchFamily="18" charset="0"/>
                <a:cs typeface="Times New Roman" pitchFamily="18" charset="0"/>
              </a:rPr>
              <a:t>Holmes</a:t>
            </a:r>
            <a:r>
              <a:rPr lang="sq-AL" sz="2000" dirty="0" smtClean="0">
                <a:latin typeface="Times New Roman" pitchFamily="18" charset="0"/>
                <a:cs typeface="Times New Roman" pitchFamily="18" charset="0"/>
              </a:rPr>
              <a:t> dhe </a:t>
            </a:r>
            <a:r>
              <a:rPr lang="sq-AL" sz="2000" dirty="0" err="1" smtClean="0">
                <a:latin typeface="Times New Roman" pitchFamily="18" charset="0"/>
                <a:cs typeface="Times New Roman" pitchFamily="18" charset="0"/>
              </a:rPr>
              <a:t>Rahe</a:t>
            </a:r>
            <a:r>
              <a:rPr lang="sq-AL" sz="2000" dirty="0" smtClean="0">
                <a:latin typeface="Times New Roman" pitchFamily="18" charset="0"/>
                <a:cs typeface="Times New Roman" pitchFamily="18" charset="0"/>
              </a:rPr>
              <a:t>, 1967) dhe Shkallën e Ngjarjeve të Jetës PERI (</a:t>
            </a:r>
            <a:r>
              <a:rPr lang="sq-AL" sz="2000" dirty="0" err="1" smtClean="0">
                <a:latin typeface="Times New Roman" pitchFamily="18" charset="0"/>
                <a:cs typeface="Times New Roman" pitchFamily="18" charset="0"/>
              </a:rPr>
              <a:t>Dohrenëend</a:t>
            </a:r>
            <a:r>
              <a:rPr lang="sq-AL" sz="2000" dirty="0" smtClean="0">
                <a:latin typeface="Times New Roman" pitchFamily="18" charset="0"/>
                <a:cs typeface="Times New Roman" pitchFamily="18" charset="0"/>
              </a:rPr>
              <a:t> et </a:t>
            </a:r>
            <a:r>
              <a:rPr lang="sq-AL" sz="2000" dirty="0" err="1" smtClean="0">
                <a:latin typeface="Times New Roman" pitchFamily="18" charset="0"/>
                <a:cs typeface="Times New Roman" pitchFamily="18" charset="0"/>
              </a:rPr>
              <a:t>al</a:t>
            </a:r>
            <a:r>
              <a:rPr lang="sq-AL" sz="2000" dirty="0" smtClean="0">
                <a:latin typeface="Times New Roman" pitchFamily="18" charset="0"/>
                <a:cs typeface="Times New Roman" pitchFamily="18" charset="0"/>
              </a:rPr>
              <a:t>. 1988).</a:t>
            </a:r>
            <a:endParaRPr lang="en-US" sz="2000"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pic>
        <p:nvPicPr>
          <p:cNvPr id="13313" name="Picture 1"/>
          <p:cNvPicPr>
            <a:picLocks noChangeAspect="1" noChangeArrowheads="1"/>
          </p:cNvPicPr>
          <p:nvPr/>
        </p:nvPicPr>
        <p:blipFill>
          <a:blip r:embed="rId2" cstate="print"/>
          <a:srcRect/>
          <a:stretch>
            <a:fillRect/>
          </a:stretch>
        </p:blipFill>
        <p:spPr bwMode="auto">
          <a:xfrm>
            <a:off x="2895600" y="3429000"/>
            <a:ext cx="2971800" cy="314901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0" y="457200"/>
            <a:ext cx="86868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Ngjarja e jetës                                                                                              Vlera e Stresit </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1. Vdekja e çiftit bashkëshortorë                                                                             100</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2. </a:t>
            </a:r>
            <a:r>
              <a:rPr kumimoji="0" lang="sq-AL" sz="16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Divorcimi</a:t>
            </a: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73</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3. Ndarja Martesore                                                                                                   65</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4. Koha e Burgimit                                                                                                    63</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5. Vdekja e anëtarit të familjes së ngushtë                                                                63</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6. Dëmtimi personal ose gjendja e keqe shëndetësore/sëmundja                              53</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7. Martesa                                                                                                                   50</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8. Largimi nga puna                                                                                                   47</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9. Martesa e pajtuar/bashkërenditur                                                                           45 </a:t>
            </a:r>
            <a:endParaRPr kumimoji="0" lang="sq-AL"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2290" name="Rectangle 2"/>
          <p:cNvSpPr>
            <a:spLocks noChangeArrowheads="1"/>
          </p:cNvSpPr>
          <p:nvPr/>
        </p:nvSpPr>
        <p:spPr bwMode="auto">
          <a:xfrm>
            <a:off x="0" y="3438317"/>
            <a:ext cx="9144000"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10. Tërheqja/dalja në pension                                                                                     45</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11. Ndryshimet në shëndet të anëtarit të familjes                                                       44</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12. </a:t>
            </a:r>
            <a:r>
              <a:rPr kumimoji="0" lang="sq-AL" sz="16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Shtatzanësia</a:t>
            </a: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40</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13. Vështirësitë në seks                                                                                               39</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14. Shtimi i anëtarit të ri të familjes                                                                            39</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15. Përshtatja e biznesit                                                                                               39</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16. Ndryshime në gjendjen financiare                                                                        38</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17. Vdekja e shokut të ngushtë                                                                                   37</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18. </a:t>
            </a:r>
            <a:r>
              <a:rPr kumimoji="0" lang="sq-AL" sz="16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Nryshimi</a:t>
            </a: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në një drejtim tjetër të punës                                                                 36</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19. Ndryshimi në numër i argumenteve me çiftin </a:t>
            </a:r>
            <a:r>
              <a:rPr kumimoji="0" lang="sq-AL" sz="16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bashkëshorotorë</a:t>
            </a: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35</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20. Debitimi i mbi 10.000$                                                                                         31</a:t>
            </a:r>
            <a:endParaRPr kumimoji="0" lang="sq-AL"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89"/>
                                        </p:tgtEl>
                                        <p:attrNameLst>
                                          <p:attrName>style.visibility</p:attrName>
                                        </p:attrNameLst>
                                      </p:cBhvr>
                                      <p:to>
                                        <p:strVal val="visible"/>
                                      </p:to>
                                    </p:set>
                                    <p:animEffect transition="in" filter="blinds(horizontal)">
                                      <p:cBhvr>
                                        <p:cTn id="7" dur="500"/>
                                        <p:tgtEl>
                                          <p:spTgt spid="1228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290"/>
                                        </p:tgtEl>
                                        <p:attrNameLst>
                                          <p:attrName>style.visibility</p:attrName>
                                        </p:attrNameLst>
                                      </p:cBhvr>
                                      <p:to>
                                        <p:strVal val="visible"/>
                                      </p:to>
                                    </p:set>
                                    <p:animEffect transition="in" filter="blinds(horizontal)">
                                      <p:cBhvr>
                                        <p:cTn id="12"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p:bldP spid="1229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152400" y="685800"/>
            <a:ext cx="7350089" cy="575542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21. Përjashtimi i debitit ose i huadhënies                                                                    30</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22. Ndryshime në përgjegjësitë e punës                                                                      29</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23. Djali apo vajza lëshon shtëpinë                                                                             29</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24. Telashe me Ligjet                                                                                                  29</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25. Arritjet e shquara personale                                                                                   28</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26. Gruaja fillon ose e ndërpretë punën                                                                       26</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27. Fillon ose e përfundon shkollën                                                                             26</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28. Ndryshimi i kushteve të jetesës                                                                              25</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29. Rishikimi i zakoneve personale                                                                              24</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30. Telashe me shefin                                                                                                   23</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31. Ndryshime në orët e punës ose kushteve                                                                20</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32. Ndryshime në vendbanim                                                                                       20</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33. Ndryshime në shkolla                                                                                             20</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34. Ndryshime në argëtim                                                                                            19</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35. Ndryshime në aktivitetet e kishës                                                                          19</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36. Ndryshime në aktivitetet sociale                                                                            18</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37. Debiti ose huadhënia me e vogël se 10.000$                                                         17</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38. Ndryshime në shprehitë e gjumit                                                                           16</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39. Ndryshime në familje që bëhen bashkë                                                                 15</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40. Ndryshime në shprehitë e ngrënies                                                                        15  </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41. Pushime                                                                                                                  13</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42. Krishtlindjet                                                                                                           12</a:t>
            </a:r>
          </a:p>
          <a:p>
            <a:pPr marL="0" marR="0" lvl="0" indent="0" algn="l" defTabSz="914400" rtl="0" eaLnBrk="0" fontAlgn="base" latinLnBrk="0" hangingPunct="0">
              <a:lnSpc>
                <a:spcPct val="100000"/>
              </a:lnSpc>
              <a:spcBef>
                <a:spcPct val="0"/>
              </a:spcBef>
              <a:spcAft>
                <a:spcPct val="0"/>
              </a:spcAft>
              <a:buClrTx/>
              <a:buSzTx/>
              <a:buFontTx/>
              <a:buNone/>
              <a:tabLst/>
            </a:pPr>
            <a:r>
              <a:rPr kumimoji="0" lang="sq-AL"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43. Shkelje të vogla të Ligjit                                                                                        11</a:t>
            </a: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5"/>
                                        </p:tgtEl>
                                        <p:attrNameLst>
                                          <p:attrName>style.visibility</p:attrName>
                                        </p:attrNameLst>
                                      </p:cBhvr>
                                      <p:to>
                                        <p:strVal val="visible"/>
                                      </p:to>
                                    </p:set>
                                    <p:animEffect transition="in" filter="blinds(horizontal)">
                                      <p:cBhvr>
                                        <p:cTn id="7" dur="500"/>
                                        <p:tgtEl>
                                          <p:spTgt spid="112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Burimet</a:t>
            </a:r>
            <a:r>
              <a:rPr lang="en-US" sz="2800" dirty="0" smtClean="0">
                <a:latin typeface="Times New Roman" pitchFamily="18" charset="0"/>
                <a:cs typeface="Times New Roman" pitchFamily="18" charset="0"/>
              </a:rPr>
              <a:t> e </a:t>
            </a:r>
            <a:r>
              <a:rPr lang="en-US" sz="2800" dirty="0" err="1" smtClean="0">
                <a:latin typeface="Times New Roman" pitchFamily="18" charset="0"/>
                <a:cs typeface="Times New Roman" pitchFamily="18" charset="0"/>
              </a:rPr>
              <a:t>stresit</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2286000"/>
          </a:xfrm>
        </p:spPr>
        <p:txBody>
          <a:bodyPr>
            <a:normAutofit/>
          </a:bodyPr>
          <a:lstStyle/>
          <a:p>
            <a:r>
              <a:rPr lang="sq-AL" sz="2000" dirty="0" smtClean="0">
                <a:latin typeface="Times New Roman" pitchFamily="18" charset="0"/>
                <a:cs typeface="Times New Roman" pitchFamily="18" charset="0"/>
              </a:rPr>
              <a:t> </a:t>
            </a:r>
            <a:r>
              <a:rPr lang="sq-AL" sz="2000" dirty="0" err="1" smtClean="0">
                <a:latin typeface="Times New Roman" pitchFamily="18" charset="0"/>
                <a:cs typeface="Times New Roman" pitchFamily="18" charset="0"/>
              </a:rPr>
              <a:t>Holmes</a:t>
            </a:r>
            <a:r>
              <a:rPr lang="sq-AL" sz="2000" dirty="0" smtClean="0">
                <a:latin typeface="Times New Roman" pitchFamily="18" charset="0"/>
                <a:cs typeface="Times New Roman" pitchFamily="18" charset="0"/>
              </a:rPr>
              <a:t> dhe </a:t>
            </a:r>
            <a:r>
              <a:rPr lang="sq-AL" sz="2000" dirty="0" err="1" smtClean="0">
                <a:latin typeface="Times New Roman" pitchFamily="18" charset="0"/>
                <a:cs typeface="Times New Roman" pitchFamily="18" charset="0"/>
              </a:rPr>
              <a:t>Rahe</a:t>
            </a:r>
            <a:r>
              <a:rPr lang="sq-AL" sz="2000" dirty="0" smtClean="0">
                <a:latin typeface="Times New Roman" pitchFamily="18" charset="0"/>
                <a:cs typeface="Times New Roman" pitchFamily="18" charset="0"/>
              </a:rPr>
              <a:t> konstruktuan shkallët e tyre (shiko kutinë 6.2) duke hulumtuar të dhënat mjekësore të pacientëve të cilët vuanin nga sëmundja pas përjetimit të traumës psikologjike. Këto trauma ose ngjarje të jetës, janë </a:t>
            </a:r>
            <a:r>
              <a:rPr lang="sq-AL" sz="2000" dirty="0" err="1" smtClean="0">
                <a:latin typeface="Times New Roman" pitchFamily="18" charset="0"/>
                <a:cs typeface="Times New Roman" pitchFamily="18" charset="0"/>
              </a:rPr>
              <a:t>rradhitur</a:t>
            </a:r>
            <a:r>
              <a:rPr lang="sq-AL" sz="2000" dirty="0" smtClean="0">
                <a:latin typeface="Times New Roman" pitchFamily="18" charset="0"/>
                <a:cs typeface="Times New Roman" pitchFamily="18" charset="0"/>
              </a:rPr>
              <a:t> me një </a:t>
            </a:r>
            <a:r>
              <a:rPr lang="sq-AL" sz="2000" dirty="0" err="1" smtClean="0">
                <a:latin typeface="Times New Roman" pitchFamily="18" charset="0"/>
                <a:cs typeface="Times New Roman" pitchFamily="18" charset="0"/>
              </a:rPr>
              <a:t>rigorizitet</a:t>
            </a:r>
            <a:r>
              <a:rPr lang="sq-AL" sz="2000" dirty="0" smtClean="0">
                <a:latin typeface="Times New Roman" pitchFamily="18" charset="0"/>
                <a:cs typeface="Times New Roman" pitchFamily="18" charset="0"/>
              </a:rPr>
              <a:t>, duke filluar me “Vdekjen e çiftit bashkëshortorë” që është </a:t>
            </a:r>
            <a:r>
              <a:rPr lang="sq-AL" sz="2000" dirty="0" err="1" smtClean="0">
                <a:latin typeface="Times New Roman" pitchFamily="18" charset="0"/>
                <a:cs typeface="Times New Roman" pitchFamily="18" charset="0"/>
              </a:rPr>
              <a:t>rradhitur</a:t>
            </a:r>
            <a:r>
              <a:rPr lang="sq-AL" sz="2000" dirty="0" smtClean="0">
                <a:latin typeface="Times New Roman" pitchFamily="18" charset="0"/>
                <a:cs typeface="Times New Roman" pitchFamily="18" charset="0"/>
              </a:rPr>
              <a:t> me </a:t>
            </a:r>
            <a:r>
              <a:rPr lang="sq-AL" sz="2000" dirty="0" err="1" smtClean="0">
                <a:latin typeface="Times New Roman" pitchFamily="18" charset="0"/>
                <a:cs typeface="Times New Roman" pitchFamily="18" charset="0"/>
              </a:rPr>
              <a:t>nr.1</a:t>
            </a:r>
            <a:r>
              <a:rPr lang="sq-AL" sz="2000" dirty="0" smtClean="0">
                <a:latin typeface="Times New Roman" pitchFamily="18" charset="0"/>
                <a:cs typeface="Times New Roman" pitchFamily="18" charset="0"/>
              </a:rPr>
              <a:t>, si më e rënda. Këtyre ngjarjeve pastaj u janë përcaktuar vlerat të cilat i janë peshuar LCU-s (</a:t>
            </a:r>
            <a:r>
              <a:rPr lang="sq-AL" sz="2000" dirty="0" err="1" smtClean="0">
                <a:latin typeface="Times New Roman" pitchFamily="18" charset="0"/>
                <a:cs typeface="Times New Roman" pitchFamily="18" charset="0"/>
              </a:rPr>
              <a:t>Life</a:t>
            </a:r>
            <a:r>
              <a:rPr lang="sq-AL" sz="2000" dirty="0" smtClean="0">
                <a:latin typeface="Times New Roman" pitchFamily="18" charset="0"/>
                <a:cs typeface="Times New Roman" pitchFamily="18" charset="0"/>
              </a:rPr>
              <a:t> </a:t>
            </a:r>
            <a:r>
              <a:rPr lang="sq-AL" sz="2000" dirty="0" err="1" smtClean="0">
                <a:latin typeface="Times New Roman" pitchFamily="18" charset="0"/>
                <a:cs typeface="Times New Roman" pitchFamily="18" charset="0"/>
              </a:rPr>
              <a:t>Change</a:t>
            </a:r>
            <a:r>
              <a:rPr lang="sq-AL" sz="2000" dirty="0" smtClean="0">
                <a:latin typeface="Times New Roman" pitchFamily="18" charset="0"/>
                <a:cs typeface="Times New Roman" pitchFamily="18" charset="0"/>
              </a:rPr>
              <a:t> </a:t>
            </a:r>
            <a:r>
              <a:rPr lang="sq-AL" sz="2000" dirty="0" err="1" smtClean="0">
                <a:latin typeface="Times New Roman" pitchFamily="18" charset="0"/>
                <a:cs typeface="Times New Roman" pitchFamily="18" charset="0"/>
              </a:rPr>
              <a:t>Units</a:t>
            </a:r>
            <a:r>
              <a:rPr lang="sq-AL" sz="2000" dirty="0" smtClean="0">
                <a:latin typeface="Times New Roman" pitchFamily="18" charset="0"/>
                <a:cs typeface="Times New Roman" pitchFamily="18" charset="0"/>
              </a:rPr>
              <a:t>/Jeta i ndryshon grupet). </a:t>
            </a:r>
            <a:endParaRPr lang="en-US" sz="2000" dirty="0">
              <a:latin typeface="Times New Roman" pitchFamily="18" charset="0"/>
              <a:cs typeface="Times New Roman" pitchFamily="18" charset="0"/>
            </a:endParaRPr>
          </a:p>
        </p:txBody>
      </p:sp>
      <p:sp>
        <p:nvSpPr>
          <p:cNvPr id="10241" name="Rectangle 1"/>
          <p:cNvSpPr>
            <a:spLocks noChangeArrowheads="1"/>
          </p:cNvSpPr>
          <p:nvPr/>
        </p:nvSpPr>
        <p:spPr bwMode="auto">
          <a:xfrm>
            <a:off x="304800" y="4362762"/>
            <a:ext cx="8382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Një rishikim i fundit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Finlay</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Jones</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1988)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konkludoj</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që ngjarjet e jetës që kishin të bëjnë me humbjen ishin më të parapëlqyera të përcillen me sëmundje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depresive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sjellje vetëvrasjeje dhe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manike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përderisa ngjarjet e jetës që kishin të bënin me rrezik ishin më të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parapalqyera</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të përcillen me gjendje shqetësuese.</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1"/>
                                        </p:tgtEl>
                                        <p:attrNameLst>
                                          <p:attrName>style.visibility</p:attrName>
                                        </p:attrNameLst>
                                      </p:cBhvr>
                                      <p:to>
                                        <p:strVal val="visible"/>
                                      </p:to>
                                    </p:set>
                                    <p:animEffect transition="in" filter="blinds(horizontal)">
                                      <p:cBhvr>
                                        <p:cTn id="12" dur="500"/>
                                        <p:tgtEl>
                                          <p:spTgt spid="102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24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Debatet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Ditore</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2057400"/>
          </a:xfrm>
        </p:spPr>
        <p:txBody>
          <a:bodyPr>
            <a:normAutofit/>
          </a:bodyPr>
          <a:lstStyle/>
          <a:p>
            <a:r>
              <a:rPr lang="sq-AL" sz="2000" dirty="0" err="1" smtClean="0">
                <a:latin typeface="Times New Roman" pitchFamily="18" charset="0"/>
                <a:cs typeface="Times New Roman" pitchFamily="18" charset="0"/>
              </a:rPr>
              <a:t>Lazarus</a:t>
            </a:r>
            <a:r>
              <a:rPr lang="sq-AL" sz="2000" dirty="0" smtClean="0">
                <a:latin typeface="Times New Roman" pitchFamily="18" charset="0"/>
                <a:cs typeface="Times New Roman" pitchFamily="18" charset="0"/>
              </a:rPr>
              <a:t> (1976) </a:t>
            </a:r>
            <a:r>
              <a:rPr lang="sq-AL" sz="2000" dirty="0" err="1" smtClean="0">
                <a:latin typeface="Times New Roman" pitchFamily="18" charset="0"/>
                <a:cs typeface="Times New Roman" pitchFamily="18" charset="0"/>
              </a:rPr>
              <a:t>sygjeronte</a:t>
            </a:r>
            <a:r>
              <a:rPr lang="sq-AL" sz="2000" dirty="0" smtClean="0">
                <a:latin typeface="Times New Roman" pitchFamily="18" charset="0"/>
                <a:cs typeface="Times New Roman" pitchFamily="18" charset="0"/>
              </a:rPr>
              <a:t> që ditë për ditë debatet dhe frymëzimet (ngjarjet e mira) mund të kenë një ndikim të madh në nivelin e stresit të individit (problemet sikur që janë “një pakujdesi i duhanpirësit” ose “rritja e çmimeve të të mirave”). Pyetjet me mundësi të </a:t>
            </a:r>
            <a:r>
              <a:rPr lang="sq-AL" sz="2000" dirty="0" err="1" smtClean="0">
                <a:latin typeface="Times New Roman" pitchFamily="18" charset="0"/>
                <a:cs typeface="Times New Roman" pitchFamily="18" charset="0"/>
              </a:rPr>
              <a:t>apektit</a:t>
            </a:r>
            <a:r>
              <a:rPr lang="sq-AL" sz="2000" dirty="0" smtClean="0">
                <a:latin typeface="Times New Roman" pitchFamily="18" charset="0"/>
                <a:cs typeface="Times New Roman" pitchFamily="18" charset="0"/>
              </a:rPr>
              <a:t> ngacmues për jetën e përditshme janë specifikuar në pyetësorët sikur që është Shkalla e Debateve.</a:t>
            </a:r>
            <a:endParaRPr lang="en-US" sz="2000" dirty="0">
              <a:latin typeface="Times New Roman" pitchFamily="18" charset="0"/>
              <a:cs typeface="Times New Roman" pitchFamily="18" charset="0"/>
            </a:endParaRPr>
          </a:p>
        </p:txBody>
      </p:sp>
      <p:sp>
        <p:nvSpPr>
          <p:cNvPr id="4" name="Rectangle 3"/>
          <p:cNvSpPr/>
          <p:nvPr/>
        </p:nvSpPr>
        <p:spPr>
          <a:xfrm>
            <a:off x="990600" y="3733800"/>
            <a:ext cx="7772400" cy="1631216"/>
          </a:xfrm>
          <a:prstGeom prst="rect">
            <a:avLst/>
          </a:prstGeom>
        </p:spPr>
        <p:txBody>
          <a:bodyPr wrap="square">
            <a:spAutoFit/>
          </a:bodyPr>
          <a:lstStyle/>
          <a:p>
            <a:r>
              <a:rPr lang="sq-AL" sz="2000" dirty="0" smtClean="0">
                <a:latin typeface="Times New Roman" pitchFamily="18" charset="0"/>
                <a:cs typeface="Times New Roman" pitchFamily="18" charset="0"/>
              </a:rPr>
              <a:t>Në një studim të madh duke krahasuar pjesëmarrësit/participantët “</a:t>
            </a:r>
            <a:r>
              <a:rPr lang="sq-AL" sz="2000" dirty="0" err="1" smtClean="0">
                <a:latin typeface="Times New Roman" pitchFamily="18" charset="0"/>
                <a:cs typeface="Times New Roman" pitchFamily="18" charset="0"/>
              </a:rPr>
              <a:t>poenat</a:t>
            </a:r>
            <a:r>
              <a:rPr lang="sq-AL" sz="2000" dirty="0" smtClean="0">
                <a:latin typeface="Times New Roman" pitchFamily="18" charset="0"/>
                <a:cs typeface="Times New Roman" pitchFamily="18" charset="0"/>
              </a:rPr>
              <a:t> në shkallën e ngjarjeve të jetës dhe </a:t>
            </a:r>
            <a:r>
              <a:rPr lang="sq-AL" sz="2000" dirty="0" err="1" smtClean="0">
                <a:latin typeface="Times New Roman" pitchFamily="18" charset="0"/>
                <a:cs typeface="Times New Roman" pitchFamily="18" charset="0"/>
              </a:rPr>
              <a:t>poenat</a:t>
            </a:r>
            <a:r>
              <a:rPr lang="sq-AL" sz="2000" dirty="0" smtClean="0">
                <a:latin typeface="Times New Roman" pitchFamily="18" charset="0"/>
                <a:cs typeface="Times New Roman" pitchFamily="18" charset="0"/>
              </a:rPr>
              <a:t> e tyre në shkallën e debateve me shëndetin pasues të tyre fizik, </a:t>
            </a:r>
            <a:r>
              <a:rPr lang="sq-AL" sz="2000" dirty="0" err="1" smtClean="0">
                <a:latin typeface="Times New Roman" pitchFamily="18" charset="0"/>
                <a:cs typeface="Times New Roman" pitchFamily="18" charset="0"/>
              </a:rPr>
              <a:t>DeLongis</a:t>
            </a:r>
            <a:r>
              <a:rPr lang="sq-AL" sz="2000" dirty="0" smtClean="0">
                <a:latin typeface="Times New Roman" pitchFamily="18" charset="0"/>
                <a:cs typeface="Times New Roman" pitchFamily="18" charset="0"/>
              </a:rPr>
              <a:t> et </a:t>
            </a:r>
            <a:r>
              <a:rPr lang="sq-AL" sz="2000" dirty="0" err="1" smtClean="0">
                <a:latin typeface="Times New Roman" pitchFamily="18" charset="0"/>
                <a:cs typeface="Times New Roman" pitchFamily="18" charset="0"/>
              </a:rPr>
              <a:t>al</a:t>
            </a:r>
            <a:r>
              <a:rPr lang="sq-AL" sz="2000" dirty="0" smtClean="0">
                <a:latin typeface="Times New Roman" pitchFamily="18" charset="0"/>
                <a:cs typeface="Times New Roman" pitchFamily="18" charset="0"/>
              </a:rPr>
              <a:t>. (1982) gjeti që debatet kanë qenë më shumë të besueshme se sa ngjarjet e jetës në parashikimin e rezultateve të shëndetit.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Stresi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punë</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447801"/>
            <a:ext cx="8229600" cy="2057400"/>
          </a:xfrm>
        </p:spPr>
        <p:txBody>
          <a:bodyPr>
            <a:normAutofit/>
          </a:bodyPr>
          <a:lstStyle/>
          <a:p>
            <a:r>
              <a:rPr lang="sq-AL" sz="2000" dirty="0" err="1" smtClean="0">
                <a:latin typeface="Times New Roman" pitchFamily="18" charset="0"/>
                <a:cs typeface="Times New Roman" pitchFamily="18" charset="0"/>
              </a:rPr>
              <a:t>Cox</a:t>
            </a:r>
            <a:r>
              <a:rPr lang="sq-AL" sz="2000" dirty="0" smtClean="0">
                <a:latin typeface="Times New Roman" pitchFamily="18" charset="0"/>
                <a:cs typeface="Times New Roman" pitchFamily="18" charset="0"/>
              </a:rPr>
              <a:t> et </a:t>
            </a:r>
            <a:r>
              <a:rPr lang="sq-AL" sz="2000" dirty="0" err="1" smtClean="0">
                <a:latin typeface="Times New Roman" pitchFamily="18" charset="0"/>
                <a:cs typeface="Times New Roman" pitchFamily="18" charset="0"/>
              </a:rPr>
              <a:t>al</a:t>
            </a:r>
            <a:r>
              <a:rPr lang="sq-AL" sz="2000" dirty="0" smtClean="0">
                <a:latin typeface="Times New Roman" pitchFamily="18" charset="0"/>
                <a:cs typeface="Times New Roman" pitchFamily="18" charset="0"/>
              </a:rPr>
              <a:t>. (1981) gjeti që puna ishte përmendur si burimi më i madh i stresit dhe i problemeve tek 54 % e </a:t>
            </a:r>
            <a:r>
              <a:rPr lang="sq-AL" sz="2000" dirty="0" err="1" smtClean="0">
                <a:latin typeface="Times New Roman" pitchFamily="18" charset="0"/>
                <a:cs typeface="Times New Roman" pitchFamily="18" charset="0"/>
              </a:rPr>
              <a:t>respodentëve</a:t>
            </a:r>
            <a:r>
              <a:rPr lang="sq-AL" sz="2000" dirty="0" smtClean="0">
                <a:latin typeface="Times New Roman" pitchFamily="18" charset="0"/>
                <a:cs typeface="Times New Roman" pitchFamily="18" charset="0"/>
              </a:rPr>
              <a:t>, përderisa 12% tjera ishin përmendur nga puna në shtëpi. Prandaj, stresi profesional duket të jetë një zonë që kërkon të hulumtohet, duke filluar nga zona e punës e cila mund të jetë identifikuar si hapësira me mundësi stresuese.</a:t>
            </a:r>
            <a:endParaRPr lang="en-US" sz="2000" dirty="0" smtClean="0">
              <a:latin typeface="Times New Roman" pitchFamily="18" charset="0"/>
              <a:cs typeface="Times New Roman" pitchFamily="18" charset="0"/>
            </a:endParaRPr>
          </a:p>
          <a:p>
            <a:pPr>
              <a:buNone/>
            </a:pPr>
            <a:r>
              <a:rPr lang="sq-AL"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pic>
        <p:nvPicPr>
          <p:cNvPr id="8193" name="Picture 1"/>
          <p:cNvPicPr>
            <a:picLocks noChangeAspect="1" noChangeArrowheads="1"/>
          </p:cNvPicPr>
          <p:nvPr/>
        </p:nvPicPr>
        <p:blipFill>
          <a:blip r:embed="rId2" cstate="print"/>
          <a:srcRect/>
          <a:stretch>
            <a:fillRect/>
          </a:stretch>
        </p:blipFill>
        <p:spPr bwMode="auto">
          <a:xfrm>
            <a:off x="3124200" y="3200400"/>
            <a:ext cx="3276600" cy="3276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Mbingarkesa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punë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Ngarkesa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jo</a:t>
            </a:r>
            <a:r>
              <a:rPr lang="en-US" sz="2800" dirty="0" smtClean="0">
                <a:latin typeface="Times New Roman" pitchFamily="18" charset="0"/>
                <a:cs typeface="Times New Roman" pitchFamily="18" charset="0"/>
              </a:rPr>
              <a:t> e </a:t>
            </a:r>
            <a:r>
              <a:rPr lang="en-US" sz="2800" dirty="0" err="1" smtClean="0">
                <a:latin typeface="Times New Roman" pitchFamily="18" charset="0"/>
                <a:cs typeface="Times New Roman" pitchFamily="18" charset="0"/>
              </a:rPr>
              <a:t>plotë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punë</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2286000"/>
          </a:xfrm>
        </p:spPr>
        <p:txBody>
          <a:bodyPr>
            <a:normAutofit/>
          </a:bodyPr>
          <a:lstStyle/>
          <a:p>
            <a:r>
              <a:rPr lang="sq-AL" sz="2000" dirty="0" smtClean="0">
                <a:latin typeface="Times New Roman" pitchFamily="18" charset="0"/>
                <a:cs typeface="Times New Roman" pitchFamily="18" charset="0"/>
              </a:rPr>
              <a:t> Një burim tjetër i zakonshëm në punë është kur kemi shumë punë për të bërë ose kur një punë kërkon jashtë mase shpejtësi ose fuqi/prodhim. Kjo është mbingarkesë kuantitative/sasiore, por mbingarkesa mundet gjithashtu me qenë kualitative-kur kemi punë e cila është shumë e ndërlikuar ose kërkon </a:t>
            </a:r>
            <a:r>
              <a:rPr lang="sq-AL" sz="2000" dirty="0" err="1" smtClean="0">
                <a:latin typeface="Times New Roman" pitchFamily="18" charset="0"/>
                <a:cs typeface="Times New Roman" pitchFamily="18" charset="0"/>
              </a:rPr>
              <a:t>koncentrim</a:t>
            </a:r>
            <a:r>
              <a:rPr lang="sq-AL" sz="2000" dirty="0" smtClean="0">
                <a:latin typeface="Times New Roman" pitchFamily="18" charset="0"/>
                <a:cs typeface="Times New Roman" pitchFamily="18" charset="0"/>
              </a:rPr>
              <a:t> të tepërt. Nivelet e larta të shqetësimit dhe frustrimit janë gjetur në mes punëtorëve klerik, të cilët raportuan punë me ngarkesa të tepruara (</a:t>
            </a:r>
            <a:r>
              <a:rPr lang="sq-AL" sz="2000" dirty="0" err="1" smtClean="0">
                <a:latin typeface="Times New Roman" pitchFamily="18" charset="0"/>
                <a:cs typeface="Times New Roman" pitchFamily="18" charset="0"/>
              </a:rPr>
              <a:t>Spector</a:t>
            </a:r>
            <a:r>
              <a:rPr lang="sq-AL" sz="2000" dirty="0" smtClean="0">
                <a:latin typeface="Times New Roman" pitchFamily="18" charset="0"/>
                <a:cs typeface="Times New Roman" pitchFamily="18" charset="0"/>
              </a:rPr>
              <a:t>, 1987).</a:t>
            </a:r>
            <a:endParaRPr lang="en-US" sz="2000" dirty="0">
              <a:latin typeface="Times New Roman" pitchFamily="18" charset="0"/>
              <a:cs typeface="Times New Roman" pitchFamily="18" charset="0"/>
            </a:endParaRPr>
          </a:p>
        </p:txBody>
      </p:sp>
      <p:sp>
        <p:nvSpPr>
          <p:cNvPr id="7169" name="Rectangle 1"/>
          <p:cNvSpPr>
            <a:spLocks noChangeArrowheads="1"/>
          </p:cNvSpPr>
          <p:nvPr/>
        </p:nvSpPr>
        <p:spPr bwMode="auto">
          <a:xfrm>
            <a:off x="0" y="4440703"/>
            <a:ext cx="88392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Puna me ngarkesë jo të plotë është gjithashtu stresuese dhe rezulton me mërzitje dhe frustrim,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sygjeronte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French</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dhe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Caplan</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(1972). Kjo mund të jetë gjithashtu kuantitative (kur punon jo mjaftueshëm) ose kualitative (shfrytëzimi i vogël i aftësisë dhe mjeshtërisë së të punësuarit). Kjo punë e pamjaftueshmërisë është gjetur të jetë e lidhur me pikëpamjen psikologjike, nivelin e ulët të kënaqësisë në punë dhe nivelin e ulët të angazhimit të organizatës.</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69"/>
                                        </p:tgtEl>
                                        <p:attrNameLst>
                                          <p:attrName>style.visibility</p:attrName>
                                        </p:attrNameLst>
                                      </p:cBhvr>
                                      <p:to>
                                        <p:strVal val="visible"/>
                                      </p:to>
                                    </p:set>
                                    <p:animEffect transition="in" filter="blinds(horizontal)">
                                      <p:cBhvr>
                                        <p:cTn id="12" dur="500"/>
                                        <p:tgtEl>
                                          <p:spTgt spid="7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16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Roli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dykuptimorë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dhe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roli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konfliktit</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1981200"/>
          </a:xfrm>
        </p:spPr>
        <p:txBody>
          <a:bodyPr>
            <a:normAutofit/>
          </a:bodyPr>
          <a:lstStyle/>
          <a:p>
            <a:r>
              <a:rPr lang="sq-AL" sz="2000" dirty="0" smtClean="0">
                <a:latin typeface="Times New Roman" pitchFamily="18" charset="0"/>
                <a:cs typeface="Times New Roman" pitchFamily="18" charset="0"/>
              </a:rPr>
              <a:t> Roli </a:t>
            </a:r>
            <a:r>
              <a:rPr lang="sq-AL" sz="2000" dirty="0" err="1" smtClean="0">
                <a:latin typeface="Times New Roman" pitchFamily="18" charset="0"/>
                <a:cs typeface="Times New Roman" pitchFamily="18" charset="0"/>
              </a:rPr>
              <a:t>dykuptimorë</a:t>
            </a:r>
            <a:r>
              <a:rPr lang="sq-AL" sz="2000" dirty="0" smtClean="0">
                <a:latin typeface="Times New Roman" pitchFamily="18" charset="0"/>
                <a:cs typeface="Times New Roman" pitchFamily="18" charset="0"/>
              </a:rPr>
              <a:t> ndodhë atëherë kur një i punësuar nuk e ka të qartë funksionin e punës që e ka brenda organizatës. Kjo zakonisht </a:t>
            </a:r>
            <a:r>
              <a:rPr lang="sq-AL" sz="2000" dirty="0" err="1" smtClean="0">
                <a:latin typeface="Times New Roman" pitchFamily="18" charset="0"/>
                <a:cs typeface="Times New Roman" pitchFamily="18" charset="0"/>
              </a:rPr>
              <a:t>demostrohet</a:t>
            </a:r>
            <a:r>
              <a:rPr lang="sq-AL" sz="2000" dirty="0" smtClean="0">
                <a:latin typeface="Times New Roman" pitchFamily="18" charset="0"/>
                <a:cs typeface="Times New Roman" pitchFamily="18" charset="0"/>
              </a:rPr>
              <a:t> si konfuzion mbi objektivat dhe të priturat, dhe paqartësitë për shtrirjen dhe përgjegjësitë që kanë të bëjnë me punën. </a:t>
            </a:r>
            <a:r>
              <a:rPr lang="sq-AL" sz="2000" dirty="0" err="1" smtClean="0">
                <a:latin typeface="Times New Roman" pitchFamily="18" charset="0"/>
                <a:cs typeface="Times New Roman" pitchFamily="18" charset="0"/>
              </a:rPr>
              <a:t>Spector</a:t>
            </a:r>
            <a:r>
              <a:rPr lang="sq-AL" sz="2000" dirty="0" smtClean="0">
                <a:latin typeface="Times New Roman" pitchFamily="18" charset="0"/>
                <a:cs typeface="Times New Roman" pitchFamily="18" charset="0"/>
              </a:rPr>
              <a:t> et </a:t>
            </a:r>
            <a:r>
              <a:rPr lang="sq-AL" sz="2000" dirty="0" err="1" smtClean="0">
                <a:latin typeface="Times New Roman" pitchFamily="18" charset="0"/>
                <a:cs typeface="Times New Roman" pitchFamily="18" charset="0"/>
              </a:rPr>
              <a:t>al</a:t>
            </a:r>
            <a:r>
              <a:rPr lang="sq-AL" sz="2000" dirty="0" smtClean="0">
                <a:latin typeface="Times New Roman" pitchFamily="18" charset="0"/>
                <a:cs typeface="Times New Roman" pitchFamily="18" charset="0"/>
              </a:rPr>
              <a:t>. (1988) gjeti që funksioni </a:t>
            </a:r>
            <a:r>
              <a:rPr lang="sq-AL" sz="2000" dirty="0" err="1" smtClean="0">
                <a:latin typeface="Times New Roman" pitchFamily="18" charset="0"/>
                <a:cs typeface="Times New Roman" pitchFamily="18" charset="0"/>
              </a:rPr>
              <a:t>dykuptimorë</a:t>
            </a:r>
            <a:r>
              <a:rPr lang="sq-AL" sz="2000" dirty="0" smtClean="0">
                <a:latin typeface="Times New Roman" pitchFamily="18" charset="0"/>
                <a:cs typeface="Times New Roman" pitchFamily="18" charset="0"/>
              </a:rPr>
              <a:t> ishte i lidhur me frustrimin dhe shqetësimin.</a:t>
            </a:r>
            <a:endParaRPr lang="en-US" sz="2000" dirty="0">
              <a:latin typeface="Times New Roman" pitchFamily="18" charset="0"/>
              <a:cs typeface="Times New Roman" pitchFamily="18" charset="0"/>
            </a:endParaRPr>
          </a:p>
        </p:txBody>
      </p:sp>
      <p:sp>
        <p:nvSpPr>
          <p:cNvPr id="4" name="Rectangle 3"/>
          <p:cNvSpPr/>
          <p:nvPr/>
        </p:nvSpPr>
        <p:spPr>
          <a:xfrm>
            <a:off x="762000" y="3505200"/>
            <a:ext cx="7924800" cy="1938992"/>
          </a:xfrm>
          <a:prstGeom prst="rect">
            <a:avLst/>
          </a:prstGeom>
        </p:spPr>
        <p:txBody>
          <a:bodyPr wrap="square">
            <a:spAutoFit/>
          </a:bodyPr>
          <a:lstStyle/>
          <a:p>
            <a:r>
              <a:rPr lang="sq-AL" sz="2000" dirty="0" smtClean="0">
                <a:latin typeface="Times New Roman" pitchFamily="18" charset="0"/>
                <a:cs typeface="Times New Roman" pitchFamily="18" charset="0"/>
              </a:rPr>
              <a:t>Roli i konfliktit mund të ndodhë kur prej një individë kërkohet të mbaj një rol të tij i cili bie ndesh me besimet dhe vlerat e tij, ose kur ata luajnë role të ndryshme të cilat nuk përputhen me njëri tjetrin. </a:t>
            </a:r>
            <a:r>
              <a:rPr lang="sq-AL" sz="2000" dirty="0" err="1" smtClean="0">
                <a:latin typeface="Times New Roman" pitchFamily="18" charset="0"/>
                <a:cs typeface="Times New Roman" pitchFamily="18" charset="0"/>
              </a:rPr>
              <a:t>Përshembul</a:t>
            </a:r>
            <a:r>
              <a:rPr lang="sq-AL" sz="2000" dirty="0" smtClean="0">
                <a:latin typeface="Times New Roman" pitchFamily="18" charset="0"/>
                <a:cs typeface="Times New Roman" pitchFamily="18" charset="0"/>
              </a:rPr>
              <a:t>, një </a:t>
            </a:r>
            <a:r>
              <a:rPr lang="sq-AL" sz="2000" dirty="0" err="1" smtClean="0">
                <a:latin typeface="Times New Roman" pitchFamily="18" charset="0"/>
                <a:cs typeface="Times New Roman" pitchFamily="18" charset="0"/>
              </a:rPr>
              <a:t>menagjer</a:t>
            </a:r>
            <a:r>
              <a:rPr lang="sq-AL" sz="2000" dirty="0" smtClean="0">
                <a:latin typeface="Times New Roman" pitchFamily="18" charset="0"/>
                <a:cs typeface="Times New Roman" pitchFamily="18" charset="0"/>
              </a:rPr>
              <a:t> mund të ketë pritur që të rritet prodhimi i një sektori dhe gjithashtu të kujdeset për punën këshilluese tek të punësuarit;këto dy role mund të mos jenë të papajtueshëm, por mund të jenë kuptuar ashtu nga disa individë.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Puna</a:t>
            </a:r>
            <a:r>
              <a:rPr lang="en-US" sz="2800" dirty="0" smtClean="0">
                <a:latin typeface="Times New Roman" pitchFamily="18" charset="0"/>
                <a:cs typeface="Times New Roman" pitchFamily="18" charset="0"/>
              </a:rPr>
              <a:t> e </a:t>
            </a:r>
            <a:r>
              <a:rPr lang="en-US" sz="2800" dirty="0" err="1" smtClean="0">
                <a:latin typeface="Times New Roman" pitchFamily="18" charset="0"/>
                <a:cs typeface="Times New Roman" pitchFamily="18" charset="0"/>
              </a:rPr>
              <a:t>pasigurtë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dhe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mungesa</a:t>
            </a:r>
            <a:r>
              <a:rPr lang="en-US" sz="2800" dirty="0" smtClean="0">
                <a:latin typeface="Times New Roman" pitchFamily="18" charset="0"/>
                <a:cs typeface="Times New Roman" pitchFamily="18" charset="0"/>
              </a:rPr>
              <a:t> e </a:t>
            </a:r>
            <a:r>
              <a:rPr lang="en-US" sz="2800" dirty="0" err="1" smtClean="0">
                <a:latin typeface="Times New Roman" pitchFamily="18" charset="0"/>
                <a:cs typeface="Times New Roman" pitchFamily="18" charset="0"/>
              </a:rPr>
              <a:t>zhvillimit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karierës</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1828800"/>
          </a:xfrm>
        </p:spPr>
        <p:txBody>
          <a:bodyPr>
            <a:normAutofit/>
          </a:bodyPr>
          <a:lstStyle/>
          <a:p>
            <a:r>
              <a:rPr lang="sq-AL" sz="2000" dirty="0" smtClean="0">
                <a:latin typeface="Times New Roman" pitchFamily="18" charset="0"/>
                <a:cs typeface="Times New Roman" pitchFamily="18" charset="0"/>
              </a:rPr>
              <a:t>Puna e </a:t>
            </a:r>
            <a:r>
              <a:rPr lang="sq-AL" sz="2000" dirty="0" err="1" smtClean="0">
                <a:latin typeface="Times New Roman" pitchFamily="18" charset="0"/>
                <a:cs typeface="Times New Roman" pitchFamily="18" charset="0"/>
              </a:rPr>
              <a:t>pasigurtë</a:t>
            </a:r>
            <a:r>
              <a:rPr lang="sq-AL" sz="2000" dirty="0" smtClean="0">
                <a:latin typeface="Times New Roman" pitchFamily="18" charset="0"/>
                <a:cs typeface="Times New Roman" pitchFamily="18" charset="0"/>
              </a:rPr>
              <a:t> dhe e tepërt janë </a:t>
            </a:r>
            <a:r>
              <a:rPr lang="sq-AL" sz="2000" dirty="0" err="1" smtClean="0">
                <a:latin typeface="Times New Roman" pitchFamily="18" charset="0"/>
                <a:cs typeface="Times New Roman" pitchFamily="18" charset="0"/>
              </a:rPr>
              <a:t>shqetësimë</a:t>
            </a:r>
            <a:r>
              <a:rPr lang="sq-AL" sz="2000" dirty="0" smtClean="0">
                <a:latin typeface="Times New Roman" pitchFamily="18" charset="0"/>
                <a:cs typeface="Times New Roman" pitchFamily="18" charset="0"/>
              </a:rPr>
              <a:t> të vërteta për shumë njerëz. Përjetimi i ndjenjës shqetësuese gjithashtu rritet si rezultat i ndjenjës së padrejtësisë që organizata edhe më tutje kërkon angazhim edhe më të madh nga ana e të punësuarit, ndërsa kjo nuk i shpaguhet nga organizata</a:t>
            </a:r>
            <a:endParaRPr lang="en-US" sz="2000" dirty="0">
              <a:latin typeface="Times New Roman" pitchFamily="18" charset="0"/>
              <a:cs typeface="Times New Roman" pitchFamily="18" charset="0"/>
            </a:endParaRPr>
          </a:p>
        </p:txBody>
      </p:sp>
      <p:sp>
        <p:nvSpPr>
          <p:cNvPr id="4" name="Rectangle 3"/>
          <p:cNvSpPr/>
          <p:nvPr/>
        </p:nvSpPr>
        <p:spPr>
          <a:xfrm>
            <a:off x="914400" y="3657600"/>
            <a:ext cx="7696200" cy="1015663"/>
          </a:xfrm>
          <a:prstGeom prst="rect">
            <a:avLst/>
          </a:prstGeom>
        </p:spPr>
        <p:txBody>
          <a:bodyPr wrap="square">
            <a:spAutoFit/>
          </a:bodyPr>
          <a:lstStyle/>
          <a:p>
            <a:r>
              <a:rPr lang="sq-AL" sz="2000" dirty="0" smtClean="0">
                <a:latin typeface="Times New Roman" pitchFamily="18" charset="0"/>
                <a:cs typeface="Times New Roman" pitchFamily="18" charset="0"/>
              </a:rPr>
              <a:t>Mungesa strukturale e karrierës brenda organizatave ose shqetësimet që individët e kanë </a:t>
            </a:r>
            <a:r>
              <a:rPr lang="sq-AL" sz="2000" dirty="0" err="1" smtClean="0">
                <a:latin typeface="Times New Roman" pitchFamily="18" charset="0"/>
                <a:cs typeface="Times New Roman" pitchFamily="18" charset="0"/>
              </a:rPr>
              <a:t>arritë</a:t>
            </a:r>
            <a:r>
              <a:rPr lang="sq-AL" sz="2000" dirty="0" smtClean="0">
                <a:latin typeface="Times New Roman" pitchFamily="18" charset="0"/>
                <a:cs typeface="Times New Roman" pitchFamily="18" charset="0"/>
              </a:rPr>
              <a:t> atë ngritjen maksimale në pozitë ka qenë e lidhur me ndjenjat e stresit dhe me një shëndet të dobët fizik</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Vendimi</a:t>
            </a:r>
            <a:r>
              <a:rPr lang="en-US" sz="2800" dirty="0" smtClean="0">
                <a:latin typeface="Times New Roman" pitchFamily="18" charset="0"/>
                <a:cs typeface="Times New Roman" pitchFamily="18" charset="0"/>
              </a:rPr>
              <a:t> me </a:t>
            </a:r>
            <a:r>
              <a:rPr lang="en-US" sz="2800" dirty="0" err="1" smtClean="0">
                <a:latin typeface="Times New Roman" pitchFamily="18" charset="0"/>
                <a:cs typeface="Times New Roman" pitchFamily="18" charset="0"/>
              </a:rPr>
              <a:t>liri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veprimi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dhe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vetpërmbajtjeje</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1981200"/>
          </a:xfrm>
        </p:spPr>
        <p:txBody>
          <a:bodyPr>
            <a:normAutofit/>
          </a:bodyPr>
          <a:lstStyle/>
          <a:p>
            <a:r>
              <a:rPr lang="sq-AL" sz="2000" dirty="0" err="1" smtClean="0">
                <a:latin typeface="Times New Roman" pitchFamily="18" charset="0"/>
                <a:cs typeface="Times New Roman" pitchFamily="18" charset="0"/>
              </a:rPr>
              <a:t>ëarr</a:t>
            </a:r>
            <a:r>
              <a:rPr lang="sq-AL" sz="2000" dirty="0" smtClean="0">
                <a:latin typeface="Times New Roman" pitchFamily="18" charset="0"/>
                <a:cs typeface="Times New Roman" pitchFamily="18" charset="0"/>
              </a:rPr>
              <a:t> (1992) </a:t>
            </a:r>
            <a:r>
              <a:rPr lang="sq-AL" sz="2000" dirty="0" err="1" smtClean="0">
                <a:latin typeface="Times New Roman" pitchFamily="18" charset="0"/>
                <a:cs typeface="Times New Roman" pitchFamily="18" charset="0"/>
              </a:rPr>
              <a:t>sygjeronte</a:t>
            </a:r>
            <a:r>
              <a:rPr lang="sq-AL" sz="2000" dirty="0" smtClean="0">
                <a:latin typeface="Times New Roman" pitchFamily="18" charset="0"/>
                <a:cs typeface="Times New Roman" pitchFamily="18" charset="0"/>
              </a:rPr>
              <a:t> që punëtorët në mënyrë ideale duhet të jenë në gjendje t’i planifikojnë punën e tyre me ngarkesë, që të marrin vendime për punët praktike dhe që të marrin vendime se si t’i ndalojnë problemet e punës. Ky lloj i autorizimit, është argumentuar, gjithashtu mund të jetë një prej burimeve të stresit, varësisht nga rezultatet e vendimeve që janë marrë.</a:t>
            </a:r>
            <a:endParaRPr lang="en-US" sz="2000" dirty="0">
              <a:latin typeface="Times New Roman" pitchFamily="18" charset="0"/>
              <a:cs typeface="Times New Roman" pitchFamily="18" charset="0"/>
            </a:endParaRPr>
          </a:p>
        </p:txBody>
      </p:sp>
      <p:sp>
        <p:nvSpPr>
          <p:cNvPr id="4" name="Rectangle 3"/>
          <p:cNvSpPr/>
          <p:nvPr/>
        </p:nvSpPr>
        <p:spPr>
          <a:xfrm>
            <a:off x="838200" y="3581400"/>
            <a:ext cx="7848600" cy="1938992"/>
          </a:xfrm>
          <a:prstGeom prst="rect">
            <a:avLst/>
          </a:prstGeom>
        </p:spPr>
        <p:txBody>
          <a:bodyPr wrap="square">
            <a:spAutoFit/>
          </a:bodyPr>
          <a:lstStyle/>
          <a:p>
            <a:r>
              <a:rPr lang="sq-AL" sz="2000" dirty="0" smtClean="0">
                <a:latin typeface="Times New Roman" pitchFamily="18" charset="0"/>
                <a:cs typeface="Times New Roman" pitchFamily="18" charset="0"/>
              </a:rPr>
              <a:t>Mirëpo, pjesa më e madhe e hulumtimit në këtë zonë </a:t>
            </a:r>
            <a:r>
              <a:rPr lang="sq-AL" sz="2000" dirty="0" err="1" smtClean="0">
                <a:latin typeface="Times New Roman" pitchFamily="18" charset="0"/>
                <a:cs typeface="Times New Roman" pitchFamily="18" charset="0"/>
              </a:rPr>
              <a:t>sygjeron</a:t>
            </a:r>
            <a:r>
              <a:rPr lang="sq-AL" sz="2000" dirty="0" smtClean="0">
                <a:latin typeface="Times New Roman" pitchFamily="18" charset="0"/>
                <a:cs typeface="Times New Roman" pitchFamily="18" charset="0"/>
              </a:rPr>
              <a:t> që niveli i ulët i vendimeve të marra me liri veprimi dhe kontroll të vogël është e lidhur me nivelin e ulët të vetëbesimit dhe nivelin e ulët të kënaqësisë në punë, shqetësimin, depresionin, ndjenjën e stresit, apatinë/plogështinë dhe rraskapitjen, gjithashtu edhe </a:t>
            </a:r>
            <a:r>
              <a:rPr lang="sq-AL" sz="2000" dirty="0" err="1" smtClean="0">
                <a:latin typeface="Times New Roman" pitchFamily="18" charset="0"/>
                <a:cs typeface="Times New Roman" pitchFamily="18" charset="0"/>
              </a:rPr>
              <a:t>simptomet</a:t>
            </a:r>
            <a:r>
              <a:rPr lang="sq-AL" sz="2000" dirty="0" smtClean="0">
                <a:latin typeface="Times New Roman" pitchFamily="18" charset="0"/>
                <a:cs typeface="Times New Roman" pitchFamily="18" charset="0"/>
              </a:rPr>
              <a:t> fizike të çrregullimit kardiovaskular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Natyra</a:t>
            </a:r>
            <a:r>
              <a:rPr lang="en-US" sz="2800" dirty="0" smtClean="0">
                <a:latin typeface="Times New Roman" pitchFamily="18" charset="0"/>
                <a:cs typeface="Times New Roman" pitchFamily="18" charset="0"/>
              </a:rPr>
              <a:t> e </a:t>
            </a:r>
            <a:r>
              <a:rPr lang="en-US" sz="2800" dirty="0" err="1" smtClean="0">
                <a:latin typeface="Times New Roman" pitchFamily="18" charset="0"/>
                <a:cs typeface="Times New Roman" pitchFamily="18" charset="0"/>
              </a:rPr>
              <a:t>stresit</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2590800"/>
          </a:xfrm>
        </p:spPr>
        <p:txBody>
          <a:bodyPr>
            <a:normAutofit lnSpcReduction="10000"/>
          </a:bodyPr>
          <a:lstStyle/>
          <a:p>
            <a:r>
              <a:rPr lang="sq-AL" sz="2000" dirty="0">
                <a:latin typeface="Times New Roman" pitchFamily="18" charset="0"/>
                <a:cs typeface="Times New Roman" pitchFamily="18" charset="0"/>
              </a:rPr>
              <a:t>Ende nuk ka ndonjë </a:t>
            </a:r>
            <a:r>
              <a:rPr lang="sq-AL" sz="2000" dirty="0" err="1">
                <a:latin typeface="Times New Roman" pitchFamily="18" charset="0"/>
                <a:cs typeface="Times New Roman" pitchFamily="18" charset="0"/>
              </a:rPr>
              <a:t>definim</a:t>
            </a:r>
            <a:r>
              <a:rPr lang="sq-AL" sz="2000" dirty="0">
                <a:latin typeface="Times New Roman" pitchFamily="18" charset="0"/>
                <a:cs typeface="Times New Roman" pitchFamily="18" charset="0"/>
              </a:rPr>
              <a:t> të termit “Stres”, por tek të gjithë ne ngjan të kemi disa ide se çka ajo përmban. Nganjëherë mund të jetë definuar si reagim fiziologjik, psikologjik dhe emocional ndaj situatave kërcënuese ose ngjarjeve kërcënuese. Kjo duket t’i përngjajë përshkrimit të stresit akut: një periudhë e shkurtër kohore kur diçka kalon vrullshëm keq, kur mekanizmat e individëve “lufto ose ik” janë mobilizuar në ballafaqimin me problemin, pastaj të gjitha kthehen në normalitet. Mirëpo nëse problemi vazhdon përsëri, këmbëngul ose personi nuk mund të ballafaqohet me të, rezulton stresi kronik. </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pic>
        <p:nvPicPr>
          <p:cNvPr id="21505" name="Picture 1"/>
          <p:cNvPicPr>
            <a:picLocks noChangeAspect="1" noChangeArrowheads="1"/>
          </p:cNvPicPr>
          <p:nvPr/>
        </p:nvPicPr>
        <p:blipFill>
          <a:blip r:embed="rId2" cstate="print"/>
          <a:srcRect/>
          <a:stretch>
            <a:fillRect/>
          </a:stretch>
        </p:blipFill>
        <p:spPr bwMode="auto">
          <a:xfrm>
            <a:off x="2895600" y="4114800"/>
            <a:ext cx="3200400" cy="23492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Mardhëniet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ndërpersonale</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2133600"/>
          </a:xfrm>
        </p:spPr>
        <p:txBody>
          <a:bodyPr>
            <a:normAutofit/>
          </a:bodyPr>
          <a:lstStyle/>
          <a:p>
            <a:pPr>
              <a:buNone/>
            </a:pPr>
            <a:endParaRPr lang="en-US" sz="2000" dirty="0" smtClean="0">
              <a:latin typeface="Times New Roman" pitchFamily="18" charset="0"/>
              <a:cs typeface="Times New Roman" pitchFamily="18" charset="0"/>
            </a:endParaRPr>
          </a:p>
          <a:p>
            <a:r>
              <a:rPr lang="sq-AL" sz="2000" dirty="0" smtClean="0">
                <a:latin typeface="Times New Roman" pitchFamily="18" charset="0"/>
                <a:cs typeface="Times New Roman" pitchFamily="18" charset="0"/>
              </a:rPr>
              <a:t>     Marrëdhëniet e mira në punë e ndihmojnë shëndetin e individit dhe të organizatës. Këtu mund të përfshihen marrëdhëniet me punëtorët më të lartë, </a:t>
            </a:r>
            <a:r>
              <a:rPr lang="sq-AL" sz="2000" dirty="0" err="1" smtClean="0">
                <a:latin typeface="Times New Roman" pitchFamily="18" charset="0"/>
                <a:cs typeface="Times New Roman" pitchFamily="18" charset="0"/>
              </a:rPr>
              <a:t>nënpunëtorët</a:t>
            </a:r>
            <a:r>
              <a:rPr lang="sq-AL" sz="2000" dirty="0" smtClean="0">
                <a:latin typeface="Times New Roman" pitchFamily="18" charset="0"/>
                <a:cs typeface="Times New Roman" pitchFamily="18" charset="0"/>
              </a:rPr>
              <a:t> dhe të barabartët ose kolegët. Marrëdhëniet në punë si dhe jashtë vendit të punës zakonisht janë shikuar si lojë e një roli të matur, një amortizatorë/zbutës i situatave stresuese. </a:t>
            </a: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5" name="Rectangle 4"/>
          <p:cNvSpPr/>
          <p:nvPr/>
        </p:nvSpPr>
        <p:spPr>
          <a:xfrm>
            <a:off x="762000" y="3657600"/>
            <a:ext cx="7848600" cy="1938992"/>
          </a:xfrm>
          <a:prstGeom prst="rect">
            <a:avLst/>
          </a:prstGeom>
        </p:spPr>
        <p:txBody>
          <a:bodyPr wrap="square">
            <a:spAutoFit/>
          </a:bodyPr>
          <a:lstStyle/>
          <a:p>
            <a:r>
              <a:rPr lang="sq-AL" sz="2000" dirty="0" err="1" smtClean="0">
                <a:latin typeface="Times New Roman" pitchFamily="18" charset="0"/>
                <a:cs typeface="Times New Roman" pitchFamily="18" charset="0"/>
              </a:rPr>
              <a:t>Karasek</a:t>
            </a:r>
            <a:r>
              <a:rPr lang="sq-AL" sz="2000" dirty="0" smtClean="0">
                <a:latin typeface="Times New Roman" pitchFamily="18" charset="0"/>
                <a:cs typeface="Times New Roman" pitchFamily="18" charset="0"/>
              </a:rPr>
              <a:t> et </a:t>
            </a:r>
            <a:r>
              <a:rPr lang="sq-AL" sz="2000" dirty="0" err="1" smtClean="0">
                <a:latin typeface="Times New Roman" pitchFamily="18" charset="0"/>
                <a:cs typeface="Times New Roman" pitchFamily="18" charset="0"/>
              </a:rPr>
              <a:t>al</a:t>
            </a:r>
            <a:r>
              <a:rPr lang="sq-AL" sz="2000" dirty="0" smtClean="0">
                <a:latin typeface="Times New Roman" pitchFamily="18" charset="0"/>
                <a:cs typeface="Times New Roman" pitchFamily="18" charset="0"/>
              </a:rPr>
              <a:t>. (1982) kishte studiuar më tepër se 1000 punëtorë </a:t>
            </a:r>
            <a:r>
              <a:rPr lang="sq-AL" sz="2000" dirty="0" err="1" smtClean="0">
                <a:latin typeface="Times New Roman" pitchFamily="18" charset="0"/>
                <a:cs typeface="Times New Roman" pitchFamily="18" charset="0"/>
              </a:rPr>
              <a:t>mashkujë</a:t>
            </a:r>
            <a:r>
              <a:rPr lang="sq-AL" sz="2000" dirty="0" smtClean="0">
                <a:latin typeface="Times New Roman" pitchFamily="18" charset="0"/>
                <a:cs typeface="Times New Roman" pitchFamily="18" charset="0"/>
              </a:rPr>
              <a:t> në Suedi dhe ishte treguar që përkrahja e tyre nga </a:t>
            </a:r>
            <a:r>
              <a:rPr lang="sq-AL" sz="2000" dirty="0" err="1" smtClean="0">
                <a:latin typeface="Times New Roman" pitchFamily="18" charset="0"/>
                <a:cs typeface="Times New Roman" pitchFamily="18" charset="0"/>
              </a:rPr>
              <a:t>mbikqyrësit</a:t>
            </a:r>
            <a:r>
              <a:rPr lang="sq-AL" sz="2000" dirty="0" smtClean="0">
                <a:latin typeface="Times New Roman" pitchFamily="18" charset="0"/>
                <a:cs typeface="Times New Roman" pitchFamily="18" charset="0"/>
              </a:rPr>
              <a:t> dhe kolegët zbusin efektin e kërkesave të punës dhe ndihmojnë në mbajtjen e kënaqësisë në punë. Përkrahja e ulët </a:t>
            </a:r>
            <a:r>
              <a:rPr lang="sq-AL" sz="2000" dirty="0" err="1" smtClean="0">
                <a:latin typeface="Times New Roman" pitchFamily="18" charset="0"/>
                <a:cs typeface="Times New Roman" pitchFamily="18" charset="0"/>
              </a:rPr>
              <a:t>ndërpersonale</a:t>
            </a:r>
            <a:r>
              <a:rPr lang="sq-AL" sz="2000" dirty="0" smtClean="0">
                <a:latin typeface="Times New Roman" pitchFamily="18" charset="0"/>
                <a:cs typeface="Times New Roman" pitchFamily="18" charset="0"/>
              </a:rPr>
              <a:t> në punë kishte treguar të jetë e lidhur me shqetësim të madh, tension në punë dhe nivel të ulët të kënaqësisë në punë (</a:t>
            </a:r>
            <a:r>
              <a:rPr lang="sq-AL" sz="2000" dirty="0" err="1" smtClean="0">
                <a:latin typeface="Times New Roman" pitchFamily="18" charset="0"/>
                <a:cs typeface="Times New Roman" pitchFamily="18" charset="0"/>
              </a:rPr>
              <a:t>ëarr</a:t>
            </a:r>
            <a:r>
              <a:rPr lang="sq-AL" sz="2000" dirty="0" smtClean="0">
                <a:latin typeface="Times New Roman" pitchFamily="18" charset="0"/>
                <a:cs typeface="Times New Roman" pitchFamily="18" charset="0"/>
              </a:rPr>
              <a:t>, 1992).</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Mardhëniet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ndërpersonale</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1219200"/>
          </a:xfrm>
        </p:spPr>
        <p:txBody>
          <a:bodyPr>
            <a:normAutofit/>
          </a:bodyPr>
          <a:lstStyle/>
          <a:p>
            <a:r>
              <a:rPr lang="sq-AL" sz="2000" dirty="0" err="1" smtClean="0">
                <a:latin typeface="Times New Roman" pitchFamily="18" charset="0"/>
                <a:cs typeface="Times New Roman" pitchFamily="18" charset="0"/>
              </a:rPr>
              <a:t>Matteson</a:t>
            </a:r>
            <a:r>
              <a:rPr lang="sq-AL" sz="2000" dirty="0" smtClean="0">
                <a:latin typeface="Times New Roman" pitchFamily="18" charset="0"/>
                <a:cs typeface="Times New Roman" pitchFamily="18" charset="0"/>
              </a:rPr>
              <a:t> dhe </a:t>
            </a:r>
            <a:r>
              <a:rPr lang="sq-AL" sz="2000" dirty="0" err="1" smtClean="0">
                <a:latin typeface="Times New Roman" pitchFamily="18" charset="0"/>
                <a:cs typeface="Times New Roman" pitchFamily="18" charset="0"/>
              </a:rPr>
              <a:t>Ivancevich</a:t>
            </a:r>
            <a:r>
              <a:rPr lang="sq-AL" sz="2000" dirty="0" smtClean="0">
                <a:latin typeface="Times New Roman" pitchFamily="18" charset="0"/>
                <a:cs typeface="Times New Roman" pitchFamily="18" charset="0"/>
              </a:rPr>
              <a:t> (1982) gjeti që shkaktari më i zakonshëm i stresit në punë ishte pamundësia për t’u gjet me punëtorët tjerë të punës.</a:t>
            </a: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2049" name="Rectangle 1"/>
          <p:cNvSpPr>
            <a:spLocks noChangeArrowheads="1"/>
          </p:cNvSpPr>
          <p:nvPr/>
        </p:nvSpPr>
        <p:spPr bwMode="auto">
          <a:xfrm>
            <a:off x="0" y="3229258"/>
            <a:ext cx="89154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Detyrimi dhe dhuna në punë është një çështje e cila kohëve të fundit është theksuar. Detyrimi mund që të ndaloj dhunën aktuale fizike për një kohë të shkurtër, por mund të shkaktoj aq stres të rëndë sa që individët mund të mungojnë në punë, të vuajnë nga sëmundja mentale ose e braktisin punën.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Cox</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dhe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Leather</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(1994) argumentuan për kontrollin e dhunës në vendin e punës nëpërmes përdorimit të rrugëve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kognitivo</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biheiviorale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kur situata vlerësohet si shpërndarje e fajësisë/përgjegjësisë tek individët që janë përfshirë në këtë.</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49"/>
                                        </p:tgtEl>
                                        <p:attrNameLst>
                                          <p:attrName>style.visibility</p:attrName>
                                        </p:attrNameLst>
                                      </p:cBhvr>
                                      <p:to>
                                        <p:strVal val="visible"/>
                                      </p:to>
                                    </p:set>
                                    <p:animEffect transition="in" filter="blinds(horizontal)">
                                      <p:cBhvr>
                                        <p:cTn id="12" dur="500"/>
                                        <p:tgtEl>
                                          <p:spTgt spid="2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04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2800" smtClean="0">
                <a:latin typeface="Times New Roman" pitchFamily="18" charset="0"/>
                <a:cs typeface="Times New Roman" pitchFamily="18" charset="0"/>
              </a:rPr>
              <a:t>Literatura</a:t>
            </a:r>
          </a:p>
        </p:txBody>
      </p:sp>
      <p:sp>
        <p:nvSpPr>
          <p:cNvPr id="25603" name="Content Placeholder 2"/>
          <p:cNvSpPr>
            <a:spLocks noGrp="1"/>
          </p:cNvSpPr>
          <p:nvPr>
            <p:ph sz="quarter" idx="1"/>
          </p:nvPr>
        </p:nvSpPr>
        <p:spPr/>
        <p:txBody>
          <a:bodyPr/>
          <a:lstStyle/>
          <a:p>
            <a:r>
              <a:rPr lang="en-US" sz="2000" smtClean="0">
                <a:latin typeface="Times New Roman" pitchFamily="18" charset="0"/>
                <a:cs typeface="Times New Roman" pitchFamily="18" charset="0"/>
              </a:rPr>
              <a:t>Aplikimi i Psikologjisë në Organizata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Natyra</a:t>
            </a:r>
            <a:r>
              <a:rPr lang="en-US" sz="2800" dirty="0" smtClean="0">
                <a:latin typeface="Times New Roman" pitchFamily="18" charset="0"/>
                <a:cs typeface="Times New Roman" pitchFamily="18" charset="0"/>
              </a:rPr>
              <a:t> e </a:t>
            </a:r>
            <a:r>
              <a:rPr lang="en-US" sz="2800" dirty="0" err="1" smtClean="0">
                <a:latin typeface="Times New Roman" pitchFamily="18" charset="0"/>
                <a:cs typeface="Times New Roman" pitchFamily="18" charset="0"/>
              </a:rPr>
              <a:t>stresit</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2895600"/>
          </a:xfrm>
        </p:spPr>
        <p:txBody>
          <a:bodyPr>
            <a:normAutofit/>
          </a:bodyPr>
          <a:lstStyle/>
          <a:p>
            <a:pPr>
              <a:buNone/>
            </a:pPr>
            <a:r>
              <a:rPr lang="sq-AL" sz="2000" dirty="0" err="1">
                <a:latin typeface="Times New Roman" pitchFamily="18" charset="0"/>
                <a:cs typeface="Times New Roman" pitchFamily="18" charset="0"/>
              </a:rPr>
              <a:t>Simptomet</a:t>
            </a:r>
            <a:r>
              <a:rPr lang="sq-AL" sz="2000" dirty="0">
                <a:latin typeface="Times New Roman" pitchFamily="18" charset="0"/>
                <a:cs typeface="Times New Roman" pitchFamily="18" charset="0"/>
              </a:rPr>
              <a:t> e stresit mund të përfshihen me:</a:t>
            </a:r>
            <a:endParaRPr lang="en-US" sz="2000" dirty="0">
              <a:latin typeface="Times New Roman" pitchFamily="18" charset="0"/>
              <a:cs typeface="Times New Roman" pitchFamily="18" charset="0"/>
            </a:endParaRPr>
          </a:p>
          <a:p>
            <a:pPr lvl="0"/>
            <a:r>
              <a:rPr lang="sq-AL" sz="2000" dirty="0" err="1">
                <a:latin typeface="Times New Roman" pitchFamily="18" charset="0"/>
                <a:cs typeface="Times New Roman" pitchFamily="18" charset="0"/>
              </a:rPr>
              <a:t>Kokëdhembje</a:t>
            </a:r>
            <a:endParaRPr lang="en-US" sz="2000" dirty="0">
              <a:latin typeface="Times New Roman" pitchFamily="18" charset="0"/>
              <a:cs typeface="Times New Roman" pitchFamily="18" charset="0"/>
            </a:endParaRPr>
          </a:p>
          <a:p>
            <a:pPr lvl="0"/>
            <a:r>
              <a:rPr lang="sq-AL" sz="2000" dirty="0">
                <a:latin typeface="Times New Roman" pitchFamily="18" charset="0"/>
                <a:cs typeface="Times New Roman" pitchFamily="18" charset="0"/>
              </a:rPr>
              <a:t>Gunga të muskujve në pjesën e prapme të qafës</a:t>
            </a:r>
            <a:endParaRPr lang="en-US" sz="2000" dirty="0">
              <a:latin typeface="Times New Roman" pitchFamily="18" charset="0"/>
              <a:cs typeface="Times New Roman" pitchFamily="18" charset="0"/>
            </a:endParaRPr>
          </a:p>
          <a:p>
            <a:pPr lvl="0"/>
            <a:r>
              <a:rPr lang="sq-AL" sz="2000" dirty="0">
                <a:latin typeface="Times New Roman" pitchFamily="18" charset="0"/>
                <a:cs typeface="Times New Roman" pitchFamily="18" charset="0"/>
              </a:rPr>
              <a:t>Nervozizëm/</a:t>
            </a:r>
            <a:r>
              <a:rPr lang="sq-AL" sz="2000" dirty="0" err="1">
                <a:latin typeface="Times New Roman" pitchFamily="18" charset="0"/>
                <a:cs typeface="Times New Roman" pitchFamily="18" charset="0"/>
              </a:rPr>
              <a:t>acarueshmëri</a:t>
            </a:r>
            <a:r>
              <a:rPr lang="sq-AL" sz="2000" dirty="0">
                <a:latin typeface="Times New Roman" pitchFamily="18" charset="0"/>
                <a:cs typeface="Times New Roman" pitchFamily="18" charset="0"/>
              </a:rPr>
              <a:t> pa ndonjë arsye të qartë</a:t>
            </a:r>
            <a:endParaRPr lang="en-US" sz="2000" dirty="0">
              <a:latin typeface="Times New Roman" pitchFamily="18" charset="0"/>
              <a:cs typeface="Times New Roman" pitchFamily="18" charset="0"/>
            </a:endParaRPr>
          </a:p>
          <a:p>
            <a:pPr lvl="0"/>
            <a:r>
              <a:rPr lang="sq-AL" sz="2000" dirty="0">
                <a:latin typeface="Times New Roman" pitchFamily="18" charset="0"/>
                <a:cs typeface="Times New Roman" pitchFamily="18" charset="0"/>
              </a:rPr>
              <a:t>Mungesë </a:t>
            </a:r>
            <a:r>
              <a:rPr lang="sq-AL" sz="2000" dirty="0" err="1">
                <a:latin typeface="Times New Roman" pitchFamily="18" charset="0"/>
                <a:cs typeface="Times New Roman" pitchFamily="18" charset="0"/>
              </a:rPr>
              <a:t>koncentrimi</a:t>
            </a:r>
            <a:endParaRPr lang="en-US" sz="2000" dirty="0">
              <a:latin typeface="Times New Roman" pitchFamily="18" charset="0"/>
              <a:cs typeface="Times New Roman" pitchFamily="18" charset="0"/>
            </a:endParaRPr>
          </a:p>
          <a:p>
            <a:pPr lvl="0"/>
            <a:r>
              <a:rPr lang="sq-AL" sz="2000" dirty="0">
                <a:latin typeface="Times New Roman" pitchFamily="18" charset="0"/>
                <a:cs typeface="Times New Roman" pitchFamily="18" charset="0"/>
              </a:rPr>
              <a:t>Të </a:t>
            </a:r>
            <a:r>
              <a:rPr lang="sq-AL" sz="2000" dirty="0" err="1">
                <a:latin typeface="Times New Roman" pitchFamily="18" charset="0"/>
                <a:cs typeface="Times New Roman" pitchFamily="18" charset="0"/>
              </a:rPr>
              <a:t>ndjenurit</a:t>
            </a:r>
            <a:r>
              <a:rPr lang="sq-AL" sz="2000" dirty="0">
                <a:latin typeface="Times New Roman" pitchFamily="18" charset="0"/>
                <a:cs typeface="Times New Roman" pitchFamily="18" charset="0"/>
              </a:rPr>
              <a:t> i </a:t>
            </a:r>
            <a:r>
              <a:rPr lang="sq-AL" sz="2000" dirty="0" smtClean="0">
                <a:latin typeface="Times New Roman" pitchFamily="18" charset="0"/>
                <a:cs typeface="Times New Roman" pitchFamily="18" charset="0"/>
              </a:rPr>
              <a:t>shqetësuar</a:t>
            </a:r>
            <a:endParaRPr lang="en-US" sz="2000" dirty="0" smtClean="0">
              <a:latin typeface="Times New Roman" pitchFamily="18" charset="0"/>
              <a:cs typeface="Times New Roman" pitchFamily="18" charset="0"/>
            </a:endParaRPr>
          </a:p>
          <a:p>
            <a:pPr lvl="0"/>
            <a:r>
              <a:rPr lang="en-US" sz="2000" dirty="0" err="1" smtClean="0">
                <a:latin typeface="Times New Roman" pitchFamily="18" charset="0"/>
                <a:cs typeface="Times New Roman" pitchFamily="18" charset="0"/>
              </a:rPr>
              <a:t>Të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ndenjurit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depresionuar</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pic>
        <p:nvPicPr>
          <p:cNvPr id="20481" name="Picture 1"/>
          <p:cNvPicPr>
            <a:picLocks noChangeAspect="1" noChangeArrowheads="1"/>
          </p:cNvPicPr>
          <p:nvPr/>
        </p:nvPicPr>
        <p:blipFill>
          <a:blip r:embed="rId2" cstate="print"/>
          <a:srcRect/>
          <a:stretch>
            <a:fillRect/>
          </a:stretch>
        </p:blipFill>
        <p:spPr bwMode="auto">
          <a:xfrm>
            <a:off x="6400800" y="2362200"/>
            <a:ext cx="2286000" cy="3429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Natyra</a:t>
            </a:r>
            <a:r>
              <a:rPr lang="en-US" sz="2800" dirty="0" smtClean="0">
                <a:latin typeface="Times New Roman" pitchFamily="18" charset="0"/>
                <a:cs typeface="Times New Roman" pitchFamily="18" charset="0"/>
              </a:rPr>
              <a:t> e </a:t>
            </a:r>
            <a:r>
              <a:rPr lang="en-US" sz="2800" dirty="0" err="1" smtClean="0">
                <a:latin typeface="Times New Roman" pitchFamily="18" charset="0"/>
                <a:cs typeface="Times New Roman" pitchFamily="18" charset="0"/>
              </a:rPr>
              <a:t>stresit</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2209800"/>
          </a:xfrm>
        </p:spPr>
        <p:txBody>
          <a:bodyPr>
            <a:normAutofit lnSpcReduction="10000"/>
          </a:bodyPr>
          <a:lstStyle/>
          <a:p>
            <a:r>
              <a:rPr lang="sq-AL" sz="2000" dirty="0">
                <a:latin typeface="Times New Roman" pitchFamily="18" charset="0"/>
                <a:cs typeface="Times New Roman" pitchFamily="18" charset="0"/>
              </a:rPr>
              <a:t>Janë dy faktorë të rëndësishëm që kanë të bëjnë me </a:t>
            </a:r>
            <a:r>
              <a:rPr lang="sq-AL" sz="2000" dirty="0" err="1">
                <a:latin typeface="Times New Roman" pitchFamily="18" charset="0"/>
                <a:cs typeface="Times New Roman" pitchFamily="18" charset="0"/>
              </a:rPr>
              <a:t>stresorët</a:t>
            </a:r>
            <a:r>
              <a:rPr lang="sq-AL" sz="2000" dirty="0">
                <a:latin typeface="Times New Roman" pitchFamily="18" charset="0"/>
                <a:cs typeface="Times New Roman" pitchFamily="18" charset="0"/>
              </a:rPr>
              <a:t>: </a:t>
            </a:r>
            <a:r>
              <a:rPr lang="sq-AL" sz="2000" dirty="0" err="1">
                <a:latin typeface="Times New Roman" pitchFamily="18" charset="0"/>
                <a:cs typeface="Times New Roman" pitchFamily="18" charset="0"/>
              </a:rPr>
              <a:t>kontrollueshmeria</a:t>
            </a:r>
            <a:r>
              <a:rPr lang="sq-AL" sz="2000" dirty="0">
                <a:latin typeface="Times New Roman" pitchFamily="18" charset="0"/>
                <a:cs typeface="Times New Roman" pitchFamily="18" charset="0"/>
              </a:rPr>
              <a:t> e tyre dhe </a:t>
            </a:r>
            <a:r>
              <a:rPr lang="sq-AL" sz="2000" dirty="0" err="1">
                <a:latin typeface="Times New Roman" pitchFamily="18" charset="0"/>
                <a:cs typeface="Times New Roman" pitchFamily="18" charset="0"/>
              </a:rPr>
              <a:t>parashikueshmëria</a:t>
            </a:r>
            <a:r>
              <a:rPr lang="sq-AL" sz="2000" dirty="0">
                <a:latin typeface="Times New Roman" pitchFamily="18" charset="0"/>
                <a:cs typeface="Times New Roman" pitchFamily="18" charset="0"/>
              </a:rPr>
              <a:t> e tyre. </a:t>
            </a:r>
            <a:r>
              <a:rPr lang="sq-AL" sz="2000" dirty="0" err="1">
                <a:latin typeface="Times New Roman" pitchFamily="18" charset="0"/>
                <a:cs typeface="Times New Roman" pitchFamily="18" charset="0"/>
              </a:rPr>
              <a:t>Broadbent</a:t>
            </a:r>
            <a:r>
              <a:rPr lang="sq-AL" sz="2000" dirty="0">
                <a:latin typeface="Times New Roman" pitchFamily="18" charset="0"/>
                <a:cs typeface="Times New Roman" pitchFamily="18" charset="0"/>
              </a:rPr>
              <a:t> (1971) </a:t>
            </a:r>
            <a:r>
              <a:rPr lang="sq-AL" sz="2000" dirty="0" err="1">
                <a:latin typeface="Times New Roman" pitchFamily="18" charset="0"/>
                <a:cs typeface="Times New Roman" pitchFamily="18" charset="0"/>
              </a:rPr>
              <a:t>sygjeronte</a:t>
            </a:r>
            <a:r>
              <a:rPr lang="sq-AL" sz="2000" dirty="0">
                <a:latin typeface="Times New Roman" pitchFamily="18" charset="0"/>
                <a:cs typeface="Times New Roman" pitchFamily="18" charset="0"/>
              </a:rPr>
              <a:t> që njerëzit që ishin në gjendje të parashikojnë kur një zhurmë ka mundësi të ndodhë krijon më pak stres, se sa kur ndodhë e njëjta zhurmë e të njëjtit nivel e cila nuk është parashikuar. </a:t>
            </a:r>
            <a:r>
              <a:rPr lang="sq-AL" sz="2000" dirty="0" err="1">
                <a:latin typeface="Times New Roman" pitchFamily="18" charset="0"/>
                <a:cs typeface="Times New Roman" pitchFamily="18" charset="0"/>
              </a:rPr>
              <a:t>Stresorët</a:t>
            </a:r>
            <a:r>
              <a:rPr lang="sq-AL" sz="2000" dirty="0">
                <a:latin typeface="Times New Roman" pitchFamily="18" charset="0"/>
                <a:cs typeface="Times New Roman" pitchFamily="18" charset="0"/>
              </a:rPr>
              <a:t> për të cilët ne ndjejmë se mund t’i kontrollojmë nuk janë </a:t>
            </a:r>
            <a:r>
              <a:rPr lang="sq-AL" sz="2000" dirty="0" err="1">
                <a:latin typeface="Times New Roman" pitchFamily="18" charset="0"/>
                <a:cs typeface="Times New Roman" pitchFamily="18" charset="0"/>
              </a:rPr>
              <a:t>përceptuar</a:t>
            </a:r>
            <a:r>
              <a:rPr lang="sq-AL" sz="2000" dirty="0">
                <a:latin typeface="Times New Roman" pitchFamily="18" charset="0"/>
                <a:cs typeface="Times New Roman" pitchFamily="18" charset="0"/>
              </a:rPr>
              <a:t> të jenë aq kërcënuese, se sa ato për të cilat nuk mund t’i kontrollojmë. </a:t>
            </a:r>
            <a:endParaRPr lang="en-US" sz="2000" dirty="0">
              <a:latin typeface="Times New Roman" pitchFamily="18" charset="0"/>
              <a:cs typeface="Times New Roman" pitchFamily="18" charset="0"/>
            </a:endParaRPr>
          </a:p>
        </p:txBody>
      </p:sp>
      <p:pic>
        <p:nvPicPr>
          <p:cNvPr id="19457" name="Picture 1"/>
          <p:cNvPicPr>
            <a:picLocks noChangeAspect="1" noChangeArrowheads="1"/>
          </p:cNvPicPr>
          <p:nvPr/>
        </p:nvPicPr>
        <p:blipFill>
          <a:blip r:embed="rId2" cstate="print"/>
          <a:srcRect/>
          <a:stretch>
            <a:fillRect/>
          </a:stretch>
        </p:blipFill>
        <p:spPr bwMode="auto">
          <a:xfrm>
            <a:off x="3048000" y="3837397"/>
            <a:ext cx="4191000" cy="296666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Natyra</a:t>
            </a:r>
            <a:r>
              <a:rPr lang="en-US" sz="2800" dirty="0" smtClean="0">
                <a:latin typeface="Times New Roman" pitchFamily="18" charset="0"/>
                <a:cs typeface="Times New Roman" pitchFamily="18" charset="0"/>
              </a:rPr>
              <a:t> e </a:t>
            </a:r>
            <a:r>
              <a:rPr lang="en-US" sz="2800" dirty="0" err="1" smtClean="0">
                <a:latin typeface="Times New Roman" pitchFamily="18" charset="0"/>
                <a:cs typeface="Times New Roman" pitchFamily="18" charset="0"/>
              </a:rPr>
              <a:t>stresit</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295400"/>
            <a:ext cx="8686800" cy="5029200"/>
          </a:xfrm>
        </p:spPr>
        <p:txBody>
          <a:bodyPr>
            <a:noAutofit/>
          </a:bodyPr>
          <a:lstStyle/>
          <a:p>
            <a:r>
              <a:rPr lang="sq-AL" sz="2000" dirty="0">
                <a:latin typeface="Times New Roman" pitchFamily="18" charset="0"/>
                <a:cs typeface="Times New Roman" pitchFamily="18" charset="0"/>
              </a:rPr>
              <a:t>Në më shumë se dhjetë vitet e kaluara, më tepër se 20.000 shërbëtorë civil kanë qenë duke u vëzhguar lidhur me përjetimin e tyre për presionin që ju është bërë në punë, duke përcjellë gjendjen e tyre në punë, shëndetin dhe shëndetin që kishte të bënte me sjelljet, sikur që është pirja e duhanit dhe pirja e alkoolit. Matjet fiziologjike gjithashtu janë marrë; </a:t>
            </a:r>
            <a:r>
              <a:rPr lang="sq-AL" sz="2000" dirty="0" err="1">
                <a:latin typeface="Times New Roman" pitchFamily="18" charset="0"/>
                <a:cs typeface="Times New Roman" pitchFamily="18" charset="0"/>
              </a:rPr>
              <a:t>psh</a:t>
            </a:r>
            <a:r>
              <a:rPr lang="sq-AL" sz="2000" dirty="0">
                <a:latin typeface="Times New Roman" pitchFamily="18" charset="0"/>
                <a:cs typeface="Times New Roman" pitchFamily="18" charset="0"/>
              </a:rPr>
              <a:t>. </a:t>
            </a:r>
            <a:r>
              <a:rPr lang="sq-AL" sz="2000" dirty="0" err="1">
                <a:latin typeface="Times New Roman" pitchFamily="18" charset="0"/>
                <a:cs typeface="Times New Roman" pitchFamily="18" charset="0"/>
              </a:rPr>
              <a:t>elektrokardiograma</a:t>
            </a:r>
            <a:r>
              <a:rPr lang="sq-AL" sz="2000" dirty="0">
                <a:latin typeface="Times New Roman" pitchFamily="18" charset="0"/>
                <a:cs typeface="Times New Roman" pitchFamily="18" charset="0"/>
              </a:rPr>
              <a:t> (që të zbuloj çrregullimet e zemrës) dhe mostra të gjakut, për të determinuar nivelin e </a:t>
            </a:r>
            <a:r>
              <a:rPr lang="sq-AL" sz="2000" dirty="0" err="1">
                <a:latin typeface="Times New Roman" pitchFamily="18" charset="0"/>
                <a:cs typeface="Times New Roman" pitchFamily="18" charset="0"/>
              </a:rPr>
              <a:t>fibrinogjenit</a:t>
            </a:r>
            <a:r>
              <a:rPr lang="sq-AL" sz="2000" dirty="0">
                <a:latin typeface="Times New Roman" pitchFamily="18" charset="0"/>
                <a:cs typeface="Times New Roman" pitchFamily="18" charset="0"/>
              </a:rPr>
              <a:t> dhe </a:t>
            </a:r>
            <a:r>
              <a:rPr lang="sq-AL" sz="2000" dirty="0" err="1">
                <a:latin typeface="Times New Roman" pitchFamily="18" charset="0"/>
                <a:cs typeface="Times New Roman" pitchFamily="18" charset="0"/>
              </a:rPr>
              <a:t>kolesterolit</a:t>
            </a:r>
            <a:r>
              <a:rPr lang="sq-AL" sz="2000" dirty="0">
                <a:latin typeface="Times New Roman" pitchFamily="18" charset="0"/>
                <a:cs typeface="Times New Roman" pitchFamily="18" charset="0"/>
              </a:rPr>
              <a:t>. Nivelet e larta të </a:t>
            </a:r>
            <a:r>
              <a:rPr lang="sq-AL" sz="2000" dirty="0" err="1">
                <a:latin typeface="Times New Roman" pitchFamily="18" charset="0"/>
                <a:cs typeface="Times New Roman" pitchFamily="18" charset="0"/>
              </a:rPr>
              <a:t>kolesterolit</a:t>
            </a:r>
            <a:r>
              <a:rPr lang="sq-AL" sz="2000" dirty="0">
                <a:latin typeface="Times New Roman" pitchFamily="18" charset="0"/>
                <a:cs typeface="Times New Roman" pitchFamily="18" charset="0"/>
              </a:rPr>
              <a:t> kanë pas lidhje të gjata me sëmundjen e zemrës (CHD), pra kjo ka shërbyer si një indikatorë i tyre në rrezik. Ishte gjetur një lidhje e fortë midis niveleve të larta të </a:t>
            </a:r>
            <a:r>
              <a:rPr lang="sq-AL" sz="2000" dirty="0" err="1">
                <a:latin typeface="Times New Roman" pitchFamily="18" charset="0"/>
                <a:cs typeface="Times New Roman" pitchFamily="18" charset="0"/>
              </a:rPr>
              <a:t>kolesterolit</a:t>
            </a:r>
            <a:r>
              <a:rPr lang="sq-AL" sz="2000" dirty="0">
                <a:latin typeface="Times New Roman" pitchFamily="18" charset="0"/>
                <a:cs typeface="Times New Roman" pitchFamily="18" charset="0"/>
              </a:rPr>
              <a:t> dhe gradave të punësimit, por jo në drejtimin në të cilin ju do të mund të pritnit. Në fakt, nivelet e larta të </a:t>
            </a:r>
            <a:r>
              <a:rPr lang="sq-AL" sz="2000" dirty="0" err="1">
                <a:latin typeface="Times New Roman" pitchFamily="18" charset="0"/>
                <a:cs typeface="Times New Roman" pitchFamily="18" charset="0"/>
              </a:rPr>
              <a:t>kolesterolit</a:t>
            </a:r>
            <a:r>
              <a:rPr lang="sq-AL" sz="2000" dirty="0">
                <a:latin typeface="Times New Roman" pitchFamily="18" charset="0"/>
                <a:cs typeface="Times New Roman" pitchFamily="18" charset="0"/>
              </a:rPr>
              <a:t> ishin gjetur në gradat më të ulëta të punësimit, dhe lakorja e pjerrët merrte tatëpjetën përderisa nivelet më të ulëta të </a:t>
            </a:r>
            <a:r>
              <a:rPr lang="sq-AL" sz="2000" dirty="0" err="1">
                <a:latin typeface="Times New Roman" pitchFamily="18" charset="0"/>
                <a:cs typeface="Times New Roman" pitchFamily="18" charset="0"/>
              </a:rPr>
              <a:t>kolesterolit</a:t>
            </a:r>
            <a:r>
              <a:rPr lang="sq-AL" sz="2000" dirty="0">
                <a:latin typeface="Times New Roman" pitchFamily="18" charset="0"/>
                <a:cs typeface="Times New Roman" pitchFamily="18" charset="0"/>
              </a:rPr>
              <a:t> ishin gjetur midis gradave më të larta të punësimit. Grada më e ulët e shërbyesit civil, tregonte më pak kontroll që ata kishin ndaj punës së tyre si dhe ndaj vendimeve që kishin të bëjnë me punën. Konkludimi mund të nxirret që kontrollin e ulët e kishte shkaktuar stresi, e ndikuar nga nivelet e larta të </a:t>
            </a:r>
            <a:r>
              <a:rPr lang="sq-AL" sz="2000" dirty="0" err="1">
                <a:latin typeface="Times New Roman" pitchFamily="18" charset="0"/>
                <a:cs typeface="Times New Roman" pitchFamily="18" charset="0"/>
              </a:rPr>
              <a:t>kolesterolit</a:t>
            </a:r>
            <a:r>
              <a:rPr lang="sq-AL" sz="2000" dirty="0">
                <a:latin typeface="Times New Roman" pitchFamily="18" charset="0"/>
                <a:cs typeface="Times New Roman" pitchFamily="18" charset="0"/>
              </a:rPr>
              <a:t>, e cila e rritë rrezikun e sëmundjes nga zemra (</a:t>
            </a:r>
            <a:r>
              <a:rPr lang="sq-AL" sz="2000" dirty="0" err="1">
                <a:latin typeface="Times New Roman" pitchFamily="18" charset="0"/>
                <a:cs typeface="Times New Roman" pitchFamily="18" charset="0"/>
              </a:rPr>
              <a:t>Brunner</a:t>
            </a:r>
            <a:r>
              <a:rPr lang="sq-AL" sz="2000" dirty="0">
                <a:latin typeface="Times New Roman" pitchFamily="18" charset="0"/>
                <a:cs typeface="Times New Roman" pitchFamily="18" charset="0"/>
              </a:rPr>
              <a:t> et </a:t>
            </a:r>
            <a:r>
              <a:rPr lang="sq-AL" sz="2000" dirty="0" err="1">
                <a:latin typeface="Times New Roman" pitchFamily="18" charset="0"/>
                <a:cs typeface="Times New Roman" pitchFamily="18" charset="0"/>
              </a:rPr>
              <a:t>al.1993</a:t>
            </a:r>
            <a:r>
              <a:rPr lang="sq-AL"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Modelet</a:t>
            </a:r>
            <a:r>
              <a:rPr lang="en-US" sz="2800" dirty="0" smtClean="0">
                <a:latin typeface="Times New Roman" pitchFamily="18" charset="0"/>
                <a:cs typeface="Times New Roman" pitchFamily="18" charset="0"/>
              </a:rPr>
              <a:t> e </a:t>
            </a:r>
            <a:r>
              <a:rPr lang="en-US" sz="2800" dirty="0" err="1" smtClean="0">
                <a:latin typeface="Times New Roman" pitchFamily="18" charset="0"/>
                <a:cs typeface="Times New Roman" pitchFamily="18" charset="0"/>
              </a:rPr>
              <a:t>stresit</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sq-AL" sz="2000" dirty="0">
                <a:latin typeface="Times New Roman" pitchFamily="18" charset="0"/>
                <a:cs typeface="Times New Roman" pitchFamily="18" charset="0"/>
              </a:rPr>
              <a:t>Në tentim për të kuptuar stresin, psikologët dhe doktorët krijuan modelet. Njëra prej të parave prej këtyre ishte quajtur modeli i projektimit/</a:t>
            </a:r>
            <a:r>
              <a:rPr lang="sq-AL" sz="2000" dirty="0" err="1">
                <a:latin typeface="Times New Roman" pitchFamily="18" charset="0"/>
                <a:cs typeface="Times New Roman" pitchFamily="18" charset="0"/>
              </a:rPr>
              <a:t>engineering</a:t>
            </a:r>
            <a:r>
              <a:rPr lang="sq-AL" sz="2000" dirty="0">
                <a:latin typeface="Times New Roman" pitchFamily="18" charset="0"/>
                <a:cs typeface="Times New Roman" pitchFamily="18" charset="0"/>
              </a:rPr>
              <a:t> model, që e shikonte stresin si një forcë e cila interpretohet tek individi. Kur stresi bëhej i madh, personi bëhej “i egër”, në të njëjtën mënyrë sikur një shtyllë me mbingarkesë që mund të thyhet. Ky model e shikonte individin si një </a:t>
            </a:r>
            <a:r>
              <a:rPr lang="sq-AL" sz="2000" dirty="0" err="1">
                <a:latin typeface="Times New Roman" pitchFamily="18" charset="0"/>
                <a:cs typeface="Times New Roman" pitchFamily="18" charset="0"/>
              </a:rPr>
              <a:t>konteiner</a:t>
            </a:r>
            <a:r>
              <a:rPr lang="sq-AL" sz="2000" dirty="0">
                <a:latin typeface="Times New Roman" pitchFamily="18" charset="0"/>
                <a:cs typeface="Times New Roman" pitchFamily="18" charset="0"/>
              </a:rPr>
              <a:t> pasiv i stresit, në të cilin, natyrisht njerëzit nuk janë. Nëse ne do të ishim, ne të gjithë do të ishim të </a:t>
            </a:r>
            <a:r>
              <a:rPr lang="sq-AL" sz="2000" dirty="0" err="1">
                <a:latin typeface="Times New Roman" pitchFamily="18" charset="0"/>
                <a:cs typeface="Times New Roman" pitchFamily="18" charset="0"/>
              </a:rPr>
              <a:t>sensitiv</a:t>
            </a:r>
            <a:r>
              <a:rPr lang="sq-AL" sz="2000" dirty="0">
                <a:latin typeface="Times New Roman" pitchFamily="18" charset="0"/>
                <a:cs typeface="Times New Roman" pitchFamily="18" charset="0"/>
              </a:rPr>
              <a:t> ndaj </a:t>
            </a:r>
            <a:r>
              <a:rPr lang="sq-AL" sz="2000" dirty="0" err="1">
                <a:latin typeface="Times New Roman" pitchFamily="18" charset="0"/>
                <a:cs typeface="Times New Roman" pitchFamily="18" charset="0"/>
              </a:rPr>
              <a:t>stresorëve</a:t>
            </a:r>
            <a:r>
              <a:rPr lang="sq-AL" sz="2000" dirty="0">
                <a:latin typeface="Times New Roman" pitchFamily="18" charset="0"/>
                <a:cs typeface="Times New Roman" pitchFamily="18" charset="0"/>
              </a:rPr>
              <a:t> të njëjtë dhe të thyeshëm në të njëjtin rast, sikur që metalet bëjnë. Modeli ka qenë i pamjaftueshëm për shkak që nuk ka marrë në konsideratë edhe dallimet individuale që kanë njerëzit ndërmjet njëri tjetrit, gjithashtu edhe fakti që ata kanë </a:t>
            </a:r>
            <a:r>
              <a:rPr lang="sq-AL" sz="2000" dirty="0" err="1">
                <a:latin typeface="Times New Roman" pitchFamily="18" charset="0"/>
                <a:cs typeface="Times New Roman" pitchFamily="18" charset="0"/>
              </a:rPr>
              <a:t>bashkëvepru</a:t>
            </a:r>
            <a:r>
              <a:rPr lang="sq-AL" sz="2000" dirty="0">
                <a:latin typeface="Times New Roman" pitchFamily="18" charset="0"/>
                <a:cs typeface="Times New Roman" pitchFamily="18" charset="0"/>
              </a:rPr>
              <a:t> nganjëherë edhe me mundim me mjedisin e tyre.</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Përshtatja</a:t>
            </a:r>
            <a:r>
              <a:rPr lang="en-US" sz="2800" dirty="0" smtClean="0">
                <a:latin typeface="Times New Roman" pitchFamily="18" charset="0"/>
                <a:cs typeface="Times New Roman" pitchFamily="18" charset="0"/>
              </a:rPr>
              <a:t> e </a:t>
            </a:r>
            <a:r>
              <a:rPr lang="en-US" sz="2800" dirty="0" err="1" smtClean="0">
                <a:latin typeface="Times New Roman" pitchFamily="18" charset="0"/>
                <a:cs typeface="Times New Roman" pitchFamily="18" charset="0"/>
              </a:rPr>
              <a:t>sindromit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përgjithshëm</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2133600"/>
          </a:xfrm>
        </p:spPr>
        <p:txBody>
          <a:bodyPr>
            <a:normAutofit/>
          </a:bodyPr>
          <a:lstStyle/>
          <a:p>
            <a:r>
              <a:rPr lang="sq-AL" sz="2000" dirty="0">
                <a:latin typeface="Times New Roman" pitchFamily="18" charset="0"/>
                <a:cs typeface="Times New Roman" pitchFamily="18" charset="0"/>
              </a:rPr>
              <a:t> Më 1956, </a:t>
            </a:r>
            <a:r>
              <a:rPr lang="sq-AL" sz="2000" dirty="0" err="1">
                <a:latin typeface="Times New Roman" pitchFamily="18" charset="0"/>
                <a:cs typeface="Times New Roman" pitchFamily="18" charset="0"/>
              </a:rPr>
              <a:t>Selye</a:t>
            </a:r>
            <a:r>
              <a:rPr lang="sq-AL" sz="2000" dirty="0">
                <a:latin typeface="Times New Roman" pitchFamily="18" charset="0"/>
                <a:cs typeface="Times New Roman" pitchFamily="18" charset="0"/>
              </a:rPr>
              <a:t> avancoi përpara një model të quajtur Adaptimi i </a:t>
            </a:r>
            <a:r>
              <a:rPr lang="sq-AL" sz="2000" dirty="0" err="1">
                <a:latin typeface="Times New Roman" pitchFamily="18" charset="0"/>
                <a:cs typeface="Times New Roman" pitchFamily="18" charset="0"/>
              </a:rPr>
              <a:t>Sindromit</a:t>
            </a:r>
            <a:r>
              <a:rPr lang="sq-AL" sz="2000" dirty="0">
                <a:latin typeface="Times New Roman" pitchFamily="18" charset="0"/>
                <a:cs typeface="Times New Roman" pitchFamily="18" charset="0"/>
              </a:rPr>
              <a:t> të Përgjithshëm, duke përshkruar ndryshimet psikologjike që kishin bërë vend tek individi i stresuar. </a:t>
            </a:r>
            <a:endParaRPr lang="en-US" sz="2000" dirty="0">
              <a:latin typeface="Times New Roman" pitchFamily="18" charset="0"/>
              <a:cs typeface="Times New Roman" pitchFamily="18" charset="0"/>
            </a:endParaRPr>
          </a:p>
        </p:txBody>
      </p:sp>
      <p:sp>
        <p:nvSpPr>
          <p:cNvPr id="16385" name="Rectangle 1"/>
          <p:cNvSpPr>
            <a:spLocks noChangeArrowheads="1"/>
          </p:cNvSpPr>
          <p:nvPr/>
        </p:nvSpPr>
        <p:spPr bwMode="auto">
          <a:xfrm>
            <a:off x="381000" y="3364468"/>
            <a:ext cx="8763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Ritmi i zemrës dhe shtypja e gjakut rritet, adrenalina dhe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noradrenalina</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janë çliruar, me qëllim që të mbajnë gjendjen e trupit në “gatishmëri” për ta luftuar agresorin/sulmuesin. Mbajtja e këtyre reagimeve i shteron resurset e trupit duke e lënë atë të hapur nga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invazioni</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i sëmundjes. Nëse stresi vazhdon për një kohë të gjatë, individi vuan nga dobësimi i forcave dhe mund të vdes. Stresi ishte nënkuptuar si prishje e sistemit të imunizuar, njëjtë sikurse kanceri, sulmet e zemrës, problemet kardiovaskulare dhe çrregullimet në tretjen e ushqimit. </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385"/>
                                        </p:tgtEl>
                                        <p:attrNameLst>
                                          <p:attrName>style.visibility</p:attrName>
                                        </p:attrNameLst>
                                      </p:cBhvr>
                                      <p:to>
                                        <p:strVal val="visible"/>
                                      </p:to>
                                    </p:set>
                                    <p:animEffect transition="in" filter="blinds(horizontal)">
                                      <p:cBhvr>
                                        <p:cTn id="12" dur="500"/>
                                        <p:tgtEl>
                                          <p:spTgt spid="16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38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Personi</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përshtatja</a:t>
            </a:r>
            <a:r>
              <a:rPr lang="en-US" sz="2800" dirty="0" smtClean="0">
                <a:latin typeface="Times New Roman" pitchFamily="18" charset="0"/>
                <a:cs typeface="Times New Roman" pitchFamily="18" charset="0"/>
              </a:rPr>
              <a:t> e </a:t>
            </a:r>
            <a:r>
              <a:rPr lang="en-US" sz="2800" dirty="0" err="1" smtClean="0">
                <a:latin typeface="Times New Roman" pitchFamily="18" charset="0"/>
                <a:cs typeface="Times New Roman" pitchFamily="18" charset="0"/>
              </a:rPr>
              <a:t>mjedisit</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sq-AL" sz="2000" dirty="0">
                <a:latin typeface="Times New Roman" pitchFamily="18" charset="0"/>
                <a:cs typeface="Times New Roman" pitchFamily="18" charset="0"/>
              </a:rPr>
              <a:t>Personi-përshtatja e mjedisit një model i stresit, e propozuar nga francezët </a:t>
            </a:r>
            <a:r>
              <a:rPr lang="sq-AL" sz="2000" dirty="0" err="1">
                <a:latin typeface="Times New Roman" pitchFamily="18" charset="0"/>
                <a:cs typeface="Times New Roman" pitchFamily="18" charset="0"/>
              </a:rPr>
              <a:t>Caplan</a:t>
            </a:r>
            <a:r>
              <a:rPr lang="sq-AL" sz="2000" dirty="0">
                <a:latin typeface="Times New Roman" pitchFamily="18" charset="0"/>
                <a:cs typeface="Times New Roman" pitchFamily="18" charset="0"/>
              </a:rPr>
              <a:t> dhe </a:t>
            </a:r>
            <a:r>
              <a:rPr lang="sq-AL" sz="2000" dirty="0" err="1">
                <a:latin typeface="Times New Roman" pitchFamily="18" charset="0"/>
                <a:cs typeface="Times New Roman" pitchFamily="18" charset="0"/>
              </a:rPr>
              <a:t>Van</a:t>
            </a:r>
            <a:r>
              <a:rPr lang="sq-AL" sz="2000" dirty="0">
                <a:latin typeface="Times New Roman" pitchFamily="18" charset="0"/>
                <a:cs typeface="Times New Roman" pitchFamily="18" charset="0"/>
              </a:rPr>
              <a:t> </a:t>
            </a:r>
            <a:r>
              <a:rPr lang="sq-AL" sz="2000" dirty="0" err="1">
                <a:latin typeface="Times New Roman" pitchFamily="18" charset="0"/>
                <a:cs typeface="Times New Roman" pitchFamily="18" charset="0"/>
              </a:rPr>
              <a:t>Harrison</a:t>
            </a:r>
            <a:r>
              <a:rPr lang="sq-AL" sz="2000" dirty="0">
                <a:latin typeface="Times New Roman" pitchFamily="18" charset="0"/>
                <a:cs typeface="Times New Roman" pitchFamily="18" charset="0"/>
              </a:rPr>
              <a:t> (1982), kontrolluan bashkëveprimin në mes të individit dhe mjedisit në vendin e punës. E rëndësishme nga kjo ishte niveli në të cilën aftësitë e të punësuarit përshtaten me kërkesat e punës, dhe se sa mirë mjedisi i punës përshtatet me nevojat e të punësuarit, veçanërisht përdorimi i mjeshtërisë dhe zgjuarsisë. Ky bashkëveprim i modelit të stresit nuk ka lejuar në vendin e punës një numër tjetër të </a:t>
            </a:r>
            <a:r>
              <a:rPr lang="sq-AL" sz="2000" dirty="0" err="1">
                <a:latin typeface="Times New Roman" pitchFamily="18" charset="0"/>
                <a:cs typeface="Times New Roman" pitchFamily="18" charset="0"/>
              </a:rPr>
              <a:t>variablave</a:t>
            </a:r>
            <a:r>
              <a:rPr lang="sq-AL" sz="2000" dirty="0">
                <a:latin typeface="Times New Roman" pitchFamily="18" charset="0"/>
                <a:cs typeface="Times New Roman" pitchFamily="18" charset="0"/>
              </a:rPr>
              <a:t>, të cilat do të mund të ndikonin në </a:t>
            </a:r>
            <a:r>
              <a:rPr lang="sq-AL" sz="2000" dirty="0" err="1">
                <a:latin typeface="Times New Roman" pitchFamily="18" charset="0"/>
                <a:cs typeface="Times New Roman" pitchFamily="18" charset="0"/>
              </a:rPr>
              <a:t>përceptimin</a:t>
            </a:r>
            <a:r>
              <a:rPr lang="sq-AL" sz="2000" dirty="0">
                <a:latin typeface="Times New Roman" pitchFamily="18" charset="0"/>
                <a:cs typeface="Times New Roman" pitchFamily="18" charset="0"/>
              </a:rPr>
              <a:t> e një personi se sa mirë ai ose ajo përshtaten me atë mjedis.</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Operacionet</a:t>
            </a:r>
            <a:r>
              <a:rPr lang="en-US" sz="2800" dirty="0" smtClean="0">
                <a:latin typeface="Times New Roman" pitchFamily="18" charset="0"/>
                <a:cs typeface="Times New Roman" pitchFamily="18" charset="0"/>
              </a:rPr>
              <a:t> e </a:t>
            </a:r>
            <a:r>
              <a:rPr lang="en-US" sz="2800" dirty="0" err="1" smtClean="0">
                <a:latin typeface="Times New Roman" pitchFamily="18" charset="0"/>
                <a:cs typeface="Times New Roman" pitchFamily="18" charset="0"/>
              </a:rPr>
              <a:t>modeleve</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838200"/>
          </a:xfrm>
        </p:spPr>
        <p:txBody>
          <a:bodyPr>
            <a:normAutofit/>
          </a:bodyPr>
          <a:lstStyle/>
          <a:p>
            <a:r>
              <a:rPr lang="sq-AL" sz="2000" dirty="0">
                <a:latin typeface="Times New Roman" pitchFamily="18" charset="0"/>
                <a:cs typeface="Times New Roman" pitchFamily="18" charset="0"/>
              </a:rPr>
              <a:t>Aktualisht, operacionet e modeleve të stresit duket të paraqesin sqarimin më të mirë për proceset e stresit. </a:t>
            </a:r>
            <a:endParaRPr lang="en-US" sz="2000" dirty="0">
              <a:latin typeface="Times New Roman" pitchFamily="18" charset="0"/>
              <a:cs typeface="Times New Roman" pitchFamily="18" charset="0"/>
            </a:endParaRPr>
          </a:p>
        </p:txBody>
      </p:sp>
      <p:sp>
        <p:nvSpPr>
          <p:cNvPr id="4" name="Rectangle 3"/>
          <p:cNvSpPr/>
          <p:nvPr/>
        </p:nvSpPr>
        <p:spPr>
          <a:xfrm>
            <a:off x="381000" y="2362200"/>
            <a:ext cx="8458200" cy="1323439"/>
          </a:xfrm>
          <a:prstGeom prst="rect">
            <a:avLst/>
          </a:prstGeom>
        </p:spPr>
        <p:txBody>
          <a:bodyPr wrap="square">
            <a:spAutoFit/>
          </a:bodyPr>
          <a:lstStyle/>
          <a:p>
            <a:r>
              <a:rPr lang="sq-AL" sz="2000" dirty="0" smtClean="0">
                <a:latin typeface="Times New Roman" pitchFamily="18" charset="0"/>
                <a:cs typeface="Times New Roman" pitchFamily="18" charset="0"/>
              </a:rPr>
              <a:t> Proceset </a:t>
            </a:r>
            <a:r>
              <a:rPr lang="sq-AL" sz="2000" dirty="0" err="1" smtClean="0">
                <a:latin typeface="Times New Roman" pitchFamily="18" charset="0"/>
                <a:cs typeface="Times New Roman" pitchFamily="18" charset="0"/>
              </a:rPr>
              <a:t>kognitive</a:t>
            </a:r>
            <a:r>
              <a:rPr lang="sq-AL" sz="2000" dirty="0" smtClean="0">
                <a:latin typeface="Times New Roman" pitchFamily="18" charset="0"/>
                <a:cs typeface="Times New Roman" pitchFamily="18" charset="0"/>
              </a:rPr>
              <a:t> përfshijnë vëzhgim të vazhdueshëm të situatës së stresit, dhe vendimet e ndërtuara nga metodat kopjuese. </a:t>
            </a:r>
            <a:r>
              <a:rPr lang="sq-AL" sz="2000" dirty="0" err="1" smtClean="0">
                <a:latin typeface="Times New Roman" pitchFamily="18" charset="0"/>
                <a:cs typeface="Times New Roman" pitchFamily="18" charset="0"/>
              </a:rPr>
              <a:t>Lazarus</a:t>
            </a:r>
            <a:r>
              <a:rPr lang="sq-AL" sz="2000" dirty="0" smtClean="0">
                <a:latin typeface="Times New Roman" pitchFamily="18" charset="0"/>
                <a:cs typeface="Times New Roman" pitchFamily="18" charset="0"/>
              </a:rPr>
              <a:t> dhe </a:t>
            </a:r>
            <a:r>
              <a:rPr lang="sq-AL" sz="2000" dirty="0" err="1" smtClean="0">
                <a:latin typeface="Times New Roman" pitchFamily="18" charset="0"/>
                <a:cs typeface="Times New Roman" pitchFamily="18" charset="0"/>
              </a:rPr>
              <a:t>Folkman</a:t>
            </a:r>
            <a:r>
              <a:rPr lang="sq-AL" sz="2000" dirty="0" smtClean="0">
                <a:latin typeface="Times New Roman" pitchFamily="18" charset="0"/>
                <a:cs typeface="Times New Roman" pitchFamily="18" charset="0"/>
              </a:rPr>
              <a:t> (1984) </a:t>
            </a:r>
            <a:r>
              <a:rPr lang="sq-AL" sz="2000" dirty="0" err="1" smtClean="0">
                <a:latin typeface="Times New Roman" pitchFamily="18" charset="0"/>
                <a:cs typeface="Times New Roman" pitchFamily="18" charset="0"/>
              </a:rPr>
              <a:t>sygjeronin</a:t>
            </a:r>
            <a:r>
              <a:rPr lang="sq-AL" sz="2000" dirty="0" smtClean="0">
                <a:latin typeface="Times New Roman" pitchFamily="18" charset="0"/>
                <a:cs typeface="Times New Roman" pitchFamily="18" charset="0"/>
              </a:rPr>
              <a:t> që stresi rrjedh kur </a:t>
            </a:r>
            <a:r>
              <a:rPr lang="sq-AL" sz="2000" dirty="0" err="1" smtClean="0">
                <a:latin typeface="Times New Roman" pitchFamily="18" charset="0"/>
                <a:cs typeface="Times New Roman" pitchFamily="18" charset="0"/>
              </a:rPr>
              <a:t>përceptimet</a:t>
            </a:r>
            <a:r>
              <a:rPr lang="sq-AL" sz="2000" dirty="0" smtClean="0">
                <a:latin typeface="Times New Roman" pitchFamily="18" charset="0"/>
                <a:cs typeface="Times New Roman" pitchFamily="18" charset="0"/>
              </a:rPr>
              <a:t> e individëve nuk mund të ballafaqohen me kërkesat e ndërtuara sipër tyre.</a:t>
            </a:r>
            <a:endParaRPr lang="en-US" sz="2000" dirty="0">
              <a:latin typeface="Times New Roman" pitchFamily="18" charset="0"/>
              <a:cs typeface="Times New Roman" pitchFamily="18" charset="0"/>
            </a:endParaRPr>
          </a:p>
        </p:txBody>
      </p:sp>
      <p:sp>
        <p:nvSpPr>
          <p:cNvPr id="5" name="Rectangle 4"/>
          <p:cNvSpPr/>
          <p:nvPr/>
        </p:nvSpPr>
        <p:spPr>
          <a:xfrm>
            <a:off x="381000" y="3733800"/>
            <a:ext cx="8153400" cy="1631216"/>
          </a:xfrm>
          <a:prstGeom prst="rect">
            <a:avLst/>
          </a:prstGeom>
        </p:spPr>
        <p:txBody>
          <a:bodyPr wrap="square">
            <a:spAutoFit/>
          </a:bodyPr>
          <a:lstStyle/>
          <a:p>
            <a:r>
              <a:rPr lang="sq-AL" sz="2000" dirty="0" smtClean="0">
                <a:latin typeface="Times New Roman" pitchFamily="18" charset="0"/>
                <a:cs typeface="Times New Roman" pitchFamily="18" charset="0"/>
              </a:rPr>
              <a:t>Një numër i hulumtuesve </a:t>
            </a:r>
            <a:r>
              <a:rPr lang="sq-AL" sz="2000" dirty="0" err="1" smtClean="0">
                <a:latin typeface="Times New Roman" pitchFamily="18" charset="0"/>
                <a:cs typeface="Times New Roman" pitchFamily="18" charset="0"/>
              </a:rPr>
              <a:t>sygjerojnë</a:t>
            </a:r>
            <a:r>
              <a:rPr lang="sq-AL" sz="2000" dirty="0" smtClean="0">
                <a:latin typeface="Times New Roman" pitchFamily="18" charset="0"/>
                <a:cs typeface="Times New Roman" pitchFamily="18" charset="0"/>
              </a:rPr>
              <a:t> që </a:t>
            </a:r>
            <a:r>
              <a:rPr lang="sq-AL" sz="2000" dirty="0" err="1" smtClean="0">
                <a:latin typeface="Times New Roman" pitchFamily="18" charset="0"/>
                <a:cs typeface="Times New Roman" pitchFamily="18" charset="0"/>
              </a:rPr>
              <a:t>stresorët</a:t>
            </a:r>
            <a:r>
              <a:rPr lang="sq-AL" sz="2000" dirty="0" smtClean="0">
                <a:latin typeface="Times New Roman" pitchFamily="18" charset="0"/>
                <a:cs typeface="Times New Roman" pitchFamily="18" charset="0"/>
              </a:rPr>
              <a:t> aktual, sikurse që është stresi në punë, mund të ketë një efekt të shtuar me </a:t>
            </a:r>
            <a:r>
              <a:rPr lang="sq-AL" sz="2000" dirty="0" err="1" smtClean="0">
                <a:latin typeface="Times New Roman" pitchFamily="18" charset="0"/>
                <a:cs typeface="Times New Roman" pitchFamily="18" charset="0"/>
              </a:rPr>
              <a:t>stresorët</a:t>
            </a:r>
            <a:r>
              <a:rPr lang="sq-AL" sz="2000" dirty="0" smtClean="0">
                <a:latin typeface="Times New Roman" pitchFamily="18" charset="0"/>
                <a:cs typeface="Times New Roman" pitchFamily="18" charset="0"/>
              </a:rPr>
              <a:t> ekzistues të jetës, sikurse që është ballafaqimi me efektet e </a:t>
            </a:r>
            <a:r>
              <a:rPr lang="sq-AL" sz="2000" dirty="0" err="1" smtClean="0">
                <a:latin typeface="Times New Roman" pitchFamily="18" charset="0"/>
                <a:cs typeface="Times New Roman" pitchFamily="18" charset="0"/>
              </a:rPr>
              <a:t>divorcimit</a:t>
            </a:r>
            <a:r>
              <a:rPr lang="sq-AL" sz="2000" dirty="0" smtClean="0">
                <a:latin typeface="Times New Roman" pitchFamily="18" charset="0"/>
                <a:cs typeface="Times New Roman" pitchFamily="18" charset="0"/>
              </a:rPr>
              <a:t>. Kjo mund të jetë pasojë e ndonjë stresi të shkaktuar në punë që e bën më të vështirë për t’u ballafaquar me të.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141</TotalTime>
  <Words>2627</Words>
  <Application>Microsoft Office PowerPoint</Application>
  <PresentationFormat>On-screen Show (4:3)</PresentationFormat>
  <Paragraphs>103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Equity</vt:lpstr>
      <vt:lpstr>Kënaqësia dhe stresi në punë si dhe përkushtimi në organizatë</vt:lpstr>
      <vt:lpstr>Natyra e stresit</vt:lpstr>
      <vt:lpstr>Natyra e stresit</vt:lpstr>
      <vt:lpstr>Natyra e stresit</vt:lpstr>
      <vt:lpstr>Natyra e stresit</vt:lpstr>
      <vt:lpstr>Modelet e stresit</vt:lpstr>
      <vt:lpstr>Përshtatja e sindromit të përgjithshëm</vt:lpstr>
      <vt:lpstr>Personi – përshtatja e mjedisit</vt:lpstr>
      <vt:lpstr>Operacionet e modeleve</vt:lpstr>
      <vt:lpstr>Burimet e Stresit</vt:lpstr>
      <vt:lpstr>Slide 11</vt:lpstr>
      <vt:lpstr>Slide 12</vt:lpstr>
      <vt:lpstr>Burimet e stresit</vt:lpstr>
      <vt:lpstr>Debatet Ditore</vt:lpstr>
      <vt:lpstr>Stresi në punë</vt:lpstr>
      <vt:lpstr>Mbingarkesa në punë/ Ngarkesa jo e plotë në punë</vt:lpstr>
      <vt:lpstr>Roli dykuptimorë dhe roli i konfliktit</vt:lpstr>
      <vt:lpstr>Puna e pasigurtë dhe mungesa e zhvillimit të karierës</vt:lpstr>
      <vt:lpstr>Vendimi me liri veprimi dhe vetpërmbajtjeje</vt:lpstr>
      <vt:lpstr>Mardhëniet ndërpersonale</vt:lpstr>
      <vt:lpstr>Mardhëniet ndërpersonale</vt:lpstr>
      <vt:lpstr>Literatura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Fatos</dc:creator>
  <cp:lastModifiedBy>Fatos</cp:lastModifiedBy>
  <cp:revision>18</cp:revision>
  <dcterms:created xsi:type="dcterms:W3CDTF">2012-04-16T20:19:23Z</dcterms:created>
  <dcterms:modified xsi:type="dcterms:W3CDTF">2012-04-17T07:28:36Z</dcterms:modified>
</cp:coreProperties>
</file>