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F311F2-0903-4F40-885D-7F712CE746B2}" type="datetimeFigureOut">
              <a:rPr lang="en-US" smtClean="0"/>
              <a:pPr/>
              <a:t>4/3/2012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95579F-3B68-479D-B4E9-FE78D136AE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F311F2-0903-4F40-885D-7F712CE746B2}"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F311F2-0903-4F40-885D-7F712CE746B2}"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F311F2-0903-4F40-885D-7F712CE746B2}"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F311F2-0903-4F40-885D-7F712CE746B2}"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5579F-3B68-479D-B4E9-FE78D136AE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F311F2-0903-4F40-885D-7F712CE746B2}"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F311F2-0903-4F40-885D-7F712CE746B2}" type="datetimeFigureOut">
              <a:rPr lang="en-US" smtClean="0"/>
              <a:pPr/>
              <a:t>4/3/2012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F311F2-0903-4F40-885D-7F712CE746B2}" type="datetimeFigureOut">
              <a:rPr lang="en-US" smtClean="0"/>
              <a:pPr/>
              <a:t>4/3/2012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311F2-0903-4F40-885D-7F712CE746B2}" type="datetimeFigureOut">
              <a:rPr lang="en-US" smtClean="0"/>
              <a:pPr/>
              <a:t>4/3/2012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F311F2-0903-4F40-885D-7F712CE746B2}"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5579F-3B68-479D-B4E9-FE78D136AE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F311F2-0903-4F40-885D-7F712CE746B2}"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95579F-3B68-479D-B4E9-FE78D136AEC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F311F2-0903-4F40-885D-7F712CE746B2}" type="datetimeFigureOut">
              <a:rPr lang="en-US" smtClean="0"/>
              <a:pPr/>
              <a:t>4/3/2012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95579F-3B68-479D-B4E9-FE78D136AEC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Sjellja</a:t>
            </a:r>
            <a:r>
              <a:rPr lang="en-US" dirty="0" smtClean="0"/>
              <a:t> </a:t>
            </a:r>
            <a:r>
              <a:rPr lang="en-US" dirty="0" err="1" smtClean="0"/>
              <a:t>Produktive</a:t>
            </a:r>
            <a:r>
              <a:rPr lang="en-US" dirty="0" smtClean="0"/>
              <a:t> </a:t>
            </a:r>
            <a:r>
              <a:rPr lang="en-US" dirty="0" err="1" smtClean="0"/>
              <a:t>dhe</a:t>
            </a:r>
            <a:r>
              <a:rPr lang="en-US" dirty="0" smtClean="0"/>
              <a:t> </a:t>
            </a:r>
            <a:r>
              <a:rPr lang="en-US" dirty="0" err="1" smtClean="0"/>
              <a:t>joproduktive</a:t>
            </a:r>
            <a:r>
              <a:rPr lang="en-US" dirty="0" smtClean="0"/>
              <a:t> </a:t>
            </a:r>
            <a:r>
              <a:rPr lang="en-US" dirty="0" err="1" smtClean="0"/>
              <a:t>në</a:t>
            </a:r>
            <a:r>
              <a:rPr lang="en-US" dirty="0" smtClean="0"/>
              <a:t> </a:t>
            </a:r>
            <a:r>
              <a:rPr lang="en-US" dirty="0" err="1" smtClean="0"/>
              <a:t>organizatë</a:t>
            </a:r>
            <a:endParaRPr lang="en-US" dirty="0"/>
          </a:p>
        </p:txBody>
      </p:sp>
      <p:sp>
        <p:nvSpPr>
          <p:cNvPr id="3" name="Subtitle 2"/>
          <p:cNvSpPr>
            <a:spLocks noGrp="1"/>
          </p:cNvSpPr>
          <p:nvPr>
            <p:ph type="subTitle" idx="1"/>
          </p:nvPr>
        </p:nvSpPr>
        <p:spPr/>
        <p:txBody>
          <a:bodyPr/>
          <a:lstStyle/>
          <a:p>
            <a:r>
              <a:rPr lang="en-US" dirty="0" err="1" smtClean="0"/>
              <a:t>Ligjërues</a:t>
            </a:r>
            <a:r>
              <a:rPr lang="en-US" dirty="0" smtClean="0"/>
              <a:t>: Linda </a:t>
            </a:r>
            <a:r>
              <a:rPr lang="en-US" dirty="0" err="1" smtClean="0"/>
              <a:t>Hoxha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7010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dy-</a:t>
            </a:r>
            <a:r>
              <a:rPr lang="sq-AL" sz="2800" dirty="0" err="1" smtClean="0">
                <a:solidFill>
                  <a:schemeClr val="tx1"/>
                </a:solidFill>
                <a:latin typeface="Times New Roman" pitchFamily="18" charset="0"/>
                <a:cs typeface="Times New Roman" pitchFamily="18" charset="0"/>
              </a:rPr>
              <a:t>faktoriale</a:t>
            </a:r>
            <a:r>
              <a:rPr lang="sq-AL" sz="2800" dirty="0" smtClean="0">
                <a:solidFill>
                  <a:schemeClr val="tx1"/>
                </a:solidFill>
                <a:latin typeface="Times New Roman" pitchFamily="18" charset="0"/>
                <a:cs typeface="Times New Roman" pitchFamily="18" charset="0"/>
              </a:rPr>
              <a:t> e </a:t>
            </a:r>
            <a:r>
              <a:rPr lang="sq-AL" sz="2800" dirty="0" err="1" smtClean="0">
                <a:solidFill>
                  <a:schemeClr val="tx1"/>
                </a:solidFill>
                <a:latin typeface="Times New Roman" pitchFamily="18" charset="0"/>
                <a:cs typeface="Times New Roman" pitchFamily="18" charset="0"/>
              </a:rPr>
              <a:t>Herzbergut</a:t>
            </a:r>
            <a:endParaRPr lang="en-US" sz="2800" dirty="0">
              <a:solidFill>
                <a:schemeClr val="tx1"/>
              </a:solidFill>
              <a:latin typeface="Times New Roman" pitchFamily="18" charset="0"/>
              <a:cs typeface="Times New Roman" pitchFamily="18" charset="0"/>
            </a:endParaRPr>
          </a:p>
        </p:txBody>
      </p:sp>
      <p:sp>
        <p:nvSpPr>
          <p:cNvPr id="3" name="Rectangle 2"/>
          <p:cNvSpPr/>
          <p:nvPr/>
        </p:nvSpPr>
        <p:spPr>
          <a:xfrm>
            <a:off x="304800" y="1828800"/>
            <a:ext cx="8610600" cy="1015663"/>
          </a:xfrm>
          <a:prstGeom prst="rect">
            <a:avLst/>
          </a:prstGeom>
        </p:spPr>
        <p:txBody>
          <a:bodyPr wrap="square">
            <a:spAutoFit/>
          </a:bodyPr>
          <a:lstStyle/>
          <a:p>
            <a:r>
              <a:rPr lang="sq-AL" sz="2000" dirty="0" err="1" smtClean="0">
                <a:latin typeface="Times New Roman" pitchFamily="18" charset="0"/>
                <a:cs typeface="Times New Roman" pitchFamily="18" charset="0"/>
              </a:rPr>
              <a:t>Herzberg</a:t>
            </a:r>
            <a:r>
              <a:rPr lang="sq-AL" sz="2000" dirty="0" smtClean="0">
                <a:latin typeface="Times New Roman" pitchFamily="18" charset="0"/>
                <a:cs typeface="Times New Roman" pitchFamily="18" charset="0"/>
              </a:rPr>
              <a:t> ka bërë një anketim më 1959 me grupet e inxhinierëve dhe kontabilistëve për të zbuluar se çka u duket motivuese punëtorëve në punë,çka i bën ata të ndjehen mire ose keq në lidhje me punën e tyre. </a:t>
            </a:r>
            <a:endParaRPr lang="en-US" sz="2000" dirty="0">
              <a:latin typeface="Times New Roman" pitchFamily="18" charset="0"/>
              <a:cs typeface="Times New Roman" pitchFamily="18" charset="0"/>
            </a:endParaRPr>
          </a:p>
        </p:txBody>
      </p:sp>
      <p:sp>
        <p:nvSpPr>
          <p:cNvPr id="4" name="Rectangle 3"/>
          <p:cNvSpPr/>
          <p:nvPr/>
        </p:nvSpPr>
        <p:spPr>
          <a:xfrm>
            <a:off x="304800" y="3581400"/>
            <a:ext cx="8534400" cy="1015663"/>
          </a:xfrm>
          <a:prstGeom prst="rect">
            <a:avLst/>
          </a:prstGeom>
        </p:spPr>
        <p:txBody>
          <a:bodyPr wrap="square">
            <a:spAutoFit/>
          </a:bodyPr>
          <a:lstStyle/>
          <a:p>
            <a:r>
              <a:rPr lang="sq-AL" sz="2000" dirty="0" smtClean="0">
                <a:latin typeface="Times New Roman" pitchFamily="18" charset="0"/>
                <a:cs typeface="Times New Roman" pitchFamily="18" charset="0"/>
              </a:rPr>
              <a:t>Në analiza,ai gjeti se përgjigjet u ndanë në dy grumbuj apo faktorë. Njëri faktor ishe i lidhur me kënaqësinë në punë,të cilin ai e quajti motivues,dhe tjetri ishte i lidhur me pakënaqësinë-këtë ai e quajti faktor higjienik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7010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dy-</a:t>
            </a:r>
            <a:r>
              <a:rPr lang="sq-AL" sz="2800" dirty="0" err="1" smtClean="0">
                <a:solidFill>
                  <a:schemeClr val="tx1"/>
                </a:solidFill>
                <a:latin typeface="Times New Roman" pitchFamily="18" charset="0"/>
                <a:cs typeface="Times New Roman" pitchFamily="18" charset="0"/>
              </a:rPr>
              <a:t>faktoriale</a:t>
            </a:r>
            <a:r>
              <a:rPr lang="sq-AL" sz="2800" dirty="0" smtClean="0">
                <a:solidFill>
                  <a:schemeClr val="tx1"/>
                </a:solidFill>
                <a:latin typeface="Times New Roman" pitchFamily="18" charset="0"/>
                <a:cs typeface="Times New Roman" pitchFamily="18" charset="0"/>
              </a:rPr>
              <a:t> e </a:t>
            </a:r>
            <a:r>
              <a:rPr lang="sq-AL" sz="2800" dirty="0" err="1" smtClean="0">
                <a:solidFill>
                  <a:schemeClr val="tx1"/>
                </a:solidFill>
                <a:latin typeface="Times New Roman" pitchFamily="18" charset="0"/>
                <a:cs typeface="Times New Roman" pitchFamily="18" charset="0"/>
              </a:rPr>
              <a:t>Herzbergut</a:t>
            </a:r>
            <a:endParaRPr lang="en-US" sz="2800" dirty="0">
              <a:solidFill>
                <a:schemeClr val="tx1"/>
              </a:solidFill>
              <a:latin typeface="Times New Roman" pitchFamily="18" charset="0"/>
              <a:cs typeface="Times New Roman" pitchFamily="18" charset="0"/>
            </a:endParaRPr>
          </a:p>
        </p:txBody>
      </p:sp>
      <p:sp>
        <p:nvSpPr>
          <p:cNvPr id="3" name="Rectangle 2"/>
          <p:cNvSpPr/>
          <p:nvPr/>
        </p:nvSpPr>
        <p:spPr>
          <a:xfrm>
            <a:off x="381000" y="1524000"/>
            <a:ext cx="4960782" cy="400110"/>
          </a:xfrm>
          <a:prstGeom prst="rect">
            <a:avLst/>
          </a:prstGeom>
        </p:spPr>
        <p:txBody>
          <a:bodyPr wrap="none">
            <a:spAutoFit/>
          </a:bodyPr>
          <a:lstStyle/>
          <a:p>
            <a:r>
              <a:rPr lang="sq-AL" sz="2000" dirty="0" smtClean="0">
                <a:latin typeface="Times New Roman" pitchFamily="18" charset="0"/>
                <a:cs typeface="Times New Roman" pitchFamily="18" charset="0"/>
              </a:rPr>
              <a:t>Faktorët motivues dhe higjienik të </a:t>
            </a:r>
            <a:r>
              <a:rPr lang="sq-AL" sz="2000" dirty="0" err="1" smtClean="0">
                <a:latin typeface="Times New Roman" pitchFamily="18" charset="0"/>
                <a:cs typeface="Times New Roman" pitchFamily="18" charset="0"/>
              </a:rPr>
              <a:t>Herzbergut</a:t>
            </a: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85800" y="2743200"/>
          <a:ext cx="7848600" cy="3200400"/>
        </p:xfrm>
        <a:graphic>
          <a:graphicData uri="http://schemas.openxmlformats.org/drawingml/2006/table">
            <a:tbl>
              <a:tblPr firstRow="1" bandRow="1">
                <a:tableStyleId>{5C22544A-7EE6-4342-B048-85BDC9FD1C3A}</a:tableStyleId>
              </a:tblPr>
              <a:tblGrid>
                <a:gridCol w="3924300"/>
                <a:gridCol w="3924300"/>
              </a:tblGrid>
              <a:tr h="533400">
                <a:tc>
                  <a:txBody>
                    <a:bodyPr/>
                    <a:lstStyle/>
                    <a:p>
                      <a:r>
                        <a:rPr lang="en-US" sz="2000" dirty="0" err="1" smtClean="0">
                          <a:solidFill>
                            <a:schemeClr val="tx1"/>
                          </a:solidFill>
                          <a:latin typeface="Times New Roman" pitchFamily="18" charset="0"/>
                          <a:cs typeface="Times New Roman" pitchFamily="18" charset="0"/>
                        </a:rPr>
                        <a:t>Faktorët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Motivues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err="1" smtClean="0">
                          <a:solidFill>
                            <a:schemeClr val="tx1"/>
                          </a:solidFill>
                          <a:latin typeface="Times New Roman" pitchFamily="18" charset="0"/>
                          <a:cs typeface="Times New Roman" pitchFamily="18" charset="0"/>
                        </a:rPr>
                        <a:t>Faktorët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Higjienik</a:t>
                      </a:r>
                      <a:endParaRPr lang="en-US" sz="2000" dirty="0">
                        <a:solidFill>
                          <a:schemeClr val="tx1"/>
                        </a:solidFill>
                        <a:latin typeface="Times New Roman" pitchFamily="18" charset="0"/>
                        <a:cs typeface="Times New Roman" pitchFamily="18" charset="0"/>
                      </a:endParaRPr>
                    </a:p>
                  </a:txBody>
                  <a:tcPr/>
                </a:tc>
              </a:tr>
              <a:tr h="533400">
                <a:tc>
                  <a:txBody>
                    <a:bodyPr/>
                    <a:lstStyle/>
                    <a:p>
                      <a:r>
                        <a:rPr lang="en-US" sz="2000" dirty="0" err="1" smtClean="0">
                          <a:solidFill>
                            <a:schemeClr val="tx1"/>
                          </a:solidFill>
                          <a:latin typeface="Times New Roman" pitchFamily="18" charset="0"/>
                          <a:cs typeface="Times New Roman" pitchFamily="18" charset="0"/>
                        </a:rPr>
                        <a:t>Arritja</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err="1" smtClean="0">
                          <a:solidFill>
                            <a:schemeClr val="tx1"/>
                          </a:solidFill>
                          <a:latin typeface="Times New Roman" pitchFamily="18" charset="0"/>
                          <a:cs typeface="Times New Roman" pitchFamily="18" charset="0"/>
                        </a:rPr>
                        <a:t>Kushtet</a:t>
                      </a:r>
                      <a:r>
                        <a:rPr lang="en-US" sz="2000" dirty="0" smtClean="0">
                          <a:solidFill>
                            <a:schemeClr val="tx1"/>
                          </a:solidFill>
                          <a:latin typeface="Times New Roman" pitchFamily="18" charset="0"/>
                          <a:cs typeface="Times New Roman" pitchFamily="18" charset="0"/>
                        </a:rPr>
                        <a:t> e </a:t>
                      </a:r>
                      <a:r>
                        <a:rPr lang="en-US" sz="2000" dirty="0" err="1" smtClean="0">
                          <a:solidFill>
                            <a:schemeClr val="tx1"/>
                          </a:solidFill>
                          <a:latin typeface="Times New Roman" pitchFamily="18" charset="0"/>
                          <a:cs typeface="Times New Roman" pitchFamily="18" charset="0"/>
                        </a:rPr>
                        <a:t>Punës</a:t>
                      </a:r>
                      <a:endParaRPr lang="en-US" sz="2000" dirty="0">
                        <a:solidFill>
                          <a:schemeClr val="tx1"/>
                        </a:solidFill>
                        <a:latin typeface="Times New Roman" pitchFamily="18" charset="0"/>
                        <a:cs typeface="Times New Roman" pitchFamily="18" charset="0"/>
                      </a:endParaRPr>
                    </a:p>
                  </a:txBody>
                  <a:tcPr/>
                </a:tc>
              </a:tr>
              <a:tr h="533400">
                <a:tc>
                  <a:txBody>
                    <a:bodyPr/>
                    <a:lstStyle/>
                    <a:p>
                      <a:r>
                        <a:rPr lang="en-US" sz="2000" dirty="0" err="1" smtClean="0">
                          <a:latin typeface="Times New Roman" pitchFamily="18" charset="0"/>
                          <a:cs typeface="Times New Roman" pitchFamily="18" charset="0"/>
                        </a:rPr>
                        <a:t>Pëlqimi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miratimi</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Lloji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Supervisionit</a:t>
                      </a:r>
                      <a:endParaRPr lang="en-US" sz="2000" dirty="0">
                        <a:latin typeface="Times New Roman" pitchFamily="18" charset="0"/>
                        <a:cs typeface="Times New Roman" pitchFamily="18" charset="0"/>
                      </a:endParaRPr>
                    </a:p>
                  </a:txBody>
                  <a:tcPr/>
                </a:tc>
              </a:tr>
              <a:tr h="533400">
                <a:tc>
                  <a:txBody>
                    <a:bodyPr/>
                    <a:lstStyle/>
                    <a:p>
                      <a:r>
                        <a:rPr lang="en-US" sz="2000" dirty="0" err="1" smtClean="0">
                          <a:latin typeface="Times New Roman" pitchFamily="18" charset="0"/>
                          <a:cs typeface="Times New Roman" pitchFamily="18" charset="0"/>
                        </a:rPr>
                        <a:t>Përgjegjsia</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Mardhëniet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Ndërkolegiale</a:t>
                      </a:r>
                      <a:endParaRPr lang="en-US" sz="2000" dirty="0">
                        <a:latin typeface="Times New Roman" pitchFamily="18" charset="0"/>
                        <a:cs typeface="Times New Roman" pitchFamily="18" charset="0"/>
                      </a:endParaRPr>
                    </a:p>
                  </a:txBody>
                  <a:tcPr/>
                </a:tc>
              </a:tr>
              <a:tr h="533400">
                <a:tc>
                  <a:txBody>
                    <a:bodyPr/>
                    <a:lstStyle/>
                    <a:p>
                      <a:r>
                        <a:rPr lang="en-US" sz="2000" dirty="0" err="1" smtClean="0">
                          <a:latin typeface="Times New Roman" pitchFamily="18" charset="0"/>
                          <a:cs typeface="Times New Roman" pitchFamily="18" charset="0"/>
                        </a:rPr>
                        <a:t>Rasti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për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avansim</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Rregullat</a:t>
                      </a:r>
                      <a:r>
                        <a:rPr lang="en-US" sz="2000" dirty="0" smtClean="0">
                          <a:latin typeface="Times New Roman" pitchFamily="18" charset="0"/>
                          <a:cs typeface="Times New Roman" pitchFamily="18" charset="0"/>
                        </a:rPr>
                        <a:t> e </a:t>
                      </a:r>
                      <a:r>
                        <a:rPr lang="en-US" sz="2000" dirty="0" err="1" smtClean="0">
                          <a:latin typeface="Times New Roman" pitchFamily="18" charset="0"/>
                          <a:cs typeface="Times New Roman" pitchFamily="18" charset="0"/>
                        </a:rPr>
                        <a:t>Kompanisë</a:t>
                      </a:r>
                      <a:endParaRPr lang="en-US" sz="2000" dirty="0">
                        <a:latin typeface="Times New Roman" pitchFamily="18" charset="0"/>
                        <a:cs typeface="Times New Roman" pitchFamily="18" charset="0"/>
                      </a:endParaRPr>
                    </a:p>
                  </a:txBody>
                  <a:tcPr/>
                </a:tc>
              </a:tr>
              <a:tr h="533400">
                <a:tc>
                  <a:txBody>
                    <a:bodyPr/>
                    <a:lstStyle/>
                    <a:p>
                      <a:r>
                        <a:rPr lang="en-US" sz="2000" dirty="0" err="1" smtClean="0">
                          <a:latin typeface="Times New Roman" pitchFamily="18" charset="0"/>
                          <a:cs typeface="Times New Roman" pitchFamily="18" charset="0"/>
                        </a:rPr>
                        <a:t>Puna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Interesante</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Pagesa</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7010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dy-</a:t>
            </a:r>
            <a:r>
              <a:rPr lang="sq-AL" sz="2800" dirty="0" err="1" smtClean="0">
                <a:solidFill>
                  <a:schemeClr val="tx1"/>
                </a:solidFill>
                <a:latin typeface="Times New Roman" pitchFamily="18" charset="0"/>
                <a:cs typeface="Times New Roman" pitchFamily="18" charset="0"/>
              </a:rPr>
              <a:t>faktoriale</a:t>
            </a:r>
            <a:r>
              <a:rPr lang="sq-AL" sz="2800" dirty="0" smtClean="0">
                <a:solidFill>
                  <a:schemeClr val="tx1"/>
                </a:solidFill>
                <a:latin typeface="Times New Roman" pitchFamily="18" charset="0"/>
                <a:cs typeface="Times New Roman" pitchFamily="18" charset="0"/>
              </a:rPr>
              <a:t> e </a:t>
            </a:r>
            <a:r>
              <a:rPr lang="sq-AL" sz="2800" dirty="0" err="1" smtClean="0">
                <a:solidFill>
                  <a:schemeClr val="tx1"/>
                </a:solidFill>
                <a:latin typeface="Times New Roman" pitchFamily="18" charset="0"/>
                <a:cs typeface="Times New Roman" pitchFamily="18" charset="0"/>
              </a:rPr>
              <a:t>Herzbergut</a:t>
            </a:r>
            <a:endParaRPr lang="en-US" sz="2800" dirty="0">
              <a:solidFill>
                <a:schemeClr val="tx1"/>
              </a:solidFill>
              <a:latin typeface="Times New Roman" pitchFamily="18" charset="0"/>
              <a:cs typeface="Times New Roman" pitchFamily="18" charset="0"/>
            </a:endParaRPr>
          </a:p>
        </p:txBody>
      </p:sp>
      <p:sp>
        <p:nvSpPr>
          <p:cNvPr id="11265" name="Rectangle 1"/>
          <p:cNvSpPr>
            <a:spLocks noChangeArrowheads="1"/>
          </p:cNvSpPr>
          <p:nvPr/>
        </p:nvSpPr>
        <p:spPr bwMode="auto">
          <a:xfrm>
            <a:off x="0" y="1295400"/>
            <a:ext cx="8305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Për t’i mbajtur punëtorët të lumtur dhe të motivuar,</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Herzbergu</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pakënaqësia e punës duhet të eliminohet duke siguruar faktorë bazik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higjienik.Përveq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kësaj,motivuesit të cilët e përmirësojnë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performansën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duhen te jenë prezent.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152400" y="2667000"/>
            <a:ext cx="8382000" cy="707886"/>
          </a:xfrm>
          <a:prstGeom prst="rect">
            <a:avLst/>
          </a:prstGeom>
        </p:spPr>
        <p:txBody>
          <a:bodyPr wrap="square">
            <a:spAutoFit/>
          </a:bodyPr>
          <a:lstStyle/>
          <a:p>
            <a:r>
              <a:rPr lang="sq-AL" sz="2000" dirty="0" err="1" smtClean="0">
                <a:latin typeface="Times New Roman" pitchFamily="18" charset="0"/>
                <a:cs typeface="Times New Roman" pitchFamily="18" charset="0"/>
              </a:rPr>
              <a:t>Kohjasten</a:t>
            </a:r>
            <a:r>
              <a:rPr lang="sq-AL" sz="2000" dirty="0" smtClean="0">
                <a:latin typeface="Times New Roman" pitchFamily="18" charset="0"/>
                <a:cs typeface="Times New Roman" pitchFamily="18" charset="0"/>
              </a:rPr>
              <a:t> (1933) e shikoi motivimin tek menaxherët në sektorët privat dhe publik,duke përdorur modelin e </a:t>
            </a:r>
            <a:r>
              <a:rPr lang="sq-AL" sz="2000" dirty="0" err="1" smtClean="0">
                <a:latin typeface="Times New Roman" pitchFamily="18" charset="0"/>
                <a:cs typeface="Times New Roman" pitchFamily="18" charset="0"/>
              </a:rPr>
              <a:t>Herzbergut</a:t>
            </a:r>
            <a:endParaRPr lang="en-US" sz="2000" dirty="0">
              <a:latin typeface="Times New Roman" pitchFamily="18" charset="0"/>
              <a:cs typeface="Times New Roman" pitchFamily="18" charset="0"/>
            </a:endParaRPr>
          </a:p>
        </p:txBody>
      </p:sp>
      <p:sp>
        <p:nvSpPr>
          <p:cNvPr id="5" name="Rectangle 4"/>
          <p:cNvSpPr/>
          <p:nvPr/>
        </p:nvSpPr>
        <p:spPr>
          <a:xfrm>
            <a:off x="152400" y="3505200"/>
            <a:ext cx="8382000" cy="1015663"/>
          </a:xfrm>
          <a:prstGeom prst="rect">
            <a:avLst/>
          </a:prstGeom>
        </p:spPr>
        <p:txBody>
          <a:bodyPr wrap="square">
            <a:spAutoFit/>
          </a:bodyPr>
          <a:lstStyle/>
          <a:p>
            <a:r>
              <a:rPr lang="sq-AL" sz="2000" dirty="0" smtClean="0">
                <a:latin typeface="Times New Roman" pitchFamily="18" charset="0"/>
                <a:cs typeface="Times New Roman" pitchFamily="18" charset="0"/>
              </a:rPr>
              <a:t>Pagesa dhe sigurimi në punë ishin motivuesit kryesorë për disa menaxherë të </a:t>
            </a:r>
            <a:r>
              <a:rPr lang="sq-AL" sz="2000" dirty="0" err="1" smtClean="0">
                <a:latin typeface="Times New Roman" pitchFamily="18" charset="0"/>
                <a:cs typeface="Times New Roman" pitchFamily="18" charset="0"/>
              </a:rPr>
              <a:t>sektoreve</a:t>
            </a:r>
            <a:r>
              <a:rPr lang="sq-AL" sz="2000" dirty="0" smtClean="0">
                <a:latin typeface="Times New Roman" pitchFamily="18" charset="0"/>
                <a:cs typeface="Times New Roman" pitchFamily="18" charset="0"/>
              </a:rPr>
              <a:t> private se sa të </a:t>
            </a:r>
            <a:r>
              <a:rPr lang="sq-AL" sz="2000" dirty="0" err="1" smtClean="0">
                <a:latin typeface="Times New Roman" pitchFamily="18" charset="0"/>
                <a:cs typeface="Times New Roman" pitchFamily="18" charset="0"/>
              </a:rPr>
              <a:t>sektoreve</a:t>
            </a:r>
            <a:r>
              <a:rPr lang="sq-AL" sz="2000" dirty="0" smtClean="0">
                <a:latin typeface="Times New Roman" pitchFamily="18" charset="0"/>
                <a:cs typeface="Times New Roman" pitchFamily="18" charset="0"/>
              </a:rPr>
              <a:t> publike(</a:t>
            </a:r>
            <a:r>
              <a:rPr lang="sq-AL" sz="2000" dirty="0" err="1" smtClean="0">
                <a:latin typeface="Times New Roman" pitchFamily="18" charset="0"/>
                <a:cs typeface="Times New Roman" pitchFamily="18" charset="0"/>
              </a:rPr>
              <a:t>marë</a:t>
            </a:r>
            <a:r>
              <a:rPr lang="sq-AL" sz="2000" dirty="0" smtClean="0">
                <a:latin typeface="Times New Roman" pitchFamily="18" charset="0"/>
                <a:cs typeface="Times New Roman" pitchFamily="18" charset="0"/>
              </a:rPr>
              <a:t> si faktorët higjienik të </a:t>
            </a:r>
            <a:r>
              <a:rPr lang="sq-AL" sz="2000" dirty="0" err="1" smtClean="0">
                <a:latin typeface="Times New Roman" pitchFamily="18" charset="0"/>
                <a:cs typeface="Times New Roman" pitchFamily="18" charset="0"/>
              </a:rPr>
              <a:t>Herzbergut</a:t>
            </a:r>
            <a:r>
              <a:rPr lang="sq-AL"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6" name="Rectangle 5"/>
          <p:cNvSpPr/>
          <p:nvPr/>
        </p:nvSpPr>
        <p:spPr>
          <a:xfrm>
            <a:off x="228600" y="4495801"/>
            <a:ext cx="8382000" cy="707886"/>
          </a:xfrm>
          <a:prstGeom prst="rect">
            <a:avLst/>
          </a:prstGeom>
        </p:spPr>
        <p:txBody>
          <a:bodyPr wrap="square">
            <a:spAutoFit/>
          </a:bodyPr>
          <a:lstStyle/>
          <a:p>
            <a:r>
              <a:rPr lang="sq-AL" sz="2000" dirty="0" smtClean="0">
                <a:latin typeface="Times New Roman" pitchFamily="18" charset="0"/>
                <a:cs typeface="Times New Roman" pitchFamily="18" charset="0"/>
              </a:rPr>
              <a:t>Pëlqimi për arritjet e punës ishin motivuesit </a:t>
            </a:r>
            <a:r>
              <a:rPr lang="sq-AL" sz="2000" dirty="0" err="1" smtClean="0">
                <a:latin typeface="Times New Roman" pitchFamily="18" charset="0"/>
                <a:cs typeface="Times New Roman" pitchFamily="18" charset="0"/>
              </a:rPr>
              <a:t>krysorë</a:t>
            </a:r>
            <a:r>
              <a:rPr lang="sq-AL" sz="2000" dirty="0" smtClean="0">
                <a:latin typeface="Times New Roman" pitchFamily="18" charset="0"/>
                <a:cs typeface="Times New Roman" pitchFamily="18" charset="0"/>
              </a:rPr>
              <a:t> për menaxherët e </a:t>
            </a:r>
            <a:r>
              <a:rPr lang="sq-AL" sz="2000" dirty="0" err="1" smtClean="0">
                <a:latin typeface="Times New Roman" pitchFamily="18" charset="0"/>
                <a:cs typeface="Times New Roman" pitchFamily="18" charset="0"/>
              </a:rPr>
              <a:t>sektoreve</a:t>
            </a:r>
            <a:r>
              <a:rPr lang="sq-AL" sz="2000" dirty="0" smtClean="0">
                <a:latin typeface="Times New Roman" pitchFamily="18" charset="0"/>
                <a:cs typeface="Times New Roman" pitchFamily="18" charset="0"/>
              </a:rPr>
              <a:t> publike</a:t>
            </a:r>
            <a:endParaRPr lang="en-US" sz="2000" dirty="0">
              <a:latin typeface="Times New Roman" pitchFamily="18" charset="0"/>
              <a:cs typeface="Times New Roman" pitchFamily="18" charset="0"/>
            </a:endParaRPr>
          </a:p>
        </p:txBody>
      </p:sp>
      <p:sp>
        <p:nvSpPr>
          <p:cNvPr id="7" name="Rectangle 6"/>
          <p:cNvSpPr/>
          <p:nvPr/>
        </p:nvSpPr>
        <p:spPr>
          <a:xfrm>
            <a:off x="152400" y="5562600"/>
            <a:ext cx="8458200" cy="1015663"/>
          </a:xfrm>
          <a:prstGeom prst="rect">
            <a:avLst/>
          </a:prstGeom>
        </p:spPr>
        <p:txBody>
          <a:bodyPr wrap="square">
            <a:spAutoFit/>
          </a:bodyPr>
          <a:lstStyle/>
          <a:p>
            <a:r>
              <a:rPr lang="sq-AL" sz="2000" dirty="0" smtClean="0">
                <a:latin typeface="Times New Roman" pitchFamily="18" charset="0"/>
                <a:cs typeface="Times New Roman" pitchFamily="18" charset="0"/>
              </a:rPr>
              <a:t>Vlera më e madhe e teorisë së </a:t>
            </a:r>
            <a:r>
              <a:rPr lang="sq-AL" sz="2000" dirty="0" err="1" smtClean="0">
                <a:latin typeface="Times New Roman" pitchFamily="18" charset="0"/>
                <a:cs typeface="Times New Roman" pitchFamily="18" charset="0"/>
              </a:rPr>
              <a:t>Herzbergut</a:t>
            </a:r>
            <a:r>
              <a:rPr lang="sq-AL" sz="2000" dirty="0" smtClean="0">
                <a:latin typeface="Times New Roman" pitchFamily="18" charset="0"/>
                <a:cs typeface="Times New Roman" pitchFamily="18" charset="0"/>
              </a:rPr>
              <a:t> është se kjo teori ka stimuluar strategji për të përmirësuar interesimin e punës tek punëtorët,siç janë programet e pasurimit të punës dhe rotacioni i punës.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8600"/>
            <a:ext cx="693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nevojës</a:t>
            </a:r>
            <a:endParaRPr lang="en-US" sz="2800" dirty="0">
              <a:solidFill>
                <a:schemeClr val="tx1"/>
              </a:solidFill>
              <a:latin typeface="Times New Roman" pitchFamily="18" charset="0"/>
              <a:cs typeface="Times New Roman" pitchFamily="18" charset="0"/>
            </a:endParaRPr>
          </a:p>
        </p:txBody>
      </p:sp>
      <p:sp>
        <p:nvSpPr>
          <p:cNvPr id="10241" name="Rectangle 1"/>
          <p:cNvSpPr>
            <a:spLocks noChangeArrowheads="1"/>
          </p:cNvSpPr>
          <p:nvPr/>
        </p:nvSpPr>
        <p:spPr bwMode="auto">
          <a:xfrm>
            <a:off x="228600" y="1666845"/>
            <a:ext cx="8077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effectLst/>
                <a:latin typeface="Times New Roman" pitchFamily="18" charset="0"/>
                <a:ea typeface="MS Mincho" pitchFamily="49" charset="-128"/>
                <a:cs typeface="Times New Roman" pitchFamily="18" charset="0"/>
              </a:rPr>
              <a:t>Teoria e hierarkisë së nevojave e </a:t>
            </a:r>
            <a:r>
              <a:rPr kumimoji="0" lang="sq-AL" sz="2000" b="0" i="0" u="none" strike="noStrike" cap="none" normalizeH="0" baseline="0" dirty="0" err="1" smtClean="0">
                <a:ln>
                  <a:noFill/>
                </a:ln>
                <a:effectLst/>
                <a:latin typeface="Times New Roman" pitchFamily="18" charset="0"/>
                <a:ea typeface="MS Mincho" pitchFamily="49" charset="-128"/>
                <a:cs typeface="Times New Roman" pitchFamily="18" charset="0"/>
              </a:rPr>
              <a:t>Masloë</a:t>
            </a:r>
            <a:r>
              <a:rPr kumimoji="0" lang="sq-AL" sz="2000" b="0" i="0" u="none" strike="noStrike" cap="none" normalizeH="0" baseline="0" dirty="0" smtClean="0">
                <a:ln>
                  <a:noFill/>
                </a:ln>
                <a:effectLst/>
                <a:latin typeface="Times New Roman" pitchFamily="18" charset="0"/>
                <a:ea typeface="MS Mincho" pitchFamily="49" charset="-128"/>
                <a:cs typeface="Times New Roman" pitchFamily="18" charset="0"/>
              </a:rPr>
              <a:t>-it</a:t>
            </a:r>
            <a:endParaRPr kumimoji="0" lang="sq-AL" sz="2000" b="0" i="0" u="none" strike="noStrike" cap="none" normalizeH="0" baseline="0" dirty="0" smtClean="0">
              <a:ln>
                <a:noFill/>
              </a:ln>
              <a:effectLst/>
              <a:latin typeface="Times New Roman" pitchFamily="18" charset="0"/>
              <a:cs typeface="Times New Roman" pitchFamily="18" charset="0"/>
            </a:endParaRPr>
          </a:p>
        </p:txBody>
      </p:sp>
      <p:sp>
        <p:nvSpPr>
          <p:cNvPr id="4" name="Rectangle 3"/>
          <p:cNvSpPr/>
          <p:nvPr/>
        </p:nvSpPr>
        <p:spPr>
          <a:xfrm>
            <a:off x="304800" y="2286000"/>
            <a:ext cx="8458200" cy="1015663"/>
          </a:xfrm>
          <a:prstGeom prst="rect">
            <a:avLst/>
          </a:prstGeom>
        </p:spPr>
        <p:txBody>
          <a:bodyPr wrap="square">
            <a:spAutoFit/>
          </a:bodyPr>
          <a:lstStyle/>
          <a:p>
            <a:r>
              <a:rPr lang="sq-AL" sz="2000" dirty="0" err="1" smtClean="0">
                <a:latin typeface="Times New Roman" pitchFamily="18" charset="0"/>
                <a:cs typeface="Times New Roman" pitchFamily="18" charset="0"/>
              </a:rPr>
              <a:t>Masloë</a:t>
            </a:r>
            <a:r>
              <a:rPr lang="sq-AL" sz="2000" dirty="0" smtClean="0">
                <a:latin typeface="Times New Roman" pitchFamily="18" charset="0"/>
                <a:cs typeface="Times New Roman" pitchFamily="18" charset="0"/>
              </a:rPr>
              <a:t>-i </a:t>
            </a:r>
            <a:r>
              <a:rPr lang="sq-AL" sz="2000" dirty="0" smtClean="0">
                <a:latin typeface="Times New Roman" pitchFamily="18" charset="0"/>
                <a:cs typeface="Times New Roman" pitchFamily="18" charset="0"/>
              </a:rPr>
              <a:t>(1970) </a:t>
            </a:r>
            <a:r>
              <a:rPr lang="sq-AL" sz="2000" dirty="0" err="1" smtClean="0">
                <a:latin typeface="Times New Roman" pitchFamily="18" charset="0"/>
                <a:cs typeface="Times New Roman" pitchFamily="18" charset="0"/>
              </a:rPr>
              <a:t>sygjeroi</a:t>
            </a:r>
            <a:r>
              <a:rPr lang="sq-AL" sz="2000" dirty="0" smtClean="0">
                <a:latin typeface="Times New Roman" pitchFamily="18" charset="0"/>
                <a:cs typeface="Times New Roman" pitchFamily="18" charset="0"/>
              </a:rPr>
              <a:t> se kemi një hierarki </a:t>
            </a:r>
            <a:r>
              <a:rPr lang="sq-AL" sz="2000" dirty="0" err="1" smtClean="0">
                <a:latin typeface="Times New Roman" pitchFamily="18" charset="0"/>
                <a:cs typeface="Times New Roman" pitchFamily="18" charset="0"/>
              </a:rPr>
              <a:t>nevojash.Nevojat</a:t>
            </a:r>
            <a:r>
              <a:rPr lang="sq-AL" sz="2000" dirty="0" smtClean="0">
                <a:latin typeface="Times New Roman" pitchFamily="18" charset="0"/>
                <a:cs typeface="Times New Roman" pitchFamily="18" charset="0"/>
              </a:rPr>
              <a:t> tona themelore psikologjike për ushqim dhe ujë duhet të kënaqen para se </a:t>
            </a:r>
            <a:r>
              <a:rPr lang="sq-AL" sz="2000" dirty="0" err="1" smtClean="0">
                <a:latin typeface="Times New Roman" pitchFamily="18" charset="0"/>
                <a:cs typeface="Times New Roman" pitchFamily="18" charset="0"/>
              </a:rPr>
              <a:t>t’a</a:t>
            </a:r>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ndjejme</a:t>
            </a:r>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rradhën</a:t>
            </a:r>
            <a:r>
              <a:rPr lang="sq-AL" sz="2000" dirty="0" smtClean="0">
                <a:latin typeface="Times New Roman" pitchFamily="18" charset="0"/>
                <a:cs typeface="Times New Roman" pitchFamily="18" charset="0"/>
              </a:rPr>
              <a:t> tjetër të nevojave,strehimin dhe sigurinë.</a:t>
            </a:r>
            <a:endParaRPr lang="en-US" sz="2000" dirty="0">
              <a:latin typeface="Times New Roman" pitchFamily="18" charset="0"/>
              <a:cs typeface="Times New Roman" pitchFamily="18" charset="0"/>
            </a:endParaRPr>
          </a:p>
        </p:txBody>
      </p:sp>
      <p:sp>
        <p:nvSpPr>
          <p:cNvPr id="10242" name="Rectangle 2"/>
          <p:cNvSpPr>
            <a:spLocks noChangeArrowheads="1"/>
          </p:cNvSpPr>
          <p:nvPr/>
        </p:nvSpPr>
        <p:spPr bwMode="auto">
          <a:xfrm>
            <a:off x="152400" y="3506197"/>
            <a:ext cx="8686800" cy="2246769"/>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Përmbushja e këtyre nevojave na dërgon t’i kërkojmë nevojat sociale si shoqëria,të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përcillura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nga nevojat e konsideruara,ashtu që arritjet tona të pranohen nga moshatarët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tonë.Vetë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-aktualizimi është arritja e potencialit më të lartë të njeriut;nëse kjo është arritur ndonjëherë apo jo,është çështje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diskutimi.Nëse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arrijmë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kulminacionin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jemi të motivuar atëherë,meqenëse nuk ka mbetur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asgje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 t’u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përpiqur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1"/>
                                        </p:tgtEl>
                                        <p:attrNameLst>
                                          <p:attrName>style.visibility</p:attrName>
                                        </p:attrNameLst>
                                      </p:cBhvr>
                                      <p:to>
                                        <p:strVal val="visible"/>
                                      </p:to>
                                    </p:set>
                                    <p:animEffect transition="in" filter="blinds(horizontal)">
                                      <p:cBhvr>
                                        <p:cTn id="7" dur="500"/>
                                        <p:tgtEl>
                                          <p:spTgt spid="102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2"/>
                                        </p:tgtEl>
                                        <p:attrNameLst>
                                          <p:attrName>style.visibility</p:attrName>
                                        </p:attrNameLst>
                                      </p:cBhvr>
                                      <p:to>
                                        <p:strVal val="visible"/>
                                      </p:to>
                                    </p:set>
                                    <p:animEffect transition="in" filter="blinds(horizontal)">
                                      <p:cBhvr>
                                        <p:cTn id="1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p:bldP spid="4" grpId="0"/>
      <p:bldP spid="102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8600"/>
            <a:ext cx="693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nevojës</a:t>
            </a:r>
            <a:endParaRPr lang="en-US" sz="2800" dirty="0">
              <a:solidFill>
                <a:schemeClr val="tx1"/>
              </a:solidFill>
              <a:latin typeface="Times New Roman" pitchFamily="18" charset="0"/>
              <a:cs typeface="Times New Roman" pitchFamily="18" charset="0"/>
            </a:endParaRPr>
          </a:p>
        </p:txBody>
      </p:sp>
      <p:pic>
        <p:nvPicPr>
          <p:cNvPr id="9217" name="Picture 1"/>
          <p:cNvPicPr>
            <a:picLocks noChangeAspect="1" noChangeArrowheads="1"/>
          </p:cNvPicPr>
          <p:nvPr/>
        </p:nvPicPr>
        <p:blipFill>
          <a:blip r:embed="rId2" cstate="print"/>
          <a:srcRect/>
          <a:stretch>
            <a:fillRect/>
          </a:stretch>
        </p:blipFill>
        <p:spPr bwMode="auto">
          <a:xfrm>
            <a:off x="228600" y="1600200"/>
            <a:ext cx="6086982"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ERG e </a:t>
            </a:r>
            <a:r>
              <a:rPr lang="sq-AL" sz="2800" dirty="0" err="1" smtClean="0">
                <a:solidFill>
                  <a:schemeClr val="tx1"/>
                </a:solidFill>
                <a:latin typeface="Times New Roman" pitchFamily="18" charset="0"/>
                <a:cs typeface="Times New Roman" pitchFamily="18" charset="0"/>
              </a:rPr>
              <a:t>Alderfer</a:t>
            </a:r>
            <a:r>
              <a:rPr lang="sq-AL" sz="2800" dirty="0" smtClean="0">
                <a:solidFill>
                  <a:schemeClr val="tx1"/>
                </a:solidFill>
                <a:latin typeface="Times New Roman" pitchFamily="18" charset="0"/>
                <a:cs typeface="Times New Roman" pitchFamily="18" charset="0"/>
              </a:rPr>
              <a:t>-it</a:t>
            </a:r>
            <a:endParaRPr lang="en-US" sz="2800" dirty="0">
              <a:solidFill>
                <a:schemeClr val="tx1"/>
              </a:solidFill>
              <a:latin typeface="Times New Roman" pitchFamily="18" charset="0"/>
              <a:cs typeface="Times New Roman" pitchFamily="18" charset="0"/>
            </a:endParaRPr>
          </a:p>
        </p:txBody>
      </p:sp>
      <p:sp>
        <p:nvSpPr>
          <p:cNvPr id="8193" name="Rectangle 1"/>
          <p:cNvSpPr>
            <a:spLocks noChangeArrowheads="1"/>
          </p:cNvSpPr>
          <p:nvPr/>
        </p:nvSpPr>
        <p:spPr bwMode="auto">
          <a:xfrm>
            <a:off x="152400" y="1371600"/>
            <a:ext cx="8991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Një ndryshim në teorinë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Masloë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është teoria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Alderfer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-it,ku rendet e teorisë së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Masloë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janë zëvendësuar me tri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tipe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nevojash.</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194" name="Rectangle 2"/>
          <p:cNvSpPr>
            <a:spLocks noChangeArrowheads="1"/>
          </p:cNvSpPr>
          <p:nvPr/>
        </p:nvSpPr>
        <p:spPr bwMode="auto">
          <a:xfrm>
            <a:off x="0" y="2133600"/>
            <a:ext cx="7441461" cy="400110"/>
          </a:xfrm>
          <a:prstGeom prst="rect">
            <a:avLst/>
          </a:prstGeom>
          <a:noFill/>
          <a:ln w="9525">
            <a:solidFill>
              <a:srgbClr val="FF0000"/>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 Nevojat për ekzistencë; këto janë nevojat fiziologjike dhe të sigurisë.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195" name="Rectangle 3"/>
          <p:cNvSpPr>
            <a:spLocks noChangeArrowheads="1"/>
          </p:cNvSpPr>
          <p:nvPr/>
        </p:nvSpPr>
        <p:spPr bwMode="auto">
          <a:xfrm>
            <a:off x="0" y="2667000"/>
            <a:ext cx="7136890" cy="400110"/>
          </a:xfrm>
          <a:prstGeom prst="rect">
            <a:avLst/>
          </a:prstGeom>
          <a:noFill/>
          <a:ln w="9525">
            <a:solidFill>
              <a:srgbClr val="FF0000"/>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 Nevojat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Lidhmëri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”,të cilat hyjnë tek marrëdhëniet shoqërore.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196" name="Rectangle 4"/>
          <p:cNvSpPr>
            <a:spLocks noChangeArrowheads="1"/>
          </p:cNvSpPr>
          <p:nvPr/>
        </p:nvSpPr>
        <p:spPr bwMode="auto">
          <a:xfrm>
            <a:off x="0" y="3317807"/>
            <a:ext cx="8497839" cy="70788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 Nevojat për përforcim, që individi të zhvillohet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plotsisht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të arrijë potencial.</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197" name="Rectangle 5"/>
          <p:cNvSpPr>
            <a:spLocks noChangeArrowheads="1"/>
          </p:cNvSpPr>
          <p:nvPr/>
        </p:nvSpPr>
        <p:spPr bwMode="auto">
          <a:xfrm>
            <a:off x="152400" y="4343400"/>
            <a:ext cx="8077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Nëse,</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psh</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.,nuk ke qenë në gjendje të promovohesh në punë sepse nuk ka pasur punë të gradës së lartë në dispozicion,edhe pse keni ditur që puna e juaj ishte e kualitetit të shkëlqyer,ju mund të kënaqni vetën 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rritjë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pagës.Kjo</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është e nivelit të nevojës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Ekzistëncë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,dhe nuk mundeni që të “fryheni” tek kolegët tuaj për rritje të pagës,ku promovimi,i cili mund të shihet nga secili,mund të jetë i nivelit të nevojave të përforcimit.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blinds(horizontal)">
                                      <p:cBhvr>
                                        <p:cTn id="7" dur="500"/>
                                        <p:tgtEl>
                                          <p:spTgt spid="81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blinds(horizontal)">
                                      <p:cBhvr>
                                        <p:cTn id="12" dur="500"/>
                                        <p:tgtEl>
                                          <p:spTgt spid="81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blinds(horizontal)">
                                      <p:cBhvr>
                                        <p:cTn id="17" dur="500"/>
                                        <p:tgtEl>
                                          <p:spTgt spid="819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6"/>
                                        </p:tgtEl>
                                        <p:attrNameLst>
                                          <p:attrName>style.visibility</p:attrName>
                                        </p:attrNameLst>
                                      </p:cBhvr>
                                      <p:to>
                                        <p:strVal val="visible"/>
                                      </p:to>
                                    </p:set>
                                    <p:animEffect transition="in" filter="blinds(horizontal)">
                                      <p:cBhvr>
                                        <p:cTn id="22" dur="500"/>
                                        <p:tgtEl>
                                          <p:spTgt spid="819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7"/>
                                        </p:tgtEl>
                                        <p:attrNameLst>
                                          <p:attrName>style.visibility</p:attrName>
                                        </p:attrNameLst>
                                      </p:cBhvr>
                                      <p:to>
                                        <p:strVal val="visible"/>
                                      </p:to>
                                    </p:set>
                                    <p:animEffect transition="in" filter="blinds(horizontal)">
                                      <p:cBhvr>
                                        <p:cTn id="2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4" grpId="0" animBg="1"/>
      <p:bldP spid="8195" grpId="0" animBg="1"/>
      <p:bldP spid="8196" grpId="0" animBg="1"/>
      <p:bldP spid="819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09600" y="97795"/>
            <a:ext cx="7848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Teoria e motivimit të </a:t>
            </a:r>
            <a:r>
              <a:rPr kumimoji="0" lang="sq-AL" sz="28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arritjës</a:t>
            </a:r>
            <a:r>
              <a:rPr kumimoji="0" lang="sq-AL" sz="2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sq-AL" sz="28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McClelland</a:t>
            </a:r>
            <a:r>
              <a:rPr kumimoji="0" lang="sq-AL" sz="2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a:t>
            </a:r>
            <a:endParaRPr kumimoji="0" lang="sq-AL"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228600" y="1219200"/>
            <a:ext cx="8686800" cy="1015663"/>
          </a:xfrm>
          <a:prstGeom prst="rect">
            <a:avLst/>
          </a:prstGeom>
        </p:spPr>
        <p:txBody>
          <a:bodyPr wrap="square">
            <a:spAutoFit/>
          </a:bodyPr>
          <a:lstStyle/>
          <a:p>
            <a:r>
              <a:rPr lang="sq-AL" sz="2000" dirty="0" smtClean="0">
                <a:latin typeface="Times New Roman" pitchFamily="18" charset="0"/>
                <a:cs typeface="Times New Roman" pitchFamily="18" charset="0"/>
              </a:rPr>
              <a:t>Ndryshe nga dy teoritë e përshkruara më parë në këtë seksion,teoria e </a:t>
            </a:r>
            <a:r>
              <a:rPr lang="sq-AL" sz="2000" dirty="0" err="1" smtClean="0">
                <a:latin typeface="Times New Roman" pitchFamily="18" charset="0"/>
                <a:cs typeface="Times New Roman" pitchFamily="18" charset="0"/>
              </a:rPr>
              <a:t>McClellandit</a:t>
            </a:r>
            <a:r>
              <a:rPr lang="sq-AL" sz="2000" dirty="0" smtClean="0">
                <a:latin typeface="Times New Roman" pitchFamily="18" charset="0"/>
                <a:cs typeface="Times New Roman" pitchFamily="18" charset="0"/>
              </a:rPr>
              <a:t> është zhvilluar </a:t>
            </a:r>
            <a:r>
              <a:rPr lang="sq-AL" sz="2000" dirty="0" err="1" smtClean="0">
                <a:latin typeface="Times New Roman" pitchFamily="18" charset="0"/>
                <a:cs typeface="Times New Roman" pitchFamily="18" charset="0"/>
              </a:rPr>
              <a:t>posaqërisht</a:t>
            </a:r>
            <a:r>
              <a:rPr lang="sq-AL" sz="2000" dirty="0" smtClean="0">
                <a:latin typeface="Times New Roman" pitchFamily="18" charset="0"/>
                <a:cs typeface="Times New Roman" pitchFamily="18" charset="0"/>
              </a:rPr>
              <a:t> për motivimin e </a:t>
            </a:r>
            <a:r>
              <a:rPr lang="sq-AL" sz="2000" dirty="0" err="1" smtClean="0">
                <a:latin typeface="Times New Roman" pitchFamily="18" charset="0"/>
                <a:cs typeface="Times New Roman" pitchFamily="18" charset="0"/>
              </a:rPr>
              <a:t>punës.McClellandi</a:t>
            </a:r>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sygjeroi</a:t>
            </a:r>
            <a:r>
              <a:rPr lang="sq-AL" sz="2000" dirty="0" smtClean="0">
                <a:latin typeface="Times New Roman" pitchFamily="18" charset="0"/>
                <a:cs typeface="Times New Roman" pitchFamily="18" charset="0"/>
              </a:rPr>
              <a:t> se njerëzit motivohen nga modele të ndryshme nevojash,të </a:t>
            </a:r>
            <a:r>
              <a:rPr lang="sq-AL" sz="2000" dirty="0" err="1" smtClean="0">
                <a:latin typeface="Times New Roman" pitchFamily="18" charset="0"/>
                <a:cs typeface="Times New Roman" pitchFamily="18" charset="0"/>
              </a:rPr>
              <a:t>nxjerrura</a:t>
            </a:r>
            <a:r>
              <a:rPr lang="sq-AL" sz="2000" dirty="0" smtClean="0">
                <a:latin typeface="Times New Roman" pitchFamily="18" charset="0"/>
                <a:cs typeface="Times New Roman" pitchFamily="18" charset="0"/>
              </a:rPr>
              <a:t> nga tre vende </a:t>
            </a:r>
            <a:r>
              <a:rPr lang="sq-AL" sz="2000" dirty="0" err="1" smtClean="0">
                <a:latin typeface="Times New Roman" pitchFamily="18" charset="0"/>
                <a:cs typeface="Times New Roman" pitchFamily="18" charset="0"/>
              </a:rPr>
              <a:t>kyqe</a:t>
            </a:r>
            <a:r>
              <a:rPr lang="sq-AL"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170" name="Rectangle 2"/>
          <p:cNvSpPr>
            <a:spLocks noChangeArrowheads="1"/>
          </p:cNvSpPr>
          <p:nvPr/>
        </p:nvSpPr>
        <p:spPr bwMode="auto">
          <a:xfrm>
            <a:off x="0" y="2782296"/>
            <a:ext cx="8839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 Nevoja për arritje : dëshira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kryer punën,për të zgjedhur probleme,të përballojë nxitjet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avanturat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71" name="Rectangle 3"/>
          <p:cNvSpPr>
            <a:spLocks noChangeArrowheads="1"/>
          </p:cNvSpPr>
          <p:nvPr/>
        </p:nvSpPr>
        <p:spPr bwMode="auto">
          <a:xfrm rot="10800000" flipV="1">
            <a:off x="0" y="365760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 Nevoja për fuqi: Njerëzit e orientuar kah statutet të cilët kanë nevojë për ndikim,kanë dëshirë t’i kontrollojnë të tjerët ose të arrijnë cakun prestigjioz,më tepër se të zgjedhin probleme ose të arrijnë qëllime.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72" name="Rectangle 4"/>
          <p:cNvSpPr>
            <a:spLocks noChangeArrowheads="1"/>
          </p:cNvSpPr>
          <p:nvPr/>
        </p:nvSpPr>
        <p:spPr bwMode="auto">
          <a:xfrm>
            <a:off x="0" y="4724400"/>
            <a:ext cx="8382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 Nevoja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afilialitet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(shoqërim): nevoja për tu pëlqyer dhe pranuar. Ata motivohen nga situatat e punës ko-operative se sa nga ato garuese dhe brengosen mjaft në lidhje me marrëdhëniet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ndërpersonale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linds(horizontal)">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blinds(horizontal)">
                                      <p:cBhvr>
                                        <p:cTn id="17" dur="5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blinds(horizontal)">
                                      <p:cBhvr>
                                        <p:cTn id="22"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170" grpId="0"/>
      <p:bldP spid="7171" grpId="0"/>
      <p:bldP spid="71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paanësisë</a:t>
            </a:r>
            <a:endParaRPr lang="en-US" sz="2800" dirty="0">
              <a:solidFill>
                <a:schemeClr val="tx1"/>
              </a:solidFill>
              <a:latin typeface="Times New Roman" pitchFamily="18" charset="0"/>
              <a:cs typeface="Times New Roman" pitchFamily="18" charset="0"/>
            </a:endParaRPr>
          </a:p>
        </p:txBody>
      </p:sp>
      <p:sp>
        <p:nvSpPr>
          <p:cNvPr id="3" name="Rectangle 2"/>
          <p:cNvSpPr/>
          <p:nvPr/>
        </p:nvSpPr>
        <p:spPr>
          <a:xfrm>
            <a:off x="228600" y="1447800"/>
            <a:ext cx="8610600" cy="707886"/>
          </a:xfrm>
          <a:prstGeom prst="rect">
            <a:avLst/>
          </a:prstGeom>
        </p:spPr>
        <p:txBody>
          <a:bodyPr wrap="square">
            <a:spAutoFit/>
          </a:bodyPr>
          <a:lstStyle/>
          <a:p>
            <a:r>
              <a:rPr lang="sq-AL" sz="2000" dirty="0" smtClean="0">
                <a:latin typeface="Times New Roman" pitchFamily="18" charset="0"/>
                <a:cs typeface="Times New Roman" pitchFamily="18" charset="0"/>
              </a:rPr>
              <a:t>Kjo teori </a:t>
            </a:r>
            <a:r>
              <a:rPr lang="sq-AL" sz="2000" dirty="0" err="1" smtClean="0">
                <a:latin typeface="Times New Roman" pitchFamily="18" charset="0"/>
                <a:cs typeface="Times New Roman" pitchFamily="18" charset="0"/>
              </a:rPr>
              <a:t>sygjeron</a:t>
            </a:r>
            <a:r>
              <a:rPr lang="sq-AL" sz="2000" dirty="0" smtClean="0">
                <a:latin typeface="Times New Roman" pitchFamily="18" charset="0"/>
                <a:cs typeface="Times New Roman" pitchFamily="18" charset="0"/>
              </a:rPr>
              <a:t> se punëtorët kryejnë punë të caktuara në punë në kushte të ,</a:t>
            </a:r>
            <a:r>
              <a:rPr lang="sq-AL" sz="2000" dirty="0" err="1" smtClean="0">
                <a:latin typeface="Times New Roman" pitchFamily="18" charset="0"/>
                <a:cs typeface="Times New Roman" pitchFamily="18" charset="0"/>
              </a:rPr>
              <a:t>psh</a:t>
            </a:r>
            <a:r>
              <a:rPr lang="sq-AL" sz="2000" dirty="0" smtClean="0">
                <a:latin typeface="Times New Roman" pitchFamily="18" charset="0"/>
                <a:cs typeface="Times New Roman" pitchFamily="18" charset="0"/>
              </a:rPr>
              <a:t>.,energjisë,</a:t>
            </a:r>
            <a:r>
              <a:rPr lang="sq-AL" sz="2000" dirty="0" err="1" smtClean="0">
                <a:latin typeface="Times New Roman" pitchFamily="18" charset="0"/>
                <a:cs typeface="Times New Roman" pitchFamily="18" charset="0"/>
              </a:rPr>
              <a:t>përpjekjës</a:t>
            </a:r>
            <a:r>
              <a:rPr lang="sq-AL" sz="2000" dirty="0" smtClean="0">
                <a:latin typeface="Times New Roman" pitchFamily="18" charset="0"/>
                <a:cs typeface="Times New Roman" pitchFamily="18" charset="0"/>
              </a:rPr>
              <a:t>,kualifikimeve,etj.</a:t>
            </a:r>
            <a:endParaRPr lang="en-US" sz="2000" dirty="0">
              <a:latin typeface="Times New Roman" pitchFamily="18" charset="0"/>
              <a:cs typeface="Times New Roman" pitchFamily="18" charset="0"/>
            </a:endParaRPr>
          </a:p>
        </p:txBody>
      </p:sp>
      <p:sp>
        <p:nvSpPr>
          <p:cNvPr id="4" name="Rectangle 3"/>
          <p:cNvSpPr/>
          <p:nvPr/>
        </p:nvSpPr>
        <p:spPr>
          <a:xfrm>
            <a:off x="228600" y="2286000"/>
            <a:ext cx="7772400" cy="707886"/>
          </a:xfrm>
          <a:prstGeom prst="rect">
            <a:avLst/>
          </a:prstGeom>
        </p:spPr>
        <p:txBody>
          <a:bodyPr wrap="square">
            <a:spAutoFit/>
          </a:bodyPr>
          <a:lstStyle/>
          <a:p>
            <a:r>
              <a:rPr lang="sq-AL" sz="2000" dirty="0" smtClean="0">
                <a:latin typeface="Times New Roman" pitchFamily="18" charset="0"/>
                <a:cs typeface="Times New Roman" pitchFamily="18" charset="0"/>
              </a:rPr>
              <a:t>Këto ose mund të jenë të perceptuara, (</a:t>
            </a:r>
            <a:r>
              <a:rPr lang="sq-AL" sz="2000" dirty="0" err="1" smtClean="0">
                <a:latin typeface="Times New Roman" pitchFamily="18" charset="0"/>
                <a:cs typeface="Times New Roman" pitchFamily="18" charset="0"/>
              </a:rPr>
              <a:t>Ip</a:t>
            </a:r>
            <a:r>
              <a:rPr lang="sq-AL" sz="2000" dirty="0" smtClean="0">
                <a:latin typeface="Times New Roman" pitchFamily="18" charset="0"/>
                <a:cs typeface="Times New Roman" pitchFamily="18" charset="0"/>
              </a:rPr>
              <a:t>),të hapura për vlerësimet subjektive të të </a:t>
            </a:r>
            <a:r>
              <a:rPr lang="sq-AL" sz="2000" dirty="0" err="1" smtClean="0">
                <a:latin typeface="Times New Roman" pitchFamily="18" charset="0"/>
                <a:cs typeface="Times New Roman" pitchFamily="18" charset="0"/>
              </a:rPr>
              <a:t>punësuarëve</a:t>
            </a:r>
            <a:r>
              <a:rPr lang="sq-AL" sz="2000" dirty="0" smtClean="0">
                <a:latin typeface="Times New Roman" pitchFamily="18" charset="0"/>
                <a:cs typeface="Times New Roman" pitchFamily="18" charset="0"/>
              </a:rPr>
              <a:t>,ose aktuale </a:t>
            </a:r>
            <a:endParaRPr lang="en-US" sz="2000" dirty="0">
              <a:latin typeface="Times New Roman" pitchFamily="18" charset="0"/>
              <a:cs typeface="Times New Roman" pitchFamily="18" charset="0"/>
            </a:endParaRPr>
          </a:p>
        </p:txBody>
      </p:sp>
      <p:sp>
        <p:nvSpPr>
          <p:cNvPr id="5" name="Rectangle 4"/>
          <p:cNvSpPr/>
          <p:nvPr/>
        </p:nvSpPr>
        <p:spPr>
          <a:xfrm>
            <a:off x="304800" y="3047999"/>
            <a:ext cx="8229600" cy="707886"/>
          </a:xfrm>
          <a:prstGeom prst="rect">
            <a:avLst/>
          </a:prstGeom>
        </p:spPr>
        <p:txBody>
          <a:bodyPr wrap="square">
            <a:spAutoFit/>
          </a:bodyPr>
          <a:lstStyle/>
          <a:p>
            <a:r>
              <a:rPr lang="sq-AL" sz="2000" dirty="0" smtClean="0">
                <a:latin typeface="Times New Roman" pitchFamily="18" charset="0"/>
                <a:cs typeface="Times New Roman" pitchFamily="18" charset="0"/>
              </a:rPr>
              <a:t>Si kthesë, punëtorët presin rezultate të sigurta, sikur pagesa, miratimi (pëlqimi),përfshirja e punës dhe </a:t>
            </a:r>
            <a:r>
              <a:rPr lang="sq-AL" sz="2000" dirty="0" err="1" smtClean="0">
                <a:latin typeface="Times New Roman" pitchFamily="18" charset="0"/>
                <a:cs typeface="Times New Roman" pitchFamily="18" charset="0"/>
              </a:rPr>
              <a:t>benefitet</a:t>
            </a:r>
            <a:r>
              <a:rPr lang="sq-AL" sz="2000" dirty="0" smtClean="0">
                <a:latin typeface="Times New Roman" pitchFamily="18" charset="0"/>
                <a:cs typeface="Times New Roman" pitchFamily="18" charset="0"/>
              </a:rPr>
              <a:t> anësore, </a:t>
            </a:r>
            <a:endParaRPr lang="en-US" sz="2000" dirty="0">
              <a:latin typeface="Times New Roman" pitchFamily="18" charset="0"/>
              <a:cs typeface="Times New Roman" pitchFamily="18" charset="0"/>
            </a:endParaRPr>
          </a:p>
        </p:txBody>
      </p:sp>
      <p:sp>
        <p:nvSpPr>
          <p:cNvPr id="6" name="Rectangle 5"/>
          <p:cNvSpPr/>
          <p:nvPr/>
        </p:nvSpPr>
        <p:spPr>
          <a:xfrm>
            <a:off x="304800" y="3810001"/>
            <a:ext cx="7315200" cy="400110"/>
          </a:xfrm>
          <a:prstGeom prst="rect">
            <a:avLst/>
          </a:prstGeom>
        </p:spPr>
        <p:txBody>
          <a:bodyPr wrap="square">
            <a:spAutoFit/>
          </a:bodyPr>
          <a:lstStyle/>
          <a:p>
            <a:r>
              <a:rPr lang="en-US" sz="2000" dirty="0" err="1" smtClean="0">
                <a:latin typeface="Times New Roman" pitchFamily="18" charset="0"/>
                <a:cs typeface="Times New Roman" pitchFamily="18" charset="0"/>
              </a:rPr>
              <a:t>Ose</a:t>
            </a:r>
            <a:r>
              <a:rPr lang="en-US" sz="2000" dirty="0" smtClean="0">
                <a:latin typeface="Times New Roman" pitchFamily="18" charset="0"/>
                <a:cs typeface="Times New Roman" pitchFamily="18" charset="0"/>
              </a:rPr>
              <a:t> </a:t>
            </a:r>
            <a:r>
              <a:rPr lang="sq-AL" sz="2000" dirty="0" smtClean="0">
                <a:latin typeface="Times New Roman" pitchFamily="18" charset="0"/>
                <a:cs typeface="Times New Roman" pitchFamily="18" charset="0"/>
              </a:rPr>
              <a:t>mund të jenë të perceptuara (</a:t>
            </a:r>
            <a:r>
              <a:rPr lang="sq-AL" sz="2000" dirty="0" err="1" smtClean="0">
                <a:latin typeface="Times New Roman" pitchFamily="18" charset="0"/>
                <a:cs typeface="Times New Roman" pitchFamily="18" charset="0"/>
              </a:rPr>
              <a:t>Op</a:t>
            </a:r>
            <a:r>
              <a:rPr lang="sq-AL" sz="2000" dirty="0" smtClean="0">
                <a:latin typeface="Times New Roman" pitchFamily="18" charset="0"/>
                <a:cs typeface="Times New Roman" pitchFamily="18" charset="0"/>
              </a:rPr>
              <a:t>) ose aktuale (</a:t>
            </a:r>
            <a:r>
              <a:rPr lang="sq-AL" sz="2000" dirty="0" err="1" smtClean="0">
                <a:latin typeface="Times New Roman" pitchFamily="18" charset="0"/>
                <a:cs typeface="Times New Roman" pitchFamily="18" charset="0"/>
              </a:rPr>
              <a:t>Oa</a:t>
            </a:r>
            <a:r>
              <a:rPr lang="sq-AL"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6145" name="Rectangle 1"/>
          <p:cNvSpPr>
            <a:spLocks noChangeArrowheads="1"/>
          </p:cNvSpPr>
          <p:nvPr/>
        </p:nvSpPr>
        <p:spPr bwMode="auto">
          <a:xfrm>
            <a:off x="152400" y="4751456"/>
            <a:ext cx="7924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bejnë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krahasime me tjerët në postet e ngjashme, që të verifikojnë paanësinë e pozitave të tyre. Paanësia mund të shprehet si: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Op</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Ip</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/Ia</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45"/>
                                        </p:tgtEl>
                                        <p:attrNameLst>
                                          <p:attrName>style.visibility</p:attrName>
                                        </p:attrNameLst>
                                      </p:cBhvr>
                                      <p:to>
                                        <p:strVal val="visible"/>
                                      </p:to>
                                    </p:set>
                                    <p:animEffect transition="in" filter="blinds(horizontal)">
                                      <p:cBhvr>
                                        <p:cTn id="2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61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paanësisë</a:t>
            </a:r>
            <a:endParaRPr lang="en-US" sz="2800" dirty="0">
              <a:solidFill>
                <a:schemeClr val="tx1"/>
              </a:solidFill>
              <a:latin typeface="Times New Roman" pitchFamily="18" charset="0"/>
              <a:cs typeface="Times New Roman" pitchFamily="18" charset="0"/>
            </a:endParaRPr>
          </a:p>
        </p:txBody>
      </p:sp>
      <p:sp>
        <p:nvSpPr>
          <p:cNvPr id="3" name="Rectangle 2"/>
          <p:cNvSpPr/>
          <p:nvPr/>
        </p:nvSpPr>
        <p:spPr>
          <a:xfrm>
            <a:off x="228600" y="1447800"/>
            <a:ext cx="8610600" cy="707886"/>
          </a:xfrm>
          <a:prstGeom prst="rect">
            <a:avLst/>
          </a:prstGeom>
        </p:spPr>
        <p:txBody>
          <a:bodyPr wrap="square">
            <a:spAutoFit/>
          </a:bodyPr>
          <a:lstStyle/>
          <a:p>
            <a:r>
              <a:rPr lang="sq-AL" sz="2000" dirty="0" smtClean="0">
                <a:latin typeface="Times New Roman" pitchFamily="18" charset="0"/>
                <a:cs typeface="Times New Roman" pitchFamily="18" charset="0"/>
              </a:rPr>
              <a:t>Anësia ( animi kah)  mund të perceptohet nga punëtori në njërën prej dy drejtimesh,të cilat dy drejtime mund të zvogëlojnë motivimin. </a:t>
            </a:r>
            <a:endParaRPr lang="en-US" sz="2000" dirty="0">
              <a:latin typeface="Times New Roman" pitchFamily="18" charset="0"/>
              <a:cs typeface="Times New Roman" pitchFamily="18" charset="0"/>
            </a:endParaRPr>
          </a:p>
        </p:txBody>
      </p:sp>
      <p:sp>
        <p:nvSpPr>
          <p:cNvPr id="5121" name="Rectangle 1"/>
          <p:cNvSpPr>
            <a:spLocks noChangeArrowheads="1"/>
          </p:cNvSpPr>
          <p:nvPr/>
        </p:nvSpPr>
        <p:spPr bwMode="auto">
          <a:xfrm>
            <a:off x="152400" y="2503556"/>
            <a:ext cx="8763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Anësia e të paguarit pak rezulton kur një punëtor ndien se të ardhurat janë mjaft të vogla për punën të cilën ai ose ajo është duke e bërë në krahasim me tjerët.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2" name="Rectangle 2"/>
          <p:cNvSpPr>
            <a:spLocks noChangeArrowheads="1"/>
          </p:cNvSpPr>
          <p:nvPr/>
        </p:nvSpPr>
        <p:spPr bwMode="auto">
          <a:xfrm>
            <a:off x="228600" y="3753415"/>
            <a:ext cx="8229600" cy="2246769"/>
          </a:xfrm>
          <a:prstGeom prst="rect">
            <a:avLst/>
          </a:prstGeom>
          <a:no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Paramendoni se jeni duke punuar për një kompani për ca kohë,dhe sepse ata tani po zgjerohen, punësojnë edhe një person për të kryer punën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njejtë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sikur ju. Ai/ajo është më i/e re se ju, me më pak eksperiencë, pa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atribuar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“vite” në kompani ,dhe ju kuptoni se ky person është duke u paguar 5 euro në javë më tepër se ju.</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Cka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të bënit?Mund të vendosni që të provoni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ribalanconi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situatën tuaj duke vepruar në njërën nga këto:</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1"/>
                                        </p:tgtEl>
                                        <p:attrNameLst>
                                          <p:attrName>style.visibility</p:attrName>
                                        </p:attrNameLst>
                                      </p:cBhvr>
                                      <p:to>
                                        <p:strVal val="visible"/>
                                      </p:to>
                                    </p:set>
                                    <p:animEffect transition="in" filter="blinds(horizontal)">
                                      <p:cBhvr>
                                        <p:cTn id="12" dur="500"/>
                                        <p:tgtEl>
                                          <p:spTgt spid="51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blinds(horizontal)">
                                      <p:cBhvr>
                                        <p:cTn id="1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121" grpId="0"/>
      <p:bldP spid="51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paanësisë</a:t>
            </a:r>
            <a:endParaRPr lang="en-US" sz="2800" dirty="0">
              <a:solidFill>
                <a:schemeClr val="tx1"/>
              </a:solidFill>
              <a:latin typeface="Times New Roman" pitchFamily="18" charset="0"/>
              <a:cs typeface="Times New Roman" pitchFamily="18" charset="0"/>
            </a:endParaRPr>
          </a:p>
        </p:txBody>
      </p:sp>
      <p:sp>
        <p:nvSpPr>
          <p:cNvPr id="4097" name="Rectangle 1"/>
          <p:cNvSpPr>
            <a:spLocks noChangeArrowheads="1"/>
          </p:cNvSpPr>
          <p:nvPr/>
        </p:nvSpPr>
        <p:spPr bwMode="auto">
          <a:xfrm>
            <a:off x="0" y="1600200"/>
            <a:ext cx="898194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 Rrisni të ardhurat: kërkoni të ju rritet paga ose gjeni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rikëmbje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tjetër nga puna juaj.</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8" name="Rectangle 2"/>
          <p:cNvSpPr>
            <a:spLocks noChangeArrowheads="1"/>
          </p:cNvSpPr>
          <p:nvPr/>
        </p:nvSpPr>
        <p:spPr bwMode="auto">
          <a:xfrm>
            <a:off x="0" y="2238344"/>
            <a:ext cx="8915400" cy="733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 Ulni kontributin tuaj: kufizoni produktivitetin e punës tuaj ose bëhuni më pak të kujdesshëm në lidhje me kualitetin.</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9" name="Rectangle 3"/>
          <p:cNvSpPr>
            <a:spLocks noChangeArrowheads="1"/>
          </p:cNvSpPr>
          <p:nvPr/>
        </p:nvSpPr>
        <p:spPr bwMode="auto">
          <a:xfrm>
            <a:off x="0" y="2991163"/>
            <a:ext cx="8382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 Ndryshoni krahasimin që zakonisht keni bërë : vendosni që individi në pyetje ishte një krahasim jo i drejtë për ju, një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fëmi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mençur” i ri më të cilën as që do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kishit garuar,ndërkaq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Fredi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Vjetër,i cili ka punuar për kompaninë po aq shumë vite sa ju,paguhet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njejtë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sikur ju.</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100" name="Rectangle 4"/>
          <p:cNvSpPr>
            <a:spLocks noChangeArrowheads="1"/>
          </p:cNvSpPr>
          <p:nvPr/>
        </p:nvSpPr>
        <p:spPr bwMode="auto">
          <a:xfrm>
            <a:off x="0" y="4355812"/>
            <a:ext cx="8534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 Shtrembëroni kontributin/rezultatet: argumento vetës që ndoshta nuk jeni duke punuar aq mirë sa keni menduar, ose që nuk keni më nevojë për para për të vazhduar jetesën (kjo mund të tingëllojë sikur teoria tjetër, Disonanca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Konjitive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101" name="Rectangle 5"/>
          <p:cNvSpPr>
            <a:spLocks noChangeArrowheads="1"/>
          </p:cNvSpPr>
          <p:nvPr/>
        </p:nvSpPr>
        <p:spPr bwMode="auto">
          <a:xfrm>
            <a:off x="0" y="5591145"/>
            <a:ext cx="894347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5 Lëreni situatën: vendosni që anësia e situatës në punën tuaj ju detyron të lini punën.</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blinds(horizontal)">
                                      <p:cBhvr>
                                        <p:cTn id="7" dur="500"/>
                                        <p:tgtEl>
                                          <p:spTgt spid="40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blinds(horizontal)">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blinds(horizontal)">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00"/>
                                        </p:tgtEl>
                                        <p:attrNameLst>
                                          <p:attrName>style.visibility</p:attrName>
                                        </p:attrNameLst>
                                      </p:cBhvr>
                                      <p:to>
                                        <p:strVal val="visible"/>
                                      </p:to>
                                    </p:set>
                                    <p:animEffect transition="in" filter="blinds(horizontal)">
                                      <p:cBhvr>
                                        <p:cTn id="22" dur="500"/>
                                        <p:tgtEl>
                                          <p:spTgt spid="410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01"/>
                                        </p:tgtEl>
                                        <p:attrNameLst>
                                          <p:attrName>style.visibility</p:attrName>
                                        </p:attrNameLst>
                                      </p:cBhvr>
                                      <p:to>
                                        <p:strVal val="visible"/>
                                      </p:to>
                                    </p:set>
                                    <p:animEffect transition="in" filter="blinds(horizontal)">
                                      <p:cBhvr>
                                        <p:cTn id="2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8" grpId="0"/>
      <p:bldP spid="4099" grpId="0"/>
      <p:bldP spid="4100" grpId="0"/>
      <p:bldP spid="4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28600"/>
            <a:ext cx="70104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Definimi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Motivimit</a:t>
            </a:r>
            <a:endParaRPr lang="en-US" sz="2800" dirty="0">
              <a:solidFill>
                <a:schemeClr val="tx1"/>
              </a:solidFill>
              <a:latin typeface="Times New Roman" pitchFamily="18" charset="0"/>
              <a:cs typeface="Times New Roman" pitchFamily="18" charset="0"/>
            </a:endParaRPr>
          </a:p>
        </p:txBody>
      </p:sp>
      <p:sp>
        <p:nvSpPr>
          <p:cNvPr id="5" name="Rectangle 4"/>
          <p:cNvSpPr/>
          <p:nvPr/>
        </p:nvSpPr>
        <p:spPr>
          <a:xfrm>
            <a:off x="304800" y="1600200"/>
            <a:ext cx="8610600" cy="1015663"/>
          </a:xfrm>
          <a:prstGeom prst="rect">
            <a:avLst/>
          </a:prstGeom>
        </p:spPr>
        <p:txBody>
          <a:bodyPr wrap="square">
            <a:spAutoFit/>
          </a:bodyPr>
          <a:lstStyle/>
          <a:p>
            <a:r>
              <a:rPr lang="sq-AL" sz="2000" dirty="0" err="1">
                <a:latin typeface="Times New Roman" pitchFamily="18" charset="0"/>
                <a:cs typeface="Times New Roman" pitchFamily="18" charset="0"/>
              </a:rPr>
              <a:t>Cka</a:t>
            </a:r>
            <a:r>
              <a:rPr lang="sq-AL" sz="2000" dirty="0">
                <a:latin typeface="Times New Roman" pitchFamily="18" charset="0"/>
                <a:cs typeface="Times New Roman" pitchFamily="18" charset="0"/>
              </a:rPr>
              <a:t> i shkakton njerëzit që të sillen në atë mënyre që janë duke u </a:t>
            </a:r>
            <a:r>
              <a:rPr lang="sq-AL" sz="2000" dirty="0" err="1">
                <a:latin typeface="Times New Roman" pitchFamily="18" charset="0"/>
                <a:cs typeface="Times New Roman" pitchFamily="18" charset="0"/>
              </a:rPr>
              <a:t>sjellur</a:t>
            </a:r>
            <a:r>
              <a:rPr lang="sq-AL" sz="2000" dirty="0">
                <a:latin typeface="Times New Roman" pitchFamily="18" charset="0"/>
                <a:cs typeface="Times New Roman" pitchFamily="18" charset="0"/>
              </a:rPr>
              <a:t>? Në fakt, çka i shkakton ata të </a:t>
            </a:r>
            <a:r>
              <a:rPr lang="sq-AL" sz="2000" dirty="0" err="1">
                <a:latin typeface="Times New Roman" pitchFamily="18" charset="0"/>
                <a:cs typeface="Times New Roman" pitchFamily="18" charset="0"/>
              </a:rPr>
              <a:t>bejnë</a:t>
            </a:r>
            <a:r>
              <a:rPr lang="sq-AL" sz="2000" dirty="0">
                <a:latin typeface="Times New Roman" pitchFamily="18" charset="0"/>
                <a:cs typeface="Times New Roman" pitchFamily="18" charset="0"/>
              </a:rPr>
              <a:t> në </a:t>
            </a:r>
            <a:r>
              <a:rPr lang="sq-AL" sz="2000" dirty="0" err="1">
                <a:latin typeface="Times New Roman" pitchFamily="18" charset="0"/>
                <a:cs typeface="Times New Roman" pitchFamily="18" charset="0"/>
              </a:rPr>
              <a:t>përgjithsi</a:t>
            </a:r>
            <a:r>
              <a:rPr lang="sq-AL" sz="2000" dirty="0">
                <a:latin typeface="Times New Roman" pitchFamily="18" charset="0"/>
                <a:cs typeface="Times New Roman" pitchFamily="18" charset="0"/>
              </a:rPr>
              <a:t> diçka? Këto pyetje i mbështesin kërkimet e psikologëve drejt motivimit, i cili ka qenë tema kryesore për disa dekada tani. </a:t>
            </a:r>
            <a:endParaRPr lang="en-US" sz="2000" dirty="0">
              <a:latin typeface="Times New Roman" pitchFamily="18" charset="0"/>
              <a:cs typeface="Times New Roman" pitchFamily="18" charset="0"/>
            </a:endParaRPr>
          </a:p>
        </p:txBody>
      </p:sp>
      <p:sp>
        <p:nvSpPr>
          <p:cNvPr id="29697" name="Rectangle 1"/>
          <p:cNvSpPr>
            <a:spLocks noChangeArrowheads="1"/>
          </p:cNvSpPr>
          <p:nvPr/>
        </p:nvSpPr>
        <p:spPr bwMode="auto">
          <a:xfrm>
            <a:off x="228600" y="2657445"/>
            <a:ext cx="8229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Sipas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Steers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Porter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(1983), motivimi është forcë e cila:</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304800" y="3352800"/>
            <a:ext cx="30480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Nxit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energji</a:t>
            </a:r>
            <a:r>
              <a:rPr lang="en-US" sz="2000" dirty="0" smtClean="0">
                <a:solidFill>
                  <a:schemeClr val="tx1"/>
                </a:solidFill>
                <a:latin typeface="Times New Roman" pitchFamily="18" charset="0"/>
                <a:cs typeface="Times New Roman" pitchFamily="18" charset="0"/>
              </a:rPr>
              <a:t> (I </a:t>
            </a:r>
            <a:r>
              <a:rPr lang="en-US" sz="2000" dirty="0" err="1" smtClean="0">
                <a:solidFill>
                  <a:schemeClr val="tx1"/>
                </a:solidFill>
                <a:latin typeface="Times New Roman" pitchFamily="18" charset="0"/>
                <a:cs typeface="Times New Roman" pitchFamily="18" charset="0"/>
              </a:rPr>
              <a:t>bën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njerëzit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të</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veprojnë</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
        <p:nvSpPr>
          <p:cNvPr id="8" name="Rectangle 7"/>
          <p:cNvSpPr/>
          <p:nvPr/>
        </p:nvSpPr>
        <p:spPr>
          <a:xfrm>
            <a:off x="304800" y="4343400"/>
            <a:ext cx="30480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Drejton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sjelljen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drejt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qëllimeve</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të</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caktuara</a:t>
            </a:r>
            <a:endParaRPr lang="en-US" sz="2000" dirty="0">
              <a:solidFill>
                <a:schemeClr val="tx1"/>
              </a:solidFill>
              <a:latin typeface="Times New Roman" pitchFamily="18" charset="0"/>
              <a:cs typeface="Times New Roman" pitchFamily="18" charset="0"/>
            </a:endParaRPr>
          </a:p>
        </p:txBody>
      </p:sp>
      <p:sp>
        <p:nvSpPr>
          <p:cNvPr id="9" name="Rectangle 8"/>
          <p:cNvSpPr/>
          <p:nvPr/>
        </p:nvSpPr>
        <p:spPr>
          <a:xfrm>
            <a:off x="304800" y="5257800"/>
            <a:ext cx="30480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Mbështet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sjelljen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derisa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qëllimet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të</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arrihen</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7"/>
                                        </p:tgtEl>
                                        <p:attrNameLst>
                                          <p:attrName>style.visibility</p:attrName>
                                        </p:attrNameLst>
                                      </p:cBhvr>
                                      <p:to>
                                        <p:strVal val="visible"/>
                                      </p:to>
                                    </p:set>
                                    <p:animEffect transition="in" filter="blinds(horizontal)">
                                      <p:cBhvr>
                                        <p:cTn id="12" dur="500"/>
                                        <p:tgtEl>
                                          <p:spTgt spid="296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697" grpId="0"/>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smtClean="0">
                <a:solidFill>
                  <a:schemeClr val="tx1"/>
                </a:solidFill>
                <a:latin typeface="Times New Roman" pitchFamily="18" charset="0"/>
                <a:cs typeface="Times New Roman" pitchFamily="18" charset="0"/>
              </a:rPr>
              <a:t>Teoria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paanësisë</a:t>
            </a:r>
            <a:endParaRPr lang="en-US" sz="2800" dirty="0">
              <a:solidFill>
                <a:schemeClr val="tx1"/>
              </a:solidFill>
              <a:latin typeface="Times New Roman" pitchFamily="18" charset="0"/>
              <a:cs typeface="Times New Roman" pitchFamily="18" charset="0"/>
            </a:endParaRPr>
          </a:p>
        </p:txBody>
      </p:sp>
      <p:sp>
        <p:nvSpPr>
          <p:cNvPr id="3073" name="Rectangle 1"/>
          <p:cNvSpPr>
            <a:spLocks noChangeArrowheads="1"/>
          </p:cNvSpPr>
          <p:nvPr/>
        </p:nvSpPr>
        <p:spPr bwMode="auto">
          <a:xfrm>
            <a:off x="0" y="1219200"/>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Tani imagjinoni se jeni i sapo punësuari në këtë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scenario</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si do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ndihenit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lidhje me të qenit në situatën e të të paguarit më tepër? Kjo, sipas teorisë, gjithashtu krijon një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jobalanc.Ju</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vendosni që të: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4" name="Rectangle 2"/>
          <p:cNvSpPr>
            <a:spLocks noChangeArrowheads="1"/>
          </p:cNvSpPr>
          <p:nvPr/>
        </p:nvSpPr>
        <p:spPr bwMode="auto">
          <a:xfrm>
            <a:off x="0" y="2362200"/>
            <a:ext cx="8915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 Rrisni kontributin: punoni më shumë.</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 Ulni të ardhurat e juaja: të kërkonit që të ju ulet rroga-s’ka shume gjasa!</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 Ndryshoni krahasimin që zakonisht keni bërë: përdorni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racionalën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që jeni një shkallë e përkohshme gjë që duket qartë, se keni rolin kryesor.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 Shtrembëroni kontributin/rezultatet: puna ime është e kualitetit tepër të lartë,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vlen çdo cent që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28600" y="4495800"/>
            <a:ext cx="8229600" cy="2031325"/>
          </a:xfrm>
          <a:prstGeom prst="rect">
            <a:avLst/>
          </a:prstGeom>
          <a:ln>
            <a:solidFill>
              <a:srgbClr val="FF0000"/>
            </a:solidFill>
          </a:ln>
        </p:spPr>
        <p:txBody>
          <a:bodyPr wrap="square">
            <a:spAutoFit/>
          </a:bodyPr>
          <a:lstStyle/>
          <a:p>
            <a:r>
              <a:rPr lang="sq-AL" i="1" dirty="0" smtClean="0"/>
              <a:t>Punëtorët e paguar më pak,të cilët ishin punësuar kohën e fundit,</a:t>
            </a:r>
            <a:r>
              <a:rPr lang="sq-AL" i="1" dirty="0" err="1" smtClean="0"/>
              <a:t>vërrenin</a:t>
            </a:r>
            <a:r>
              <a:rPr lang="sq-AL" i="1" dirty="0" smtClean="0"/>
              <a:t> anësi (pabarazi) tek pagesat,sepse ata e krahasuan </a:t>
            </a:r>
            <a:r>
              <a:rPr lang="sq-AL" i="1" dirty="0" err="1" smtClean="0"/>
              <a:t>vetëvetën</a:t>
            </a:r>
            <a:r>
              <a:rPr lang="sq-AL" i="1" dirty="0" smtClean="0"/>
              <a:t> me punëtorët e paguar më shumë,të cilët po bënin të njëjtën punë. Punëtoret e paguar më tepër, sidoqoftë, nuk </a:t>
            </a:r>
            <a:r>
              <a:rPr lang="sq-AL" i="1" dirty="0" err="1" smtClean="0"/>
              <a:t>vërrenin</a:t>
            </a:r>
            <a:r>
              <a:rPr lang="sq-AL" i="1" dirty="0" smtClean="0"/>
              <a:t> anësi ( </a:t>
            </a:r>
            <a:r>
              <a:rPr lang="sq-AL" i="1" dirty="0" err="1" smtClean="0"/>
              <a:t>tejpagesën</a:t>
            </a:r>
            <a:r>
              <a:rPr lang="sq-AL" i="1" dirty="0" smtClean="0"/>
              <a:t> e </a:t>
            </a:r>
            <a:r>
              <a:rPr lang="sq-AL" i="1" dirty="0" err="1" smtClean="0"/>
              <a:t>vetëvetës</a:t>
            </a:r>
            <a:r>
              <a:rPr lang="sq-AL" i="1" dirty="0" smtClean="0"/>
              <a:t>), sepse ata po nxirrnin krahasime me strukturën e pagesave para se të </a:t>
            </a:r>
            <a:r>
              <a:rPr lang="sq-AL" i="1" dirty="0" err="1" smtClean="0"/>
              <a:t>prezentohej</a:t>
            </a:r>
            <a:r>
              <a:rPr lang="sq-AL" i="1" dirty="0" smtClean="0"/>
              <a:t> sistemi dy rendor. Ky studim konfirmoi parashikimet e Teorisë së Paanësisë, si në situatën e paanësisë së </a:t>
            </a:r>
            <a:r>
              <a:rPr lang="sq-AL" i="1" dirty="0" err="1" smtClean="0"/>
              <a:t>nënpagesës</a:t>
            </a:r>
            <a:r>
              <a:rPr lang="sq-AL" i="1" dirty="0" smtClean="0"/>
              <a:t> ashtu edhe në atë të </a:t>
            </a:r>
            <a:r>
              <a:rPr lang="sq-AL" i="1" dirty="0" err="1" smtClean="0"/>
              <a:t>mbipagesës</a:t>
            </a:r>
            <a:r>
              <a:rPr lang="sq-AL" i="1" dirty="0" smtClean="0"/>
              <a:t> (Martin dhe </a:t>
            </a:r>
            <a:r>
              <a:rPr lang="sq-AL" i="1" dirty="0" err="1" smtClean="0"/>
              <a:t>Peterson</a:t>
            </a:r>
            <a:r>
              <a:rPr lang="sq-AL" i="1" dirty="0" smtClean="0"/>
              <a:t>,1987).</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blinds(horizontal)">
                                      <p:cBhvr>
                                        <p:cTn id="7" dur="500"/>
                                        <p:tgtEl>
                                          <p:spTgt spid="30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linds(horizontal)">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P spid="3074"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Literatura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err="1" smtClean="0">
                <a:latin typeface="Times New Roman" pitchFamily="18" charset="0"/>
                <a:cs typeface="Times New Roman" pitchFamily="18" charset="0"/>
              </a:rPr>
              <a:t>Aplikimi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Psikologjisë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Organizata</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7467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Motivimit</a:t>
            </a:r>
            <a:endParaRPr lang="en-US" sz="2800" dirty="0">
              <a:solidFill>
                <a:schemeClr val="tx1"/>
              </a:solidFill>
              <a:latin typeface="Times New Roman" pitchFamily="18" charset="0"/>
              <a:cs typeface="Times New Roman" pitchFamily="18" charset="0"/>
            </a:endParaRPr>
          </a:p>
        </p:txBody>
      </p:sp>
      <p:sp>
        <p:nvSpPr>
          <p:cNvPr id="5" name="Rectangle 4"/>
          <p:cNvSpPr/>
          <p:nvPr/>
        </p:nvSpPr>
        <p:spPr>
          <a:xfrm>
            <a:off x="304800" y="1600200"/>
            <a:ext cx="8534400" cy="400110"/>
          </a:xfrm>
          <a:prstGeom prst="rect">
            <a:avLst/>
          </a:prstGeom>
        </p:spPr>
        <p:txBody>
          <a:bodyPr wrap="square">
            <a:spAutoFit/>
          </a:bodyPr>
          <a:lstStyle/>
          <a:p>
            <a:r>
              <a:rPr lang="sq-AL" sz="2000" dirty="0">
                <a:latin typeface="Times New Roman" pitchFamily="18" charset="0"/>
                <a:cs typeface="Times New Roman" pitchFamily="18" charset="0"/>
              </a:rPr>
              <a:t>Dy teori ekstreme të motivimit janë paraqitur nga </a:t>
            </a:r>
            <a:r>
              <a:rPr lang="sq-AL" sz="2000" dirty="0" err="1">
                <a:latin typeface="Times New Roman" pitchFamily="18" charset="0"/>
                <a:cs typeface="Times New Roman" pitchFamily="18" charset="0"/>
              </a:rPr>
              <a:t>McGregor</a:t>
            </a:r>
            <a:r>
              <a:rPr lang="sq-AL" sz="2000" dirty="0">
                <a:latin typeface="Times New Roman" pitchFamily="18" charset="0"/>
                <a:cs typeface="Times New Roman" pitchFamily="18" charset="0"/>
              </a:rPr>
              <a:t> (1957)</a:t>
            </a:r>
            <a:endParaRPr lang="en-US" sz="2000" dirty="0">
              <a:latin typeface="Times New Roman" pitchFamily="18" charset="0"/>
              <a:cs typeface="Times New Roman" pitchFamily="18" charset="0"/>
            </a:endParaRPr>
          </a:p>
        </p:txBody>
      </p:sp>
      <p:sp>
        <p:nvSpPr>
          <p:cNvPr id="6" name="Rectangle 5"/>
          <p:cNvSpPr/>
          <p:nvPr/>
        </p:nvSpPr>
        <p:spPr>
          <a:xfrm>
            <a:off x="381000" y="2362200"/>
            <a:ext cx="8382000" cy="1015663"/>
          </a:xfrm>
          <a:prstGeom prst="rect">
            <a:avLst/>
          </a:prstGeom>
        </p:spPr>
        <p:txBody>
          <a:bodyPr wrap="square">
            <a:spAutoFit/>
          </a:bodyPr>
          <a:lstStyle/>
          <a:p>
            <a:r>
              <a:rPr lang="sq-AL" sz="2000" dirty="0" err="1">
                <a:latin typeface="Times New Roman" pitchFamily="18" charset="0"/>
                <a:cs typeface="Times New Roman" pitchFamily="18" charset="0"/>
              </a:rPr>
              <a:t>McGregor</a:t>
            </a:r>
            <a:r>
              <a:rPr lang="sq-AL" sz="2000" dirty="0">
                <a:latin typeface="Times New Roman" pitchFamily="18" charset="0"/>
                <a:cs typeface="Times New Roman" pitchFamily="18" charset="0"/>
              </a:rPr>
              <a:t> thoshte se Teoria X </a:t>
            </a:r>
            <a:r>
              <a:rPr lang="sq-AL" sz="2000" dirty="0" err="1">
                <a:latin typeface="Times New Roman" pitchFamily="18" charset="0"/>
                <a:cs typeface="Times New Roman" pitchFamily="18" charset="0"/>
              </a:rPr>
              <a:t>prezentonte</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pamjën</a:t>
            </a:r>
            <a:r>
              <a:rPr lang="sq-AL" sz="2000" dirty="0">
                <a:latin typeface="Times New Roman" pitchFamily="18" charset="0"/>
                <a:cs typeface="Times New Roman" pitchFamily="18" charset="0"/>
              </a:rPr>
              <a:t> tradicionale të menaxhimit, përderisa teoria Y ishte pozita që industria është dashur </a:t>
            </a:r>
            <a:r>
              <a:rPr lang="sq-AL" sz="2000" dirty="0" err="1">
                <a:latin typeface="Times New Roman" pitchFamily="18" charset="0"/>
                <a:cs typeface="Times New Roman" pitchFamily="18" charset="0"/>
              </a:rPr>
              <a:t>t’a</a:t>
            </a:r>
            <a:r>
              <a:rPr lang="sq-AL" sz="2000" dirty="0">
                <a:latin typeface="Times New Roman" pitchFamily="18" charset="0"/>
                <a:cs typeface="Times New Roman" pitchFamily="18" charset="0"/>
              </a:rPr>
              <a:t> inkurajojë-mbështetje në forcat e veta se sa të qenit i drejtuar nga shkopi i madh.</a:t>
            </a:r>
            <a:endParaRPr lang="en-US" sz="2000" dirty="0">
              <a:latin typeface="Times New Roman" pitchFamily="18" charset="0"/>
              <a:cs typeface="Times New Roman" pitchFamily="18" charset="0"/>
            </a:endParaRPr>
          </a:p>
        </p:txBody>
      </p:sp>
      <p:sp>
        <p:nvSpPr>
          <p:cNvPr id="28673" name="Rectangle 1"/>
          <p:cNvSpPr>
            <a:spLocks noChangeArrowheads="1"/>
          </p:cNvSpPr>
          <p:nvPr/>
        </p:nvSpPr>
        <p:spPr bwMode="auto">
          <a:xfrm>
            <a:off x="304800" y="4635668"/>
            <a:ext cx="8305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 vërteta me siguri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qendron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diku në mes këtyre dy pozicioneve,por asnjëra nuk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spjegon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pse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njerëzit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njërën nga këto dy pozita,ose ndoshta më me rëndësi,pse ata duhet të lëvizin nga njëra pozitë në tjetrën.</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3"/>
                                        </p:tgtEl>
                                        <p:attrNameLst>
                                          <p:attrName>style.visibility</p:attrName>
                                        </p:attrNameLst>
                                      </p:cBhvr>
                                      <p:to>
                                        <p:strVal val="visible"/>
                                      </p:to>
                                    </p:set>
                                    <p:animEffect transition="in" filter="blinds(horizontal)">
                                      <p:cBhvr>
                                        <p:cTn id="17" dur="5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86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7467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X </a:t>
            </a:r>
            <a:r>
              <a:rPr lang="en-US" sz="2800" dirty="0" err="1" smtClean="0">
                <a:solidFill>
                  <a:schemeClr val="tx1"/>
                </a:solidFill>
                <a:latin typeface="Times New Roman" pitchFamily="18" charset="0"/>
                <a:cs typeface="Times New Roman" pitchFamily="18" charset="0"/>
              </a:rPr>
              <a:t>dhe</a:t>
            </a:r>
            <a:r>
              <a:rPr lang="en-US" sz="2800" dirty="0" smtClean="0">
                <a:solidFill>
                  <a:schemeClr val="tx1"/>
                </a:solidFill>
                <a:latin typeface="Times New Roman" pitchFamily="18" charset="0"/>
                <a:cs typeface="Times New Roman" pitchFamily="18" charset="0"/>
              </a:rPr>
              <a:t> Y </a:t>
            </a:r>
            <a:r>
              <a:rPr lang="en-US" sz="2800" dirty="0" err="1" smtClean="0">
                <a:solidFill>
                  <a:schemeClr val="tx1"/>
                </a:solidFill>
                <a:latin typeface="Times New Roman" pitchFamily="18" charset="0"/>
                <a:cs typeface="Times New Roman" pitchFamily="18" charset="0"/>
              </a:rPr>
              <a:t>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McGregor</a:t>
            </a:r>
            <a:endParaRPr lang="en-US" sz="2800" dirty="0">
              <a:solidFill>
                <a:schemeClr val="tx1"/>
              </a:solidFill>
              <a:latin typeface="Times New Roman" pitchFamily="18" charset="0"/>
              <a:cs typeface="Times New Roman" pitchFamily="18" charset="0"/>
            </a:endParaRPr>
          </a:p>
        </p:txBody>
      </p:sp>
      <p:sp>
        <p:nvSpPr>
          <p:cNvPr id="27649" name="Rectangle 1"/>
          <p:cNvSpPr>
            <a:spLocks noChangeArrowheads="1"/>
          </p:cNvSpPr>
          <p:nvPr/>
        </p:nvSpPr>
        <p:spPr bwMode="auto">
          <a:xfrm>
            <a:off x="304800" y="1524000"/>
            <a:ext cx="8534400" cy="215443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Teoria X deklaron se: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Karakteristikë e punëtorëve është që të mos e pëlqejnë punën.</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duhet të jenë të kontrolluar dhe të detyruar (shtrënguar).</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Punëtori mesatar i ikë përgjegjësisë.</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kanë pak ambicie për punën.</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nuk janë të interesuar në qëllimet organizative.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0" name="Rectangle 2"/>
          <p:cNvSpPr>
            <a:spLocks noChangeArrowheads="1"/>
          </p:cNvSpPr>
          <p:nvPr/>
        </p:nvSpPr>
        <p:spPr bwMode="auto">
          <a:xfrm>
            <a:off x="457200" y="4038600"/>
            <a:ext cx="7772400" cy="184665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Teoria Y deklaron se: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e konsiderojnë punën si pjesë normale të jetës së tyre.</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janë të vet-motivuar.</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dëshirojnë përgjegjësi.</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angazhohen për të arritur qëllimet e organizatës.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49"/>
                                        </p:tgtEl>
                                        <p:attrNameLst>
                                          <p:attrName>style.visibility</p:attrName>
                                        </p:attrNameLst>
                                      </p:cBhvr>
                                      <p:to>
                                        <p:strVal val="visible"/>
                                      </p:to>
                                    </p:set>
                                    <p:animEffect transition="in" filter="blinds(horizontal)">
                                      <p:cBhvr>
                                        <p:cTn id="7" dur="500"/>
                                        <p:tgtEl>
                                          <p:spTgt spid="276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blinds(horizontal)">
                                      <p:cBhvr>
                                        <p:cTn id="12"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276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7467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Motivimit</a:t>
            </a:r>
            <a:endParaRPr lang="en-US" sz="2800" dirty="0">
              <a:solidFill>
                <a:schemeClr val="tx1"/>
              </a:solidFill>
              <a:latin typeface="Times New Roman" pitchFamily="18" charset="0"/>
              <a:cs typeface="Times New Roman" pitchFamily="18" charset="0"/>
            </a:endParaRPr>
          </a:p>
        </p:txBody>
      </p:sp>
      <p:sp>
        <p:nvSpPr>
          <p:cNvPr id="26625" name="Rectangle 1"/>
          <p:cNvSpPr>
            <a:spLocks noChangeArrowheads="1"/>
          </p:cNvSpPr>
          <p:nvPr/>
        </p:nvSpPr>
        <p:spPr bwMode="auto">
          <a:xfrm>
            <a:off x="228600" y="1514445"/>
            <a:ext cx="7543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Taylor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Menaxhimi Shkencor</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6" name="Rectangle 2"/>
          <p:cNvSpPr>
            <a:spLocks noChangeArrowheads="1"/>
          </p:cNvSpPr>
          <p:nvPr/>
        </p:nvSpPr>
        <p:spPr bwMode="auto">
          <a:xfrm>
            <a:off x="0" y="2222212"/>
            <a:ext cx="8763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Taylor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(1916) ishte një ndër të parët i cili u interesua për motivimin e njerëzve në punë. Ai propozoi të ashtuquajturin Menaxhimin Shkencor, qëllimi i të cilit ishte të zvogëlojë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lodhjën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punë dhe të paguajë rroga të volitshme.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7" name="Rectangle 3"/>
          <p:cNvSpPr>
            <a:spLocks noChangeArrowheads="1"/>
          </p:cNvSpPr>
          <p:nvPr/>
        </p:nvSpPr>
        <p:spPr bwMode="auto">
          <a:xfrm>
            <a:off x="304800" y="3505200"/>
            <a:ext cx="8382000" cy="1347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Sygjerimi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Taylor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 se punëtorët motivoheshin nga paratë u pranua pa diskutim. Vëzhgimet e tij mbi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uljën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produktivitetit nga lodhja e punës, sidoqoftë, nxitën hulumtime mbi dizajnin e punës, për të provuar të përmirësojnë kushtet fizike në punë.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8" name="Rectangle 4"/>
          <p:cNvSpPr>
            <a:spLocks noChangeArrowheads="1"/>
          </p:cNvSpPr>
          <p:nvPr/>
        </p:nvSpPr>
        <p:spPr bwMode="auto">
          <a:xfrm>
            <a:off x="304800" y="5105400"/>
            <a:ext cx="8458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Eshtë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ata fitonin një lloj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satisfaksioni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brendshëm nga vet puna,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shpërblim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intrinzik.Hulumtimi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mbi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satisfaksionin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punës dhe produktivitetin nuk ka konkluzion; disa studime gjejnë lidhje në mes tyre, disa jo.</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blinds(horizontal)">
                                      <p:cBhvr>
                                        <p:cTn id="7" dur="500"/>
                                        <p:tgtEl>
                                          <p:spTgt spid="266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animEffect transition="in" filter="blinds(horizontal)">
                                      <p:cBhvr>
                                        <p:cTn id="12" dur="500"/>
                                        <p:tgtEl>
                                          <p:spTgt spid="266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7"/>
                                        </p:tgtEl>
                                        <p:attrNameLst>
                                          <p:attrName>style.visibility</p:attrName>
                                        </p:attrNameLst>
                                      </p:cBhvr>
                                      <p:to>
                                        <p:strVal val="visible"/>
                                      </p:to>
                                    </p:set>
                                    <p:animEffect transition="in" filter="blinds(horizontal)">
                                      <p:cBhvr>
                                        <p:cTn id="17" dur="500"/>
                                        <p:tgtEl>
                                          <p:spTgt spid="266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28"/>
                                        </p:tgtEl>
                                        <p:attrNameLst>
                                          <p:attrName>style.visibility</p:attrName>
                                        </p:attrNameLst>
                                      </p:cBhvr>
                                      <p:to>
                                        <p:strVal val="visible"/>
                                      </p:to>
                                    </p:set>
                                    <p:animEffect transition="in" filter="blinds(horizontal)">
                                      <p:cBhvr>
                                        <p:cTn id="2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26626" grpId="0"/>
      <p:bldP spid="26627" grpId="0"/>
      <p:bldP spid="266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7467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Motivimit</a:t>
            </a:r>
            <a:endParaRPr lang="en-US" sz="2800" dirty="0">
              <a:solidFill>
                <a:schemeClr val="tx1"/>
              </a:solidFill>
              <a:latin typeface="Times New Roman" pitchFamily="18" charset="0"/>
              <a:cs typeface="Times New Roman" pitchFamily="18" charset="0"/>
            </a:endParaRPr>
          </a:p>
        </p:txBody>
      </p:sp>
      <p:sp>
        <p:nvSpPr>
          <p:cNvPr id="25601" name="Rectangle 1"/>
          <p:cNvSpPr>
            <a:spLocks noChangeArrowheads="1"/>
          </p:cNvSpPr>
          <p:nvPr/>
        </p:nvSpPr>
        <p:spPr bwMode="auto">
          <a:xfrm>
            <a:off x="304800" y="1890045"/>
            <a:ext cx="830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Skinneri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teoria e përforcimit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457200" y="3048000"/>
            <a:ext cx="8305800" cy="1015663"/>
          </a:xfrm>
          <a:prstGeom prst="rect">
            <a:avLst/>
          </a:prstGeom>
        </p:spPr>
        <p:txBody>
          <a:bodyPr wrap="square">
            <a:spAutoFit/>
          </a:bodyPr>
          <a:lstStyle/>
          <a:p>
            <a:r>
              <a:rPr lang="sq-AL" sz="2000" dirty="0" err="1">
                <a:latin typeface="Times New Roman" pitchFamily="18" charset="0"/>
                <a:cs typeface="Times New Roman" pitchFamily="18" charset="0"/>
              </a:rPr>
              <a:t>Skinneri</a:t>
            </a:r>
            <a:r>
              <a:rPr lang="sq-AL" sz="2000" dirty="0">
                <a:latin typeface="Times New Roman" pitchFamily="18" charset="0"/>
                <a:cs typeface="Times New Roman" pitchFamily="18" charset="0"/>
              </a:rPr>
              <a:t> (1938) propozoi se sjelljet të cilat </a:t>
            </a:r>
            <a:r>
              <a:rPr lang="sq-AL" sz="2000" dirty="0" err="1">
                <a:latin typeface="Times New Roman" pitchFamily="18" charset="0"/>
                <a:cs typeface="Times New Roman" pitchFamily="18" charset="0"/>
              </a:rPr>
              <a:t>shperblehen</a:t>
            </a:r>
            <a:r>
              <a:rPr lang="sq-AL" sz="2000" dirty="0">
                <a:latin typeface="Times New Roman" pitchFamily="18" charset="0"/>
                <a:cs typeface="Times New Roman" pitchFamily="18" charset="0"/>
              </a:rPr>
              <a:t> do të përsëriten. Ai e përdori termin “përforcim” më tepër se sa shpërblim, sepse mendoi se “shpërblimet” janë specifike për individin në </a:t>
            </a:r>
            <a:r>
              <a:rPr lang="sq-AL" sz="2000" dirty="0" err="1">
                <a:latin typeface="Times New Roman" pitchFamily="18" charset="0"/>
                <a:cs typeface="Times New Roman" pitchFamily="18" charset="0"/>
              </a:rPr>
              <a:t>qfarëdo</a:t>
            </a:r>
            <a:r>
              <a:rPr lang="sq-AL" sz="2000" dirty="0">
                <a:latin typeface="Times New Roman" pitchFamily="18" charset="0"/>
                <a:cs typeface="Times New Roman" pitchFamily="18" charset="0"/>
              </a:rPr>
              <a:t> kohe</a:t>
            </a:r>
            <a:endParaRPr lang="en-US" sz="2000" dirty="0">
              <a:latin typeface="Times New Roman" pitchFamily="18" charset="0"/>
              <a:cs typeface="Times New Roman" pitchFamily="18" charset="0"/>
            </a:endParaRPr>
          </a:p>
        </p:txBody>
      </p:sp>
      <p:sp>
        <p:nvSpPr>
          <p:cNvPr id="7" name="Rectangle 6"/>
          <p:cNvSpPr/>
          <p:nvPr/>
        </p:nvSpPr>
        <p:spPr>
          <a:xfrm>
            <a:off x="457200" y="4191000"/>
            <a:ext cx="8153400" cy="1015663"/>
          </a:xfrm>
          <a:prstGeom prst="rect">
            <a:avLst/>
          </a:prstGeom>
        </p:spPr>
        <p:txBody>
          <a:bodyPr wrap="square">
            <a:spAutoFit/>
          </a:bodyPr>
          <a:lstStyle/>
          <a:p>
            <a:r>
              <a:rPr lang="sq-AL" sz="2000" dirty="0">
                <a:latin typeface="Times New Roman" pitchFamily="18" charset="0"/>
                <a:cs typeface="Times New Roman" pitchFamily="18" charset="0"/>
              </a:rPr>
              <a:t>Përforcimi pozitiv është lloj shpërblimi të cilën individi e pranon si të këndshme. Në vendin e punës, kjo zakonisht është lëvdatë, avancim ose të holla.</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Effect transition="in" filter="blinds(horizontal)">
                                      <p:cBhvr>
                                        <p:cTn id="7" dur="500"/>
                                        <p:tgtEl>
                                          <p:spTgt spid="2560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467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itchFamily="18" charset="0"/>
                <a:cs typeface="Times New Roman" pitchFamily="18" charset="0"/>
              </a:rPr>
              <a:t>Teoritë</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e </a:t>
            </a:r>
            <a:r>
              <a:rPr lang="en-US" sz="2800" dirty="0" err="1" smtClean="0">
                <a:solidFill>
                  <a:schemeClr val="tx1"/>
                </a:solidFill>
                <a:latin typeface="Times New Roman" pitchFamily="18" charset="0"/>
                <a:cs typeface="Times New Roman" pitchFamily="18" charset="0"/>
              </a:rPr>
              <a:t>Motivimit</a:t>
            </a:r>
            <a:endParaRPr lang="en-US" sz="2800" dirty="0">
              <a:solidFill>
                <a:schemeClr val="tx1"/>
              </a:solidFill>
              <a:latin typeface="Times New Roman" pitchFamily="18" charset="0"/>
              <a:cs typeface="Times New Roman" pitchFamily="18" charset="0"/>
            </a:endParaRPr>
          </a:p>
        </p:txBody>
      </p:sp>
      <p:sp>
        <p:nvSpPr>
          <p:cNvPr id="3" name="Rectangle 2"/>
          <p:cNvSpPr/>
          <p:nvPr/>
        </p:nvSpPr>
        <p:spPr>
          <a:xfrm>
            <a:off x="457200" y="1828800"/>
            <a:ext cx="7924800" cy="1015663"/>
          </a:xfrm>
          <a:prstGeom prst="rect">
            <a:avLst/>
          </a:prstGeom>
        </p:spPr>
        <p:txBody>
          <a:bodyPr wrap="square">
            <a:spAutoFit/>
          </a:bodyPr>
          <a:lstStyle/>
          <a:p>
            <a:r>
              <a:rPr lang="sq-AL" sz="2000" dirty="0" err="1">
                <a:latin typeface="Times New Roman" pitchFamily="18" charset="0"/>
                <a:cs typeface="Times New Roman" pitchFamily="18" charset="0"/>
              </a:rPr>
              <a:t>Denimi</a:t>
            </a:r>
            <a:r>
              <a:rPr lang="sq-AL" sz="2000" dirty="0">
                <a:latin typeface="Times New Roman" pitchFamily="18" charset="0"/>
                <a:cs typeface="Times New Roman" pitchFamily="18" charset="0"/>
              </a:rPr>
              <a:t> është një ndodhi jo e këndshme e </a:t>
            </a:r>
            <a:r>
              <a:rPr lang="sq-AL" sz="2000" dirty="0" err="1">
                <a:latin typeface="Times New Roman" pitchFamily="18" charset="0"/>
                <a:cs typeface="Times New Roman" pitchFamily="18" charset="0"/>
              </a:rPr>
              <a:t>përcjellur</a:t>
            </a:r>
            <a:r>
              <a:rPr lang="sq-AL" sz="2000" dirty="0">
                <a:latin typeface="Times New Roman" pitchFamily="18" charset="0"/>
                <a:cs typeface="Times New Roman" pitchFamily="18" charset="0"/>
              </a:rPr>
              <a:t> me sjellje;kjo ka gjasa që të pengojë </a:t>
            </a:r>
            <a:r>
              <a:rPr lang="sq-AL" sz="2000" dirty="0" err="1">
                <a:latin typeface="Times New Roman" pitchFamily="18" charset="0"/>
                <a:cs typeface="Times New Roman" pitchFamily="18" charset="0"/>
              </a:rPr>
              <a:t>sjelljën</a:t>
            </a:r>
            <a:r>
              <a:rPr lang="sq-AL" sz="2000" dirty="0">
                <a:latin typeface="Times New Roman" pitchFamily="18" charset="0"/>
                <a:cs typeface="Times New Roman" pitchFamily="18" charset="0"/>
              </a:rPr>
              <a:t> në të </a:t>
            </a:r>
            <a:r>
              <a:rPr lang="sq-AL" sz="2000" dirty="0" err="1">
                <a:latin typeface="Times New Roman" pitchFamily="18" charset="0"/>
                <a:cs typeface="Times New Roman" pitchFamily="18" charset="0"/>
              </a:rPr>
              <a:t>ardhmën</a:t>
            </a:r>
            <a:r>
              <a:rPr lang="sq-AL" sz="2000" dirty="0">
                <a:latin typeface="Times New Roman" pitchFamily="18" charset="0"/>
                <a:cs typeface="Times New Roman" pitchFamily="18" charset="0"/>
              </a:rPr>
              <a:t>. Në vendin e punës, kjo mund të jetë një qortim i rëndë nga menaxheri.</a:t>
            </a:r>
            <a:endParaRPr lang="en-US" sz="2000" dirty="0">
              <a:latin typeface="Times New Roman" pitchFamily="18" charset="0"/>
              <a:cs typeface="Times New Roman" pitchFamily="18" charset="0"/>
            </a:endParaRPr>
          </a:p>
        </p:txBody>
      </p:sp>
      <p:sp>
        <p:nvSpPr>
          <p:cNvPr id="4" name="Rectangle 2"/>
          <p:cNvSpPr>
            <a:spLocks noChangeArrowheads="1"/>
          </p:cNvSpPr>
          <p:nvPr/>
        </p:nvSpPr>
        <p:spPr bwMode="auto">
          <a:xfrm>
            <a:off x="228600" y="3581400"/>
            <a:ext cx="85344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Nëse paratë janë përforcim në vendin e punës,do të ketë vështirësi në aplikimin e orareve të intervaleve të ndryshueshme,meqenëse njerëzit duhet ta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dijnë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kur do të</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paguhen</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Skinneri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nuk e hulumtoi teorinë e tij në vendin e punës,por koncepti i përforcimit është duke u përdorur në vendin e punës nga tjerët,nga i shquari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Hamner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28600"/>
            <a:ext cx="693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000" dirty="0" err="1">
                <a:solidFill>
                  <a:schemeClr val="tx1"/>
                </a:solidFill>
                <a:latin typeface="Times New Roman" pitchFamily="18" charset="0"/>
                <a:cs typeface="Times New Roman" pitchFamily="18" charset="0"/>
              </a:rPr>
              <a:t>Clay</a:t>
            </a:r>
            <a:r>
              <a:rPr lang="sq-AL" sz="2000" dirty="0">
                <a:solidFill>
                  <a:schemeClr val="tx1"/>
                </a:solidFill>
                <a:latin typeface="Times New Roman" pitchFamily="18" charset="0"/>
                <a:cs typeface="Times New Roman" pitchFamily="18" charset="0"/>
              </a:rPr>
              <a:t> </a:t>
            </a:r>
            <a:r>
              <a:rPr lang="sq-AL" sz="2000" dirty="0" err="1">
                <a:solidFill>
                  <a:schemeClr val="tx1"/>
                </a:solidFill>
                <a:latin typeface="Times New Roman" pitchFamily="18" charset="0"/>
                <a:cs typeface="Times New Roman" pitchFamily="18" charset="0"/>
              </a:rPr>
              <a:t>Hamner</a:t>
            </a:r>
            <a:r>
              <a:rPr lang="sq-AL" sz="2000" dirty="0">
                <a:solidFill>
                  <a:schemeClr val="tx1"/>
                </a:solidFill>
                <a:latin typeface="Times New Roman" pitchFamily="18" charset="0"/>
                <a:cs typeface="Times New Roman" pitchFamily="18" charset="0"/>
              </a:rPr>
              <a:t>: teoria e përforcimit dhe menaxhimi i rastit (kontingjent)</a:t>
            </a:r>
            <a:endParaRPr lang="en-US" sz="2000" dirty="0">
              <a:solidFill>
                <a:schemeClr val="tx1"/>
              </a:solidFill>
              <a:latin typeface="Times New Roman" pitchFamily="18" charset="0"/>
              <a:cs typeface="Times New Roman" pitchFamily="18" charset="0"/>
            </a:endParaRPr>
          </a:p>
        </p:txBody>
      </p:sp>
      <p:sp>
        <p:nvSpPr>
          <p:cNvPr id="5" name="Rectangle 4"/>
          <p:cNvSpPr/>
          <p:nvPr/>
        </p:nvSpPr>
        <p:spPr>
          <a:xfrm>
            <a:off x="228600" y="1295400"/>
            <a:ext cx="8382000" cy="707886"/>
          </a:xfrm>
          <a:prstGeom prst="rect">
            <a:avLst/>
          </a:prstGeom>
        </p:spPr>
        <p:txBody>
          <a:bodyPr wrap="square">
            <a:spAutoFit/>
          </a:bodyPr>
          <a:lstStyle/>
          <a:p>
            <a:r>
              <a:rPr lang="sq-AL" sz="2000" dirty="0">
                <a:latin typeface="Times New Roman" pitchFamily="18" charset="0"/>
                <a:cs typeface="Times New Roman" pitchFamily="18" charset="0"/>
              </a:rPr>
              <a:t>Një ndër kritikat më të mëdha të teorisë se </a:t>
            </a:r>
            <a:r>
              <a:rPr lang="sq-AL" sz="2000" dirty="0" err="1">
                <a:latin typeface="Times New Roman" pitchFamily="18" charset="0"/>
                <a:cs typeface="Times New Roman" pitchFamily="18" charset="0"/>
              </a:rPr>
              <a:t>Skinnerit</a:t>
            </a:r>
            <a:r>
              <a:rPr lang="sq-AL" sz="2000" dirty="0">
                <a:latin typeface="Times New Roman" pitchFamily="18" charset="0"/>
                <a:cs typeface="Times New Roman" pitchFamily="18" charset="0"/>
              </a:rPr>
              <a:t> është se nuk llogarit për atë se si sjellja ndodh në mënyrë origjinale,në </a:t>
            </a:r>
            <a:r>
              <a:rPr lang="sq-AL" sz="2000" dirty="0" err="1">
                <a:latin typeface="Times New Roman" pitchFamily="18" charset="0"/>
                <a:cs typeface="Times New Roman" pitchFamily="18" charset="0"/>
              </a:rPr>
              <a:t>mënyë</a:t>
            </a:r>
            <a:r>
              <a:rPr lang="sq-AL" sz="2000" dirty="0">
                <a:latin typeface="Times New Roman" pitchFamily="18" charset="0"/>
                <a:cs typeface="Times New Roman" pitchFamily="18" charset="0"/>
              </a:rPr>
              <a:t> që të përforcohet. </a:t>
            </a:r>
            <a:endParaRPr lang="en-US" sz="2000" dirty="0">
              <a:latin typeface="Times New Roman" pitchFamily="18" charset="0"/>
              <a:cs typeface="Times New Roman" pitchFamily="18" charset="0"/>
            </a:endParaRPr>
          </a:p>
        </p:txBody>
      </p:sp>
      <p:sp>
        <p:nvSpPr>
          <p:cNvPr id="24577" name="Rectangle 1"/>
          <p:cNvSpPr>
            <a:spLocks noChangeArrowheads="1"/>
          </p:cNvSpPr>
          <p:nvPr/>
        </p:nvSpPr>
        <p:spPr bwMode="auto">
          <a:xfrm>
            <a:off x="228600" y="2198757"/>
            <a:ext cx="8915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Hamner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një set rregullash për menaxherët kur i aplikojnë teknikat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operantëve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kushtëzues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152400" y="3352800"/>
            <a:ext cx="8686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  Mos e shpërble secilin njësoj;ne të gjithë kemi nevojë të ndjehemi ndryshe dhe kemi nevojë për një cak të arritshëm për të cilën synojmë.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228600" y="4495800"/>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  Kujto që sjellja e menaxherëve ose i përforcon ose nuk i përforcon sjelljet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punëtorëve.Menaxherët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kurre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nuk janë “neutralë”.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7"/>
                                        </p:tgtEl>
                                        <p:attrNameLst>
                                          <p:attrName>style.visibility</p:attrName>
                                        </p:attrNameLst>
                                      </p:cBhvr>
                                      <p:to>
                                        <p:strVal val="visible"/>
                                      </p:to>
                                    </p:set>
                                    <p:animEffect transition="in" filter="blinds(horizontal)">
                                      <p:cBhvr>
                                        <p:cTn id="12" dur="500"/>
                                        <p:tgtEl>
                                          <p:spTgt spid="245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1"/>
                                        </p:tgtEl>
                                        <p:attrNameLst>
                                          <p:attrName>style.visibility</p:attrName>
                                        </p:attrNameLst>
                                      </p:cBhvr>
                                      <p:to>
                                        <p:strVal val="visible"/>
                                      </p:to>
                                    </p:set>
                                    <p:animEffect transition="in" filter="blinds(horizontal)">
                                      <p:cBhvr>
                                        <p:cTn id="17" dur="500"/>
                                        <p:tgtEl>
                                          <p:spTgt spid="153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2"/>
                                        </p:tgtEl>
                                        <p:attrNameLst>
                                          <p:attrName>style.visibility</p:attrName>
                                        </p:attrNameLst>
                                      </p:cBhvr>
                                      <p:to>
                                        <p:strVal val="visible"/>
                                      </p:to>
                                    </p:set>
                                    <p:animEffect transition="in" filter="blinds(horizontal)">
                                      <p:cBhvr>
                                        <p:cTn id="22"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577" grpId="0"/>
      <p:bldP spid="15361" grpId="0"/>
      <p:bldP spid="153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8600"/>
            <a:ext cx="693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sz="2800" dirty="0" err="1">
                <a:solidFill>
                  <a:schemeClr val="tx1"/>
                </a:solidFill>
                <a:latin typeface="Times New Roman" pitchFamily="18" charset="0"/>
                <a:cs typeface="Times New Roman" pitchFamily="18" charset="0"/>
              </a:rPr>
              <a:t>Clay</a:t>
            </a:r>
            <a:r>
              <a:rPr lang="sq-AL" sz="2800" dirty="0">
                <a:solidFill>
                  <a:schemeClr val="tx1"/>
                </a:solidFill>
                <a:latin typeface="Times New Roman" pitchFamily="18" charset="0"/>
                <a:cs typeface="Times New Roman" pitchFamily="18" charset="0"/>
              </a:rPr>
              <a:t> </a:t>
            </a:r>
            <a:r>
              <a:rPr lang="sq-AL" sz="2800" dirty="0" err="1">
                <a:solidFill>
                  <a:schemeClr val="tx1"/>
                </a:solidFill>
                <a:latin typeface="Times New Roman" pitchFamily="18" charset="0"/>
                <a:cs typeface="Times New Roman" pitchFamily="18" charset="0"/>
              </a:rPr>
              <a:t>Hamner</a:t>
            </a:r>
            <a:r>
              <a:rPr lang="sq-AL" sz="2800" dirty="0">
                <a:solidFill>
                  <a:schemeClr val="tx1"/>
                </a:solidFill>
                <a:latin typeface="Times New Roman" pitchFamily="18" charset="0"/>
                <a:cs typeface="Times New Roman" pitchFamily="18" charset="0"/>
              </a:rPr>
              <a:t>: teoria e përforcimit dhe menaxhimi i rastit (kontingjent)</a:t>
            </a:r>
            <a:endParaRPr lang="en-US" sz="2800" dirty="0">
              <a:solidFill>
                <a:schemeClr val="tx1"/>
              </a:solidFill>
              <a:latin typeface="Times New Roman" pitchFamily="18" charset="0"/>
              <a:cs typeface="Times New Roman" pitchFamily="18" charset="0"/>
            </a:endParaRPr>
          </a:p>
        </p:txBody>
      </p:sp>
      <p:sp>
        <p:nvSpPr>
          <p:cNvPr id="14337" name="Rectangle 1"/>
          <p:cNvSpPr>
            <a:spLocks noChangeArrowheads="1"/>
          </p:cNvSpPr>
          <p:nvPr/>
        </p:nvSpPr>
        <p:spPr bwMode="auto">
          <a:xfrm>
            <a:off x="152400" y="1628745"/>
            <a:ext cx="533992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  I trego fuqisë punëtore se çka do të përforcohet.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38" name="Rectangle 2"/>
          <p:cNvSpPr>
            <a:spLocks noChangeArrowheads="1"/>
          </p:cNvSpPr>
          <p:nvPr/>
        </p:nvSpPr>
        <p:spPr bwMode="auto">
          <a:xfrm>
            <a:off x="152400" y="2465457"/>
            <a:ext cx="802014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  U trego atyre se çka janë duke bërë mirë dhe çka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gabim.Me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fjalë tjera,jep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prapaveprim (reagim-</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feedback</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39" name="Rectangle 3"/>
          <p:cNvSpPr>
            <a:spLocks noChangeArrowheads="1"/>
          </p:cNvSpPr>
          <p:nvPr/>
        </p:nvSpPr>
        <p:spPr bwMode="auto">
          <a:xfrm>
            <a:off x="152400" y="3851328"/>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5  Mos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deno</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prani të tjerëve. Kjo përfshinë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humbjën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fytyrës” për punëtorin,gjë që është fyerje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demotivuese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40" name="Rectangle 4"/>
          <p:cNvSpPr>
            <a:spLocks noChangeArrowheads="1"/>
          </p:cNvSpPr>
          <p:nvPr/>
        </p:nvSpPr>
        <p:spPr bwMode="auto">
          <a:xfrm>
            <a:off x="152400" y="4981545"/>
            <a:ext cx="607570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6  Bëji pasojat e veprimeve të punëtorit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baraz</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sjelljën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blinds(horizontal)">
                                      <p:cBhvr>
                                        <p:cTn id="7" dur="500"/>
                                        <p:tgtEl>
                                          <p:spTgt spid="143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blinds(horizontal)">
                                      <p:cBhvr>
                                        <p:cTn id="12" dur="500"/>
                                        <p:tgtEl>
                                          <p:spTgt spid="143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gtEl>
                                        <p:attrNameLst>
                                          <p:attrName>style.visibility</p:attrName>
                                        </p:attrNameLst>
                                      </p:cBhvr>
                                      <p:to>
                                        <p:strVal val="visible"/>
                                      </p:to>
                                    </p:set>
                                    <p:animEffect transition="in" filter="blinds(horizontal)">
                                      <p:cBhvr>
                                        <p:cTn id="17" dur="500"/>
                                        <p:tgtEl>
                                          <p:spTgt spid="143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0"/>
                                        </p:tgtEl>
                                        <p:attrNameLst>
                                          <p:attrName>style.visibility</p:attrName>
                                        </p:attrNameLst>
                                      </p:cBhvr>
                                      <p:to>
                                        <p:strVal val="visible"/>
                                      </p:to>
                                    </p:set>
                                    <p:animEffect transition="in" filter="blinds(horizontal)">
                                      <p:cBhvr>
                                        <p:cTn id="2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p:bldP spid="14339" grpId="0"/>
      <p:bldP spid="1434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471</TotalTime>
  <Words>2022</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Sjellja Produktive dhe joproduktive në organizatë</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Fatos</dc:creator>
  <cp:lastModifiedBy>Fatos</cp:lastModifiedBy>
  <cp:revision>37</cp:revision>
  <dcterms:created xsi:type="dcterms:W3CDTF">2012-04-01T18:31:15Z</dcterms:created>
  <dcterms:modified xsi:type="dcterms:W3CDTF">2012-04-03T07:57:28Z</dcterms:modified>
</cp:coreProperties>
</file>