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95" r:id="rId4"/>
    <p:sldId id="257" r:id="rId5"/>
    <p:sldId id="258" r:id="rId6"/>
    <p:sldId id="296" r:id="rId7"/>
    <p:sldId id="259" r:id="rId8"/>
    <p:sldId id="260" r:id="rId9"/>
    <p:sldId id="261" r:id="rId10"/>
    <p:sldId id="262" r:id="rId11"/>
    <p:sldId id="270" r:id="rId12"/>
    <p:sldId id="271" r:id="rId13"/>
    <p:sldId id="297" r:id="rId14"/>
    <p:sldId id="299" r:id="rId15"/>
    <p:sldId id="298" r:id="rId16"/>
    <p:sldId id="272" r:id="rId17"/>
    <p:sldId id="292" r:id="rId18"/>
    <p:sldId id="293" r:id="rId19"/>
    <p:sldId id="273" r:id="rId20"/>
    <p:sldId id="274" r:id="rId21"/>
    <p:sldId id="275" r:id="rId22"/>
    <p:sldId id="276" r:id="rId23"/>
    <p:sldId id="277" r:id="rId24"/>
    <p:sldId id="265" r:id="rId25"/>
    <p:sldId id="266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>
        <p:scale>
          <a:sx n="66" d="100"/>
          <a:sy n="66" d="100"/>
        </p:scale>
        <p:origin x="-13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2D9A09E-BF1F-4AEC-BB0E-9809C43A0E8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66C9A9-9860-4B87-8A0B-AFD3ABA9F94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Certifikatat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Kriptografia</a:t>
            </a:r>
            <a:endParaRPr lang="en-US" dirty="0"/>
          </a:p>
        </p:txBody>
      </p:sp>
      <p:pic>
        <p:nvPicPr>
          <p:cNvPr id="25602" name="Picture 2" descr="kriptograf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124200"/>
            <a:ext cx="2847975" cy="2771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33095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fushën</a:t>
            </a:r>
            <a:r>
              <a:rPr lang="en-US" dirty="0" smtClean="0"/>
              <a:t> e </a:t>
            </a:r>
            <a:r>
              <a:rPr lang="en-US" dirty="0" err="1" smtClean="0"/>
              <a:t>nënshkrimeve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, </a:t>
            </a:r>
            <a:r>
              <a:rPr lang="en-US" dirty="0" err="1" smtClean="0"/>
              <a:t>kriptografia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ekzistenciale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mesazh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dokument</a:t>
            </a:r>
            <a:r>
              <a:rPr lang="en-US" dirty="0" smtClean="0"/>
              <a:t> </a:t>
            </a:r>
            <a:r>
              <a:rPr lang="en-US" dirty="0" err="1" smtClean="0"/>
              <a:t>kalohet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algoritëm</a:t>
            </a:r>
            <a:r>
              <a:rPr lang="en-US" dirty="0" smtClean="0"/>
              <a:t>, duke </a:t>
            </a:r>
            <a:r>
              <a:rPr lang="en-US" dirty="0" err="1" smtClean="0"/>
              <a:t>prodhuar</a:t>
            </a:r>
            <a:r>
              <a:rPr lang="en-US" dirty="0" smtClean="0"/>
              <a:t> </a:t>
            </a:r>
            <a:r>
              <a:rPr lang="en-US" dirty="0" err="1" smtClean="0"/>
              <a:t>gjurmën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HASH-in e </a:t>
            </a:r>
            <a:r>
              <a:rPr lang="en-US" dirty="0" err="1" smtClean="0"/>
              <a:t>tij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smtClean="0"/>
              <a:t>pas, </a:t>
            </a:r>
            <a:r>
              <a:rPr lang="en-US" dirty="0" err="1" smtClean="0"/>
              <a:t>gjenerohet</a:t>
            </a:r>
            <a:r>
              <a:rPr lang="en-US" dirty="0" smtClean="0"/>
              <a:t> </a:t>
            </a:r>
            <a:r>
              <a:rPr lang="en-US" dirty="0" err="1" smtClean="0"/>
              <a:t>nënshkrimi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, duke </a:t>
            </a:r>
            <a:r>
              <a:rPr lang="en-US" dirty="0" err="1" smtClean="0"/>
              <a:t>enkriptuar</a:t>
            </a:r>
            <a:r>
              <a:rPr lang="en-US" dirty="0" smtClean="0"/>
              <a:t> me </a:t>
            </a:r>
            <a:r>
              <a:rPr lang="en-US" dirty="0" err="1" smtClean="0"/>
              <a:t>çelësin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</a:t>
            </a:r>
            <a:r>
              <a:rPr lang="en-US" dirty="0" err="1" smtClean="0"/>
              <a:t>gjurmën</a:t>
            </a:r>
            <a:r>
              <a:rPr lang="en-US" dirty="0" smtClean="0"/>
              <a:t> e </a:t>
            </a:r>
            <a:r>
              <a:rPr lang="en-US" dirty="0" err="1" smtClean="0"/>
              <a:t>lartpërmendur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Krijohet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zarf </a:t>
            </a:r>
            <a:r>
              <a:rPr lang="en-US" dirty="0" err="1" smtClean="0"/>
              <a:t>kriptografik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: </a:t>
            </a:r>
            <a:r>
              <a:rPr lang="en-US" dirty="0" err="1" smtClean="0"/>
              <a:t>dokumentin</a:t>
            </a:r>
            <a:r>
              <a:rPr lang="en-US" dirty="0" smtClean="0"/>
              <a:t> </a:t>
            </a:r>
            <a:r>
              <a:rPr lang="en-US" dirty="0" err="1" smtClean="0"/>
              <a:t>origjinal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paprekur</a:t>
            </a:r>
            <a:r>
              <a:rPr lang="en-US" dirty="0" smtClean="0"/>
              <a:t>, </a:t>
            </a:r>
            <a:r>
              <a:rPr lang="en-US" dirty="0" err="1" smtClean="0"/>
              <a:t>nënshkrimin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certifikatën</a:t>
            </a:r>
            <a:r>
              <a:rPr lang="en-US" dirty="0" smtClean="0"/>
              <a:t> e </a:t>
            </a:r>
            <a:r>
              <a:rPr lang="en-US" dirty="0" err="1" smtClean="0"/>
              <a:t>kualifikuar</a:t>
            </a:r>
            <a:r>
              <a:rPr lang="en-US" dirty="0" smtClean="0"/>
              <a:t>,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vete</a:t>
            </a:r>
            <a:r>
              <a:rPr lang="en-US" dirty="0" smtClean="0"/>
              <a:t> </a:t>
            </a:r>
            <a:r>
              <a:rPr lang="en-US" dirty="0" err="1" smtClean="0"/>
              <a:t>çelësin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Marrësi</a:t>
            </a:r>
            <a:r>
              <a:rPr lang="en-US" dirty="0" smtClean="0"/>
              <a:t> </a:t>
            </a:r>
            <a:r>
              <a:rPr lang="en-US" dirty="0" smtClean="0"/>
              <a:t>me </a:t>
            </a:r>
            <a:r>
              <a:rPr lang="en-US" dirty="0" err="1" smtClean="0"/>
              <a:t>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çelësit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dekripton</a:t>
            </a:r>
            <a:r>
              <a:rPr lang="en-US" dirty="0" smtClean="0"/>
              <a:t> </a:t>
            </a:r>
            <a:r>
              <a:rPr lang="en-US" dirty="0" err="1" smtClean="0"/>
              <a:t>nënshkrimin</a:t>
            </a:r>
            <a:r>
              <a:rPr lang="en-US" dirty="0" smtClean="0"/>
              <a:t>, duke </a:t>
            </a:r>
            <a:r>
              <a:rPr lang="en-US" dirty="0" err="1" smtClean="0"/>
              <a:t>fituar</a:t>
            </a:r>
            <a:r>
              <a:rPr lang="en-US" dirty="0" smtClean="0"/>
              <a:t> </a:t>
            </a:r>
            <a:r>
              <a:rPr lang="en-US" dirty="0" err="1" smtClean="0"/>
              <a:t>gjurmën</a:t>
            </a:r>
            <a:r>
              <a:rPr lang="en-US" dirty="0" smtClean="0"/>
              <a:t> </a:t>
            </a:r>
            <a:r>
              <a:rPr lang="en-US" dirty="0" err="1" smtClean="0"/>
              <a:t>origjinale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duke e </a:t>
            </a:r>
            <a:r>
              <a:rPr lang="en-US" dirty="0" err="1" smtClean="0"/>
              <a:t>krahasuar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fundit</a:t>
            </a:r>
            <a:r>
              <a:rPr lang="en-US" dirty="0" smtClean="0"/>
              <a:t> me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gjurmë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vetë</a:t>
            </a:r>
            <a:r>
              <a:rPr lang="en-US" dirty="0" smtClean="0"/>
              <a:t> </a:t>
            </a:r>
            <a:r>
              <a:rPr lang="en-US" dirty="0" err="1" smtClean="0"/>
              <a:t>gjeneron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kështu</a:t>
            </a:r>
            <a:r>
              <a:rPr lang="en-US" dirty="0" smtClean="0"/>
              <a:t> </a:t>
            </a:r>
            <a:r>
              <a:rPr lang="en-US" dirty="0" err="1" smtClean="0"/>
              <a:t>siguron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dokumenti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dërguar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pandryshuar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220744" cy="466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125C8D"/>
                </a:solidFill>
                <a:cs typeface="Arial" charset="0"/>
              </a:rPr>
              <a:t>Qëllimet</a:t>
            </a:r>
            <a:r>
              <a:rPr lang="en-US" b="1" dirty="0" smtClean="0">
                <a:solidFill>
                  <a:srgbClr val="125C8D"/>
                </a:solidFill>
                <a:cs typeface="Arial" charset="0"/>
              </a:rPr>
              <a:t> e </a:t>
            </a:r>
            <a:r>
              <a:rPr lang="en-US" b="1" dirty="0" err="1" smtClean="0">
                <a:solidFill>
                  <a:srgbClr val="125C8D"/>
                </a:solidFill>
                <a:cs typeface="Arial" charset="0"/>
              </a:rPr>
              <a:t>përdorimit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Autenticiteti</a:t>
            </a:r>
            <a:r>
              <a:rPr lang="en-US" sz="2800" dirty="0" smtClean="0">
                <a:cs typeface="Arial" charset="0"/>
              </a:rPr>
              <a:t>: </a:t>
            </a:r>
            <a:r>
              <a:rPr lang="en-US" sz="2800" dirty="0" err="1" smtClean="0">
                <a:cs typeface="Arial" charset="0"/>
              </a:rPr>
              <a:t>veprimi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që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mundëson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verifikimin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identitetit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përdoruesi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gjatë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procesi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komunikimi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Fshehtësia</a:t>
            </a:r>
            <a:r>
              <a:rPr lang="en-US" sz="2800" dirty="0" smtClean="0">
                <a:cs typeface="Arial" charset="0"/>
              </a:rPr>
              <a:t>: </a:t>
            </a:r>
            <a:r>
              <a:rPr lang="en-US" sz="2800" dirty="0" err="1" smtClean="0">
                <a:cs typeface="Arial" charset="0"/>
              </a:rPr>
              <a:t>mbrojta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informacionit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ndaj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palëve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tjera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paautorizuara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Integriteti</a:t>
            </a:r>
            <a:r>
              <a:rPr lang="en-US" sz="2800" dirty="0" smtClean="0">
                <a:cs typeface="Arial" charset="0"/>
              </a:rPr>
              <a:t>: </a:t>
            </a:r>
            <a:r>
              <a:rPr lang="en-US" sz="2800" dirty="0" err="1" smtClean="0">
                <a:cs typeface="Arial" charset="0"/>
              </a:rPr>
              <a:t>veprimi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që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mundëson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certifikohet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origjinaliteti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mesazhi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ose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dokumenti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Anonimati</a:t>
            </a:r>
            <a:r>
              <a:rPr lang="en-US" sz="2800" dirty="0" smtClean="0">
                <a:cs typeface="Arial" charset="0"/>
              </a:rPr>
              <a:t>: </a:t>
            </a:r>
            <a:r>
              <a:rPr lang="en-US" sz="2800" dirty="0" err="1" smtClean="0">
                <a:cs typeface="Arial" charset="0"/>
              </a:rPr>
              <a:t>veprimi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që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mundëson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mos-gjurmimin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komunikimi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ose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proceseve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tjera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ndërlikuara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LLOJET E KRIPTOGRAFISË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Ekzistojnë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lloje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formave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kriptografisë</a:t>
            </a:r>
            <a:r>
              <a:rPr lang="en-US" dirty="0" smtClean="0"/>
              <a:t>: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1. </a:t>
            </a:r>
            <a:r>
              <a:rPr lang="en-US" dirty="0" err="1" smtClean="0"/>
              <a:t>Kriptografia</a:t>
            </a:r>
            <a:r>
              <a:rPr lang="en-US" dirty="0" smtClean="0"/>
              <a:t> me </a:t>
            </a:r>
            <a:r>
              <a:rPr lang="en-US" dirty="0" err="1" smtClean="0"/>
              <a:t>celes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fshehur</a:t>
            </a:r>
            <a:endParaRPr lang="en-US" dirty="0" smtClean="0"/>
          </a:p>
          <a:p>
            <a:pPr fontAlgn="base"/>
            <a:r>
              <a:rPr lang="en-US" dirty="0" err="1" smtClean="0"/>
              <a:t>Kriptografia</a:t>
            </a:r>
            <a:r>
              <a:rPr lang="en-US" dirty="0" smtClean="0"/>
              <a:t> me </a:t>
            </a:r>
            <a:r>
              <a:rPr lang="en-US" dirty="0" err="1" smtClean="0"/>
              <a:t>celes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fontAlgn="base"/>
            <a:r>
              <a:rPr lang="en-US" dirty="0" err="1" smtClean="0"/>
              <a:t>Algoritmet</a:t>
            </a:r>
            <a:r>
              <a:rPr lang="en-US" dirty="0" smtClean="0"/>
              <a:t> Hash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Kriptografia</a:t>
            </a:r>
            <a:r>
              <a:rPr lang="en-US" dirty="0" smtClean="0"/>
              <a:t> me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fshehur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106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Përdor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çelës</a:t>
            </a:r>
            <a:r>
              <a:rPr lang="en-US" dirty="0" smtClean="0"/>
              <a:t>. Me </a:t>
            </a:r>
            <a:r>
              <a:rPr lang="en-US" dirty="0" err="1" smtClean="0"/>
              <a:t>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çelësi</a:t>
            </a:r>
            <a:r>
              <a:rPr lang="en-US" dirty="0" smtClean="0"/>
              <a:t>, </a:t>
            </a:r>
            <a:r>
              <a:rPr lang="en-US" dirty="0" err="1" smtClean="0"/>
              <a:t>mesazhi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dhënë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lexueshme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enkriptohet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mesazh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pakuptueshëm</a:t>
            </a:r>
            <a:r>
              <a:rPr lang="en-US" dirty="0" smtClean="0"/>
              <a:t> me </a:t>
            </a:r>
            <a:r>
              <a:rPr lang="en-US" dirty="0" err="1" smtClean="0"/>
              <a:t>gjatësi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përafërt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lexueshmi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rastin</a:t>
            </a:r>
            <a:r>
              <a:rPr lang="en-US" dirty="0" smtClean="0"/>
              <a:t> e de-</a:t>
            </a:r>
            <a:r>
              <a:rPr lang="en-US" dirty="0" err="1" smtClean="0"/>
              <a:t>enkriptimit</a:t>
            </a:r>
            <a:r>
              <a:rPr lang="en-US" dirty="0" smtClean="0"/>
              <a:t>, 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njëjti</a:t>
            </a:r>
            <a:r>
              <a:rPr lang="en-US" dirty="0" smtClean="0"/>
              <a:t>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enkriptim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Nganjëherë</a:t>
            </a:r>
            <a:r>
              <a:rPr lang="en-US" dirty="0" smtClean="0"/>
              <a:t>, </a:t>
            </a:r>
            <a:r>
              <a:rPr lang="en-US" dirty="0" err="1" smtClean="0"/>
              <a:t>kriptografia</a:t>
            </a:r>
            <a:r>
              <a:rPr lang="en-US" dirty="0" smtClean="0"/>
              <a:t> me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fshehur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dirty="0" err="1" smtClean="0"/>
              <a:t>tradicionale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simetrike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Kodi</a:t>
            </a:r>
            <a:r>
              <a:rPr lang="en-US" dirty="0" smtClean="0"/>
              <a:t> </a:t>
            </a:r>
            <a:r>
              <a:rPr lang="en-US" dirty="0" smtClean="0"/>
              <a:t>Captain Midnight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MonoAlphabetic</a:t>
            </a:r>
            <a:r>
              <a:rPr lang="en-US" dirty="0" smtClean="0"/>
              <a:t> </a:t>
            </a:r>
            <a:r>
              <a:rPr lang="en-US" dirty="0" err="1" smtClean="0"/>
              <a:t>paraqesin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lloje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algoritmeve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çelësit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fshehur</a:t>
            </a:r>
            <a:r>
              <a:rPr lang="en-US" dirty="0" smtClean="0"/>
              <a:t>,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pse</a:t>
            </a:r>
            <a:r>
              <a:rPr lang="en-US" dirty="0" smtClean="0"/>
              <a:t> </a:t>
            </a:r>
            <a:r>
              <a:rPr lang="en-US" dirty="0" err="1" smtClean="0"/>
              <a:t>tashmë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ekzistojnë</a:t>
            </a:r>
            <a:r>
              <a:rPr lang="en-US" dirty="0" smtClean="0"/>
              <a:t> </a:t>
            </a:r>
            <a:r>
              <a:rPr lang="en-US" dirty="0" err="1" smtClean="0"/>
              <a:t>dëshmi</a:t>
            </a:r>
            <a:r>
              <a:rPr lang="en-US" dirty="0" smtClean="0"/>
              <a:t> se </a:t>
            </a:r>
            <a:r>
              <a:rPr lang="en-US" dirty="0" err="1" smtClean="0"/>
              <a:t>thyhen</a:t>
            </a:r>
            <a:r>
              <a:rPr lang="en-US" dirty="0" smtClean="0"/>
              <a:t> </a:t>
            </a:r>
            <a:r>
              <a:rPr lang="en-US" dirty="0" err="1" smtClean="0"/>
              <a:t>lehtë</a:t>
            </a:r>
            <a:r>
              <a:rPr lang="en-US" dirty="0" smtClean="0"/>
              <a:t>. </a:t>
            </a:r>
            <a:r>
              <a:rPr lang="en-US" dirty="0" err="1" smtClean="0"/>
              <a:t>Shembuj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kriptografisë</a:t>
            </a:r>
            <a:r>
              <a:rPr lang="en-US" dirty="0" smtClean="0"/>
              <a:t> me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fshehur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: DES, Triple DES </a:t>
            </a:r>
            <a:r>
              <a:rPr lang="en-US" dirty="0" err="1" smtClean="0"/>
              <a:t>apo</a:t>
            </a:r>
            <a:r>
              <a:rPr lang="en-US" dirty="0" smtClean="0"/>
              <a:t> 3DES, International Data Encryption Algorithm (IDEA) </a:t>
            </a:r>
            <a:r>
              <a:rPr lang="en-US" dirty="0" err="1" smtClean="0"/>
              <a:t>dhe</a:t>
            </a:r>
            <a:r>
              <a:rPr lang="en-US" smtClean="0"/>
              <a:t> </a:t>
            </a:r>
            <a:r>
              <a:rPr lang="en-US" smtClean="0"/>
              <a:t>AES.s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Kriptografia</a:t>
            </a:r>
            <a:r>
              <a:rPr lang="en-US" dirty="0" smtClean="0"/>
              <a:t> me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87375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dallim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kriptografia</a:t>
            </a:r>
            <a:r>
              <a:rPr lang="en-US" dirty="0" smtClean="0"/>
              <a:t> me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fshehur</a:t>
            </a:r>
            <a:r>
              <a:rPr lang="en-US" dirty="0" smtClean="0"/>
              <a:t>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kriptografinë</a:t>
            </a:r>
            <a:r>
              <a:rPr lang="en-US" dirty="0" smtClean="0"/>
              <a:t> me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çelësat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ndahen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 err="1" smtClean="0"/>
              <a:t>Këtu</a:t>
            </a:r>
            <a:r>
              <a:rPr lang="en-US" dirty="0" smtClean="0"/>
              <a:t>, </a:t>
            </a:r>
            <a:r>
              <a:rPr lang="en-US" dirty="0" err="1" smtClean="0"/>
              <a:t>secili</a:t>
            </a:r>
            <a:r>
              <a:rPr lang="en-US" dirty="0" smtClean="0"/>
              <a:t> </a:t>
            </a:r>
            <a:r>
              <a:rPr lang="en-US" dirty="0" err="1" smtClean="0"/>
              <a:t>individ</a:t>
            </a:r>
            <a:r>
              <a:rPr lang="en-US" dirty="0" smtClean="0"/>
              <a:t> ka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çelësa</a:t>
            </a:r>
            <a:r>
              <a:rPr lang="en-US" dirty="0" smtClean="0"/>
              <a:t>: </a:t>
            </a:r>
            <a:r>
              <a:rPr lang="en-US" dirty="0" err="1" smtClean="0"/>
              <a:t>çelësi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zbulohet</a:t>
            </a:r>
            <a:r>
              <a:rPr lang="en-US" dirty="0" smtClean="0"/>
              <a:t> </a:t>
            </a:r>
            <a:r>
              <a:rPr lang="en-US" dirty="0" err="1" smtClean="0"/>
              <a:t>askujt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çelësi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preferohet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ditur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secilin</a:t>
            </a:r>
            <a:r>
              <a:rPr lang="en-US" dirty="0" smtClean="0"/>
              <a:t>. </a:t>
            </a:r>
            <a:r>
              <a:rPr lang="en-US" dirty="0" err="1" smtClean="0"/>
              <a:t>Dallim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kriptografisë</a:t>
            </a:r>
            <a:r>
              <a:rPr lang="en-US" dirty="0" smtClean="0"/>
              <a:t> me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mundësia</a:t>
            </a:r>
            <a:r>
              <a:rPr lang="en-US" dirty="0" smtClean="0"/>
              <a:t> e </a:t>
            </a:r>
            <a:r>
              <a:rPr lang="en-US" dirty="0" err="1" smtClean="0"/>
              <a:t>gjenerimit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nënshkrimit</a:t>
            </a:r>
            <a:r>
              <a:rPr lang="en-US" dirty="0" smtClean="0"/>
              <a:t> </a:t>
            </a:r>
            <a:r>
              <a:rPr lang="en-US" dirty="0" err="1" smtClean="0"/>
              <a:t>dixhital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mesazh</a:t>
            </a:r>
            <a:r>
              <a:rPr lang="en-US" dirty="0" smtClean="0"/>
              <a:t>. </a:t>
            </a:r>
            <a:endParaRPr lang="en-US" dirty="0" smtClean="0"/>
          </a:p>
          <a:p>
            <a:pPr fontAlgn="base">
              <a:buNone/>
            </a:pPr>
            <a:r>
              <a:rPr lang="en-US" dirty="0" err="1" smtClean="0"/>
              <a:t>Nënshkrimi</a:t>
            </a:r>
            <a:r>
              <a:rPr lang="en-US" dirty="0" smtClean="0"/>
              <a:t> </a:t>
            </a:r>
            <a:r>
              <a:rPr lang="en-US" dirty="0" err="1" smtClean="0"/>
              <a:t>dixhital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numër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me </a:t>
            </a:r>
            <a:r>
              <a:rPr lang="en-US" dirty="0" err="1" smtClean="0"/>
              <a:t>mesazhin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gjenerohet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individi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ka </a:t>
            </a:r>
            <a:r>
              <a:rPr lang="en-US" dirty="0" err="1" smtClean="0"/>
              <a:t>çelësin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. </a:t>
            </a:r>
            <a:r>
              <a:rPr lang="en-US" dirty="0" err="1" smtClean="0"/>
              <a:t>Shembuj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kriptografisë</a:t>
            </a:r>
            <a:r>
              <a:rPr lang="en-US" dirty="0" smtClean="0"/>
              <a:t> me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: RSA, DSS, </a:t>
            </a:r>
            <a:r>
              <a:rPr lang="en-US" dirty="0" err="1" smtClean="0"/>
              <a:t>ElGamal</a:t>
            </a:r>
            <a:r>
              <a:rPr lang="en-US" dirty="0" smtClean="0"/>
              <a:t>, </a:t>
            </a:r>
            <a:r>
              <a:rPr lang="en-US" dirty="0" err="1" smtClean="0"/>
              <a:t>Diffie</a:t>
            </a:r>
            <a:r>
              <a:rPr lang="en-US" dirty="0" smtClean="0"/>
              <a:t>-Hellman, Zero Knowledge Proof Systems, Pretty Good Privacy (PGP) </a:t>
            </a:r>
            <a:r>
              <a:rPr lang="en-US" dirty="0" err="1" smtClean="0"/>
              <a:t>dhe</a:t>
            </a:r>
            <a:r>
              <a:rPr lang="en-US" dirty="0" smtClean="0"/>
              <a:t> Elliptic Curve Cryptography (ECC).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125C8D"/>
                </a:solidFill>
              </a:rPr>
              <a:t>Kriptografia</a:t>
            </a:r>
            <a:r>
              <a:rPr lang="en-US" sz="3600" b="1" dirty="0" smtClean="0">
                <a:solidFill>
                  <a:srgbClr val="125C8D"/>
                </a:solidFill>
              </a:rPr>
              <a:t> me </a:t>
            </a:r>
            <a:r>
              <a:rPr lang="en-US" sz="3600" b="1" dirty="0" err="1" smtClean="0">
                <a:solidFill>
                  <a:srgbClr val="125C8D"/>
                </a:solidFill>
                <a:cs typeface="Arial" charset="0"/>
              </a:rPr>
              <a:t>çelësa</a:t>
            </a:r>
            <a:r>
              <a:rPr lang="en-US" sz="36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125C8D"/>
                </a:solidFill>
                <a:cs typeface="Arial" charset="0"/>
              </a:rPr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Ideuar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vitin</a:t>
            </a:r>
            <a:r>
              <a:rPr lang="en-US" sz="2800" dirty="0" smtClean="0">
                <a:cs typeface="Arial" charset="0"/>
              </a:rPr>
              <a:t> 1976 </a:t>
            </a:r>
            <a:r>
              <a:rPr lang="en-US" sz="2800" dirty="0" err="1" smtClean="0">
                <a:cs typeface="Arial" charset="0"/>
              </a:rPr>
              <a:t>nga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Whitfied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Diffie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dhe</a:t>
            </a:r>
            <a:r>
              <a:rPr lang="en-US" sz="2800" dirty="0" smtClean="0">
                <a:cs typeface="Arial" charset="0"/>
              </a:rPr>
              <a:t> Martin Hellman </a:t>
            </a:r>
            <a:r>
              <a:rPr lang="en-US" sz="2800" dirty="0" err="1" smtClean="0">
                <a:cs typeface="Arial" charset="0"/>
              </a:rPr>
              <a:t>për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zgjidhur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problemin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trasmetimit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çelësave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sistemet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kriptimit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simetrik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Përdoret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çift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çelësash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për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veprimet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kriptimit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dhe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dekriptimit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çelës</a:t>
            </a:r>
            <a:r>
              <a:rPr lang="en-US" sz="28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publik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përdoret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për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veprimin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enkriptimit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çelës</a:t>
            </a:r>
            <a:r>
              <a:rPr lang="en-US" sz="28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privat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përdoret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për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veprimin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dekriptimit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Algoritmet</a:t>
            </a:r>
            <a:r>
              <a:rPr lang="en-US" dirty="0" smtClean="0"/>
              <a:t>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Ndryshe</a:t>
            </a:r>
            <a:r>
              <a:rPr lang="en-US" dirty="0" smtClean="0"/>
              <a:t> </a:t>
            </a:r>
            <a:r>
              <a:rPr lang="en-US" dirty="0" err="1" smtClean="0"/>
              <a:t>njihen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përvetësuesit</a:t>
            </a:r>
            <a:r>
              <a:rPr lang="en-US" dirty="0" smtClean="0"/>
              <a:t> e </a:t>
            </a:r>
            <a:r>
              <a:rPr lang="en-US" dirty="0" err="1" smtClean="0"/>
              <a:t>mesazhit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transformuesit</a:t>
            </a:r>
            <a:r>
              <a:rPr lang="en-US" dirty="0" smtClean="0"/>
              <a:t> me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drejtim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Funksioni</a:t>
            </a:r>
            <a:r>
              <a:rPr lang="en-US" dirty="0" smtClean="0"/>
              <a:t> </a:t>
            </a:r>
            <a:r>
              <a:rPr lang="en-US" dirty="0" err="1" smtClean="0"/>
              <a:t>kriptografik</a:t>
            </a:r>
            <a:r>
              <a:rPr lang="en-US" dirty="0" smtClean="0"/>
              <a:t> hash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transformim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mesazhit</a:t>
            </a:r>
            <a:r>
              <a:rPr lang="en-US" dirty="0" smtClean="0"/>
              <a:t> me </a:t>
            </a:r>
            <a:r>
              <a:rPr lang="en-US" dirty="0" err="1" smtClean="0"/>
              <a:t>gjatësi</a:t>
            </a:r>
            <a:r>
              <a:rPr lang="en-US" dirty="0" smtClean="0"/>
              <a:t> </a:t>
            </a:r>
            <a:r>
              <a:rPr lang="en-US" dirty="0" err="1" smtClean="0"/>
              <a:t>arbitrare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gjatësi</a:t>
            </a:r>
            <a:r>
              <a:rPr lang="en-US" dirty="0" smtClean="0"/>
              <a:t> </a:t>
            </a:r>
            <a:r>
              <a:rPr lang="en-US" dirty="0" err="1" smtClean="0"/>
              <a:t>bitësh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njehsohet</a:t>
            </a:r>
            <a:r>
              <a:rPr lang="en-US" dirty="0" smtClean="0"/>
              <a:t> </a:t>
            </a:r>
            <a:r>
              <a:rPr lang="en-US" dirty="0" err="1" smtClean="0"/>
              <a:t>numri</a:t>
            </a:r>
            <a:r>
              <a:rPr lang="en-US" dirty="0" smtClean="0"/>
              <a:t> me </a:t>
            </a:r>
            <a:r>
              <a:rPr lang="en-US" dirty="0" err="1" smtClean="0"/>
              <a:t>gjatësi</a:t>
            </a:r>
            <a:r>
              <a:rPr lang="en-US" dirty="0" smtClean="0"/>
              <a:t> </a:t>
            </a:r>
            <a:r>
              <a:rPr lang="en-US" dirty="0" err="1" smtClean="0"/>
              <a:t>fikse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Algoritmet</a:t>
            </a:r>
            <a:r>
              <a:rPr lang="en-US" dirty="0" smtClean="0"/>
              <a:t> </a:t>
            </a:r>
            <a:r>
              <a:rPr lang="en-US" dirty="0" smtClean="0"/>
              <a:t>hash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përdorin</a:t>
            </a:r>
            <a:r>
              <a:rPr lang="en-US" dirty="0" smtClean="0"/>
              <a:t> </a:t>
            </a:r>
            <a:r>
              <a:rPr lang="en-US" dirty="0" err="1" smtClean="0"/>
              <a:t>çelësa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veprimet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. </a:t>
            </a:r>
            <a:r>
              <a:rPr lang="en-US" dirty="0" err="1" smtClean="0"/>
              <a:t>Shembuj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algoritmeve</a:t>
            </a:r>
            <a:r>
              <a:rPr lang="en-US" dirty="0" smtClean="0"/>
              <a:t> hash </a:t>
            </a:r>
            <a:r>
              <a:rPr lang="en-US" dirty="0" err="1" smtClean="0"/>
              <a:t>janë</a:t>
            </a:r>
            <a:r>
              <a:rPr lang="en-US" dirty="0" smtClean="0"/>
              <a:t>: Secure Hash Algorithm – 1 (SHA – 1) </a:t>
            </a:r>
            <a:r>
              <a:rPr lang="en-US" dirty="0" err="1" smtClean="0"/>
              <a:t>dhe</a:t>
            </a:r>
            <a:r>
              <a:rPr lang="en-US" dirty="0" smtClean="0"/>
              <a:t> Message Digest (MD2, MD4 </a:t>
            </a:r>
            <a:r>
              <a:rPr lang="en-US" dirty="0" err="1" smtClean="0"/>
              <a:t>dhe</a:t>
            </a:r>
            <a:r>
              <a:rPr lang="en-US" dirty="0" smtClean="0"/>
              <a:t> MD5).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 ARDHMJA E KRIPTOGRAFISË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50261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 </a:t>
            </a:r>
            <a:r>
              <a:rPr lang="en-US" dirty="0" err="1" smtClean="0"/>
              <a:t>aplikimin</a:t>
            </a:r>
            <a:r>
              <a:rPr lang="en-US" dirty="0" smtClean="0"/>
              <a:t> e </a:t>
            </a:r>
            <a:r>
              <a:rPr lang="en-US" dirty="0" err="1" smtClean="0"/>
              <a:t>kompjuterëve</a:t>
            </a:r>
            <a:r>
              <a:rPr lang="en-US" dirty="0" smtClean="0"/>
              <a:t> </a:t>
            </a:r>
            <a:r>
              <a:rPr lang="en-US" dirty="0" err="1" smtClean="0"/>
              <a:t>kuantik</a:t>
            </a:r>
            <a:r>
              <a:rPr lang="en-US" dirty="0" smtClean="0"/>
              <a:t>, </a:t>
            </a:r>
            <a:r>
              <a:rPr lang="en-US" dirty="0" err="1" smtClean="0"/>
              <a:t>kriptografia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gjente</a:t>
            </a:r>
            <a:r>
              <a:rPr lang="en-US" dirty="0" smtClean="0"/>
              <a:t> </a:t>
            </a:r>
            <a:r>
              <a:rPr lang="en-US" dirty="0" err="1" smtClean="0"/>
              <a:t>akoma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zbatim</a:t>
            </a:r>
            <a:r>
              <a:rPr lang="en-US" dirty="0" smtClean="0"/>
              <a:t> se </a:t>
            </a:r>
            <a:r>
              <a:rPr lang="en-US" dirty="0" err="1" smtClean="0"/>
              <a:t>ç’përdoret</a:t>
            </a:r>
            <a:r>
              <a:rPr lang="en-US" dirty="0" smtClean="0"/>
              <a:t> sot. </a:t>
            </a:r>
            <a:endParaRPr lang="en-US" dirty="0" smtClean="0"/>
          </a:p>
          <a:p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interesant</a:t>
            </a:r>
            <a:r>
              <a:rPr lang="en-US" dirty="0" smtClean="0"/>
              <a:t> </a:t>
            </a:r>
            <a:r>
              <a:rPr lang="en-US" dirty="0" err="1" smtClean="0"/>
              <a:t>fakti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aplikacioni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r>
              <a:rPr lang="en-US" dirty="0" err="1" smtClean="0"/>
              <a:t>kuantik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ditëve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sotme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përket</a:t>
            </a:r>
            <a:r>
              <a:rPr lang="en-US" dirty="0" smtClean="0"/>
              <a:t> </a:t>
            </a:r>
            <a:r>
              <a:rPr lang="en-US" dirty="0" err="1" smtClean="0"/>
              <a:t>fushës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enkriptimit</a:t>
            </a:r>
            <a:r>
              <a:rPr lang="en-US" dirty="0" smtClean="0"/>
              <a:t>,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enkriptimi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rëndomtë</a:t>
            </a:r>
            <a:r>
              <a:rPr lang="en-US" dirty="0" smtClean="0"/>
              <a:t> (</a:t>
            </a:r>
            <a:r>
              <a:rPr lang="en-US" dirty="0" err="1" smtClean="0"/>
              <a:t>dhe</a:t>
            </a:r>
            <a:r>
              <a:rPr lang="en-US" dirty="0" smtClean="0"/>
              <a:t> me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),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RSA, </a:t>
            </a:r>
            <a:r>
              <a:rPr lang="en-US" dirty="0" err="1" smtClean="0"/>
              <a:t>bazohet</a:t>
            </a:r>
            <a:r>
              <a:rPr lang="en-US" dirty="0" smtClean="0"/>
              <a:t> </a:t>
            </a:r>
            <a:r>
              <a:rPr lang="en-US" dirty="0" err="1" smtClean="0"/>
              <a:t>kryesisht</a:t>
            </a:r>
            <a:r>
              <a:rPr lang="en-US" dirty="0" smtClean="0"/>
              <a:t> ne </a:t>
            </a:r>
            <a:r>
              <a:rPr lang="en-US" dirty="0" err="1" smtClean="0"/>
              <a:t>vështirësitë</a:t>
            </a:r>
            <a:r>
              <a:rPr lang="en-US" dirty="0" smtClean="0"/>
              <a:t> e </a:t>
            </a:r>
            <a:r>
              <a:rPr lang="en-US" dirty="0" err="1" smtClean="0"/>
              <a:t>faktorizimit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numrave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mëdhenj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përbërë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primet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Kështu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se </a:t>
            </a:r>
            <a:r>
              <a:rPr lang="en-US" dirty="0" err="1" smtClean="0"/>
              <a:t>kompjuterët</a:t>
            </a:r>
            <a:r>
              <a:rPr lang="en-US" dirty="0" smtClean="0"/>
              <a:t> </a:t>
            </a:r>
            <a:r>
              <a:rPr lang="en-US" dirty="0" err="1" smtClean="0"/>
              <a:t>kuantik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ditë</a:t>
            </a:r>
            <a:r>
              <a:rPr lang="en-US" dirty="0" smtClean="0"/>
              <a:t> </a:t>
            </a:r>
            <a:r>
              <a:rPr lang="en-US" dirty="0" err="1" smtClean="0"/>
              <a:t>bëhen</a:t>
            </a:r>
            <a:r>
              <a:rPr lang="en-US" dirty="0" smtClean="0"/>
              <a:t> </a:t>
            </a:r>
            <a:r>
              <a:rPr lang="en-US" dirty="0" err="1" smtClean="0"/>
              <a:t>realitet</a:t>
            </a:r>
            <a:r>
              <a:rPr lang="en-US" dirty="0" smtClean="0"/>
              <a:t>, </a:t>
            </a:r>
            <a:r>
              <a:rPr lang="en-US" dirty="0" err="1" smtClean="0"/>
              <a:t>atëherë</a:t>
            </a:r>
            <a:r>
              <a:rPr lang="en-US" dirty="0" smtClean="0"/>
              <a:t> </a:t>
            </a:r>
            <a:r>
              <a:rPr lang="en-US" dirty="0" err="1" smtClean="0"/>
              <a:t>ekziston</a:t>
            </a:r>
            <a:r>
              <a:rPr lang="en-US" dirty="0" smtClean="0"/>
              <a:t> </a:t>
            </a:r>
            <a:r>
              <a:rPr lang="en-US" dirty="0" err="1" smtClean="0"/>
              <a:t>potencial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transformim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ndodhë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fushën</a:t>
            </a:r>
            <a:r>
              <a:rPr lang="en-US" dirty="0" smtClean="0"/>
              <a:t> e </a:t>
            </a:r>
            <a:r>
              <a:rPr lang="en-US" dirty="0" err="1" smtClean="0"/>
              <a:t>kriptografisë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faktin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natyra</a:t>
            </a:r>
            <a:r>
              <a:rPr lang="en-US" dirty="0" smtClean="0"/>
              <a:t> e </a:t>
            </a:r>
            <a:r>
              <a:rPr lang="en-US" dirty="0" err="1" smtClean="0"/>
              <a:t>kriptosistemeve</a:t>
            </a:r>
            <a:r>
              <a:rPr lang="en-US" dirty="0" smtClean="0"/>
              <a:t> </a:t>
            </a:r>
            <a:r>
              <a:rPr lang="en-US" dirty="0" err="1" smtClean="0"/>
              <a:t>ekzistuese</a:t>
            </a:r>
            <a:r>
              <a:rPr lang="en-US" dirty="0" smtClean="0"/>
              <a:t> </a:t>
            </a:r>
            <a:r>
              <a:rPr lang="en-US" dirty="0" err="1" smtClean="0"/>
              <a:t>tashmë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aplikuara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kompjuterët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duhej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modifikohej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përshtatshëm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aplikim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përdorim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llojin</a:t>
            </a:r>
            <a:r>
              <a:rPr lang="en-US" dirty="0" smtClean="0"/>
              <a:t> e </a:t>
            </a:r>
            <a:r>
              <a:rPr lang="en-US" dirty="0" err="1" smtClean="0"/>
              <a:t>kompjuterëve</a:t>
            </a:r>
            <a:r>
              <a:rPr lang="en-US" dirty="0" smtClean="0"/>
              <a:t> </a:t>
            </a:r>
            <a:r>
              <a:rPr lang="en-US" dirty="0" err="1" smtClean="0"/>
              <a:t>kuantik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8077200" cy="556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HYRJE NË KRIPTOSISTEMET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Sot, </a:t>
            </a:r>
            <a:r>
              <a:rPr lang="en-US" dirty="0" err="1" smtClean="0"/>
              <a:t>ekzistojnë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terma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me </a:t>
            </a:r>
            <a:r>
              <a:rPr lang="en-US" dirty="0" err="1" smtClean="0"/>
              <a:t>kriptosistemet</a:t>
            </a:r>
            <a:r>
              <a:rPr lang="en-US" dirty="0" smtClean="0"/>
              <a:t>. </a:t>
            </a:r>
            <a:r>
              <a:rPr lang="en-US" dirty="0" err="1" smtClean="0"/>
              <a:t>Këtu</a:t>
            </a:r>
            <a:r>
              <a:rPr lang="en-US" dirty="0" smtClean="0"/>
              <a:t> </a:t>
            </a:r>
            <a:r>
              <a:rPr lang="en-US" dirty="0" err="1" smtClean="0"/>
              <a:t>përfshihen</a:t>
            </a:r>
            <a:r>
              <a:rPr lang="en-US" dirty="0" smtClean="0"/>
              <a:t> </a:t>
            </a:r>
            <a:r>
              <a:rPr lang="en-US" dirty="0" err="1" smtClean="0"/>
              <a:t>kriptologjia</a:t>
            </a:r>
            <a:r>
              <a:rPr lang="en-US" dirty="0" smtClean="0"/>
              <a:t>, </a:t>
            </a:r>
            <a:r>
              <a:rPr lang="en-US" dirty="0" err="1" smtClean="0"/>
              <a:t>kriptografia</a:t>
            </a:r>
            <a:r>
              <a:rPr lang="en-US" dirty="0" smtClean="0"/>
              <a:t>, </a:t>
            </a:r>
            <a:r>
              <a:rPr lang="en-US" dirty="0" err="1" smtClean="0"/>
              <a:t>kriptoanaliza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steganografia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Kriptologjia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fusha</a:t>
            </a:r>
            <a:r>
              <a:rPr lang="en-US" dirty="0" smtClean="0"/>
              <a:t> e </a:t>
            </a:r>
            <a:r>
              <a:rPr lang="en-US" dirty="0" err="1" smtClean="0"/>
              <a:t>studimit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komunikimeve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sigurta</a:t>
            </a:r>
            <a:r>
              <a:rPr lang="en-US" dirty="0" smtClean="0"/>
              <a:t>,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përfshin</a:t>
            </a:r>
            <a:r>
              <a:rPr lang="en-US" dirty="0" smtClean="0"/>
              <a:t> </a:t>
            </a:r>
            <a:r>
              <a:rPr lang="en-US" dirty="0" err="1" smtClean="0"/>
              <a:t>kriptografinë</a:t>
            </a:r>
            <a:r>
              <a:rPr lang="en-US" dirty="0" smtClean="0"/>
              <a:t>, </a:t>
            </a:r>
            <a:r>
              <a:rPr lang="en-US" dirty="0" err="1" smtClean="0"/>
              <a:t>kriptoanalizën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steganografinë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Kriptografia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degë</a:t>
            </a:r>
            <a:r>
              <a:rPr lang="en-US" dirty="0" smtClean="0"/>
              <a:t> e </a:t>
            </a:r>
            <a:r>
              <a:rPr lang="en-US" dirty="0" err="1" smtClean="0"/>
              <a:t>kriptologjisë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merret</a:t>
            </a:r>
            <a:r>
              <a:rPr lang="en-US" dirty="0" smtClean="0"/>
              <a:t> me </a:t>
            </a:r>
            <a:r>
              <a:rPr lang="en-US" dirty="0" err="1" smtClean="0"/>
              <a:t>dizajnimin</a:t>
            </a:r>
            <a:r>
              <a:rPr lang="en-US" dirty="0" smtClean="0"/>
              <a:t> e </a:t>
            </a:r>
            <a:r>
              <a:rPr lang="en-US" dirty="0" err="1" smtClean="0"/>
              <a:t>algoritmeve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enkriptim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de-</a:t>
            </a:r>
            <a:r>
              <a:rPr lang="en-US" dirty="0" err="1" smtClean="0"/>
              <a:t>enkriptim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algoritme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qëllim</a:t>
            </a:r>
            <a:r>
              <a:rPr lang="en-US" dirty="0" smtClean="0"/>
              <a:t> </a:t>
            </a:r>
            <a:r>
              <a:rPr lang="en-US" dirty="0" err="1" smtClean="0"/>
              <a:t>fshehjen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autentikimin</a:t>
            </a:r>
            <a:r>
              <a:rPr lang="en-US" dirty="0" smtClean="0"/>
              <a:t> e </a:t>
            </a:r>
            <a:r>
              <a:rPr lang="en-US" dirty="0" err="1" smtClean="0"/>
              <a:t>mesazheve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7924800" cy="545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125C8D"/>
                </a:solidFill>
              </a:rPr>
              <a:t>Lindja</a:t>
            </a:r>
            <a:r>
              <a:rPr lang="en-US" sz="3600" b="1" dirty="0" smtClean="0">
                <a:solidFill>
                  <a:srgbClr val="125C8D"/>
                </a:solidFill>
              </a:rPr>
              <a:t> e </a:t>
            </a:r>
            <a:r>
              <a:rPr lang="en-US" sz="3600" b="1" dirty="0" err="1" smtClean="0">
                <a:solidFill>
                  <a:srgbClr val="125C8D"/>
                </a:solidFill>
              </a:rPr>
              <a:t>sistemit</a:t>
            </a:r>
            <a:r>
              <a:rPr lang="en-US" sz="3600" b="1" dirty="0" smtClean="0">
                <a:solidFill>
                  <a:srgbClr val="125C8D"/>
                </a:solidFill>
              </a:rPr>
              <a:t> </a:t>
            </a:r>
            <a:r>
              <a:rPr lang="en-US" sz="3600" b="1" dirty="0" err="1" smtClean="0">
                <a:solidFill>
                  <a:srgbClr val="125C8D"/>
                </a:solidFill>
              </a:rPr>
              <a:t>të</a:t>
            </a:r>
            <a:r>
              <a:rPr lang="en-US" sz="3600" b="1" dirty="0" smtClean="0">
                <a:solidFill>
                  <a:srgbClr val="125C8D"/>
                </a:solidFill>
              </a:rPr>
              <a:t> </a:t>
            </a:r>
            <a:r>
              <a:rPr lang="en-US" sz="3600" b="1" dirty="0" err="1" smtClean="0">
                <a:solidFill>
                  <a:srgbClr val="125C8D"/>
                </a:solidFill>
              </a:rPr>
              <a:t>certifikimit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smtClean="0">
                <a:cs typeface="Arial" charset="0"/>
              </a:rPr>
              <a:t>Kush </a:t>
            </a:r>
            <a:r>
              <a:rPr lang="en-US" sz="2800" dirty="0" err="1" smtClean="0">
                <a:cs typeface="Arial" charset="0"/>
              </a:rPr>
              <a:t>garanton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korrespondencën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ndërmjet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çelësave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publik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dhe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zotëruesve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ligjshëm</a:t>
            </a:r>
            <a:r>
              <a:rPr lang="en-US" sz="2800" dirty="0" smtClean="0">
                <a:cs typeface="Arial" charset="0"/>
              </a:rPr>
              <a:t>?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Lindja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Autoritetit</a:t>
            </a:r>
            <a:r>
              <a:rPr lang="en-US" sz="28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Kombëtar</a:t>
            </a:r>
            <a:r>
              <a:rPr lang="en-US" sz="28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për</a:t>
            </a:r>
            <a:r>
              <a:rPr lang="en-US" sz="28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Certifikimin</a:t>
            </a:r>
            <a:r>
              <a:rPr lang="en-US" sz="28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Elektronik</a:t>
            </a:r>
            <a:r>
              <a:rPr lang="en-US" sz="2800" b="1" dirty="0" smtClean="0">
                <a:solidFill>
                  <a:srgbClr val="125C8D"/>
                </a:solidFill>
                <a:cs typeface="Arial" charset="0"/>
              </a:rPr>
              <a:t> (AKCE)</a:t>
            </a:r>
            <a:r>
              <a:rPr lang="en-US" sz="2800" dirty="0" smtClean="0">
                <a:cs typeface="Arial" charset="0"/>
              </a:rPr>
              <a:t>, </a:t>
            </a:r>
            <a:r>
              <a:rPr lang="en-US" sz="2800" dirty="0" err="1" smtClean="0">
                <a:cs typeface="Arial" charset="0"/>
              </a:rPr>
              <a:t>ligji</a:t>
            </a:r>
            <a:r>
              <a:rPr lang="en-US" sz="2800" dirty="0" smtClean="0">
                <a:cs typeface="Arial" charset="0"/>
              </a:rPr>
              <a:t> nr. 9880 </a:t>
            </a:r>
            <a:r>
              <a:rPr lang="en-US" sz="2800" dirty="0" err="1" smtClean="0">
                <a:cs typeface="Arial" charset="0"/>
              </a:rPr>
              <a:t>datë</a:t>
            </a:r>
            <a:r>
              <a:rPr lang="en-US" sz="2800" dirty="0" smtClean="0">
                <a:cs typeface="Arial" charset="0"/>
              </a:rPr>
              <a:t> 25.2.2008 “</a:t>
            </a:r>
            <a:r>
              <a:rPr lang="en-US" sz="2800" dirty="0" err="1" smtClean="0">
                <a:cs typeface="Arial" charset="0"/>
              </a:rPr>
              <a:t>Për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Nënshkrimin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Elektronik</a:t>
            </a:r>
            <a:r>
              <a:rPr lang="en-US" sz="2800" dirty="0" smtClean="0">
                <a:cs typeface="Arial" charset="0"/>
              </a:rPr>
              <a:t>”.</a:t>
            </a:r>
            <a:endParaRPr lang="en-US" sz="2800" b="1" dirty="0" smtClean="0">
              <a:solidFill>
                <a:srgbClr val="125C8D"/>
              </a:solidFill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endParaRPr lang="en-US" sz="2800" dirty="0" smtClean="0">
              <a:solidFill>
                <a:srgbClr val="125C8D"/>
              </a:solidFill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Cerfikimim</a:t>
            </a:r>
            <a:r>
              <a:rPr lang="en-US" sz="2800" dirty="0" smtClean="0">
                <a:cs typeface="Arial" charset="0"/>
              </a:rPr>
              <a:t>, </a:t>
            </a:r>
            <a:r>
              <a:rPr lang="en-US" sz="2800" dirty="0" err="1" smtClean="0">
                <a:cs typeface="Arial" charset="0"/>
              </a:rPr>
              <a:t>rezultati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procedurës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informatike</a:t>
            </a:r>
            <a:r>
              <a:rPr lang="en-US" sz="2800" dirty="0" smtClean="0">
                <a:cs typeface="Arial" charset="0"/>
              </a:rPr>
              <a:t>, e </a:t>
            </a:r>
            <a:r>
              <a:rPr lang="en-US" sz="2800" dirty="0" err="1" smtClean="0">
                <a:cs typeface="Arial" charset="0"/>
              </a:rPr>
              <a:t>cila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aplikohet</a:t>
            </a:r>
            <a:r>
              <a:rPr lang="en-US" sz="2800" dirty="0" smtClean="0">
                <a:cs typeface="Arial" charset="0"/>
              </a:rPr>
              <a:t>  </a:t>
            </a:r>
            <a:r>
              <a:rPr lang="en-US" sz="2800" dirty="0" err="1" smtClean="0">
                <a:cs typeface="Arial" charset="0"/>
              </a:rPr>
              <a:t>çelësit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publik</a:t>
            </a:r>
            <a:r>
              <a:rPr lang="en-US" sz="2800" dirty="0" smtClean="0">
                <a:cs typeface="Arial" charset="0"/>
              </a:rPr>
              <a:t>, me </a:t>
            </a:r>
            <a:r>
              <a:rPr lang="en-US" sz="2800" dirty="0" err="1" smtClean="0">
                <a:cs typeface="Arial" charset="0"/>
              </a:rPr>
              <a:t>anë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cilës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garantohet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korenspondenca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biunivoke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ndërmjet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çelësit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publik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dhe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titullarit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që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zotëron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atë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Çdo</a:t>
            </a:r>
            <a:r>
              <a:rPr lang="en-US" sz="2800" dirty="0" smtClean="0">
                <a:cs typeface="Arial" charset="0"/>
              </a:rPr>
              <a:t> OSHC </a:t>
            </a:r>
            <a:r>
              <a:rPr lang="en-US" sz="2800" dirty="0" err="1" smtClean="0">
                <a:cs typeface="Arial" charset="0"/>
              </a:rPr>
              <a:t>duhet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ketë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një</a:t>
            </a:r>
            <a:r>
              <a:rPr lang="en-US" sz="28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regjistër</a:t>
            </a:r>
            <a:r>
              <a:rPr lang="en-US" sz="28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të</a:t>
            </a:r>
            <a:r>
              <a:rPr lang="en-US" sz="28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125C8D"/>
                </a:solidFill>
                <a:cs typeface="Arial" charset="0"/>
              </a:rPr>
              <a:t>certifikatave</a:t>
            </a:r>
            <a:r>
              <a:rPr lang="en-US" sz="2800" b="1" dirty="0" smtClean="0">
                <a:solidFill>
                  <a:srgbClr val="125C8D"/>
                </a:solidFill>
                <a:cs typeface="Arial" charset="0"/>
              </a:rPr>
              <a:t>,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cili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mund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konsultohet</a:t>
            </a:r>
            <a:r>
              <a:rPr lang="en-US" sz="2800" dirty="0" smtClean="0">
                <a:cs typeface="Arial" charset="0"/>
              </a:rPr>
              <a:t> ne </a:t>
            </a:r>
            <a:r>
              <a:rPr lang="en-US" sz="2800" dirty="0" err="1" smtClean="0">
                <a:cs typeface="Arial" charset="0"/>
              </a:rPr>
              <a:t>rrugë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publike</a:t>
            </a:r>
            <a:r>
              <a:rPr lang="en-US" sz="2800" dirty="0" smtClean="0">
                <a:cs typeface="Arial" charset="0"/>
              </a:rPr>
              <a:t> me </a:t>
            </a:r>
            <a:r>
              <a:rPr lang="en-US" sz="2800" dirty="0" err="1" smtClean="0">
                <a:cs typeface="Arial" charset="0"/>
              </a:rPr>
              <a:t>anë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internetit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125C8D"/>
                </a:solidFill>
              </a:rPr>
              <a:t>Pajisja</a:t>
            </a:r>
            <a:r>
              <a:rPr lang="en-US" sz="3600" b="1" dirty="0" smtClean="0">
                <a:solidFill>
                  <a:srgbClr val="125C8D"/>
                </a:solidFill>
              </a:rPr>
              <a:t> e </a:t>
            </a:r>
            <a:r>
              <a:rPr lang="en-US" sz="3600" b="1" dirty="0" err="1" smtClean="0">
                <a:solidFill>
                  <a:srgbClr val="125C8D"/>
                </a:solidFill>
              </a:rPr>
              <a:t>lëshuar</a:t>
            </a:r>
            <a:r>
              <a:rPr lang="en-US" sz="3600" b="1" dirty="0" smtClean="0">
                <a:solidFill>
                  <a:srgbClr val="125C8D"/>
                </a:solidFill>
              </a:rPr>
              <a:t> </a:t>
            </a:r>
            <a:r>
              <a:rPr lang="en-US" sz="3600" b="1" dirty="0" err="1" smtClean="0">
                <a:solidFill>
                  <a:srgbClr val="125C8D"/>
                </a:solidFill>
              </a:rPr>
              <a:t>nga</a:t>
            </a:r>
            <a:r>
              <a:rPr lang="en-US" sz="3600" b="1" dirty="0" smtClean="0">
                <a:solidFill>
                  <a:srgbClr val="125C8D"/>
                </a:solidFill>
              </a:rPr>
              <a:t> OSHC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Çfarë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përmban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pajisja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lëshuar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nga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Ofruesi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Shërbimit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Certifikimit</a:t>
            </a:r>
            <a:r>
              <a:rPr lang="en-US" sz="2800" dirty="0" smtClean="0">
                <a:cs typeface="Arial" charset="0"/>
              </a:rPr>
              <a:t>?</a:t>
            </a:r>
          </a:p>
          <a:p>
            <a:pPr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 lvl="1">
              <a:buFontTx/>
              <a:buBlip>
                <a:blip r:embed="rId2"/>
              </a:buBlip>
            </a:pPr>
            <a:r>
              <a:rPr lang="en-US" sz="2400" dirty="0" err="1" smtClean="0">
                <a:cs typeface="Arial" charset="0"/>
              </a:rPr>
              <a:t>Çelësin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publik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dhe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privat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përdoruesit</a:t>
            </a:r>
            <a:r>
              <a:rPr lang="en-US" sz="2400" dirty="0" smtClean="0">
                <a:cs typeface="Arial" charset="0"/>
              </a:rPr>
              <a:t> (</a:t>
            </a:r>
            <a:r>
              <a:rPr lang="en-US" sz="2400" dirty="0" err="1" smtClean="0">
                <a:cs typeface="Arial" charset="0"/>
              </a:rPr>
              <a:t>të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gjeneruar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në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mënyrë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sigurtë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nga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Ofruesi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i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Shërbimit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Certifikimit</a:t>
            </a:r>
            <a:r>
              <a:rPr lang="en-US" sz="2400" dirty="0" smtClean="0">
                <a:cs typeface="Arial" charset="0"/>
              </a:rPr>
              <a:t>);</a:t>
            </a:r>
          </a:p>
          <a:p>
            <a:pPr lvl="1">
              <a:buFontTx/>
              <a:buBlip>
                <a:blip r:embed="rId2"/>
              </a:buBlip>
            </a:pPr>
            <a:endParaRPr lang="en-US" sz="2400" dirty="0" smtClean="0">
              <a:cs typeface="Arial" charset="0"/>
            </a:endParaRPr>
          </a:p>
          <a:p>
            <a:pPr lvl="1">
              <a:buFontTx/>
              <a:buBlip>
                <a:blip r:embed="rId2"/>
              </a:buBlip>
            </a:pPr>
            <a:r>
              <a:rPr lang="en-US" sz="2400" dirty="0" err="1" smtClean="0">
                <a:cs typeface="Arial" charset="0"/>
              </a:rPr>
              <a:t>Certifikatën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elektronike</a:t>
            </a:r>
            <a:r>
              <a:rPr lang="en-US" sz="2400" dirty="0" smtClean="0">
                <a:cs typeface="Arial" charset="0"/>
              </a:rPr>
              <a:t> (</a:t>
            </a:r>
            <a:r>
              <a:rPr lang="en-US" sz="2400" dirty="0" err="1" smtClean="0">
                <a:cs typeface="Arial" charset="0"/>
              </a:rPr>
              <a:t>përmban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çelësin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publik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përdoruesit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nënshkruar</a:t>
            </a:r>
            <a:r>
              <a:rPr lang="en-US" sz="2400" dirty="0" smtClean="0">
                <a:cs typeface="Arial" charset="0"/>
              </a:rPr>
              <a:t> me </a:t>
            </a:r>
            <a:r>
              <a:rPr lang="en-US" sz="2400" dirty="0" err="1" smtClean="0">
                <a:cs typeface="Arial" charset="0"/>
              </a:rPr>
              <a:t>çelësin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privat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Ofruesit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Shërbimit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Certifikimit</a:t>
            </a:r>
            <a:r>
              <a:rPr lang="en-US" sz="2400" dirty="0" smtClean="0">
                <a:cs typeface="Arial" charset="0"/>
              </a:rPr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125C8D"/>
                </a:solidFill>
              </a:rPr>
              <a:t>Pro</a:t>
            </a:r>
            <a:r>
              <a:rPr lang="en-US" b="1" dirty="0" err="1" smtClean="0">
                <a:solidFill>
                  <a:srgbClr val="125C8D"/>
                </a:solidFill>
                <a:cs typeface="Arial" charset="0"/>
              </a:rPr>
              <a:t>çesi</a:t>
            </a:r>
            <a:r>
              <a:rPr lang="en-US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b="1" dirty="0" err="1" smtClean="0">
                <a:solidFill>
                  <a:srgbClr val="125C8D"/>
                </a:solidFill>
                <a:cs typeface="Arial" charset="0"/>
              </a:rPr>
              <a:t>i</a:t>
            </a:r>
            <a:r>
              <a:rPr lang="en-US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b="1" dirty="0" err="1" smtClean="0">
                <a:solidFill>
                  <a:srgbClr val="125C8D"/>
                </a:solidFill>
                <a:cs typeface="Arial" charset="0"/>
              </a:rPr>
              <a:t>g</a:t>
            </a:r>
            <a:r>
              <a:rPr lang="en-US" b="1" dirty="0" err="1" smtClean="0">
                <a:solidFill>
                  <a:srgbClr val="125C8D"/>
                </a:solidFill>
              </a:rPr>
              <a:t>jenerimit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Gjenerimi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çelësave</a:t>
            </a:r>
            <a:endParaRPr lang="en-US" sz="2800" dirty="0" smtClean="0">
              <a:cs typeface="Arial" charset="0"/>
            </a:endParaRPr>
          </a:p>
          <a:p>
            <a:pPr lvl="2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Numra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rastësor</a:t>
            </a:r>
            <a:r>
              <a:rPr lang="en-US" sz="2100" dirty="0" smtClean="0">
                <a:cs typeface="Arial" charset="0"/>
              </a:rPr>
              <a:t>;</a:t>
            </a:r>
          </a:p>
          <a:p>
            <a:pPr lvl="2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Çifti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i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çelësave</a:t>
            </a:r>
            <a:r>
              <a:rPr lang="en-US" sz="2100" dirty="0" smtClean="0">
                <a:cs typeface="Arial" charset="0"/>
              </a:rPr>
              <a:t> RSA;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Nënshkrimi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Elektronik</a:t>
            </a:r>
            <a:endParaRPr lang="en-US" sz="2800" dirty="0" smtClean="0">
              <a:cs typeface="Arial" charset="0"/>
            </a:endParaRPr>
          </a:p>
          <a:p>
            <a:pPr lvl="2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Gjenerohet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i="1" dirty="0" smtClean="0">
                <a:cs typeface="Arial" charset="0"/>
              </a:rPr>
              <a:t>Digest-</a:t>
            </a:r>
            <a:r>
              <a:rPr lang="en-US" sz="2100" dirty="0" err="1" smtClean="0">
                <a:cs typeface="Arial" charset="0"/>
              </a:rPr>
              <a:t>i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i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Mesazhit</a:t>
            </a:r>
            <a:r>
              <a:rPr lang="en-US" sz="2100" dirty="0" smtClean="0">
                <a:cs typeface="Arial" charset="0"/>
              </a:rPr>
              <a:t> (SHA1);</a:t>
            </a:r>
          </a:p>
          <a:p>
            <a:pPr lvl="2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Enkriptohet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i="1" dirty="0" smtClean="0">
                <a:cs typeface="Arial" charset="0"/>
              </a:rPr>
              <a:t>Digest</a:t>
            </a:r>
            <a:r>
              <a:rPr lang="en-US" sz="2100" dirty="0" smtClean="0">
                <a:cs typeface="Arial" charset="0"/>
              </a:rPr>
              <a:t>-</a:t>
            </a:r>
            <a:r>
              <a:rPr lang="en-US" sz="2100" dirty="0" err="1" smtClean="0">
                <a:cs typeface="Arial" charset="0"/>
              </a:rPr>
              <a:t>i</a:t>
            </a:r>
            <a:r>
              <a:rPr lang="en-US" sz="2100" dirty="0" smtClean="0">
                <a:cs typeface="Arial" charset="0"/>
              </a:rPr>
              <a:t> duke </a:t>
            </a:r>
            <a:r>
              <a:rPr lang="en-US" sz="2100" dirty="0" err="1" smtClean="0">
                <a:cs typeface="Arial" charset="0"/>
              </a:rPr>
              <a:t>përdorur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çelësin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privat</a:t>
            </a:r>
            <a:r>
              <a:rPr lang="en-US" sz="2100" dirty="0" smtClean="0">
                <a:cs typeface="Arial" charset="0"/>
              </a:rPr>
              <a:t> (</a:t>
            </a:r>
            <a:r>
              <a:rPr lang="en-US" sz="2100" dirty="0" err="1" smtClean="0">
                <a:cs typeface="Arial" charset="0"/>
              </a:rPr>
              <a:t>nënshkrimi</a:t>
            </a:r>
            <a:r>
              <a:rPr lang="en-US" sz="2100" dirty="0" smtClean="0">
                <a:cs typeface="Arial" charset="0"/>
              </a:rPr>
              <a:t>);</a:t>
            </a:r>
          </a:p>
          <a:p>
            <a:pPr lvl="2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Nënshkrimi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i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bashkangjitet</a:t>
            </a:r>
            <a:r>
              <a:rPr lang="en-US" sz="2100" dirty="0" smtClean="0">
                <a:cs typeface="Arial" charset="0"/>
              </a:rPr>
              <a:t> </a:t>
            </a:r>
            <a:r>
              <a:rPr lang="en-US" sz="2100" dirty="0" err="1" smtClean="0">
                <a:cs typeface="Arial" charset="0"/>
              </a:rPr>
              <a:t>mesazhit</a:t>
            </a:r>
            <a:r>
              <a:rPr lang="en-US" sz="2100" dirty="0" smtClean="0">
                <a:cs typeface="Arial" charset="0"/>
              </a:rPr>
              <a:t>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Verifikimi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Nënshkrimit</a:t>
            </a:r>
            <a:endParaRPr lang="en-US" sz="2800" dirty="0" smtClean="0">
              <a:cs typeface="Arial" charset="0"/>
            </a:endParaRPr>
          </a:p>
          <a:p>
            <a:pPr lvl="2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Kryhet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testi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për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autenticitetin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dhe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integritetin</a:t>
            </a:r>
            <a:r>
              <a:rPr lang="en-US" dirty="0" smtClean="0">
                <a:cs typeface="Arial" charset="0"/>
              </a:rPr>
              <a:t> e </a:t>
            </a:r>
            <a:r>
              <a:rPr lang="en-US" dirty="0" err="1" smtClean="0">
                <a:cs typeface="Arial" charset="0"/>
              </a:rPr>
              <a:t>mesazhit</a:t>
            </a:r>
            <a:r>
              <a:rPr lang="en-US" dirty="0" smtClean="0">
                <a:cs typeface="Arial" charset="0"/>
              </a:rPr>
              <a:t>;</a:t>
            </a:r>
          </a:p>
          <a:p>
            <a:pPr lvl="2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Certifikata</a:t>
            </a:r>
            <a:r>
              <a:rPr lang="en-US" dirty="0" smtClean="0">
                <a:cs typeface="Arial" charset="0"/>
              </a:rPr>
              <a:t> e </a:t>
            </a:r>
            <a:r>
              <a:rPr lang="en-US" dirty="0" err="1" smtClean="0">
                <a:cs typeface="Arial" charset="0"/>
              </a:rPr>
              <a:t>Nënshkrimit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Elektronik</a:t>
            </a:r>
            <a:r>
              <a:rPr lang="en-US" dirty="0" smtClean="0">
                <a:cs typeface="Arial" charset="0"/>
              </a:rPr>
              <a:t> ITU X-509v3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rgbClr val="125C8D"/>
                </a:solidFill>
              </a:rPr>
              <a:t>Pajisja</a:t>
            </a:r>
            <a:r>
              <a:rPr lang="en-US" sz="3200" b="1" dirty="0" smtClean="0">
                <a:solidFill>
                  <a:srgbClr val="125C8D"/>
                </a:solidFill>
              </a:rPr>
              <a:t> e </a:t>
            </a:r>
            <a:r>
              <a:rPr lang="en-US" sz="3200" b="1" dirty="0" err="1" smtClean="0">
                <a:solidFill>
                  <a:srgbClr val="125C8D"/>
                </a:solidFill>
              </a:rPr>
              <a:t>Zotëruesit</a:t>
            </a:r>
            <a:r>
              <a:rPr lang="en-US" sz="3200" b="1" dirty="0" smtClean="0">
                <a:solidFill>
                  <a:srgbClr val="125C8D"/>
                </a:solidFill>
              </a:rPr>
              <a:t> </a:t>
            </a:r>
            <a:r>
              <a:rPr lang="en-US" sz="3200" b="1" dirty="0" err="1" smtClean="0">
                <a:solidFill>
                  <a:srgbClr val="125C8D"/>
                </a:solidFill>
              </a:rPr>
              <a:t>të</a:t>
            </a:r>
            <a:r>
              <a:rPr lang="en-US" sz="3200" b="1" dirty="0" smtClean="0">
                <a:solidFill>
                  <a:srgbClr val="125C8D"/>
                </a:solidFill>
              </a:rPr>
              <a:t> </a:t>
            </a:r>
            <a:r>
              <a:rPr lang="en-US" sz="3200" b="1" dirty="0" err="1" smtClean="0">
                <a:solidFill>
                  <a:srgbClr val="125C8D"/>
                </a:solidFill>
              </a:rPr>
              <a:t>Certifikatës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Çelësi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privat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gjenerohet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kripto-modulin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që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ndodhet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i="1" dirty="0" smtClean="0">
                <a:cs typeface="Arial" charset="0"/>
              </a:rPr>
              <a:t>smart card;</a:t>
            </a:r>
            <a:endParaRPr lang="en-US" sz="2800" dirty="0" smtClean="0">
              <a:cs typeface="Arial" charset="0"/>
            </a:endParaRP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Çelësi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ruhet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memorien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smtClean="0">
                <a:cs typeface="Arial" charset="0"/>
              </a:rPr>
              <a:t>e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kartës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800" dirty="0" err="1" smtClean="0"/>
              <a:t>Çelësi</a:t>
            </a:r>
            <a:r>
              <a:rPr lang="en-US" sz="2800" dirty="0" smtClean="0"/>
              <a:t> </a:t>
            </a:r>
            <a:r>
              <a:rPr lang="en-US" sz="2800" dirty="0" err="1" smtClean="0"/>
              <a:t>është</a:t>
            </a:r>
            <a:r>
              <a:rPr lang="en-US" sz="2800" dirty="0" smtClean="0"/>
              <a:t> </a:t>
            </a:r>
            <a:r>
              <a:rPr lang="en-US" sz="2800" dirty="0" err="1" smtClean="0"/>
              <a:t>tepër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sigurtë</a:t>
            </a:r>
            <a:r>
              <a:rPr lang="en-US" sz="2800" dirty="0" smtClean="0"/>
              <a:t>, </a:t>
            </a:r>
            <a:endParaRPr lang="en-US" sz="2800" dirty="0" smtClean="0"/>
          </a:p>
          <a:p>
            <a:pPr marL="342900" indent="-342900">
              <a:buBlip>
                <a:blip r:embed="rId2"/>
              </a:buBlip>
            </a:pPr>
            <a:r>
              <a:rPr lang="en-US" sz="2800" dirty="0" err="1" smtClean="0"/>
              <a:t>pasi</a:t>
            </a:r>
            <a:r>
              <a:rPr lang="en-US" sz="2800" dirty="0" smtClean="0"/>
              <a:t> </a:t>
            </a:r>
            <a:r>
              <a:rPr lang="en-US" sz="2800" dirty="0" err="1" smtClean="0"/>
              <a:t>nuk</a:t>
            </a:r>
            <a:r>
              <a:rPr lang="en-US" sz="2800" dirty="0" smtClean="0"/>
              <a:t> del </a:t>
            </a:r>
            <a:r>
              <a:rPr lang="en-US" sz="2800" dirty="0" err="1" smtClean="0"/>
              <a:t>jashtë</a:t>
            </a:r>
            <a:r>
              <a:rPr lang="en-US" sz="2800" dirty="0" smtClean="0"/>
              <a:t> </a:t>
            </a:r>
            <a:r>
              <a:rPr lang="en-US" sz="2800" dirty="0" err="1" smtClean="0"/>
              <a:t>kartës</a:t>
            </a:r>
            <a:r>
              <a:rPr lang="en-US" sz="2800" dirty="0" smtClean="0"/>
              <a:t>. </a:t>
            </a:r>
            <a:r>
              <a:rPr lang="en-US" sz="2800" i="1" dirty="0" smtClean="0"/>
              <a:t>Digest</a:t>
            </a:r>
            <a:r>
              <a:rPr lang="en-US" sz="2800" dirty="0" smtClean="0"/>
              <a:t>-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dërgohet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kartë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t’u</a:t>
            </a:r>
            <a:r>
              <a:rPr lang="en-US" sz="2800" dirty="0" smtClean="0"/>
              <a:t> </a:t>
            </a:r>
            <a:r>
              <a:rPr lang="en-US" sz="2800" dirty="0" err="1" smtClean="0"/>
              <a:t>nënshkruar</a:t>
            </a:r>
            <a:r>
              <a:rPr lang="en-US" sz="2800" dirty="0" smtClean="0"/>
              <a:t>,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dokumenti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nënshkruar</a:t>
            </a:r>
            <a:r>
              <a:rPr lang="en-US" sz="2800" dirty="0" smtClean="0"/>
              <a:t> del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karta</a:t>
            </a:r>
            <a:r>
              <a:rPr lang="en-US" sz="2800" dirty="0" smtClean="0"/>
              <a:t>;</a:t>
            </a:r>
          </a:p>
          <a:p>
            <a:pPr marL="342900" indent="-342900">
              <a:buBlip>
                <a:blip r:embed="rId2"/>
              </a:buBlip>
            </a:pPr>
            <a:endParaRPr lang="en-US" sz="2800" dirty="0" smtClean="0"/>
          </a:p>
          <a:p>
            <a:pPr marL="342900" indent="-342900">
              <a:buBlip>
                <a:blip r:embed="rId2"/>
              </a:buBlip>
            </a:pPr>
            <a:r>
              <a:rPr lang="en-US" sz="2800" dirty="0" smtClean="0"/>
              <a:t>Karta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mundëson</a:t>
            </a:r>
            <a:r>
              <a:rPr lang="en-US" sz="2800" dirty="0" smtClean="0"/>
              <a:t> </a:t>
            </a:r>
            <a:r>
              <a:rPr lang="en-US" sz="2800" dirty="0" err="1" smtClean="0"/>
              <a:t>lëvizshmërinë</a:t>
            </a:r>
            <a:r>
              <a:rPr lang="en-US" sz="2800" dirty="0" smtClean="0"/>
              <a:t> </a:t>
            </a:r>
            <a:r>
              <a:rPr lang="en-US" sz="2800" dirty="0" err="1" smtClean="0"/>
              <a:t>çelësit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nënshkrimi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bëhet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çdo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057400"/>
            <a:ext cx="241116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648200" y="1905000"/>
            <a:ext cx="426720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Janë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të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ngjashme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në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përdorim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me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smart card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sepse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Çelësi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gjenerohet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brenda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pajisjes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;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Çelësi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është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siguruar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pasi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nuk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zhvendoset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nga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pajisja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;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Ofron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lëvizshmëri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;</a:t>
            </a:r>
          </a:p>
          <a:p>
            <a:pPr marL="548640" marR="0" lvl="1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pavarur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nga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pjesë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të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tjera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Blip>
                <a:blip r:embed="rId2"/>
              </a:buBlip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Blip>
                <a:blip r:embed="rId2"/>
              </a:buBlip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0" y="3657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b="0"/>
              <a:t>iKEY është tepër i përdorshëm, pasi nuk ka nevojë për pajisje të ve</a:t>
            </a:r>
            <a:r>
              <a:rPr lang="en-US" sz="2400" b="0">
                <a:cs typeface="Arial" charset="0"/>
              </a:rPr>
              <a:t>çanta dhe mund të lidhet me sistemin me anë të një porte USB.</a:t>
            </a:r>
          </a:p>
        </p:txBody>
      </p:sp>
      <p:pic>
        <p:nvPicPr>
          <p:cNvPr id="6" name="Picture 11" descr="us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00200"/>
            <a:ext cx="2814638" cy="1681163"/>
          </a:xfrm>
          <a:prstGeom prst="rect">
            <a:avLst/>
          </a:prstGeom>
          <a:noFill/>
          <a:ln w="38100">
            <a:solidFill>
              <a:srgbClr val="125C8D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125C8D"/>
                </a:solidFill>
              </a:rPr>
              <a:t>Dokumenti</a:t>
            </a:r>
            <a:r>
              <a:rPr lang="en-US" b="1" dirty="0" smtClean="0">
                <a:solidFill>
                  <a:srgbClr val="125C8D"/>
                </a:solidFill>
              </a:rPr>
              <a:t> </a:t>
            </a:r>
            <a:r>
              <a:rPr lang="en-US" b="1" dirty="0" err="1" smtClean="0">
                <a:solidFill>
                  <a:srgbClr val="125C8D"/>
                </a:solidFill>
              </a:rPr>
              <a:t>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sz="2400" dirty="0" err="1" smtClean="0">
                <a:cs typeface="Arial" charset="0"/>
              </a:rPr>
              <a:t>Është</a:t>
            </a:r>
            <a:r>
              <a:rPr lang="en-US" sz="2400" dirty="0" smtClean="0">
                <a:cs typeface="Arial" charset="0"/>
              </a:rPr>
              <a:t> e </a:t>
            </a:r>
            <a:r>
              <a:rPr lang="en-US" sz="2400" dirty="0" err="1" smtClean="0">
                <a:cs typeface="Arial" charset="0"/>
              </a:rPr>
              <a:t>thjeshtë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t’i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bësh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një</a:t>
            </a:r>
            <a:r>
              <a:rPr lang="en-US" sz="2400" dirty="0" smtClean="0">
                <a:cs typeface="Arial" charset="0"/>
              </a:rPr>
              <a:t> kopje;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dirty="0" err="1" smtClean="0">
                <a:cs typeface="Arial" charset="0"/>
              </a:rPr>
              <a:t>Shpërndarje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shumë</a:t>
            </a:r>
            <a:r>
              <a:rPr lang="en-US" sz="2400" dirty="0" smtClean="0">
                <a:cs typeface="Arial" charset="0"/>
              </a:rPr>
              <a:t> e </a:t>
            </a:r>
            <a:r>
              <a:rPr lang="en-US" sz="2400" dirty="0" err="1" smtClean="0">
                <a:cs typeface="Arial" charset="0"/>
              </a:rPr>
              <a:t>shpejtë</a:t>
            </a:r>
            <a:r>
              <a:rPr lang="en-US" sz="2400" dirty="0" smtClean="0">
                <a:cs typeface="Arial" charset="0"/>
              </a:rPr>
              <a:t>;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dirty="0" err="1" smtClean="0">
                <a:cs typeface="Arial" charset="0"/>
              </a:rPr>
              <a:t>Arkivim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dhe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kërkim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i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shpejtë</a:t>
            </a:r>
            <a:r>
              <a:rPr lang="en-US" sz="2400" dirty="0" smtClean="0">
                <a:cs typeface="Arial" charset="0"/>
              </a:rPr>
              <a:t>;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dirty="0" err="1" smtClean="0">
                <a:solidFill>
                  <a:srgbClr val="FF0000"/>
                </a:solidFill>
                <a:cs typeface="Arial" charset="0"/>
              </a:rPr>
              <a:t>Kopjet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 charset="0"/>
              </a:rPr>
              <a:t>janë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 charset="0"/>
              </a:rPr>
              <a:t>po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 charset="0"/>
              </a:rPr>
              <a:t>aq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 charset="0"/>
              </a:rPr>
              <a:t>të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 charset="0"/>
              </a:rPr>
              <a:t>mira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 charset="0"/>
              </a:rPr>
              <a:t>sa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 charset="0"/>
              </a:rPr>
              <a:t>origjinali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;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dirty="0" err="1" smtClean="0">
                <a:solidFill>
                  <a:srgbClr val="FF0000"/>
                </a:solidFill>
                <a:cs typeface="Arial" charset="0"/>
              </a:rPr>
              <a:t>Modifikohet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 charset="0"/>
              </a:rPr>
              <a:t>lehtë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125C8D"/>
                </a:solidFill>
              </a:rPr>
              <a:t>Nënshkrimi</a:t>
            </a:r>
            <a:r>
              <a:rPr lang="en-US" b="1" dirty="0" smtClean="0">
                <a:solidFill>
                  <a:srgbClr val="125C8D"/>
                </a:solidFill>
              </a:rPr>
              <a:t> </a:t>
            </a:r>
            <a:r>
              <a:rPr lang="en-US" b="1" dirty="0" err="1" smtClean="0">
                <a:solidFill>
                  <a:srgbClr val="125C8D"/>
                </a:solidFill>
              </a:rPr>
              <a:t>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Nënshkrim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Elektronik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është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procesi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autentifikimit</a:t>
            </a:r>
            <a:r>
              <a:rPr lang="en-US" sz="2800" dirty="0" smtClean="0">
                <a:cs typeface="Arial" charset="0"/>
              </a:rPr>
              <a:t>, </a:t>
            </a:r>
            <a:r>
              <a:rPr lang="en-US" sz="2800" dirty="0" err="1" smtClean="0">
                <a:cs typeface="Arial" charset="0"/>
              </a:rPr>
              <a:t>që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mundëson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bashkangjitjen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çelësit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publik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nënshkruesit</a:t>
            </a:r>
            <a:r>
              <a:rPr lang="en-US" sz="2800" dirty="0" smtClean="0">
                <a:cs typeface="Arial" charset="0"/>
              </a:rPr>
              <a:t> me </a:t>
            </a:r>
            <a:r>
              <a:rPr lang="en-US" sz="2800" dirty="0" err="1" smtClean="0">
                <a:cs typeface="Arial" charset="0"/>
              </a:rPr>
              <a:t>dokumentin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pPr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Për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kryer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këtë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proces</a:t>
            </a:r>
            <a:r>
              <a:rPr lang="en-US" sz="2800" dirty="0" smtClean="0">
                <a:cs typeface="Arial" charset="0"/>
              </a:rPr>
              <a:t>, </a:t>
            </a:r>
            <a:r>
              <a:rPr lang="en-US" sz="2800" dirty="0" err="1" smtClean="0">
                <a:cs typeface="Arial" charset="0"/>
              </a:rPr>
              <a:t>nevojitet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çelësi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privat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përdoruesit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pPr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Kushdo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mund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verifikojë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nënshkrimin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elektronik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dokument</a:t>
            </a:r>
            <a:r>
              <a:rPr lang="en-US" sz="2800" dirty="0" smtClean="0">
                <a:cs typeface="Arial" charset="0"/>
              </a:rPr>
              <a:t>, duke </a:t>
            </a:r>
            <a:r>
              <a:rPr lang="en-US" sz="2800" dirty="0" err="1" smtClean="0">
                <a:cs typeface="Arial" charset="0"/>
              </a:rPr>
              <a:t>përdorur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çelësin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publik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zotëruesit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certifikatës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pPr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Në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bazë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nenit</a:t>
            </a:r>
            <a:r>
              <a:rPr lang="en-US" sz="2800" dirty="0" smtClean="0">
                <a:cs typeface="Arial" charset="0"/>
              </a:rPr>
              <a:t> 4,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ligjit</a:t>
            </a:r>
            <a:r>
              <a:rPr lang="en-US" sz="2800" dirty="0" smtClean="0">
                <a:cs typeface="Arial" charset="0"/>
              </a:rPr>
              <a:t> Nr. 9880 “</a:t>
            </a:r>
            <a:r>
              <a:rPr lang="en-US" sz="2800" dirty="0" err="1" smtClean="0">
                <a:cs typeface="Arial" charset="0"/>
              </a:rPr>
              <a:t>Për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Nënshkrimin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Elektronik</a:t>
            </a:r>
            <a:r>
              <a:rPr lang="en-US" sz="2800" dirty="0" smtClean="0">
                <a:cs typeface="Arial" charset="0"/>
              </a:rPr>
              <a:t>”, “</a:t>
            </a:r>
            <a:r>
              <a:rPr lang="en-US" sz="2800" dirty="0" err="1" smtClean="0">
                <a:cs typeface="Arial" charset="0"/>
              </a:rPr>
              <a:t>dokumenti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elektronik</a:t>
            </a:r>
            <a:r>
              <a:rPr lang="en-US" sz="2800" dirty="0" smtClean="0">
                <a:cs typeface="Arial" charset="0"/>
              </a:rPr>
              <a:t>,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cili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mban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emrin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nënshkruesit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dhe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nënshkrimin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tij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kualifikuar</a:t>
            </a:r>
            <a:r>
              <a:rPr lang="en-US" sz="2800" dirty="0" smtClean="0">
                <a:cs typeface="Arial" charset="0"/>
              </a:rPr>
              <a:t>, ka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njëtën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vlefshmëri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ligjore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dhe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fuqi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provuese</a:t>
            </a:r>
            <a:r>
              <a:rPr lang="en-US" sz="2800" dirty="0" smtClean="0">
                <a:cs typeface="Arial" charset="0"/>
              </a:rPr>
              <a:t> me </a:t>
            </a:r>
            <a:r>
              <a:rPr lang="en-US" sz="2800" dirty="0" err="1" smtClean="0">
                <a:cs typeface="Arial" charset="0"/>
              </a:rPr>
              <a:t>formën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shkresore</a:t>
            </a:r>
            <a:r>
              <a:rPr lang="en-US" sz="2800" dirty="0" smtClean="0">
                <a:cs typeface="Arial" charset="0"/>
              </a:rPr>
              <a:t>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125C8D"/>
                </a:solidFill>
              </a:rPr>
              <a:t>Pro</a:t>
            </a:r>
            <a:r>
              <a:rPr lang="en-US" b="1" dirty="0" err="1" smtClean="0">
                <a:solidFill>
                  <a:srgbClr val="125C8D"/>
                </a:solidFill>
                <a:cs typeface="Arial" charset="0"/>
              </a:rPr>
              <a:t>çesi</a:t>
            </a:r>
            <a:r>
              <a:rPr lang="en-US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b="1" dirty="0" err="1" smtClean="0">
                <a:solidFill>
                  <a:srgbClr val="125C8D"/>
                </a:solidFill>
                <a:cs typeface="Arial" charset="0"/>
              </a:rPr>
              <a:t>i</a:t>
            </a:r>
            <a:r>
              <a:rPr lang="en-US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b="1" dirty="0" err="1" smtClean="0">
                <a:solidFill>
                  <a:srgbClr val="125C8D"/>
                </a:solidFill>
                <a:cs typeface="Arial" charset="0"/>
              </a:rPr>
              <a:t>nënshkrimit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Për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firmosur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dokument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është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nevojshme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zotërosh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çelësin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privat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nënshkruesit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FF0000"/>
                </a:solidFill>
                <a:cs typeface="Arial" charset="0"/>
              </a:rPr>
              <a:t>Problem: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për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autentifikimin</a:t>
            </a:r>
            <a:r>
              <a:rPr lang="en-US" sz="2800" dirty="0" smtClean="0">
                <a:cs typeface="Arial" charset="0"/>
              </a:rPr>
              <a:t> e </a:t>
            </a: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dokumenti</a:t>
            </a:r>
            <a:r>
              <a:rPr lang="en-US" sz="2800" dirty="0" smtClean="0">
                <a:cs typeface="Arial" charset="0"/>
              </a:rPr>
              <a:t> me </a:t>
            </a:r>
            <a:r>
              <a:rPr lang="en-US" sz="2800" dirty="0" err="1" smtClean="0">
                <a:cs typeface="Arial" charset="0"/>
              </a:rPr>
              <a:t>përmasa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mëdha</a:t>
            </a:r>
            <a:r>
              <a:rPr lang="en-US" sz="2800" dirty="0" smtClean="0">
                <a:cs typeface="Arial" charset="0"/>
              </a:rPr>
              <a:t> me </a:t>
            </a: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algoritëm</a:t>
            </a:r>
            <a:r>
              <a:rPr lang="en-US" sz="2800" dirty="0" smtClean="0">
                <a:cs typeface="Arial" charset="0"/>
              </a:rPr>
              <a:t> me </a:t>
            </a:r>
            <a:r>
              <a:rPr lang="en-US" sz="2800" dirty="0" err="1" smtClean="0">
                <a:cs typeface="Arial" charset="0"/>
              </a:rPr>
              <a:t>çelës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publik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kërkohet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shumë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kohë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solidFill>
                  <a:srgbClr val="33CC33"/>
                </a:solidFill>
                <a:cs typeface="Arial" charset="0"/>
              </a:rPr>
              <a:t>Zgjidhje</a:t>
            </a:r>
            <a:r>
              <a:rPr lang="en-US" sz="2800" dirty="0" smtClean="0">
                <a:solidFill>
                  <a:srgbClr val="33CC33"/>
                </a:solidFill>
                <a:cs typeface="Arial" charset="0"/>
              </a:rPr>
              <a:t>: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procesi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nënshkrimit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nuk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kryhet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gjithë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dokumentin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por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vetëm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“</a:t>
            </a:r>
            <a:r>
              <a:rPr lang="en-US" sz="2800" dirty="0" err="1" smtClean="0">
                <a:cs typeface="Arial" charset="0"/>
              </a:rPr>
              <a:t>përmbledhje</a:t>
            </a:r>
            <a:r>
              <a:rPr lang="en-US" sz="2800" dirty="0" smtClean="0">
                <a:cs typeface="Arial" charset="0"/>
              </a:rPr>
              <a:t>”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tij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përmes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përdorimit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një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funksioni</a:t>
            </a:r>
            <a:r>
              <a:rPr lang="en-US" sz="2800" dirty="0" smtClean="0">
                <a:cs typeface="Arial" charset="0"/>
              </a:rPr>
              <a:t> hash;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cs typeface="Arial" charset="0"/>
              </a:rPr>
              <a:t>Nënshkrimi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hashit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dokumentit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korrespondon</a:t>
            </a:r>
            <a:r>
              <a:rPr lang="en-US" sz="2800" dirty="0" smtClean="0">
                <a:cs typeface="Arial" charset="0"/>
              </a:rPr>
              <a:t> me </a:t>
            </a:r>
            <a:r>
              <a:rPr lang="en-US" sz="2800" dirty="0" err="1" smtClean="0">
                <a:cs typeface="Arial" charset="0"/>
              </a:rPr>
              <a:t>nënshkrimin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elektronik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të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dokumentit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125C8D"/>
                </a:solidFill>
              </a:rPr>
              <a:t>Funksionet</a:t>
            </a:r>
            <a:r>
              <a:rPr lang="en-US" b="1" dirty="0" smtClean="0">
                <a:solidFill>
                  <a:srgbClr val="125C8D"/>
                </a:solidFill>
              </a:rPr>
              <a:t> e </a:t>
            </a:r>
            <a:r>
              <a:rPr lang="en-US" b="1" dirty="0" err="1" smtClean="0">
                <a:solidFill>
                  <a:srgbClr val="125C8D"/>
                </a:solidFill>
              </a:rPr>
              <a:t>sigurta</a:t>
            </a:r>
            <a:r>
              <a:rPr lang="en-US" b="1" dirty="0" smtClean="0">
                <a:solidFill>
                  <a:srgbClr val="125C8D"/>
                </a:solidFill>
              </a:rPr>
              <a:t> hash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1524000"/>
            <a:ext cx="67056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Përdoren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për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gjenerimin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një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lloj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“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përmbledhjeje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”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dokumentit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elektronik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Blip>
                <a:blip r:embed="rId2"/>
              </a:buBlip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Një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funksion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hash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merr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si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hyrje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një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mesazh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me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gjatësi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ndryshueshme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dhe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jep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dalje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një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digest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mesazhit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me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gjatësi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fikse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Blip>
                <a:blip r:embed="rId2"/>
              </a:buBlip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Ky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digest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gjurmë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elektronike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targë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përmbledhje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)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është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lidhur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ngushtë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me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mesazhin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;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një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mesazh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gjeneron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një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(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)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univoke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Blip>
                <a:blip r:embed="rId2"/>
              </a:buBlip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Edhe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konsiderojmë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dy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mesazhe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ndryshme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vetëm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nga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një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karakter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dhe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M’,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funksionet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tyre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hash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(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)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dhe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(M’) do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jenë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të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ndryshme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2124075"/>
            <a:ext cx="1676400" cy="2219325"/>
          </a:xfrm>
          <a:prstGeom prst="rect">
            <a:avLst/>
          </a:prstGeom>
          <a:noFill/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239000" y="4500563"/>
            <a:ext cx="1298575" cy="376237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Kodi hash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Kriptoanaliza</a:t>
            </a:r>
            <a:r>
              <a:rPr lang="en-US" dirty="0" smtClean="0"/>
              <a:t>, </a:t>
            </a:r>
            <a:r>
              <a:rPr lang="en-US" dirty="0" err="1" smtClean="0"/>
              <a:t>gjithashtu</a:t>
            </a:r>
            <a:r>
              <a:rPr lang="en-US" dirty="0" smtClean="0"/>
              <a:t>,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degë</a:t>
            </a:r>
            <a:r>
              <a:rPr lang="en-US" dirty="0" smtClean="0"/>
              <a:t> e </a:t>
            </a:r>
            <a:r>
              <a:rPr lang="en-US" dirty="0" err="1" smtClean="0"/>
              <a:t>kriptologjisë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merret</a:t>
            </a:r>
            <a:r>
              <a:rPr lang="en-US" dirty="0" smtClean="0"/>
              <a:t> me </a:t>
            </a:r>
            <a:r>
              <a:rPr lang="en-US" dirty="0" err="1" smtClean="0"/>
              <a:t>thyerjen</a:t>
            </a:r>
            <a:r>
              <a:rPr lang="en-US" dirty="0" smtClean="0"/>
              <a:t> e </a:t>
            </a:r>
            <a:r>
              <a:rPr lang="en-US" dirty="0" err="1" smtClean="0"/>
              <a:t>kodeve</a:t>
            </a:r>
            <a:r>
              <a:rPr lang="en-US" dirty="0" smtClean="0"/>
              <a:t> me </a:t>
            </a:r>
            <a:r>
              <a:rPr lang="en-US" dirty="0" err="1" smtClean="0"/>
              <a:t>qëllim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rikthimit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informatës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Kodimi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algoritëm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enkriptim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de-</a:t>
            </a:r>
            <a:r>
              <a:rPr lang="en-US" dirty="0" err="1" smtClean="0"/>
              <a:t>enkriptim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Kodimi</a:t>
            </a:r>
            <a:r>
              <a:rPr lang="en-US" dirty="0" smtClean="0"/>
              <a:t> </a:t>
            </a:r>
            <a:r>
              <a:rPr lang="en-US" dirty="0" err="1" smtClean="0"/>
              <a:t>zëvendëson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informatës</a:t>
            </a:r>
            <a:r>
              <a:rPr lang="en-US" dirty="0" smtClean="0"/>
              <a:t> me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me </a:t>
            </a:r>
            <a:r>
              <a:rPr lang="en-US" dirty="0" err="1" smtClean="0"/>
              <a:t>qëllim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fshehjes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domethënies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fund fare, </a:t>
            </a:r>
            <a:r>
              <a:rPr lang="en-US" dirty="0" err="1" smtClean="0"/>
              <a:t>steganografia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metodë</a:t>
            </a:r>
            <a:r>
              <a:rPr lang="en-US" dirty="0" smtClean="0"/>
              <a:t> e </a:t>
            </a:r>
            <a:r>
              <a:rPr lang="en-US" dirty="0" err="1" smtClean="0"/>
              <a:t>kriptologjisë</a:t>
            </a:r>
            <a:r>
              <a:rPr lang="en-US" dirty="0" smtClean="0"/>
              <a:t>, e </a:t>
            </a:r>
            <a:r>
              <a:rPr lang="en-US" dirty="0" err="1" smtClean="0"/>
              <a:t>cila</a:t>
            </a:r>
            <a:r>
              <a:rPr lang="en-US" dirty="0" smtClean="0"/>
              <a:t> e </a:t>
            </a:r>
            <a:r>
              <a:rPr lang="en-US" dirty="0" err="1" smtClean="0"/>
              <a:t>fsheh</a:t>
            </a:r>
            <a:r>
              <a:rPr lang="en-US" dirty="0" smtClean="0"/>
              <a:t> </a:t>
            </a:r>
            <a:r>
              <a:rPr lang="en-US" dirty="0" err="1" smtClean="0"/>
              <a:t>ekzistencën</a:t>
            </a:r>
            <a:r>
              <a:rPr lang="en-US" dirty="0" smtClean="0"/>
              <a:t> e </a:t>
            </a:r>
            <a:r>
              <a:rPr lang="en-US" dirty="0" err="1" smtClean="0"/>
              <a:t>mesazhit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Skema</a:t>
            </a:r>
            <a:r>
              <a:rPr lang="en-US" dirty="0" smtClean="0"/>
              <a:t> e </a:t>
            </a:r>
            <a:r>
              <a:rPr lang="en-US" dirty="0" err="1" smtClean="0"/>
              <a:t>nenshkrimit</a:t>
            </a:r>
            <a:endParaRPr lang="en-US" dirty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5619750" cy="3400425"/>
          </a:xfrm>
          <a:prstGeom prst="rect">
            <a:avLst/>
          </a:prstGeom>
          <a:noFill/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371600" y="5410200"/>
            <a:ext cx="3048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Dokumenti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firmosur</a:t>
            </a:r>
            <a:r>
              <a:rPr lang="en-US" sz="1600" dirty="0"/>
              <a:t>:</a:t>
            </a:r>
          </a:p>
          <a:p>
            <a:r>
              <a:rPr lang="en-US" sz="1600" b="0" dirty="0" err="1"/>
              <a:t>Marrësi</a:t>
            </a:r>
            <a:r>
              <a:rPr lang="en-US" sz="1600" b="0" dirty="0"/>
              <a:t> </a:t>
            </a:r>
            <a:r>
              <a:rPr lang="en-US" sz="1600" b="0" dirty="0" err="1"/>
              <a:t>mund</a:t>
            </a:r>
            <a:r>
              <a:rPr lang="en-US" sz="1600" b="0" dirty="0"/>
              <a:t> </a:t>
            </a:r>
            <a:r>
              <a:rPr lang="en-US" sz="1600" b="0" dirty="0" err="1"/>
              <a:t>të</a:t>
            </a:r>
            <a:r>
              <a:rPr lang="en-US" sz="1600" b="0" dirty="0"/>
              <a:t> </a:t>
            </a:r>
            <a:r>
              <a:rPr lang="en-US" sz="1600" b="0" dirty="0" err="1"/>
              <a:t>verifikojë</a:t>
            </a:r>
            <a:r>
              <a:rPr lang="en-US" sz="1600" b="0" dirty="0"/>
              <a:t> </a:t>
            </a:r>
            <a:r>
              <a:rPr lang="en-US" sz="1600" b="0" dirty="0" err="1"/>
              <a:t>nënshkrimin</a:t>
            </a:r>
            <a:r>
              <a:rPr lang="en-US" sz="1600" b="0" dirty="0"/>
              <a:t>, duke </a:t>
            </a:r>
            <a:r>
              <a:rPr lang="en-US" sz="1600" b="0" dirty="0" err="1"/>
              <a:t>përdorur</a:t>
            </a:r>
            <a:r>
              <a:rPr lang="en-US" sz="1600" b="0" dirty="0"/>
              <a:t> </a:t>
            </a:r>
            <a:r>
              <a:rPr lang="en-US" sz="1600" b="0" dirty="0" err="1">
                <a:cs typeface="Arial" charset="0"/>
              </a:rPr>
              <a:t>çelësin</a:t>
            </a:r>
            <a:r>
              <a:rPr lang="en-US" sz="1600" b="0" dirty="0">
                <a:cs typeface="Arial" charset="0"/>
              </a:rPr>
              <a:t> </a:t>
            </a:r>
            <a:r>
              <a:rPr lang="en-US" sz="1600" b="0" dirty="0" err="1">
                <a:cs typeface="Arial" charset="0"/>
              </a:rPr>
              <a:t>publik</a:t>
            </a:r>
            <a:r>
              <a:rPr lang="en-US" sz="1600" b="0" dirty="0">
                <a:cs typeface="Arial" charset="0"/>
              </a:rPr>
              <a:t> </a:t>
            </a:r>
            <a:r>
              <a:rPr lang="en-US" sz="1600" b="0" dirty="0" err="1">
                <a:cs typeface="Arial" charset="0"/>
              </a:rPr>
              <a:t>të</a:t>
            </a:r>
            <a:r>
              <a:rPr lang="en-US" sz="1600" b="0" dirty="0">
                <a:cs typeface="Arial" charset="0"/>
              </a:rPr>
              <a:t> </a:t>
            </a:r>
            <a:r>
              <a:rPr lang="en-US" sz="1600" b="0" dirty="0" err="1">
                <a:cs typeface="Arial" charset="0"/>
              </a:rPr>
              <a:t>dërguesit</a:t>
            </a:r>
            <a:r>
              <a:rPr lang="en-US" sz="1600" b="0" dirty="0">
                <a:cs typeface="Arial" charset="0"/>
              </a:rPr>
              <a:t> duke </a:t>
            </a:r>
            <a:r>
              <a:rPr lang="en-US" sz="1600" b="0" dirty="0" err="1">
                <a:cs typeface="Arial" charset="0"/>
              </a:rPr>
              <a:t>riaplikuar</a:t>
            </a:r>
            <a:r>
              <a:rPr lang="en-US" sz="1600" b="0" dirty="0">
                <a:cs typeface="Arial" charset="0"/>
              </a:rPr>
              <a:t> </a:t>
            </a:r>
            <a:r>
              <a:rPr lang="en-US" sz="1600" b="0" dirty="0" err="1">
                <a:cs typeface="Arial" charset="0"/>
              </a:rPr>
              <a:t>dhe</a:t>
            </a:r>
            <a:r>
              <a:rPr lang="en-US" sz="1600" b="0" dirty="0">
                <a:cs typeface="Arial" charset="0"/>
              </a:rPr>
              <a:t> </a:t>
            </a:r>
            <a:r>
              <a:rPr lang="en-US" sz="1600" b="0" dirty="0" err="1">
                <a:cs typeface="Arial" charset="0"/>
              </a:rPr>
              <a:t>funksionin</a:t>
            </a:r>
            <a:r>
              <a:rPr lang="en-US" sz="1600" b="0" dirty="0">
                <a:cs typeface="Arial" charset="0"/>
              </a:rPr>
              <a:t> hash.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125C8D"/>
                </a:solidFill>
                <a:cs typeface="Arial" charset="0"/>
              </a:rPr>
              <a:t>Ndryshimet</a:t>
            </a:r>
            <a:r>
              <a:rPr lang="en-US" sz="36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125C8D"/>
                </a:solidFill>
                <a:cs typeface="Arial" charset="0"/>
              </a:rPr>
              <a:t>ndërmjet</a:t>
            </a:r>
            <a:r>
              <a:rPr lang="en-US" sz="36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125C8D"/>
                </a:solidFill>
                <a:cs typeface="Arial" charset="0"/>
              </a:rPr>
              <a:t>nënshkrimit</a:t>
            </a:r>
            <a:r>
              <a:rPr lang="en-US" sz="36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125C8D"/>
                </a:solidFill>
                <a:cs typeface="Arial" charset="0"/>
              </a:rPr>
              <a:t>elektronik</a:t>
            </a:r>
            <a:r>
              <a:rPr lang="en-US" sz="36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125C8D"/>
                </a:solidFill>
                <a:cs typeface="Arial" charset="0"/>
              </a:rPr>
              <a:t>dhe</a:t>
            </a:r>
            <a:r>
              <a:rPr lang="en-US" sz="3600" b="1" dirty="0" smtClean="0">
                <a:solidFill>
                  <a:srgbClr val="125C8D"/>
                </a:solidFill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125C8D"/>
                </a:solidFill>
                <a:cs typeface="Arial" charset="0"/>
              </a:rPr>
              <a:t>autografik</a:t>
            </a:r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57549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602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Cila</a:t>
            </a:r>
            <a:r>
              <a:rPr lang="en-US" b="1" dirty="0" smtClean="0"/>
              <a:t> </a:t>
            </a:r>
            <a:r>
              <a:rPr lang="en-US" b="1" dirty="0" err="1" smtClean="0"/>
              <a:t>është</a:t>
            </a:r>
            <a:r>
              <a:rPr lang="en-US" b="1" dirty="0" smtClean="0"/>
              <a:t> </a:t>
            </a:r>
            <a:r>
              <a:rPr lang="en-US" b="1" dirty="0" err="1" smtClean="0"/>
              <a:t>vlefshmëria</a:t>
            </a:r>
            <a:r>
              <a:rPr lang="en-US" b="1" dirty="0" smtClean="0"/>
              <a:t> </a:t>
            </a:r>
            <a:r>
              <a:rPr lang="en-US" b="1" dirty="0" err="1" smtClean="0"/>
              <a:t>ligjore</a:t>
            </a:r>
            <a:r>
              <a:rPr lang="en-US" b="1" dirty="0" smtClean="0"/>
              <a:t> e </a:t>
            </a:r>
            <a:r>
              <a:rPr lang="en-US" b="1" dirty="0" err="1" smtClean="0"/>
              <a:t>nënshkrimeve</a:t>
            </a:r>
            <a:r>
              <a:rPr lang="en-US" b="1" dirty="0" smtClean="0"/>
              <a:t> </a:t>
            </a:r>
            <a:r>
              <a:rPr lang="en-US" b="1" dirty="0" err="1" smtClean="0"/>
              <a:t>elektronike</a:t>
            </a:r>
            <a:r>
              <a:rPr lang="en-US" b="1" dirty="0" smtClean="0"/>
              <a:t>?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Dokumenti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emrin</a:t>
            </a:r>
            <a:r>
              <a:rPr lang="en-US" dirty="0" smtClean="0"/>
              <a:t> e </a:t>
            </a:r>
            <a:r>
              <a:rPr lang="en-US" dirty="0" err="1" smtClean="0"/>
              <a:t>nënshkruesit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nënshkrimin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kualifikuar</a:t>
            </a:r>
            <a:r>
              <a:rPr lang="en-US" dirty="0" smtClean="0"/>
              <a:t>, ka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njëjtën</a:t>
            </a:r>
            <a:r>
              <a:rPr lang="en-US" dirty="0" smtClean="0"/>
              <a:t> </a:t>
            </a:r>
            <a:r>
              <a:rPr lang="en-US" dirty="0" err="1" smtClean="0"/>
              <a:t>vlefshmëri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fuqi</a:t>
            </a:r>
            <a:r>
              <a:rPr lang="en-US" dirty="0" smtClean="0"/>
              <a:t> </a:t>
            </a:r>
            <a:r>
              <a:rPr lang="en-US" dirty="0" err="1" smtClean="0"/>
              <a:t>provuese</a:t>
            </a:r>
            <a:r>
              <a:rPr lang="en-US" dirty="0" smtClean="0"/>
              <a:t> me </a:t>
            </a:r>
            <a:r>
              <a:rPr lang="en-US" dirty="0" err="1" smtClean="0"/>
              <a:t>dokumentin</a:t>
            </a:r>
            <a:r>
              <a:rPr lang="en-US" dirty="0" smtClean="0"/>
              <a:t> </a:t>
            </a:r>
            <a:r>
              <a:rPr lang="en-US" dirty="0" err="1" smtClean="0"/>
              <a:t>shkresor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Ku </a:t>
            </a:r>
            <a:r>
              <a:rPr lang="en-US" b="1" dirty="0" err="1" smtClean="0"/>
              <a:t>duhet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drejtohemi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zotëruar</a:t>
            </a:r>
            <a:r>
              <a:rPr lang="en-US" b="1" dirty="0" smtClean="0"/>
              <a:t> </a:t>
            </a:r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nënshkrim</a:t>
            </a:r>
            <a:r>
              <a:rPr lang="en-US" b="1" dirty="0" smtClean="0"/>
              <a:t> </a:t>
            </a:r>
            <a:r>
              <a:rPr lang="en-US" b="1" dirty="0" err="1" smtClean="0"/>
              <a:t>elektronik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  <a:p>
            <a:r>
              <a:rPr lang="en-US" dirty="0" err="1" smtClean="0"/>
              <a:t>Nënshkrimet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kualifikuara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certifikatat</a:t>
            </a:r>
            <a:r>
              <a:rPr lang="en-US" dirty="0" smtClean="0"/>
              <a:t> e </a:t>
            </a:r>
            <a:r>
              <a:rPr lang="en-US" dirty="0" err="1" smtClean="0"/>
              <a:t>kualifikuara</a:t>
            </a:r>
            <a:r>
              <a:rPr lang="en-US" dirty="0" smtClean="0"/>
              <a:t> </a:t>
            </a:r>
            <a:r>
              <a:rPr lang="en-US" dirty="0" err="1" smtClean="0"/>
              <a:t>lëshohen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Ofruesit</a:t>
            </a:r>
            <a:r>
              <a:rPr lang="en-US" dirty="0" smtClean="0"/>
              <a:t> e </a:t>
            </a:r>
            <a:r>
              <a:rPr lang="en-US" dirty="0" err="1" smtClean="0"/>
              <a:t>Shërbimit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Certifikimit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regjistruar</a:t>
            </a:r>
            <a:r>
              <a:rPr lang="en-US" dirty="0" smtClean="0"/>
              <a:t> </a:t>
            </a:r>
            <a:r>
              <a:rPr lang="en-US" dirty="0" err="1" smtClean="0"/>
              <a:t>pranë</a:t>
            </a:r>
            <a:r>
              <a:rPr lang="en-US" dirty="0" smtClean="0"/>
              <a:t> </a:t>
            </a:r>
            <a:r>
              <a:rPr lang="en-US" dirty="0" err="1" smtClean="0"/>
              <a:t>Autoritetit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Certifikimin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(AKCE).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listë</a:t>
            </a:r>
            <a:r>
              <a:rPr lang="en-US" dirty="0" smtClean="0"/>
              <a:t> e </a:t>
            </a:r>
            <a:r>
              <a:rPr lang="en-US" dirty="0" err="1" smtClean="0"/>
              <a:t>Ofruesve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Shërbimit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Certifikimit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gjendet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faqen</a:t>
            </a:r>
            <a:r>
              <a:rPr lang="en-US" dirty="0" smtClean="0"/>
              <a:t> </a:t>
            </a:r>
            <a:r>
              <a:rPr lang="en-US" dirty="0" err="1" smtClean="0"/>
              <a:t>zyrtare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Autoritetit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Certifikimin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Çfarë</a:t>
            </a:r>
            <a:r>
              <a:rPr lang="en-US" b="1" dirty="0" smtClean="0"/>
              <a:t> </a:t>
            </a:r>
            <a:r>
              <a:rPr lang="en-US" b="1" dirty="0" err="1" smtClean="0"/>
              <a:t>janë</a:t>
            </a:r>
            <a:r>
              <a:rPr lang="en-US" b="1" dirty="0" smtClean="0"/>
              <a:t> </a:t>
            </a:r>
            <a:r>
              <a:rPr lang="en-US" b="1" dirty="0" err="1" smtClean="0"/>
              <a:t>Ofruesit</a:t>
            </a:r>
            <a:r>
              <a:rPr lang="en-US" b="1" dirty="0" smtClean="0"/>
              <a:t> e </a:t>
            </a:r>
            <a:r>
              <a:rPr lang="en-US" b="1" dirty="0" err="1" smtClean="0"/>
              <a:t>Shërbimit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Certifikimit</a:t>
            </a:r>
            <a:r>
              <a:rPr lang="en-US" b="1" dirty="0" smtClean="0"/>
              <a:t>? </a:t>
            </a:r>
          </a:p>
          <a:p>
            <a:endParaRPr lang="en-US" dirty="0" smtClean="0"/>
          </a:p>
          <a:p>
            <a:r>
              <a:rPr lang="en-US" dirty="0" err="1" smtClean="0"/>
              <a:t>Ofruesit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Shërbimit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Certifikimit</a:t>
            </a:r>
            <a:r>
              <a:rPr lang="en-US" dirty="0" smtClean="0"/>
              <a:t>, </a:t>
            </a:r>
            <a:r>
              <a:rPr lang="en-US" dirty="0" err="1" smtClean="0"/>
              <a:t>janë</a:t>
            </a:r>
            <a:r>
              <a:rPr lang="en-US" dirty="0" smtClean="0"/>
              <a:t> persona </a:t>
            </a:r>
            <a:r>
              <a:rPr lang="en-US" dirty="0" err="1" smtClean="0"/>
              <a:t>juridikë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fizikë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lëshojnë</a:t>
            </a:r>
            <a:r>
              <a:rPr lang="en-US" dirty="0" smtClean="0"/>
              <a:t> </a:t>
            </a:r>
            <a:r>
              <a:rPr lang="en-US" dirty="0" err="1" smtClean="0"/>
              <a:t>certifikata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kualifikuara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vula</a:t>
            </a:r>
            <a:r>
              <a:rPr lang="en-US" dirty="0" smtClean="0"/>
              <a:t> </a:t>
            </a:r>
            <a:r>
              <a:rPr lang="en-US" dirty="0" err="1" smtClean="0"/>
              <a:t>kohore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kualifikuara</a:t>
            </a:r>
            <a:r>
              <a:rPr lang="en-US" dirty="0" smtClean="0"/>
              <a:t>, e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ketë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miratuar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autoriteti</a:t>
            </a:r>
            <a:r>
              <a:rPr lang="en-US" dirty="0" smtClean="0"/>
              <a:t> </a:t>
            </a:r>
            <a:r>
              <a:rPr lang="en-US" dirty="0" err="1" smtClean="0"/>
              <a:t>kompetent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Çfarë</a:t>
            </a:r>
            <a:r>
              <a:rPr lang="en-US" b="1" dirty="0" smtClean="0"/>
              <a:t> </a:t>
            </a:r>
            <a:r>
              <a:rPr lang="en-US" b="1" dirty="0" err="1" smtClean="0"/>
              <a:t>është</a:t>
            </a:r>
            <a:r>
              <a:rPr lang="en-US" b="1" dirty="0" smtClean="0"/>
              <a:t> </a:t>
            </a:r>
            <a:r>
              <a:rPr lang="en-US" b="1" dirty="0" err="1" smtClean="0"/>
              <a:t>Vula</a:t>
            </a:r>
            <a:r>
              <a:rPr lang="en-US" b="1" dirty="0" smtClean="0"/>
              <a:t> </a:t>
            </a:r>
            <a:r>
              <a:rPr lang="en-US" b="1" dirty="0" err="1" smtClean="0"/>
              <a:t>Kohore</a:t>
            </a:r>
            <a:r>
              <a:rPr lang="en-US" b="1" dirty="0" smtClean="0"/>
              <a:t> e </a:t>
            </a:r>
            <a:r>
              <a:rPr lang="en-US" b="1" dirty="0" err="1" smtClean="0"/>
              <a:t>kualifikuar</a:t>
            </a:r>
            <a:r>
              <a:rPr lang="en-US" b="1" dirty="0" smtClean="0"/>
              <a:t>? </a:t>
            </a:r>
          </a:p>
          <a:p>
            <a:r>
              <a:rPr lang="en-US" dirty="0" err="1" smtClean="0"/>
              <a:t>Përgjigje</a:t>
            </a:r>
            <a:r>
              <a:rPr lang="en-US" dirty="0" smtClean="0"/>
              <a:t>: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mjet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verifikon</a:t>
            </a:r>
            <a:r>
              <a:rPr lang="en-US" dirty="0" smtClean="0"/>
              <a:t> </a:t>
            </a:r>
            <a:r>
              <a:rPr lang="en-US" dirty="0" err="1" smtClean="0"/>
              <a:t>vërtetësinë</a:t>
            </a:r>
            <a:r>
              <a:rPr lang="en-US" dirty="0" smtClean="0"/>
              <a:t> e </a:t>
            </a:r>
            <a:r>
              <a:rPr lang="en-US" dirty="0" err="1" smtClean="0"/>
              <a:t>dokumentit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konfirmon</a:t>
            </a:r>
            <a:r>
              <a:rPr lang="en-US" dirty="0" smtClean="0"/>
              <a:t> se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paraqitur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caktuar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Çfarë</a:t>
            </a:r>
            <a:r>
              <a:rPr lang="en-US" b="1" dirty="0" smtClean="0"/>
              <a:t> </a:t>
            </a:r>
            <a:r>
              <a:rPr lang="en-US" b="1" dirty="0" err="1" smtClean="0"/>
              <a:t>janë</a:t>
            </a:r>
            <a:r>
              <a:rPr lang="en-US" b="1" dirty="0" smtClean="0"/>
              <a:t> </a:t>
            </a:r>
            <a:r>
              <a:rPr lang="en-US" b="1" dirty="0" err="1" smtClean="0"/>
              <a:t>pajisjet</a:t>
            </a:r>
            <a:r>
              <a:rPr lang="en-US" b="1" dirty="0" smtClean="0"/>
              <a:t> e </a:t>
            </a:r>
            <a:r>
              <a:rPr lang="en-US" b="1" dirty="0" err="1" smtClean="0"/>
              <a:t>sigurta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krijimin</a:t>
            </a:r>
            <a:r>
              <a:rPr lang="en-US" b="1" dirty="0" smtClean="0"/>
              <a:t> e </a:t>
            </a:r>
            <a:r>
              <a:rPr lang="en-US" b="1" dirty="0" err="1" smtClean="0"/>
              <a:t>nënshkrimit</a:t>
            </a:r>
            <a:r>
              <a:rPr lang="en-US" b="1" dirty="0" smtClean="0"/>
              <a:t>? </a:t>
            </a:r>
          </a:p>
          <a:p>
            <a:r>
              <a:rPr lang="en-US" dirty="0" err="1" smtClean="0"/>
              <a:t>Pajisjet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sigurta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krijimin</a:t>
            </a:r>
            <a:r>
              <a:rPr lang="en-US" dirty="0" smtClean="0"/>
              <a:t> e </a:t>
            </a:r>
            <a:r>
              <a:rPr lang="en-US" dirty="0" err="1" smtClean="0"/>
              <a:t>nënshkrimit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,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jenë</a:t>
            </a:r>
            <a:r>
              <a:rPr lang="en-US" dirty="0" smtClean="0"/>
              <a:t> Smart Card, </a:t>
            </a:r>
            <a:r>
              <a:rPr lang="en-US" dirty="0" err="1" smtClean="0"/>
              <a:t>ose</a:t>
            </a:r>
            <a:r>
              <a:rPr lang="en-US" dirty="0" smtClean="0"/>
              <a:t> hardware </a:t>
            </a:r>
            <a:r>
              <a:rPr lang="en-US" dirty="0" smtClean="0"/>
              <a:t> token</a:t>
            </a:r>
            <a:r>
              <a:rPr lang="en-US" dirty="0" smtClean="0"/>
              <a:t>. </a:t>
            </a:r>
            <a:r>
              <a:rPr lang="en-US" dirty="0" err="1" smtClean="0"/>
              <a:t>Smard</a:t>
            </a:r>
            <a:r>
              <a:rPr lang="en-US" dirty="0" smtClean="0"/>
              <a:t> Card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me </a:t>
            </a:r>
            <a:r>
              <a:rPr lang="en-US" dirty="0" err="1" smtClean="0"/>
              <a:t>pajisjet</a:t>
            </a:r>
            <a:r>
              <a:rPr lang="en-US" dirty="0" smtClean="0"/>
              <a:t> </a:t>
            </a:r>
            <a:r>
              <a:rPr lang="en-US" dirty="0" err="1" smtClean="0"/>
              <a:t>kompjuterike</a:t>
            </a:r>
            <a:r>
              <a:rPr lang="en-US" dirty="0" smtClean="0"/>
              <a:t> me </a:t>
            </a:r>
            <a:r>
              <a:rPr lang="en-US" dirty="0" err="1" smtClean="0"/>
              <a:t>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lexuesve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posaçëm</a:t>
            </a:r>
            <a:r>
              <a:rPr lang="en-US" dirty="0" smtClean="0"/>
              <a:t>, </a:t>
            </a:r>
            <a:r>
              <a:rPr lang="en-US" dirty="0" err="1" smtClean="0"/>
              <a:t>ndërsa</a:t>
            </a:r>
            <a:r>
              <a:rPr lang="en-US" dirty="0" smtClean="0"/>
              <a:t> </a:t>
            </a:r>
            <a:r>
              <a:rPr lang="en-US" dirty="0" smtClean="0"/>
              <a:t> hardware </a:t>
            </a:r>
            <a:r>
              <a:rPr lang="en-US" dirty="0" smtClean="0"/>
              <a:t>token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jenë</a:t>
            </a:r>
            <a:r>
              <a:rPr lang="en-US" dirty="0" smtClean="0"/>
              <a:t> Flash Memory,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me </a:t>
            </a:r>
            <a:r>
              <a:rPr lang="en-US" dirty="0" err="1" smtClean="0"/>
              <a:t>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portave</a:t>
            </a:r>
            <a:r>
              <a:rPr lang="en-US" dirty="0" smtClean="0"/>
              <a:t> </a:t>
            </a:r>
            <a:r>
              <a:rPr lang="en-US" dirty="0" err="1" smtClean="0"/>
              <a:t>normale</a:t>
            </a:r>
            <a:r>
              <a:rPr lang="en-US" dirty="0" smtClean="0"/>
              <a:t> USB. </a:t>
            </a:r>
            <a:endParaRPr lang="en-US" dirty="0" smtClean="0"/>
          </a:p>
          <a:p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përmbajnë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kodin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nënshkrimit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shërben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krijimin</a:t>
            </a:r>
            <a:r>
              <a:rPr lang="en-US" dirty="0" smtClean="0"/>
              <a:t> e </a:t>
            </a:r>
            <a:r>
              <a:rPr lang="en-US" dirty="0" err="1" smtClean="0"/>
              <a:t>nënshkrimit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certifikatës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kualifikuar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dokument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pajisur</a:t>
            </a:r>
            <a:r>
              <a:rPr lang="en-US" b="1" dirty="0" smtClean="0"/>
              <a:t> me </a:t>
            </a:r>
            <a:r>
              <a:rPr lang="en-US" b="1" dirty="0" err="1" smtClean="0"/>
              <a:t>nënshkrim</a:t>
            </a:r>
            <a:r>
              <a:rPr lang="en-US" b="1" dirty="0" smtClean="0"/>
              <a:t> </a:t>
            </a:r>
            <a:r>
              <a:rPr lang="en-US" b="1" dirty="0" err="1" smtClean="0"/>
              <a:t>elektronik</a:t>
            </a:r>
            <a:r>
              <a:rPr lang="en-US" b="1" dirty="0" smtClean="0"/>
              <a:t> a ka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njëjtën</a:t>
            </a:r>
            <a:r>
              <a:rPr lang="en-US" b="1" dirty="0" smtClean="0"/>
              <a:t> </a:t>
            </a:r>
            <a:r>
              <a:rPr lang="en-US" b="1" dirty="0" err="1" smtClean="0"/>
              <a:t>vlefshmëri</a:t>
            </a:r>
            <a:r>
              <a:rPr lang="en-US" b="1" dirty="0" smtClean="0"/>
              <a:t> </a:t>
            </a:r>
            <a:r>
              <a:rPr lang="en-US" b="1" dirty="0" err="1" smtClean="0"/>
              <a:t>ligjore</a:t>
            </a:r>
            <a:r>
              <a:rPr lang="en-US" b="1" dirty="0" smtClean="0"/>
              <a:t> </a:t>
            </a:r>
            <a:r>
              <a:rPr lang="en-US" b="1" dirty="0" smtClean="0"/>
              <a:t>me </a:t>
            </a:r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dokument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nënshkruar</a:t>
            </a:r>
            <a:r>
              <a:rPr lang="en-US" b="1" dirty="0" smtClean="0"/>
              <a:t> me </a:t>
            </a:r>
            <a:r>
              <a:rPr lang="en-US" b="1" dirty="0" err="1" smtClean="0"/>
              <a:t>dorë</a:t>
            </a:r>
            <a:r>
              <a:rPr lang="en-US" b="1" dirty="0" smtClean="0"/>
              <a:t>?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Po</a:t>
            </a:r>
            <a:r>
              <a:rPr lang="en-US" dirty="0" smtClean="0"/>
              <a:t>,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nenet</a:t>
            </a:r>
            <a:r>
              <a:rPr lang="en-US" dirty="0" smtClean="0"/>
              <a:t> 4 </a:t>
            </a:r>
            <a:r>
              <a:rPr lang="en-US" dirty="0" err="1" smtClean="0"/>
              <a:t>dhe</a:t>
            </a:r>
            <a:r>
              <a:rPr lang="en-US" dirty="0" smtClean="0"/>
              <a:t> 5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ligjit</a:t>
            </a:r>
            <a:r>
              <a:rPr lang="en-US" dirty="0" smtClean="0"/>
              <a:t> “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nënshkrimin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”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përcaktuar</a:t>
            </a:r>
            <a:r>
              <a:rPr lang="en-US" dirty="0" smtClean="0"/>
              <a:t> se,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transaksionet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kërkojnë</a:t>
            </a:r>
            <a:r>
              <a:rPr lang="en-US" dirty="0" smtClean="0"/>
              <a:t> </a:t>
            </a:r>
            <a:r>
              <a:rPr lang="en-US" dirty="0" err="1" smtClean="0"/>
              <a:t>nënshkrimin</a:t>
            </a:r>
            <a:r>
              <a:rPr lang="en-US" dirty="0" smtClean="0"/>
              <a:t> me </a:t>
            </a:r>
            <a:r>
              <a:rPr lang="en-US" dirty="0" err="1" smtClean="0"/>
              <a:t>dorë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r>
              <a:rPr lang="en-US" dirty="0" smtClean="0"/>
              <a:t>,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kryhen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 </a:t>
            </a:r>
            <a:r>
              <a:rPr lang="en-US" dirty="0" smtClean="0"/>
              <a:t>(me </a:t>
            </a:r>
            <a:r>
              <a:rPr lang="en-US" dirty="0" err="1" smtClean="0"/>
              <a:t>nënshkrim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kualifikuar</a:t>
            </a:r>
            <a:r>
              <a:rPr lang="en-US" dirty="0" smtClean="0"/>
              <a:t>), me </a:t>
            </a:r>
            <a:r>
              <a:rPr lang="en-US" dirty="0" err="1" smtClean="0"/>
              <a:t>përjashtim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fushave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qartë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identifikuara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ashtuquajtur</a:t>
            </a:r>
            <a:r>
              <a:rPr lang="en-US" dirty="0" smtClean="0"/>
              <a:t> </a:t>
            </a:r>
            <a:r>
              <a:rPr lang="en-US" dirty="0" err="1" smtClean="0"/>
              <a:t>listë</a:t>
            </a:r>
            <a:r>
              <a:rPr lang="en-US" dirty="0" smtClean="0"/>
              <a:t> negative (p.sh.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drejtën</a:t>
            </a:r>
            <a:r>
              <a:rPr lang="en-US" dirty="0" smtClean="0"/>
              <a:t> e </a:t>
            </a:r>
            <a:r>
              <a:rPr lang="en-US" dirty="0" err="1" smtClean="0"/>
              <a:t>trashëgimisë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familjare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err="1" smtClean="0"/>
              <a:t>Çfarë</a:t>
            </a:r>
            <a:r>
              <a:rPr lang="en-US" b="1" dirty="0" smtClean="0"/>
              <a:t> e </a:t>
            </a:r>
            <a:r>
              <a:rPr lang="en-US" b="1" dirty="0" err="1" smtClean="0"/>
              <a:t>bën</a:t>
            </a:r>
            <a:r>
              <a:rPr lang="en-US" b="1" dirty="0" smtClean="0"/>
              <a:t> </a:t>
            </a:r>
            <a:r>
              <a:rPr lang="en-US" b="1" dirty="0" err="1" smtClean="0"/>
              <a:t>kaq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sigurt</a:t>
            </a:r>
            <a:r>
              <a:rPr lang="en-US" b="1" dirty="0" smtClean="0"/>
              <a:t> </a:t>
            </a:r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nënshkrim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</a:t>
            </a:r>
            <a:r>
              <a:rPr lang="en-US" b="1" dirty="0" err="1" smtClean="0"/>
              <a:t>përputhet</a:t>
            </a:r>
            <a:r>
              <a:rPr lang="en-US" b="1" dirty="0" smtClean="0"/>
              <a:t> me </a:t>
            </a:r>
            <a:r>
              <a:rPr lang="en-US" b="1" dirty="0" err="1" smtClean="0"/>
              <a:t>kërkesat</a:t>
            </a:r>
            <a:r>
              <a:rPr lang="en-US" b="1" dirty="0" smtClean="0"/>
              <a:t> e </a:t>
            </a:r>
            <a:r>
              <a:rPr lang="en-US" b="1" dirty="0" err="1" smtClean="0"/>
              <a:t>ligjit</a:t>
            </a:r>
            <a:r>
              <a:rPr lang="en-US" b="1" dirty="0" smtClean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shqiptar</a:t>
            </a:r>
            <a:r>
              <a:rPr lang="en-US" b="1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mbi</a:t>
            </a:r>
            <a:r>
              <a:rPr lang="en-US" b="1" dirty="0" smtClean="0"/>
              <a:t> </a:t>
            </a:r>
            <a:r>
              <a:rPr lang="en-US" b="1" dirty="0" err="1" smtClean="0"/>
              <a:t>nënshkrimin</a:t>
            </a:r>
            <a:r>
              <a:rPr lang="en-US" b="1" dirty="0" smtClean="0"/>
              <a:t> </a:t>
            </a:r>
            <a:r>
              <a:rPr lang="en-US" b="1" dirty="0" err="1" smtClean="0"/>
              <a:t>elektronik</a:t>
            </a:r>
            <a:r>
              <a:rPr lang="en-US" b="1" dirty="0" smtClean="0"/>
              <a:t>”? </a:t>
            </a:r>
          </a:p>
          <a:p>
            <a:endParaRPr lang="en-US" dirty="0" smtClean="0"/>
          </a:p>
          <a:p>
            <a:r>
              <a:rPr lang="en-US" dirty="0" err="1" smtClean="0"/>
              <a:t>Ligji</a:t>
            </a:r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Nënshkrimin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”, </a:t>
            </a:r>
            <a:r>
              <a:rPr lang="en-US" dirty="0" err="1" smtClean="0"/>
              <a:t>Rregullorja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dokumente</a:t>
            </a:r>
            <a:r>
              <a:rPr lang="en-US" dirty="0" smtClean="0"/>
              <a:t> </a:t>
            </a:r>
            <a:r>
              <a:rPr lang="en-US" dirty="0" err="1" smtClean="0"/>
              <a:t>strategjike</a:t>
            </a:r>
            <a:r>
              <a:rPr lang="en-US" dirty="0" smtClean="0"/>
              <a:t>, </a:t>
            </a:r>
            <a:r>
              <a:rPr lang="en-US" dirty="0" err="1" smtClean="0"/>
              <a:t>lejojnë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operojnë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ofrues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shërbimit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certifikimit</a:t>
            </a:r>
            <a:r>
              <a:rPr lang="en-US" dirty="0" smtClean="0"/>
              <a:t>, </a:t>
            </a:r>
            <a:r>
              <a:rPr lang="en-US" dirty="0" err="1" smtClean="0"/>
              <a:t>siguria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cilëve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verifikuar</a:t>
            </a:r>
            <a:r>
              <a:rPr lang="en-US" dirty="0" smtClean="0"/>
              <a:t>, </a:t>
            </a:r>
            <a:r>
              <a:rPr lang="en-US" dirty="0" err="1" smtClean="0"/>
              <a:t>testuar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konfirmuar</a:t>
            </a:r>
            <a:r>
              <a:rPr lang="en-US" dirty="0" smtClean="0"/>
              <a:t>.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organizative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rrjedha</a:t>
            </a:r>
            <a:r>
              <a:rPr lang="en-US" dirty="0" smtClean="0"/>
              <a:t> e </a:t>
            </a:r>
            <a:r>
              <a:rPr lang="en-US" dirty="0" err="1" smtClean="0"/>
              <a:t>veprimeve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ofruesi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shërbimit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certifikimit</a:t>
            </a:r>
            <a:r>
              <a:rPr lang="en-US" dirty="0" smtClean="0"/>
              <a:t>, </a:t>
            </a:r>
            <a:r>
              <a:rPr lang="en-US" dirty="0" err="1" smtClean="0"/>
              <a:t>kualifikimet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besueshmëria</a:t>
            </a:r>
            <a:r>
              <a:rPr lang="en-US" dirty="0" smtClean="0"/>
              <a:t> e </a:t>
            </a:r>
            <a:r>
              <a:rPr lang="en-US" dirty="0" err="1" smtClean="0"/>
              <a:t>personelit</a:t>
            </a:r>
            <a:r>
              <a:rPr lang="en-US" dirty="0" smtClean="0"/>
              <a:t>, </a:t>
            </a:r>
            <a:r>
              <a:rPr lang="en-US" dirty="0" err="1" smtClean="0"/>
              <a:t>madje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burimet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Fjala</a:t>
            </a:r>
            <a:r>
              <a:rPr lang="en-US" dirty="0" smtClean="0"/>
              <a:t> "</a:t>
            </a:r>
            <a:r>
              <a:rPr lang="en-US" dirty="0" err="1" smtClean="0"/>
              <a:t>Kriptografi</a:t>
            </a:r>
            <a:r>
              <a:rPr lang="en-US" dirty="0" smtClean="0"/>
              <a:t>" </a:t>
            </a:r>
            <a:r>
              <a:rPr lang="en-US" dirty="0" err="1" smtClean="0"/>
              <a:t>vjen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greqishtja</a:t>
            </a:r>
            <a:r>
              <a:rPr lang="en-US" dirty="0" smtClean="0"/>
              <a:t> e </a:t>
            </a:r>
            <a:r>
              <a:rPr lang="en-US" dirty="0" err="1" smtClean="0"/>
              <a:t>lashtë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thotë</a:t>
            </a:r>
            <a:r>
              <a:rPr lang="en-US" dirty="0" smtClean="0"/>
              <a:t> : </a:t>
            </a:r>
            <a:r>
              <a:rPr lang="en-US" dirty="0" err="1" smtClean="0"/>
              <a:t>kriptos</a:t>
            </a:r>
            <a:r>
              <a:rPr lang="en-US" dirty="0" smtClean="0"/>
              <a:t> = </a:t>
            </a:r>
            <a:r>
              <a:rPr lang="en-US" dirty="0" err="1" smtClean="0"/>
              <a:t>fshehur</a:t>
            </a:r>
            <a:r>
              <a:rPr lang="en-US" dirty="0" smtClean="0"/>
              <a:t>/</a:t>
            </a:r>
            <a:r>
              <a:rPr lang="en-US" dirty="0" err="1" smtClean="0"/>
              <a:t>sekret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grafo</a:t>
            </a:r>
            <a:r>
              <a:rPr lang="en-US" dirty="0" smtClean="0"/>
              <a:t>=</a:t>
            </a:r>
            <a:r>
              <a:rPr lang="en-US" dirty="0" err="1" smtClean="0"/>
              <a:t>shkruaj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ndryshe</a:t>
            </a:r>
            <a:r>
              <a:rPr lang="en-US" dirty="0" smtClean="0"/>
              <a:t> </a:t>
            </a:r>
            <a:r>
              <a:rPr lang="en-US" dirty="0" err="1" smtClean="0"/>
              <a:t>dega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studion</a:t>
            </a:r>
            <a:r>
              <a:rPr lang="en-US" dirty="0" smtClean="0"/>
              <a:t> </a:t>
            </a:r>
            <a:r>
              <a:rPr lang="en-US" dirty="0" err="1" smtClean="0"/>
              <a:t>menyren</a:t>
            </a:r>
            <a:r>
              <a:rPr lang="en-US" dirty="0" smtClean="0"/>
              <a:t> e </a:t>
            </a:r>
            <a:r>
              <a:rPr lang="en-US" dirty="0" err="1" smtClean="0"/>
              <a:t>fshehjes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teksteve</a:t>
            </a:r>
            <a:r>
              <a:rPr lang="en-US" dirty="0" smtClean="0"/>
              <a:t>, </a:t>
            </a:r>
            <a:r>
              <a:rPr lang="en-US" dirty="0" err="1" smtClean="0"/>
              <a:t>domethënë</a:t>
            </a:r>
            <a:r>
              <a:rPr lang="en-US" dirty="0" smtClean="0"/>
              <a:t> </a:t>
            </a:r>
            <a:r>
              <a:rPr lang="en-US" dirty="0" err="1" smtClean="0"/>
              <a:t>konvertimi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teksti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varg</a:t>
            </a:r>
            <a:r>
              <a:rPr lang="en-US" dirty="0" smtClean="0"/>
              <a:t> </a:t>
            </a:r>
            <a:r>
              <a:rPr lang="en-US" dirty="0" err="1" smtClean="0"/>
              <a:t>simbolesh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pakuptueshme</a:t>
            </a:r>
            <a:r>
              <a:rPr lang="en-US" dirty="0" smtClean="0"/>
              <a:t>.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kriptografik</a:t>
            </a:r>
            <a:r>
              <a:rPr lang="en-US" dirty="0" smtClean="0"/>
              <a:t> </a:t>
            </a:r>
            <a:r>
              <a:rPr lang="en-US" dirty="0" err="1" smtClean="0"/>
              <a:t>përdor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i="1" dirty="0" err="1" smtClean="0"/>
              <a:t>cipher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çift</a:t>
            </a:r>
            <a:r>
              <a:rPr lang="en-US" dirty="0" smtClean="0"/>
              <a:t> </a:t>
            </a:r>
            <a:r>
              <a:rPr lang="en-US" dirty="0" err="1" smtClean="0"/>
              <a:t>algoritmesh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krijojnë</a:t>
            </a:r>
            <a:r>
              <a:rPr lang="en-US" dirty="0" smtClean="0"/>
              <a:t> </a:t>
            </a:r>
            <a:r>
              <a:rPr lang="en-US" dirty="0" err="1" smtClean="0"/>
              <a:t>enkriptimin</a:t>
            </a:r>
            <a:r>
              <a:rPr lang="en-US" dirty="0" smtClean="0"/>
              <a:t> (</a:t>
            </a:r>
            <a:r>
              <a:rPr lang="en-US" dirty="0" err="1" smtClean="0"/>
              <a:t>kodimin</a:t>
            </a:r>
            <a:r>
              <a:rPr lang="en-US" dirty="0" smtClean="0"/>
              <a:t>)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kundërtën</a:t>
            </a:r>
            <a:r>
              <a:rPr lang="en-US" dirty="0" smtClean="0"/>
              <a:t> : </a:t>
            </a:r>
            <a:r>
              <a:rPr lang="en-US" dirty="0" err="1" smtClean="0"/>
              <a:t>dekriptimin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Gjithashtu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domosdoshëm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parametër</a:t>
            </a:r>
            <a:r>
              <a:rPr lang="en-US" dirty="0" smtClean="0"/>
              <a:t> </a:t>
            </a:r>
            <a:r>
              <a:rPr lang="en-US" dirty="0" err="1" smtClean="0"/>
              <a:t>sekret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zotërohet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shkëmbyesit</a:t>
            </a:r>
            <a:r>
              <a:rPr lang="en-US" dirty="0" smtClean="0"/>
              <a:t> e </a:t>
            </a:r>
            <a:r>
              <a:rPr lang="en-US" dirty="0" err="1" smtClean="0"/>
              <a:t>informacionit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ditët</a:t>
            </a:r>
            <a:r>
              <a:rPr lang="en-US" dirty="0" smtClean="0"/>
              <a:t> e </a:t>
            </a:r>
            <a:r>
              <a:rPr lang="en-US" dirty="0" err="1" smtClean="0"/>
              <a:t>sotme</a:t>
            </a:r>
            <a:r>
              <a:rPr lang="en-US" dirty="0" smtClean="0"/>
              <a:t>, </a:t>
            </a:r>
            <a:r>
              <a:rPr lang="en-US" dirty="0" err="1" smtClean="0"/>
              <a:t>kriptografia</a:t>
            </a:r>
            <a:r>
              <a:rPr lang="en-US" dirty="0" smtClean="0"/>
              <a:t> 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shumicën</a:t>
            </a:r>
            <a:r>
              <a:rPr lang="en-US" dirty="0" smtClean="0"/>
              <a:t> e </a:t>
            </a:r>
            <a:r>
              <a:rPr lang="en-US" dirty="0" err="1" smtClean="0"/>
              <a:t>fushave</a:t>
            </a:r>
            <a:r>
              <a:rPr lang="en-US" dirty="0" smtClean="0"/>
              <a:t> </a:t>
            </a:r>
            <a:r>
              <a:rPr lang="en-US" dirty="0" err="1" smtClean="0"/>
              <a:t>kompjuterike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atyre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, </a:t>
            </a:r>
            <a:r>
              <a:rPr lang="en-US" dirty="0" err="1" smtClean="0"/>
              <a:t>sidomos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aspektet</a:t>
            </a:r>
            <a:r>
              <a:rPr lang="en-US" dirty="0" smtClean="0"/>
              <a:t> e </a:t>
            </a:r>
            <a:r>
              <a:rPr lang="en-US" dirty="0" err="1" smtClean="0"/>
              <a:t>sigurisë</a:t>
            </a:r>
            <a:r>
              <a:rPr lang="en-US" dirty="0" smtClean="0"/>
              <a:t> </a:t>
            </a:r>
            <a:r>
              <a:rPr lang="en-US" dirty="0" err="1" smtClean="0"/>
              <a:t>bankare</a:t>
            </a:r>
            <a:r>
              <a:rPr lang="en-US" dirty="0" smtClean="0"/>
              <a:t>, </a:t>
            </a:r>
            <a:r>
              <a:rPr lang="en-US" dirty="0" err="1" smtClean="0"/>
              <a:t>transmetimit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informacioneve</a:t>
            </a:r>
            <a:r>
              <a:rPr lang="en-US" dirty="0" smtClean="0"/>
              <a:t> (e-</a:t>
            </a:r>
            <a:r>
              <a:rPr lang="en-US" dirty="0" err="1" smtClean="0"/>
              <a:t>mailet</a:t>
            </a:r>
            <a:r>
              <a:rPr lang="en-US" dirty="0" smtClean="0"/>
              <a:t>)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KRIPTOGRAFIA TRADICIONALE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Kriptografia</a:t>
            </a:r>
            <a:r>
              <a:rPr lang="en-US" dirty="0" smtClean="0"/>
              <a:t> </a:t>
            </a:r>
            <a:r>
              <a:rPr lang="en-US" dirty="0" err="1" smtClean="0"/>
              <a:t>merr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shqyrtim</a:t>
            </a:r>
            <a:r>
              <a:rPr lang="en-US" dirty="0" smtClean="0"/>
              <a:t> </a:t>
            </a:r>
            <a:r>
              <a:rPr lang="en-US" dirty="0" err="1" smtClean="0"/>
              <a:t>studimin</a:t>
            </a:r>
            <a:r>
              <a:rPr lang="en-US" dirty="0" smtClean="0"/>
              <a:t> e </a:t>
            </a:r>
            <a:r>
              <a:rPr lang="en-US" dirty="0" err="1" smtClean="0"/>
              <a:t>sistemeve</a:t>
            </a:r>
            <a:r>
              <a:rPr lang="en-US" dirty="0" smtClean="0"/>
              <a:t> </a:t>
            </a:r>
            <a:r>
              <a:rPr lang="en-US" dirty="0" err="1" smtClean="0"/>
              <a:t>matematike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përfshijnë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çështje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sigurisë</a:t>
            </a:r>
            <a:r>
              <a:rPr lang="en-US" dirty="0" smtClean="0"/>
              <a:t>: </a:t>
            </a:r>
            <a:r>
              <a:rPr lang="en-US" dirty="0" err="1" smtClean="0"/>
              <a:t>intimitetin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autentikimin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intimitetit</a:t>
            </a:r>
            <a:r>
              <a:rPr lang="en-US" dirty="0" smtClean="0"/>
              <a:t> </a:t>
            </a:r>
            <a:r>
              <a:rPr lang="en-US" dirty="0" err="1" smtClean="0"/>
              <a:t>parandalon</a:t>
            </a:r>
            <a:r>
              <a:rPr lang="en-US" dirty="0" smtClean="0"/>
              <a:t> </a:t>
            </a:r>
            <a:r>
              <a:rPr lang="en-US" dirty="0" err="1" smtClean="0"/>
              <a:t>ekstraktimin</a:t>
            </a:r>
            <a:r>
              <a:rPr lang="en-US" dirty="0" smtClean="0"/>
              <a:t> e </a:t>
            </a:r>
            <a:r>
              <a:rPr lang="en-US" dirty="0" err="1" smtClean="0"/>
              <a:t>informatës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palët</a:t>
            </a:r>
            <a:r>
              <a:rPr lang="en-US" dirty="0" smtClean="0"/>
              <a:t> e </a:t>
            </a:r>
            <a:r>
              <a:rPr lang="en-US" dirty="0" err="1" smtClean="0"/>
              <a:t>paautorizuara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mesazhet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mbarten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linjave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komunikim</a:t>
            </a:r>
            <a:r>
              <a:rPr lang="en-US" dirty="0" smtClean="0"/>
              <a:t>, duke </a:t>
            </a:r>
            <a:r>
              <a:rPr lang="en-US" dirty="0" err="1" smtClean="0"/>
              <a:t>garantuar</a:t>
            </a:r>
            <a:r>
              <a:rPr lang="en-US" dirty="0" smtClean="0"/>
              <a:t> </a:t>
            </a:r>
            <a:r>
              <a:rPr lang="en-US" dirty="0" err="1" smtClean="0"/>
              <a:t>kështu</a:t>
            </a:r>
            <a:r>
              <a:rPr lang="en-US" dirty="0" smtClean="0"/>
              <a:t> </a:t>
            </a:r>
            <a:r>
              <a:rPr lang="en-US" dirty="0" err="1" smtClean="0"/>
              <a:t>dërguesin</a:t>
            </a:r>
            <a:r>
              <a:rPr lang="en-US" dirty="0" smtClean="0"/>
              <a:t> e </a:t>
            </a:r>
            <a:r>
              <a:rPr lang="en-US" dirty="0" err="1" smtClean="0"/>
              <a:t>mesazhit</a:t>
            </a:r>
            <a:r>
              <a:rPr lang="en-US" dirty="0" smtClean="0"/>
              <a:t> se </a:t>
            </a:r>
            <a:r>
              <a:rPr lang="en-US" dirty="0" err="1" smtClean="0"/>
              <a:t>përmbajtjen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do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lexojë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marrësi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autentikimit</a:t>
            </a:r>
            <a:r>
              <a:rPr lang="en-US" dirty="0" smtClean="0"/>
              <a:t> </a:t>
            </a:r>
            <a:r>
              <a:rPr lang="en-US" dirty="0" err="1" smtClean="0"/>
              <a:t>parandalon</a:t>
            </a:r>
            <a:r>
              <a:rPr lang="en-US" dirty="0" smtClean="0"/>
              <a:t> </a:t>
            </a:r>
            <a:r>
              <a:rPr lang="en-US" dirty="0" err="1" smtClean="0"/>
              <a:t>injektimin</a:t>
            </a:r>
            <a:r>
              <a:rPr lang="en-US" dirty="0" smtClean="0"/>
              <a:t> e </a:t>
            </a:r>
            <a:r>
              <a:rPr lang="en-US" dirty="0" err="1" smtClean="0"/>
              <a:t>paautorizuar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mesazheve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linjën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komunikim</a:t>
            </a:r>
            <a:r>
              <a:rPr lang="en-US" dirty="0" smtClean="0"/>
              <a:t>, duke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siguruar</a:t>
            </a:r>
            <a:r>
              <a:rPr lang="en-US" dirty="0" smtClean="0"/>
              <a:t> </a:t>
            </a:r>
            <a:r>
              <a:rPr lang="en-US" dirty="0" err="1" smtClean="0"/>
              <a:t>kështu</a:t>
            </a:r>
            <a:r>
              <a:rPr lang="en-US" dirty="0" smtClean="0"/>
              <a:t> </a:t>
            </a:r>
            <a:r>
              <a:rPr lang="en-US" dirty="0" err="1" smtClean="0"/>
              <a:t>marrësit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mesazhit</a:t>
            </a:r>
            <a:r>
              <a:rPr lang="en-US" dirty="0" smtClean="0"/>
              <a:t> </a:t>
            </a:r>
            <a:r>
              <a:rPr lang="en-US" dirty="0" err="1" smtClean="0"/>
              <a:t>legjitimitetin</a:t>
            </a:r>
            <a:r>
              <a:rPr lang="en-US" dirty="0" smtClean="0"/>
              <a:t> e </a:t>
            </a:r>
            <a:r>
              <a:rPr lang="en-US" dirty="0" err="1" smtClean="0"/>
              <a:t>dërguesit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Kriptologjia</a:t>
            </a:r>
            <a:r>
              <a:rPr lang="en-US" dirty="0" smtClean="0"/>
              <a:t> </a:t>
            </a:r>
            <a:r>
              <a:rPr lang="en-US" dirty="0" err="1" smtClean="0"/>
              <a:t>moderne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Kriptografia</a:t>
            </a:r>
            <a:r>
              <a:rPr lang="en-US" dirty="0" smtClean="0"/>
              <a:t> </a:t>
            </a:r>
            <a:r>
              <a:rPr lang="en-US" dirty="0" err="1" smtClean="0"/>
              <a:t>moderne</a:t>
            </a:r>
            <a:r>
              <a:rPr lang="en-US" dirty="0" smtClean="0"/>
              <a:t> </a:t>
            </a:r>
            <a:r>
              <a:rPr lang="en-US" dirty="0" err="1" smtClean="0"/>
              <a:t>bazohet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fuqinë</a:t>
            </a:r>
            <a:r>
              <a:rPr lang="en-US" dirty="0" smtClean="0"/>
              <a:t> e </a:t>
            </a:r>
            <a:r>
              <a:rPr lang="en-US" dirty="0" err="1" smtClean="0"/>
              <a:t>madhe</a:t>
            </a:r>
            <a:r>
              <a:rPr lang="en-US" dirty="0" smtClean="0"/>
              <a:t> </a:t>
            </a:r>
            <a:r>
              <a:rPr lang="en-US" dirty="0" err="1" smtClean="0"/>
              <a:t>llogaritëse</a:t>
            </a:r>
            <a:r>
              <a:rPr lang="en-US" dirty="0" smtClean="0"/>
              <a:t> </a:t>
            </a:r>
            <a:r>
              <a:rPr lang="en-US" dirty="0" err="1" smtClean="0"/>
              <a:t>kompjuterike</a:t>
            </a:r>
            <a:r>
              <a:rPr lang="en-US" dirty="0" smtClean="0"/>
              <a:t>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prezantimin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informacionit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algoritme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fuqishme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procesohen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kompjuterat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Kriptografia</a:t>
            </a:r>
            <a:r>
              <a:rPr lang="en-US" dirty="0" smtClean="0"/>
              <a:t>,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strukturore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ndahet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me </a:t>
            </a:r>
            <a:r>
              <a:rPr lang="en-US" dirty="0" err="1" smtClean="0"/>
              <a:t>çelësa</a:t>
            </a:r>
            <a:r>
              <a:rPr lang="en-US" dirty="0" smtClean="0"/>
              <a:t> </a:t>
            </a:r>
            <a:r>
              <a:rPr lang="en-US" dirty="0" err="1" smtClean="0"/>
              <a:t>simetrike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me </a:t>
            </a:r>
            <a:r>
              <a:rPr lang="en-US" dirty="0" err="1" smtClean="0"/>
              <a:t>çelësa</a:t>
            </a:r>
            <a:r>
              <a:rPr lang="en-US" dirty="0" smtClean="0"/>
              <a:t> </a:t>
            </a:r>
            <a:r>
              <a:rPr lang="en-US" dirty="0" err="1" smtClean="0"/>
              <a:t>asimetrike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Kriptografia</a:t>
            </a:r>
            <a:r>
              <a:rPr lang="en-US" dirty="0" smtClean="0"/>
              <a:t> </a:t>
            </a:r>
            <a:r>
              <a:rPr lang="en-US" dirty="0" err="1" smtClean="0"/>
              <a:t>simetrike</a:t>
            </a:r>
            <a:r>
              <a:rPr lang="en-US" dirty="0" smtClean="0"/>
              <a:t> </a:t>
            </a:r>
            <a:r>
              <a:rPr lang="en-US" dirty="0" err="1" smtClean="0"/>
              <a:t>përdor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njëjtin</a:t>
            </a:r>
            <a:r>
              <a:rPr lang="en-US" dirty="0" smtClean="0"/>
              <a:t>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enkriptuar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dekriptuar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marrësi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zotërojë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lexuar</a:t>
            </a:r>
            <a:r>
              <a:rPr lang="en-US" dirty="0" smtClean="0"/>
              <a:t> </a:t>
            </a:r>
            <a:r>
              <a:rPr lang="en-US" dirty="0" err="1" smtClean="0"/>
              <a:t>mesazhin</a:t>
            </a:r>
            <a:r>
              <a:rPr lang="en-US" dirty="0" smtClean="0"/>
              <a:t>. 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87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 </a:t>
            </a:r>
            <a:r>
              <a:rPr lang="en-US" dirty="0" err="1" smtClean="0"/>
              <a:t>Kriptografia</a:t>
            </a:r>
            <a:r>
              <a:rPr lang="en-US" dirty="0" smtClean="0"/>
              <a:t> </a:t>
            </a:r>
            <a:r>
              <a:rPr lang="en-US" dirty="0" err="1" smtClean="0"/>
              <a:t>asimetrike</a:t>
            </a:r>
            <a:r>
              <a:rPr lang="en-US" dirty="0" smtClean="0"/>
              <a:t> </a:t>
            </a:r>
            <a:r>
              <a:rPr lang="en-US" dirty="0" err="1" smtClean="0"/>
              <a:t>përdor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çelësa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me </a:t>
            </a:r>
            <a:r>
              <a:rPr lang="en-US" dirty="0" err="1" smtClean="0"/>
              <a:t>njëri</a:t>
            </a:r>
            <a:r>
              <a:rPr lang="en-US" dirty="0" smtClean="0"/>
              <a:t> </a:t>
            </a:r>
            <a:r>
              <a:rPr lang="en-US" dirty="0" err="1" smtClean="0"/>
              <a:t>tjetrin</a:t>
            </a:r>
            <a:r>
              <a:rPr lang="en-US" dirty="0" smtClean="0"/>
              <a:t> me </a:t>
            </a:r>
            <a:r>
              <a:rPr lang="en-US" dirty="0" err="1" smtClean="0"/>
              <a:t>relacione</a:t>
            </a:r>
            <a:r>
              <a:rPr lang="en-US" dirty="0" smtClean="0"/>
              <a:t> </a:t>
            </a:r>
            <a:r>
              <a:rPr lang="en-US" dirty="0" err="1" smtClean="0"/>
              <a:t>matematikore</a:t>
            </a:r>
            <a:r>
              <a:rPr lang="en-US" dirty="0" smtClean="0"/>
              <a:t>. </a:t>
            </a:r>
            <a:r>
              <a:rPr lang="en-US" dirty="0" err="1" smtClean="0"/>
              <a:t>Njëri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nënshkruesi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enkriptuar</a:t>
            </a:r>
            <a:r>
              <a:rPr lang="en-US" dirty="0" smtClean="0"/>
              <a:t> </a:t>
            </a:r>
            <a:r>
              <a:rPr lang="en-US" dirty="0" err="1" smtClean="0"/>
              <a:t>dokumentin</a:t>
            </a:r>
            <a:r>
              <a:rPr lang="en-US" dirty="0" smtClean="0"/>
              <a:t>, </a:t>
            </a:r>
            <a:r>
              <a:rPr lang="en-US" dirty="0" err="1" smtClean="0"/>
              <a:t>tjetri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lexuar</a:t>
            </a:r>
            <a:r>
              <a:rPr lang="en-US" dirty="0" smtClean="0"/>
              <a:t>(</a:t>
            </a:r>
            <a:r>
              <a:rPr lang="en-US" dirty="0" err="1" smtClean="0"/>
              <a:t>dekriptuar</a:t>
            </a:r>
            <a:r>
              <a:rPr lang="en-US" dirty="0" smtClean="0"/>
              <a:t>) </a:t>
            </a:r>
            <a:r>
              <a:rPr lang="en-US" dirty="0" err="1" smtClean="0"/>
              <a:t>dokumentin</a:t>
            </a:r>
            <a:r>
              <a:rPr lang="en-US" dirty="0" smtClean="0"/>
              <a:t>. </a:t>
            </a:r>
            <a:r>
              <a:rPr lang="en-US" b="1" dirty="0" err="1" smtClean="0"/>
              <a:t>Shembull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mesazh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tillë</a:t>
            </a:r>
            <a:r>
              <a:rPr lang="en-US" b="1" dirty="0" smtClean="0"/>
              <a:t>:</a:t>
            </a:r>
            <a:r>
              <a:rPr lang="en-US" dirty="0" smtClean="0"/>
              <a:t> ALGEBRA me </a:t>
            </a:r>
            <a:r>
              <a:rPr lang="en-US" dirty="0" err="1" smtClean="0"/>
              <a:t>numra</a:t>
            </a:r>
            <a:r>
              <a:rPr lang="en-US" dirty="0" smtClean="0"/>
              <a:t> </a:t>
            </a:r>
            <a:r>
              <a:rPr lang="en-US" dirty="0" err="1" smtClean="0"/>
              <a:t>shkronjash</a:t>
            </a:r>
            <a:r>
              <a:rPr lang="en-US" dirty="0" smtClean="0"/>
              <a:t> relative: 00 11 06 04 01 17 00.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shifra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qoftë</a:t>
            </a:r>
            <a:r>
              <a:rPr lang="en-US" dirty="0" smtClean="0"/>
              <a:t> se </a:t>
            </a:r>
            <a:r>
              <a:rPr lang="en-US" dirty="0" err="1" smtClean="0"/>
              <a:t>enkriptohen</a:t>
            </a:r>
            <a:r>
              <a:rPr lang="en-US" dirty="0" smtClean="0"/>
              <a:t> me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algoritmit</a:t>
            </a:r>
            <a:r>
              <a:rPr lang="en-US" dirty="0" smtClean="0"/>
              <a:t> RSA </a:t>
            </a:r>
            <a:r>
              <a:rPr lang="en-US" dirty="0" err="1" smtClean="0"/>
              <a:t>japin</a:t>
            </a:r>
            <a:r>
              <a:rPr lang="en-US" dirty="0" smtClean="0"/>
              <a:t> : 00 11 18 31 01 29 00.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njëjtën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duke </a:t>
            </a:r>
            <a:r>
              <a:rPr lang="en-US" dirty="0" err="1" smtClean="0"/>
              <a:t>pasur</a:t>
            </a:r>
            <a:r>
              <a:rPr lang="en-US" dirty="0" smtClean="0"/>
              <a:t> </a:t>
            </a:r>
            <a:r>
              <a:rPr lang="en-US" dirty="0" err="1" smtClean="0"/>
              <a:t>çelësin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dispozicion</a:t>
            </a:r>
            <a:r>
              <a:rPr lang="en-US" dirty="0" smtClean="0"/>
              <a:t> </a:t>
            </a:r>
            <a:r>
              <a:rPr lang="en-US" dirty="0" err="1" smtClean="0"/>
              <a:t>mesazhi</a:t>
            </a:r>
            <a:r>
              <a:rPr lang="en-US" dirty="0" smtClean="0"/>
              <a:t>: 13 31 11 11 05 25 08 29 30 09 28 05 18 29 00 09 13 31 29 24 07 </a:t>
            </a:r>
            <a:r>
              <a:rPr lang="en-US" dirty="0" err="1" smtClean="0"/>
              <a:t>shndërrohet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: "Hello Cryptographers".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kuriozitet</a:t>
            </a:r>
            <a:r>
              <a:rPr lang="en-US" b="1" dirty="0" smtClean="0"/>
              <a:t>:</a:t>
            </a:r>
            <a:r>
              <a:rPr lang="en-US" dirty="0" smtClean="0"/>
              <a:t> </a:t>
            </a:r>
            <a:r>
              <a:rPr lang="en-US" dirty="0" err="1" smtClean="0"/>
              <a:t>Procedimi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rastin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vijon</a:t>
            </a:r>
            <a:r>
              <a:rPr lang="en-US" dirty="0" smtClean="0"/>
              <a:t> </a:t>
            </a:r>
            <a:r>
              <a:rPr lang="en-US" dirty="0" err="1" smtClean="0"/>
              <a:t>kështu</a:t>
            </a:r>
            <a:r>
              <a:rPr lang="en-US" dirty="0" smtClean="0"/>
              <a:t>,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numra</a:t>
            </a:r>
            <a:r>
              <a:rPr lang="en-US" dirty="0" smtClean="0"/>
              <a:t> </a:t>
            </a:r>
            <a:r>
              <a:rPr lang="en-US" dirty="0" err="1" smtClean="0"/>
              <a:t>primë</a:t>
            </a:r>
            <a:r>
              <a:rPr lang="en-US" dirty="0" smtClean="0"/>
              <a:t> p=3, q=11, n=</a:t>
            </a:r>
            <a:r>
              <a:rPr lang="en-US" dirty="0" err="1" smtClean="0"/>
              <a:t>pq</a:t>
            </a:r>
            <a:r>
              <a:rPr lang="en-US" dirty="0" smtClean="0"/>
              <a:t>=33, e=3; =0 (mod33) =11 (mod 33) =18 (mod33), =31 (mod33) =1 (mod33), =29 (mod33), </a:t>
            </a:r>
            <a:r>
              <a:rPr lang="en-US" dirty="0" err="1" smtClean="0"/>
              <a:t>Shifrohet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00 11 18 31 01 29 00.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276600"/>
            <a:ext cx="88944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1911</Words>
  <Application>Microsoft Office PowerPoint</Application>
  <PresentationFormat>On-screen Show (4:3)</PresentationFormat>
  <Paragraphs>171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Civic</vt:lpstr>
      <vt:lpstr>Certifikatat elektronike dhe Kriptografia</vt:lpstr>
      <vt:lpstr>HYRJE NË KRIPTOSISTEMET </vt:lpstr>
      <vt:lpstr>Slide 3</vt:lpstr>
      <vt:lpstr>Slide 4</vt:lpstr>
      <vt:lpstr>Slide 5</vt:lpstr>
      <vt:lpstr>KRIPTOGRAFIA TRADICIONALE</vt:lpstr>
      <vt:lpstr>Kriptologjia moderne</vt:lpstr>
      <vt:lpstr>Slide 8</vt:lpstr>
      <vt:lpstr>Slide 9</vt:lpstr>
      <vt:lpstr>Slide 10</vt:lpstr>
      <vt:lpstr>Slide 11</vt:lpstr>
      <vt:lpstr>Qëllimet e përdorimit</vt:lpstr>
      <vt:lpstr>LLOJET E KRIPTOGRAFISË</vt:lpstr>
      <vt:lpstr>Kriptografia me çelës të fshehur</vt:lpstr>
      <vt:lpstr>Kriptografia me çelës publik</vt:lpstr>
      <vt:lpstr>Kriptografia me çelësa publik</vt:lpstr>
      <vt:lpstr>Algoritmet hash</vt:lpstr>
      <vt:lpstr>E ARDHMJA E KRIPTOGRAFISË</vt:lpstr>
      <vt:lpstr>Slide 19</vt:lpstr>
      <vt:lpstr>Slide 20</vt:lpstr>
      <vt:lpstr>Lindja e sistemit të certifikimit</vt:lpstr>
      <vt:lpstr>Pajisja e lëshuar nga OSHC</vt:lpstr>
      <vt:lpstr>Proçesi i gjenerimit</vt:lpstr>
      <vt:lpstr>Pajisja e Zotëruesit të Certifikatës</vt:lpstr>
      <vt:lpstr>Slide 25</vt:lpstr>
      <vt:lpstr>Dokumenti Elektronik</vt:lpstr>
      <vt:lpstr>Nënshkrimi Elektronik</vt:lpstr>
      <vt:lpstr>Proçesi i nënshkrimit</vt:lpstr>
      <vt:lpstr>Funksionet e sigurta hash</vt:lpstr>
      <vt:lpstr>Skema e nenshkrimit</vt:lpstr>
      <vt:lpstr>Ndryshimet ndërmjet nënshkrimit elektronik dhe autografik</vt:lpstr>
      <vt:lpstr> Cila është vlefshmëria ligjore e nënshkrimeve elektronike? </vt:lpstr>
      <vt:lpstr>Slide 33</vt:lpstr>
      <vt:lpstr>Slide 34</vt:lpstr>
      <vt:lpstr>Slide 35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Certifikatat elektronike dhe Kriptografia</dc:title>
  <dc:creator>Blerta</dc:creator>
  <cp:lastModifiedBy>Blerta</cp:lastModifiedBy>
  <cp:revision>17</cp:revision>
  <dcterms:created xsi:type="dcterms:W3CDTF">2013-01-03T21:14:55Z</dcterms:created>
  <dcterms:modified xsi:type="dcterms:W3CDTF">2013-01-03T22:04:04Z</dcterms:modified>
</cp:coreProperties>
</file>